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7"/>
  </p:notesMasterIdLst>
  <p:sldIdLst>
    <p:sldId id="256" r:id="rId2"/>
    <p:sldId id="294" r:id="rId3"/>
    <p:sldId id="266" r:id="rId4"/>
    <p:sldId id="267" r:id="rId5"/>
    <p:sldId id="268" r:id="rId6"/>
    <p:sldId id="260" r:id="rId7"/>
    <p:sldId id="293" r:id="rId8"/>
    <p:sldId id="261" r:id="rId9"/>
    <p:sldId id="269" r:id="rId10"/>
    <p:sldId id="270" r:id="rId11"/>
    <p:sldId id="271" r:id="rId12"/>
    <p:sldId id="295" r:id="rId13"/>
    <p:sldId id="273" r:id="rId14"/>
    <p:sldId id="262" r:id="rId15"/>
    <p:sldId id="275" r:id="rId16"/>
    <p:sldId id="276" r:id="rId17"/>
    <p:sldId id="277" r:id="rId18"/>
    <p:sldId id="278" r:id="rId19"/>
    <p:sldId id="279" r:id="rId20"/>
    <p:sldId id="280" r:id="rId21"/>
    <p:sldId id="281" r:id="rId22"/>
    <p:sldId id="282" r:id="rId23"/>
    <p:sldId id="283" r:id="rId24"/>
    <p:sldId id="263" r:id="rId25"/>
    <p:sldId id="296" r:id="rId26"/>
    <p:sldId id="297" r:id="rId27"/>
    <p:sldId id="298" r:id="rId28"/>
    <p:sldId id="299" r:id="rId29"/>
    <p:sldId id="300" r:id="rId30"/>
    <p:sldId id="301" r:id="rId31"/>
    <p:sldId id="302" r:id="rId32"/>
    <p:sldId id="303" r:id="rId33"/>
    <p:sldId id="304" r:id="rId34"/>
    <p:sldId id="305" r:id="rId35"/>
    <p:sldId id="30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9C9"/>
    <a:srgbClr val="B9D3B2"/>
    <a:srgbClr val="473208"/>
    <a:srgbClr val="B3AFA3"/>
    <a:srgbClr val="A29E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7"/>
    <p:restoredTop sz="93471" autoAdjust="0"/>
  </p:normalViewPr>
  <p:slideViewPr>
    <p:cSldViewPr snapToGrid="0" snapToObjects="1">
      <p:cViewPr varScale="1">
        <p:scale>
          <a:sx n="69" d="100"/>
          <a:sy n="69" d="100"/>
        </p:scale>
        <p:origin x="9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08E47-AB67-8B40-A26E-6B1A5678BBAD}" type="datetimeFigureOut">
              <a:rPr lang="en-US" smtClean="0"/>
              <a:t>12/7/2021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26CA0-7C17-A641-AB16-A26935B48A97}" type="slidenum">
              <a:rPr lang="en-US" smtClean="0"/>
              <a:t>‹Nº›</a:t>
            </a:fld>
            <a:endParaRPr lang="en-US"/>
          </a:p>
        </p:txBody>
      </p:sp>
    </p:spTree>
    <p:extLst>
      <p:ext uri="{BB962C8B-B14F-4D97-AF65-F5344CB8AC3E}">
        <p14:creationId xmlns:p14="http://schemas.microsoft.com/office/powerpoint/2010/main" val="171744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926CA0-7C17-A641-AB16-A26935B48A97}" type="slidenum">
              <a:rPr lang="en-US" smtClean="0"/>
              <a:t>0</a:t>
            </a:fld>
            <a:endParaRPr lang="en-US"/>
          </a:p>
        </p:txBody>
      </p:sp>
    </p:spTree>
    <p:extLst>
      <p:ext uri="{BB962C8B-B14F-4D97-AF65-F5344CB8AC3E}">
        <p14:creationId xmlns:p14="http://schemas.microsoft.com/office/powerpoint/2010/main" val="7201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E9F7B0-9755-0341-994B-4C9B7EB6832C}" type="datetime1">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20767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D5849-A513-EB4D-AC64-3617AF944257}" type="datetime1">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4244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EF8C2-C124-CE4A-B633-726D13005005}" type="datetime1">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84403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7CFF63-A9E1-494D-841A-FD2F70884BD2}" type="datetime1">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55569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C7870B-E67F-9942-9FA3-58E00A14C970}" type="datetime1">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92999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5122" y="766907"/>
            <a:ext cx="7886700" cy="1325563"/>
          </a:xfrm>
        </p:spPr>
        <p:txBody>
          <a:bodyPr>
            <a:normAutofit/>
          </a:bodyPr>
          <a:lstStyle>
            <a:lvl1pPr>
              <a:defRPr sz="2800"/>
            </a:lvl1pPr>
          </a:lstStyle>
          <a:p>
            <a:r>
              <a:rPr lang="en-US" dirty="0"/>
              <a:t>Soil</a:t>
            </a:r>
          </a:p>
        </p:txBody>
      </p:sp>
      <p:sp>
        <p:nvSpPr>
          <p:cNvPr id="3" name="Content Placeholder 2"/>
          <p:cNvSpPr>
            <a:spLocks noGrp="1"/>
          </p:cNvSpPr>
          <p:nvPr>
            <p:ph sz="half" idx="1"/>
          </p:nvPr>
        </p:nvSpPr>
        <p:spPr>
          <a:xfrm>
            <a:off x="1155122" y="1649204"/>
            <a:ext cx="3886200" cy="4351338"/>
          </a:xfrm>
        </p:spPr>
        <p:txBody>
          <a:bodyPr/>
          <a:lstStyle>
            <a:lvl1pPr marL="0" indent="0">
              <a:buNone/>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649204"/>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00FC91-4115-3B47-B63D-395EA4BAE279}" type="datetime1">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98646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F3F16E-B98C-FE46-92BA-A2DB25706AEC}" type="datetime1">
              <a:rPr lang="en-US" smtClean="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00477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E011BE-7404-6942-8257-CD3A8E645DA7}" type="datetime1">
              <a:rPr lang="en-US" smtClean="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64803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DEDA6-1E91-A044-95AF-3A57733CAEE0}" type="datetime1">
              <a:rPr lang="en-US" smtClean="0"/>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20643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4652CA-79A9-A847-970B-692E819D216B}" type="datetime1">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1344853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DB45D-EB5E-F748-8845-D4EFA89D1EB2}" type="datetime1">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829C6-360E-1246-ABDF-EF7E2BA96354}" type="slidenum">
              <a:rPr lang="en-US" smtClean="0"/>
              <a:t>‹Nº›</a:t>
            </a:fld>
            <a:endParaRPr lang="en-US" dirty="0"/>
          </a:p>
        </p:txBody>
      </p:sp>
    </p:spTree>
    <p:extLst>
      <p:ext uri="{BB962C8B-B14F-4D97-AF65-F5344CB8AC3E}">
        <p14:creationId xmlns:p14="http://schemas.microsoft.com/office/powerpoint/2010/main" val="69394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9ECF4-914A-6843-8825-9D41A8FEE033}" type="datetime1">
              <a:rPr lang="en-US" smtClean="0"/>
              <a:t>12/7/2021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829C6-360E-1246-ABDF-EF7E2BA96354}" type="slidenum">
              <a:rPr lang="en-US" smtClean="0"/>
              <a:t>‹Nº›</a:t>
            </a:fld>
            <a:endParaRPr lang="en-US" dirty="0"/>
          </a:p>
        </p:txBody>
      </p:sp>
      <p:sp>
        <p:nvSpPr>
          <p:cNvPr id="7" name="Rectángulo 6"/>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8" name="Rectángulo 7"/>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CuadroTexto 8"/>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0" name="Rectángulo 9"/>
          <p:cNvSpPr/>
          <p:nvPr userDrawn="1"/>
        </p:nvSpPr>
        <p:spPr>
          <a:xfrm>
            <a:off x="0" y="0"/>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1" name="CuadroTexto 10"/>
          <p:cNvSpPr txBox="1"/>
          <p:nvPr userDrawn="1"/>
        </p:nvSpPr>
        <p:spPr>
          <a:xfrm>
            <a:off x="4901240" y="239935"/>
            <a:ext cx="3365305" cy="461665"/>
          </a:xfrm>
          <a:prstGeom prst="rect">
            <a:avLst/>
          </a:prstGeom>
          <a:noFill/>
        </p:spPr>
        <p:txBody>
          <a:bodyPr wrap="square" rtlCol="0">
            <a:spAutoFit/>
          </a:bodyPr>
          <a:lstStyle/>
          <a:p>
            <a:r>
              <a:rPr lang="es-AR" sz="2400" b="1" dirty="0" smtClean="0">
                <a:solidFill>
                  <a:srgbClr val="462920"/>
                </a:solidFill>
              </a:rPr>
              <a:t>Temperatura del suelo</a:t>
            </a:r>
            <a:endParaRPr lang="es-AR" sz="2400" b="1" dirty="0">
              <a:solidFill>
                <a:srgbClr val="462920"/>
              </a:solidFill>
            </a:endParaRPr>
          </a:p>
        </p:txBody>
      </p:sp>
      <p:pic>
        <p:nvPicPr>
          <p:cNvPr id="12" name="Picture 2" descr="GLOBE Program - Wikipedia"/>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Banner: introduction to Soil (Pedosphere)"/>
          <p:cNvPicPr>
            <a:picLocks noChangeAspect="1"/>
          </p:cNvPicPr>
          <p:nvPr userDrawn="1"/>
        </p:nvPicPr>
        <p:blipFill rotWithShape="1">
          <a:blip r:embed="rId14">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27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climate.nasa.gov/" TargetMode="External"/><Relationship Id="rId4" Type="http://schemas.openxmlformats.org/officeDocument/2006/relationships/hyperlink" Target="http://www.nasa.gov/topics/earth/index.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mailto:GLOBELAC.COMMUNICATIONS@EDUC.AUSTRAL.EDU.AR" TargetMode="External"/><Relationship Id="rId7" Type="http://schemas.openxmlformats.org/officeDocument/2006/relationships/image" Target="../media/image43.png"/><Relationship Id="rId2" Type="http://schemas.openxmlformats.org/officeDocument/2006/relationships/hyperlink" Target="mailto:lac_rco@educ.austral.edu.ar"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 Id="rId9"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globe.gov/documents/352961/87a3491a-25af-4123-9e0c-08f341bfc004" TargetMode="External"/><Relationship Id="rId2" Type="http://schemas.openxmlformats.org/officeDocument/2006/relationships/hyperlink" Target="http://www.globe.gov/documents/352961/a3624505-f6c3-4f22-be4c-75d2b6e98d78" TargetMode="External"/><Relationship Id="rId1" Type="http://schemas.openxmlformats.org/officeDocument/2006/relationships/slideLayout" Target="../slideLayouts/slideLayout4.xml"/><Relationship Id="rId4" Type="http://schemas.openxmlformats.org/officeDocument/2006/relationships/hyperlink" Target="http://www.globe.gov/documents/352961/d17e6192-3631-4f2b-94d8-fcff6b96f30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 of two hands clutching a clump of soil."/>
          <p:cNvPicPr>
            <a:picLocks noChangeAspect="1"/>
          </p:cNvPicPr>
          <p:nvPr/>
        </p:nvPicPr>
        <p:blipFill rotWithShape="1">
          <a:blip r:embed="rId3">
            <a:extLst>
              <a:ext uri="{28A0092B-C50C-407E-A947-70E740481C1C}">
                <a14:useLocalDpi xmlns:a14="http://schemas.microsoft.com/office/drawing/2010/main" val="0"/>
              </a:ext>
            </a:extLst>
          </a:blip>
          <a:srcRect t="15273"/>
          <a:stretch/>
        </p:blipFill>
        <p:spPr>
          <a:xfrm>
            <a:off x="-193964" y="812800"/>
            <a:ext cx="9665754" cy="6142182"/>
          </a:xfrm>
          <a:prstGeom prst="rect">
            <a:avLst/>
          </a:prstGeom>
        </p:spPr>
      </p:pic>
      <p:sp>
        <p:nvSpPr>
          <p:cNvPr id="2" name="Title 1" hidden="1"/>
          <p:cNvSpPr>
            <a:spLocks noGrp="1"/>
          </p:cNvSpPr>
          <p:nvPr>
            <p:ph type="ctrTitle"/>
          </p:nvPr>
        </p:nvSpPr>
        <p:spPr/>
        <p:txBody>
          <a:bodyPr/>
          <a:lstStyle/>
          <a:p>
            <a:r>
              <a:rPr lang="en-US" dirty="0"/>
              <a:t>Intro Slide</a:t>
            </a:r>
          </a:p>
        </p:txBody>
      </p:sp>
      <p:pic>
        <p:nvPicPr>
          <p:cNvPr id="5" name="Imagen 4"/>
          <p:cNvPicPr>
            <a:picLocks noChangeAspect="1"/>
          </p:cNvPicPr>
          <p:nvPr/>
        </p:nvPicPr>
        <p:blipFill>
          <a:blip r:embed="rId4"/>
          <a:stretch>
            <a:fillRect/>
          </a:stretch>
        </p:blipFill>
        <p:spPr>
          <a:xfrm>
            <a:off x="0" y="-116364"/>
            <a:ext cx="9221243" cy="1183311"/>
          </a:xfrm>
          <a:prstGeom prst="rect">
            <a:avLst/>
          </a:prstGeom>
        </p:spPr>
      </p:pic>
    </p:spTree>
    <p:extLst>
      <p:ext uri="{BB962C8B-B14F-4D97-AF65-F5344CB8AC3E}">
        <p14:creationId xmlns:p14="http://schemas.microsoft.com/office/powerpoint/2010/main" val="163648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9</a:t>
            </a:fld>
            <a:endParaRPr lang="en-US" dirty="0"/>
          </a:p>
        </p:txBody>
      </p:sp>
      <p:sp>
        <p:nvSpPr>
          <p:cNvPr id="2" name="Title 1"/>
          <p:cNvSpPr>
            <a:spLocks noGrp="1"/>
          </p:cNvSpPr>
          <p:nvPr>
            <p:ph type="title"/>
          </p:nvPr>
        </p:nvSpPr>
        <p:spPr>
          <a:xfrm>
            <a:off x="1257299" y="987638"/>
            <a:ext cx="7494935" cy="805833"/>
          </a:xfrm>
        </p:spPr>
        <p:txBody>
          <a:bodyPr>
            <a:normAutofit/>
          </a:bodyPr>
          <a:lstStyle/>
          <a:p>
            <a:pPr>
              <a:lnSpc>
                <a:spcPct val="93000"/>
              </a:lnSpc>
              <a:buSzPct val="100000"/>
              <a:defRPr/>
            </a:pPr>
            <a:r>
              <a:rPr lang="es-AR" altLang="en-US" sz="3600" b="1" dirty="0" smtClean="0">
                <a:solidFill>
                  <a:srgbClr val="000000"/>
                </a:solidFill>
              </a:rPr>
              <a:t>Espaciadores de termómetro de suelo</a:t>
            </a:r>
            <a:endParaRPr lang="es-AR" altLang="en-US" sz="3600" b="1" dirty="0">
              <a:solidFill>
                <a:srgbClr val="000000"/>
              </a:solidFill>
            </a:endParaRPr>
          </a:p>
        </p:txBody>
      </p:sp>
      <p:sp>
        <p:nvSpPr>
          <p:cNvPr id="7" name="Content Placeholder 2"/>
          <p:cNvSpPr txBox="1">
            <a:spLocks/>
          </p:cNvSpPr>
          <p:nvPr/>
        </p:nvSpPr>
        <p:spPr>
          <a:xfrm>
            <a:off x="1397385" y="1965291"/>
            <a:ext cx="5305871" cy="44700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defRPr/>
            </a:pPr>
            <a:r>
              <a:rPr lang="es-MX" altLang="en-US" sz="1600" dirty="0">
                <a:solidFill>
                  <a:srgbClr val="000000"/>
                </a:solidFill>
              </a:rPr>
              <a:t>El sensor de temperatura en el termómetro del suelo es de 2 cm de la punta por lo que es útil hacer espaciadores para posicionar el termómetro correctamente al insertarlo en el suelo</a:t>
            </a:r>
            <a:r>
              <a:rPr lang="es-MX" altLang="en-US" sz="1600" dirty="0" smtClean="0">
                <a:solidFill>
                  <a:srgbClr val="000000"/>
                </a:solidFill>
              </a:rPr>
              <a:t>.</a:t>
            </a:r>
          </a:p>
          <a:p>
            <a:pPr>
              <a:buSzPct val="100000"/>
              <a:defRPr/>
            </a:pPr>
            <a:r>
              <a:rPr lang="es-MX" altLang="en-US" sz="1600" dirty="0" smtClean="0">
                <a:solidFill>
                  <a:srgbClr val="000000"/>
                </a:solidFill>
              </a:rPr>
              <a:t>Para </a:t>
            </a:r>
            <a:r>
              <a:rPr lang="es-MX" altLang="en-US" sz="1600" dirty="0">
                <a:solidFill>
                  <a:srgbClr val="000000"/>
                </a:solidFill>
              </a:rPr>
              <a:t>medir a 5 cm de profundidad, la punta del termómetro debe ir 7 cm en el suelo. Para medir a 10 cm de profundidad, la punta del termómetro debe ir 12 cm en el suelo</a:t>
            </a:r>
            <a:r>
              <a:rPr lang="es-MX" altLang="en-US" sz="1600" dirty="0" smtClean="0">
                <a:solidFill>
                  <a:srgbClr val="000000"/>
                </a:solidFill>
              </a:rPr>
              <a:t>.</a:t>
            </a:r>
          </a:p>
          <a:p>
            <a:pPr>
              <a:buSzPct val="100000"/>
              <a:defRPr/>
            </a:pPr>
            <a:r>
              <a:rPr lang="es-MX" altLang="en-US" sz="1600" dirty="0" smtClean="0">
                <a:solidFill>
                  <a:srgbClr val="000000"/>
                </a:solidFill>
              </a:rPr>
              <a:t>Se </a:t>
            </a:r>
            <a:r>
              <a:rPr lang="es-MX" altLang="en-US" sz="1600" dirty="0">
                <a:solidFill>
                  <a:srgbClr val="000000"/>
                </a:solidFill>
              </a:rPr>
              <a:t>puede utilizar </a:t>
            </a:r>
            <a:r>
              <a:rPr lang="es-MX" altLang="en-US" sz="1600" dirty="0" smtClean="0">
                <a:solidFill>
                  <a:srgbClr val="000000"/>
                </a:solidFill>
              </a:rPr>
              <a:t>un tubo </a:t>
            </a:r>
            <a:r>
              <a:rPr lang="es-MX" altLang="en-US" sz="1600" dirty="0">
                <a:solidFill>
                  <a:srgbClr val="000000"/>
                </a:solidFill>
              </a:rPr>
              <a:t>de PVC de 1,5 cm a 4,0 cm de diámetro. Encajará alrededor del tornillo de calibración debajo de la cara del termómetro</a:t>
            </a:r>
            <a:r>
              <a:rPr lang="es-MX" altLang="en-US" sz="1600" dirty="0" smtClean="0">
                <a:solidFill>
                  <a:srgbClr val="000000"/>
                </a:solidFill>
              </a:rPr>
              <a:t>.</a:t>
            </a:r>
          </a:p>
          <a:p>
            <a:pPr>
              <a:buSzPct val="100000"/>
              <a:defRPr/>
            </a:pPr>
            <a:r>
              <a:rPr lang="es-MX" altLang="en-US" sz="1600" dirty="0" smtClean="0">
                <a:solidFill>
                  <a:srgbClr val="000000"/>
                </a:solidFill>
              </a:rPr>
              <a:t>También </a:t>
            </a:r>
            <a:r>
              <a:rPr lang="es-MX" altLang="en-US" sz="1600" dirty="0">
                <a:solidFill>
                  <a:srgbClr val="000000"/>
                </a:solidFill>
              </a:rPr>
              <a:t>puede usar bloques de madera como espaciadores. Taladrar agujeros en bloques de madera que permitirán que ambos 7 cm y 12 cm se asomarse a través de los bloques. Tenga en cuenta que los agujeros en los bloques de madera no se acomodan el tornillo de calibración debajo de la cara del termómetro.</a:t>
            </a:r>
            <a:endParaRPr lang="en-US" altLang="en-US" sz="1600"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p:txBody>
      </p:sp>
      <p:pic>
        <p:nvPicPr>
          <p:cNvPr id="14" name="Picture 9" descr="Photograph of a temperture sensor next to a cm ruler, showing that the sensor location is 2 cm up fro the t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371" y="2208487"/>
            <a:ext cx="2036618" cy="32710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5" name="Straight Arrow Connector 4" descr="arrow pointing to the position of the sensor on the thermometer"/>
          <p:cNvCxnSpPr/>
          <p:nvPr/>
        </p:nvCxnSpPr>
        <p:spPr>
          <a:xfrm flipH="1" flipV="1">
            <a:off x="7839435" y="5165375"/>
            <a:ext cx="801393" cy="628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44908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10</a:t>
            </a:fld>
            <a:endParaRPr lang="en-US" dirty="0"/>
          </a:p>
        </p:txBody>
      </p:sp>
      <p:sp>
        <p:nvSpPr>
          <p:cNvPr id="2" name="Title 1"/>
          <p:cNvSpPr>
            <a:spLocks noGrp="1"/>
          </p:cNvSpPr>
          <p:nvPr>
            <p:ph type="title"/>
          </p:nvPr>
        </p:nvSpPr>
        <p:spPr>
          <a:xfrm>
            <a:off x="1268290" y="1001073"/>
            <a:ext cx="7853320" cy="749082"/>
          </a:xfrm>
        </p:spPr>
        <p:txBody>
          <a:bodyPr>
            <a:normAutofit fontScale="90000"/>
          </a:bodyPr>
          <a:lstStyle/>
          <a:p>
            <a:pPr>
              <a:lnSpc>
                <a:spcPct val="93000"/>
              </a:lnSpc>
              <a:buSzPct val="100000"/>
              <a:defRPr/>
            </a:pPr>
            <a:r>
              <a:rPr lang="es-MX" altLang="en-US" b="1" dirty="0">
                <a:solidFill>
                  <a:srgbClr val="000000"/>
                </a:solidFill>
              </a:rPr>
              <a:t>Construcción del espaciador para medir a 5 cm de profundidad</a:t>
            </a:r>
            <a:endParaRPr lang="en-US" altLang="en-US" dirty="0">
              <a:solidFill>
                <a:srgbClr val="000000"/>
              </a:solidFill>
            </a:endParaRPr>
          </a:p>
        </p:txBody>
      </p:sp>
      <p:sp>
        <p:nvSpPr>
          <p:cNvPr id="7" name="Content Placeholder 2"/>
          <p:cNvSpPr txBox="1">
            <a:spLocks/>
          </p:cNvSpPr>
          <p:nvPr/>
        </p:nvSpPr>
        <p:spPr>
          <a:xfrm>
            <a:off x="1397385" y="1883640"/>
            <a:ext cx="7556834" cy="21789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1600" dirty="0">
                <a:solidFill>
                  <a:srgbClr val="000000"/>
                </a:solidFill>
              </a:rPr>
              <a:t>Para medir la temperatura del suelo a una profundidad de 5 cm, el termómetro debe insertarse 7 cm en el suelo. </a:t>
            </a:r>
            <a:endParaRPr lang="es-MX" altLang="en-US" sz="1600" dirty="0" smtClean="0">
              <a:solidFill>
                <a:srgbClr val="000000"/>
              </a:solidFill>
            </a:endParaRPr>
          </a:p>
          <a:p>
            <a:pPr>
              <a:lnSpc>
                <a:spcPct val="93000"/>
              </a:lnSpc>
              <a:buSzPct val="100000"/>
              <a:defRPr/>
            </a:pPr>
            <a:r>
              <a:rPr lang="es-MX" altLang="en-US" sz="1600" dirty="0" smtClean="0">
                <a:solidFill>
                  <a:srgbClr val="000000"/>
                </a:solidFill>
              </a:rPr>
              <a:t>La </a:t>
            </a:r>
            <a:r>
              <a:rPr lang="es-MX" altLang="en-US" sz="1600" dirty="0">
                <a:solidFill>
                  <a:srgbClr val="000000"/>
                </a:solidFill>
              </a:rPr>
              <a:t>punta de la sonda en el termómetro de suelo GLOBE estándar es de 20,5 cm de la parte inferior de la cara de los instrumentos, por lo que para hacer el espaciador de medición de 5 cm la longitud adecuada, cortar el tubo de PVC a una longitud de 13,5 cm</a:t>
            </a:r>
            <a:r>
              <a:rPr lang="es-MX" altLang="en-US" sz="1600" dirty="0" smtClean="0">
                <a:solidFill>
                  <a:srgbClr val="000000"/>
                </a:solidFill>
              </a:rPr>
              <a:t>.</a:t>
            </a:r>
          </a:p>
          <a:p>
            <a:pPr>
              <a:lnSpc>
                <a:spcPct val="93000"/>
              </a:lnSpc>
              <a:buSzPct val="100000"/>
              <a:defRPr/>
            </a:pPr>
            <a:r>
              <a:rPr lang="es-MX" altLang="en-US" sz="1600" dirty="0" smtClean="0">
                <a:solidFill>
                  <a:srgbClr val="000000"/>
                </a:solidFill>
              </a:rPr>
              <a:t>Etiquete </a:t>
            </a:r>
            <a:r>
              <a:rPr lang="es-MX" altLang="en-US" sz="1600" dirty="0">
                <a:solidFill>
                  <a:srgbClr val="000000"/>
                </a:solidFill>
              </a:rPr>
              <a:t>el espaciador, "para la temperatura de 5 cm", para asegurarse de que usted y los que instruye medirá la profundidad correcta con él</a:t>
            </a:r>
            <a:r>
              <a:rPr lang="es-MX" altLang="en-US" sz="1600" dirty="0" smtClean="0">
                <a:solidFill>
                  <a:srgbClr val="000000"/>
                </a:solidFill>
              </a:rPr>
              <a:t>.</a:t>
            </a:r>
            <a:endParaRPr lang="en-US" altLang="en-US" dirty="0">
              <a:solidFill>
                <a:srgbClr val="000000"/>
              </a:solidFill>
            </a:endParaRPr>
          </a:p>
        </p:txBody>
      </p:sp>
      <p:pic>
        <p:nvPicPr>
          <p:cNvPr id="10" name="Picture 9" descr="Photograph of a length of PVC pipe cut to 13.5 cm lengt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121" y="4434060"/>
            <a:ext cx="1853738" cy="2231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10" descr=" photograph of close up of pvc pipe spacer for use in measuring soil temperature at 5 cm dep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09" y="4434060"/>
            <a:ext cx="4117349" cy="22874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4" name="Straight Arrow Connector 3" descr="Arrow connecting the images of the spacer for 5 cm"/>
          <p:cNvCxnSpPr/>
          <p:nvPr/>
        </p:nvCxnSpPr>
        <p:spPr>
          <a:xfrm>
            <a:off x="3761964" y="5550043"/>
            <a:ext cx="478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33729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11</a:t>
            </a:fld>
            <a:endParaRPr lang="en-US" dirty="0"/>
          </a:p>
        </p:txBody>
      </p:sp>
      <p:sp>
        <p:nvSpPr>
          <p:cNvPr id="2" name="Title 1"/>
          <p:cNvSpPr>
            <a:spLocks noGrp="1"/>
          </p:cNvSpPr>
          <p:nvPr>
            <p:ph type="title"/>
          </p:nvPr>
        </p:nvSpPr>
        <p:spPr>
          <a:xfrm>
            <a:off x="1279279" y="859589"/>
            <a:ext cx="7864721" cy="749082"/>
          </a:xfrm>
        </p:spPr>
        <p:txBody>
          <a:bodyPr>
            <a:normAutofit/>
          </a:bodyPr>
          <a:lstStyle/>
          <a:p>
            <a:pPr>
              <a:lnSpc>
                <a:spcPct val="93000"/>
              </a:lnSpc>
              <a:buSzPct val="100000"/>
              <a:defRPr/>
            </a:pPr>
            <a:r>
              <a:rPr lang="en-US" altLang="en-US" sz="2400" b="1" dirty="0" err="1" smtClean="0">
                <a:solidFill>
                  <a:srgbClr val="000000"/>
                </a:solidFill>
              </a:rPr>
              <a:t>Construcción</a:t>
            </a:r>
            <a:r>
              <a:rPr lang="en-US" altLang="en-US" sz="2400" b="1" dirty="0" smtClean="0">
                <a:solidFill>
                  <a:srgbClr val="000000"/>
                </a:solidFill>
              </a:rPr>
              <a:t> del </a:t>
            </a:r>
            <a:r>
              <a:rPr lang="en-US" altLang="en-US" sz="2400" b="1" dirty="0" err="1" smtClean="0">
                <a:solidFill>
                  <a:srgbClr val="000000"/>
                </a:solidFill>
              </a:rPr>
              <a:t>espaciador</a:t>
            </a:r>
            <a:r>
              <a:rPr lang="en-US" altLang="en-US" sz="2400" b="1" dirty="0" smtClean="0">
                <a:solidFill>
                  <a:srgbClr val="000000"/>
                </a:solidFill>
              </a:rPr>
              <a:t> para </a:t>
            </a:r>
            <a:r>
              <a:rPr lang="en-US" altLang="en-US" sz="2400" b="1" dirty="0" err="1" smtClean="0">
                <a:solidFill>
                  <a:srgbClr val="000000"/>
                </a:solidFill>
              </a:rPr>
              <a:t>medir</a:t>
            </a:r>
            <a:r>
              <a:rPr lang="en-US" altLang="en-US" sz="2400" b="1" dirty="0" smtClean="0">
                <a:solidFill>
                  <a:srgbClr val="000000"/>
                </a:solidFill>
              </a:rPr>
              <a:t> a 10cm de </a:t>
            </a:r>
            <a:r>
              <a:rPr lang="en-US" altLang="en-US" sz="2400" b="1" dirty="0" err="1" smtClean="0">
                <a:solidFill>
                  <a:srgbClr val="000000"/>
                </a:solidFill>
              </a:rPr>
              <a:t>profundidad</a:t>
            </a:r>
            <a:endParaRPr lang="en-US" altLang="en-US" sz="2400" dirty="0">
              <a:solidFill>
                <a:srgbClr val="000000"/>
              </a:solidFill>
            </a:endParaRPr>
          </a:p>
        </p:txBody>
      </p:sp>
      <p:sp>
        <p:nvSpPr>
          <p:cNvPr id="7" name="Content Placeholder 2"/>
          <p:cNvSpPr txBox="1">
            <a:spLocks/>
          </p:cNvSpPr>
          <p:nvPr/>
        </p:nvSpPr>
        <p:spPr>
          <a:xfrm>
            <a:off x="1397385" y="1608671"/>
            <a:ext cx="7556834" cy="26355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n-US" altLang="en-US" sz="1800" dirty="0" smtClean="0">
                <a:solidFill>
                  <a:srgbClr val="000000"/>
                </a:solidFill>
              </a:rPr>
              <a:t>Para </a:t>
            </a:r>
            <a:r>
              <a:rPr lang="en-US" altLang="en-US" sz="1800" dirty="0" err="1" smtClean="0">
                <a:solidFill>
                  <a:srgbClr val="000000"/>
                </a:solidFill>
              </a:rPr>
              <a:t>medir</a:t>
            </a:r>
            <a:r>
              <a:rPr lang="en-US" altLang="en-US" sz="1800" dirty="0" smtClean="0">
                <a:solidFill>
                  <a:srgbClr val="000000"/>
                </a:solidFill>
              </a:rPr>
              <a:t> la </a:t>
            </a:r>
            <a:r>
              <a:rPr lang="en-US" altLang="en-US" sz="1800" dirty="0" err="1">
                <a:solidFill>
                  <a:srgbClr val="000000"/>
                </a:solidFill>
              </a:rPr>
              <a:t>t</a:t>
            </a:r>
            <a:r>
              <a:rPr lang="en-US" altLang="en-US" sz="1800" dirty="0" err="1" smtClean="0">
                <a:solidFill>
                  <a:srgbClr val="000000"/>
                </a:solidFill>
              </a:rPr>
              <a:t>emperatura</a:t>
            </a:r>
            <a:r>
              <a:rPr lang="en-US" altLang="en-US" sz="1800" dirty="0" smtClean="0">
                <a:solidFill>
                  <a:srgbClr val="000000"/>
                </a:solidFill>
              </a:rPr>
              <a:t> del </a:t>
            </a:r>
            <a:r>
              <a:rPr lang="en-US" altLang="en-US" sz="1800" dirty="0" err="1" smtClean="0">
                <a:solidFill>
                  <a:srgbClr val="000000"/>
                </a:solidFill>
              </a:rPr>
              <a:t>suelo</a:t>
            </a:r>
            <a:r>
              <a:rPr lang="en-US" altLang="en-US" sz="1800" dirty="0" smtClean="0">
                <a:solidFill>
                  <a:srgbClr val="000000"/>
                </a:solidFill>
              </a:rPr>
              <a:t> a 10cm de </a:t>
            </a:r>
            <a:r>
              <a:rPr lang="en-US" altLang="en-US" sz="1800" dirty="0" err="1" smtClean="0">
                <a:solidFill>
                  <a:srgbClr val="000000"/>
                </a:solidFill>
              </a:rPr>
              <a:t>profundidad</a:t>
            </a:r>
            <a:r>
              <a:rPr lang="en-US" altLang="en-US" sz="1800" dirty="0" smtClean="0">
                <a:solidFill>
                  <a:srgbClr val="000000"/>
                </a:solidFill>
              </a:rPr>
              <a:t>, el </a:t>
            </a:r>
            <a:r>
              <a:rPr lang="en-US" altLang="en-US" sz="1800" dirty="0" err="1" smtClean="0">
                <a:solidFill>
                  <a:srgbClr val="000000"/>
                </a:solidFill>
              </a:rPr>
              <a:t>termómetro</a:t>
            </a:r>
            <a:r>
              <a:rPr lang="en-US" altLang="en-US" sz="1800" dirty="0" smtClean="0">
                <a:solidFill>
                  <a:srgbClr val="000000"/>
                </a:solidFill>
              </a:rPr>
              <a:t> </a:t>
            </a:r>
            <a:r>
              <a:rPr lang="en-US" altLang="en-US" sz="1800" dirty="0" err="1" smtClean="0">
                <a:solidFill>
                  <a:srgbClr val="000000"/>
                </a:solidFill>
              </a:rPr>
              <a:t>debe</a:t>
            </a:r>
            <a:r>
              <a:rPr lang="en-US" altLang="en-US" sz="1800" dirty="0" smtClean="0">
                <a:solidFill>
                  <a:srgbClr val="000000"/>
                </a:solidFill>
              </a:rPr>
              <a:t> </a:t>
            </a:r>
            <a:r>
              <a:rPr lang="en-US" altLang="en-US" sz="1800" dirty="0" err="1" smtClean="0">
                <a:solidFill>
                  <a:srgbClr val="000000"/>
                </a:solidFill>
              </a:rPr>
              <a:t>insertarse</a:t>
            </a:r>
            <a:r>
              <a:rPr lang="en-US" altLang="en-US" sz="1800" dirty="0" smtClean="0">
                <a:solidFill>
                  <a:srgbClr val="000000"/>
                </a:solidFill>
              </a:rPr>
              <a:t> a 12 cm </a:t>
            </a:r>
            <a:r>
              <a:rPr lang="en-US" altLang="en-US" sz="1800" dirty="0" err="1" smtClean="0">
                <a:solidFill>
                  <a:srgbClr val="000000"/>
                </a:solidFill>
              </a:rPr>
              <a:t>dentro</a:t>
            </a:r>
            <a:r>
              <a:rPr lang="en-US" altLang="en-US" sz="1800" dirty="0" smtClean="0">
                <a:solidFill>
                  <a:srgbClr val="000000"/>
                </a:solidFill>
              </a:rPr>
              <a:t> de </a:t>
            </a:r>
            <a:r>
              <a:rPr lang="en-US" altLang="en-US" sz="1800" dirty="0" err="1" smtClean="0">
                <a:solidFill>
                  <a:srgbClr val="000000"/>
                </a:solidFill>
              </a:rPr>
              <a:t>suelo</a:t>
            </a:r>
            <a:endParaRPr lang="en-US" altLang="en-US" sz="1800" dirty="0" smtClean="0">
              <a:solidFill>
                <a:srgbClr val="000000"/>
              </a:solidFill>
            </a:endParaRPr>
          </a:p>
          <a:p>
            <a:pPr>
              <a:lnSpc>
                <a:spcPct val="93000"/>
              </a:lnSpc>
              <a:buSzPct val="100000"/>
              <a:defRPr/>
            </a:pPr>
            <a:r>
              <a:rPr lang="es-ES" altLang="en-US" sz="1600" dirty="0">
                <a:solidFill>
                  <a:srgbClr val="000000"/>
                </a:solidFill>
              </a:rPr>
              <a:t>Para que el espaciador de medida de 10 cm tenga la longitud adecuada, corte el tubo de PVC a una longitud de 8,5 cm.</a:t>
            </a:r>
          </a:p>
          <a:p>
            <a:pPr>
              <a:lnSpc>
                <a:spcPct val="93000"/>
              </a:lnSpc>
              <a:buSzPct val="100000"/>
              <a:defRPr/>
            </a:pPr>
            <a:r>
              <a:rPr lang="es-ES" altLang="en-US" sz="1600" dirty="0">
                <a:solidFill>
                  <a:srgbClr val="000000"/>
                </a:solidFill>
              </a:rPr>
              <a:t>Etiquételo, "Para 10 cm de temperatura", para asegurarse de que medirá la profundidad correcta con él.</a:t>
            </a:r>
            <a:endParaRPr lang="en-US" altLang="en-US" sz="1600"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p:txBody>
      </p:sp>
      <p:pic>
        <p:nvPicPr>
          <p:cNvPr id="9" name="Picture 8" descr="Photograph of a piece of PVC pipe cut to a length of 8.5 c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787" y="3561676"/>
            <a:ext cx="1584771" cy="1712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4" name="Straight Arrow Connector 3" descr="Arrow connecting images of the 10 cm spacer"/>
          <p:cNvCxnSpPr/>
          <p:nvPr/>
        </p:nvCxnSpPr>
        <p:spPr>
          <a:xfrm>
            <a:off x="4193285" y="4244196"/>
            <a:ext cx="478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9" descr="picture of a labeled piece of PVC pipe, 10 cm temperature spa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5" y="3561676"/>
            <a:ext cx="3266603" cy="1712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Content Placeholder 25"/>
          <p:cNvSpPr txBox="1">
            <a:spLocks/>
          </p:cNvSpPr>
          <p:nvPr/>
        </p:nvSpPr>
        <p:spPr>
          <a:xfrm>
            <a:off x="1397385" y="5659757"/>
            <a:ext cx="4641106" cy="1190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t>Recuerde, el espaciador de tubería de PVC más largo ayuda a medir la profundidad más superficial, y la tubería de PVC más corta ayuda a medir la profundidad más profunda.</a:t>
            </a:r>
            <a:endParaRPr lang="en-US" sz="1600" dirty="0"/>
          </a:p>
        </p:txBody>
      </p:sp>
      <p:pic>
        <p:nvPicPr>
          <p:cNvPr id="13" name="Picture 10" descr="photograph of a short and long spacer along for each oth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491" y="5527066"/>
            <a:ext cx="2335726" cy="922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Rectángulo 13"/>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71590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12</a:t>
            </a:fld>
            <a:endParaRPr lang="en-US" dirty="0"/>
          </a:p>
        </p:txBody>
      </p:sp>
      <p:sp>
        <p:nvSpPr>
          <p:cNvPr id="2" name="Title 1"/>
          <p:cNvSpPr>
            <a:spLocks noGrp="1"/>
          </p:cNvSpPr>
          <p:nvPr>
            <p:ph type="title"/>
          </p:nvPr>
        </p:nvSpPr>
        <p:spPr>
          <a:xfrm>
            <a:off x="1298045" y="1149452"/>
            <a:ext cx="7834556" cy="619824"/>
          </a:xfrm>
        </p:spPr>
        <p:txBody>
          <a:bodyPr>
            <a:normAutofit fontScale="90000"/>
          </a:bodyPr>
          <a:lstStyle/>
          <a:p>
            <a:pPr>
              <a:lnSpc>
                <a:spcPct val="93000"/>
              </a:lnSpc>
              <a:buSzPct val="100000"/>
              <a:defRPr/>
            </a:pPr>
            <a:r>
              <a:rPr lang="es-MX" altLang="en-US" b="1" dirty="0">
                <a:solidFill>
                  <a:srgbClr val="000000"/>
                </a:solidFill>
              </a:rPr>
              <a:t>Preparando un clavo para hacer agujeros piloto en suelos duros</a:t>
            </a:r>
            <a:endParaRPr lang="en-US" altLang="en-US" b="1" dirty="0">
              <a:solidFill>
                <a:srgbClr val="000000"/>
              </a:solidFill>
            </a:endParaRPr>
          </a:p>
        </p:txBody>
      </p:sp>
      <p:sp>
        <p:nvSpPr>
          <p:cNvPr id="7" name="Content Placeholder 2"/>
          <p:cNvSpPr txBox="1">
            <a:spLocks/>
          </p:cNvSpPr>
          <p:nvPr/>
        </p:nvSpPr>
        <p:spPr>
          <a:xfrm>
            <a:off x="1472660" y="2266247"/>
            <a:ext cx="4106268" cy="359313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defRPr/>
            </a:pPr>
            <a:r>
              <a:rPr lang="es-MX" altLang="en-US" sz="1800" dirty="0">
                <a:solidFill>
                  <a:srgbClr val="000000"/>
                </a:solidFill>
              </a:rPr>
              <a:t>Cuando el suelo es duro, empujar el termómetro en el suelo puede dañar el instrumento. Use </a:t>
            </a:r>
            <a:r>
              <a:rPr lang="es-MX" altLang="en-US" sz="1800" dirty="0" smtClean="0">
                <a:solidFill>
                  <a:srgbClr val="000000"/>
                </a:solidFill>
              </a:rPr>
              <a:t>un clavo para </a:t>
            </a:r>
            <a:r>
              <a:rPr lang="es-MX" altLang="en-US" sz="1800" dirty="0">
                <a:solidFill>
                  <a:srgbClr val="000000"/>
                </a:solidFill>
              </a:rPr>
              <a:t>asegurarse de que el termómetro no esté dañado</a:t>
            </a:r>
            <a:r>
              <a:rPr lang="es-MX" altLang="en-US" sz="1800" dirty="0" smtClean="0">
                <a:solidFill>
                  <a:srgbClr val="000000"/>
                </a:solidFill>
              </a:rPr>
              <a:t>.</a:t>
            </a:r>
          </a:p>
          <a:p>
            <a:pPr>
              <a:buSzPct val="100000"/>
              <a:defRPr/>
            </a:pPr>
            <a:r>
              <a:rPr lang="es-MX" altLang="en-US" sz="1800" dirty="0" smtClean="0">
                <a:solidFill>
                  <a:srgbClr val="000000"/>
                </a:solidFill>
              </a:rPr>
              <a:t>Un </a:t>
            </a:r>
            <a:r>
              <a:rPr lang="es-MX" altLang="en-US" sz="1800" dirty="0">
                <a:solidFill>
                  <a:srgbClr val="000000"/>
                </a:solidFill>
              </a:rPr>
              <a:t>clavo que tiene el mismo diámetro que la sonda del </a:t>
            </a:r>
            <a:r>
              <a:rPr lang="es-MX" altLang="en-US" sz="1800" dirty="0" smtClean="0">
                <a:solidFill>
                  <a:srgbClr val="000000"/>
                </a:solidFill>
              </a:rPr>
              <a:t>termómetro y  </a:t>
            </a:r>
            <a:r>
              <a:rPr lang="es-MX" altLang="en-US" sz="1800" dirty="0">
                <a:solidFill>
                  <a:srgbClr val="000000"/>
                </a:solidFill>
              </a:rPr>
              <a:t>se utiliza para hacer un agujero piloto</a:t>
            </a:r>
            <a:r>
              <a:rPr lang="es-MX" altLang="en-US" sz="1800" dirty="0" smtClean="0">
                <a:solidFill>
                  <a:srgbClr val="000000"/>
                </a:solidFill>
              </a:rPr>
              <a:t>.</a:t>
            </a:r>
          </a:p>
          <a:p>
            <a:pPr>
              <a:buSzPct val="100000"/>
              <a:defRPr/>
            </a:pPr>
            <a:r>
              <a:rPr lang="es-MX" altLang="en-US" sz="1800" dirty="0" smtClean="0">
                <a:solidFill>
                  <a:srgbClr val="000000"/>
                </a:solidFill>
              </a:rPr>
              <a:t>Marque en un </a:t>
            </a:r>
            <a:r>
              <a:rPr lang="es-MX" altLang="en-US" sz="1800" dirty="0">
                <a:solidFill>
                  <a:srgbClr val="000000"/>
                </a:solidFill>
              </a:rPr>
              <a:t>clavo </a:t>
            </a:r>
            <a:r>
              <a:rPr lang="es-MX" altLang="en-US" sz="1800" dirty="0" smtClean="0">
                <a:solidFill>
                  <a:srgbClr val="000000"/>
                </a:solidFill>
              </a:rPr>
              <a:t>5 </a:t>
            </a:r>
            <a:r>
              <a:rPr lang="es-MX" altLang="en-US" sz="1800" dirty="0">
                <a:solidFill>
                  <a:srgbClr val="000000"/>
                </a:solidFill>
              </a:rPr>
              <a:t>cm, 7 cm, 10 cm y 12 cm de la punta</a:t>
            </a:r>
            <a:r>
              <a:rPr lang="es-MX" altLang="en-US" sz="1800" dirty="0" smtClean="0">
                <a:solidFill>
                  <a:srgbClr val="000000"/>
                </a:solidFill>
              </a:rPr>
              <a:t>.</a:t>
            </a:r>
          </a:p>
          <a:p>
            <a:pPr>
              <a:buSzPct val="100000"/>
              <a:defRPr/>
            </a:pPr>
            <a:r>
              <a:rPr lang="es-MX" altLang="en-US" sz="1800" dirty="0" smtClean="0">
                <a:solidFill>
                  <a:srgbClr val="000000"/>
                </a:solidFill>
              </a:rPr>
              <a:t>Dependiendo </a:t>
            </a:r>
            <a:r>
              <a:rPr lang="es-MX" altLang="en-US" sz="1800" dirty="0">
                <a:solidFill>
                  <a:srgbClr val="000000"/>
                </a:solidFill>
              </a:rPr>
              <a:t>de la situación, los agujeros piloto pueden ser necesarios en estas profundidades.</a:t>
            </a:r>
            <a:endParaRPr lang="en-US" altLang="en-US" sz="1600"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p:txBody>
      </p:sp>
      <p:pic>
        <p:nvPicPr>
          <p:cNvPr id="14" name="Picture 4" descr="Photograph of a large nail marked in increments of 5 cm, 7 cm, 10 cm, and 12 c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288" y="2249171"/>
            <a:ext cx="2286000" cy="41071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ángulo 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92951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13</a:t>
            </a:fld>
            <a:endParaRPr lang="en-US" dirty="0"/>
          </a:p>
        </p:txBody>
      </p:sp>
      <p:sp>
        <p:nvSpPr>
          <p:cNvPr id="2" name="Title 1"/>
          <p:cNvSpPr>
            <a:spLocks noGrp="1"/>
          </p:cNvSpPr>
          <p:nvPr>
            <p:ph type="title"/>
          </p:nvPr>
        </p:nvSpPr>
        <p:spPr>
          <a:xfrm>
            <a:off x="1459295" y="1110344"/>
            <a:ext cx="7266694" cy="800978"/>
          </a:xfrm>
        </p:spPr>
        <p:txBody>
          <a:bodyPr/>
          <a:lstStyle/>
          <a:p>
            <a:pPr>
              <a:lnSpc>
                <a:spcPct val="93000"/>
              </a:lnSpc>
              <a:defRPr/>
            </a:pPr>
            <a:r>
              <a:rPr lang="es-AR" altLang="en-US" b="1" dirty="0" smtClean="0">
                <a:solidFill>
                  <a:srgbClr val="000000"/>
                </a:solidFill>
              </a:rPr>
              <a:t>Protocolo de temperatura del suelo</a:t>
            </a:r>
            <a:r>
              <a:rPr lang="en-US" altLang="en-US" b="1" dirty="0" smtClean="0">
                <a:solidFill>
                  <a:schemeClr val="bg1"/>
                </a:solidFill>
              </a:rPr>
              <a:t>1</a:t>
            </a:r>
            <a:endParaRPr lang="en-US" altLang="en-US" dirty="0">
              <a:solidFill>
                <a:schemeClr val="bg1"/>
              </a:solidFill>
            </a:endParaRPr>
          </a:p>
        </p:txBody>
      </p:sp>
      <p:sp>
        <p:nvSpPr>
          <p:cNvPr id="9" name="Content Placeholder 2"/>
          <p:cNvSpPr txBox="1">
            <a:spLocks/>
          </p:cNvSpPr>
          <p:nvPr/>
        </p:nvSpPr>
        <p:spPr>
          <a:xfrm>
            <a:off x="1516445" y="1911321"/>
            <a:ext cx="4107978" cy="440321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r>
              <a:rPr lang="es-MX" altLang="en-US" dirty="0"/>
              <a:t>Definir un sitio de estudio de humedad y temperatura del suelo siguiendo los procedimientos presentados en el módulo introducción de la </a:t>
            </a:r>
            <a:r>
              <a:rPr lang="es-MX" altLang="en-US" dirty="0" err="1" smtClean="0"/>
              <a:t>Pedósfera</a:t>
            </a:r>
            <a:r>
              <a:rPr lang="es-MX" altLang="en-US" dirty="0"/>
              <a:t>. </a:t>
            </a:r>
            <a:endParaRPr lang="es-MX" altLang="en-US" dirty="0" smtClean="0"/>
          </a:p>
          <a:p>
            <a:pPr marL="342900" indent="-342900">
              <a:buFont typeface="Arial" charset="0"/>
              <a:buChar char="•"/>
            </a:pPr>
            <a:r>
              <a:rPr lang="es-MX" altLang="en-US" dirty="0" smtClean="0"/>
              <a:t>Cerca </a:t>
            </a:r>
            <a:r>
              <a:rPr lang="es-MX" altLang="en-US" dirty="0"/>
              <a:t>del mediodía solar local u otro tiempo de medición, vaya a su sitio y localice su punto de muestreo. </a:t>
            </a:r>
            <a:endParaRPr lang="es-MX" altLang="en-US" dirty="0" smtClean="0"/>
          </a:p>
          <a:p>
            <a:pPr marL="342900" indent="-342900">
              <a:buFont typeface="Arial" charset="0"/>
              <a:buChar char="•"/>
            </a:pPr>
            <a:r>
              <a:rPr lang="es-MX" altLang="en-US" dirty="0" smtClean="0"/>
              <a:t>Introduzca </a:t>
            </a:r>
            <a:r>
              <a:rPr lang="es-MX" altLang="en-US" dirty="0"/>
              <a:t>la fecha </a:t>
            </a:r>
            <a:r>
              <a:rPr lang="es-MX" altLang="en-US" dirty="0" smtClean="0"/>
              <a:t>y hora de </a:t>
            </a:r>
            <a:r>
              <a:rPr lang="es-MX" altLang="en-US" dirty="0"/>
              <a:t>muestreo apropiados en la aplicación entrada de datos o </a:t>
            </a:r>
            <a:r>
              <a:rPr lang="es-MX" altLang="en-US" dirty="0" smtClean="0"/>
              <a:t>regístrelos en </a:t>
            </a:r>
            <a:r>
              <a:rPr lang="es-MX" altLang="en-US" dirty="0"/>
              <a:t>la hoja de datos</a:t>
            </a:r>
            <a:r>
              <a:rPr lang="es-MX" altLang="en-US" dirty="0" smtClean="0"/>
              <a:t>.</a:t>
            </a:r>
          </a:p>
          <a:p>
            <a:pPr marL="342900" indent="-342900">
              <a:buFont typeface="Arial" charset="0"/>
              <a:buChar char="•"/>
            </a:pPr>
            <a:r>
              <a:rPr lang="es-MX" altLang="en-US" dirty="0" smtClean="0"/>
              <a:t>Consulte </a:t>
            </a:r>
            <a:r>
              <a:rPr lang="es-MX" altLang="en-US" dirty="0"/>
              <a:t>entrada de datos de temperatura del suelo hacia el final de este conjunto de diapositivas.</a:t>
            </a:r>
            <a:endParaRPr lang="en-US" altLang="en-US" dirty="0">
              <a:solidFill>
                <a:srgbClr val="000000"/>
              </a:solidFill>
            </a:endParaRPr>
          </a:p>
          <a:p>
            <a:endParaRPr lang="en-US" altLang="en-US" dirty="0">
              <a:solidFill>
                <a:srgbClr val="000000"/>
              </a:solidFill>
            </a:endParaRPr>
          </a:p>
          <a:p>
            <a:endParaRPr lang="en-US" altLang="en-US" dirty="0"/>
          </a:p>
        </p:txBody>
      </p:sp>
      <p:pic>
        <p:nvPicPr>
          <p:cNvPr id="10" name="Picture 5" descr="Photograph of a stick flag used to identify and locate a soil temperature sampling poi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034" y="1911321"/>
            <a:ext cx="2758943" cy="3296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ángulo 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7934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14</a:t>
            </a:fld>
            <a:endParaRPr lang="en-US" dirty="0"/>
          </a:p>
        </p:txBody>
      </p:sp>
      <p:sp>
        <p:nvSpPr>
          <p:cNvPr id="2" name="Title 1"/>
          <p:cNvSpPr>
            <a:spLocks noGrp="1"/>
          </p:cNvSpPr>
          <p:nvPr>
            <p:ph type="title"/>
          </p:nvPr>
        </p:nvSpPr>
        <p:spPr>
          <a:xfrm>
            <a:off x="1459296" y="1120944"/>
            <a:ext cx="4165127" cy="922474"/>
          </a:xfrm>
        </p:spPr>
        <p:txBody>
          <a:bodyPr/>
          <a:lstStyle/>
          <a:p>
            <a:pPr>
              <a:lnSpc>
                <a:spcPct val="93000"/>
              </a:lnSpc>
              <a:defRPr/>
            </a:pPr>
            <a:r>
              <a:rPr lang="es-AR" altLang="en-US" b="1" dirty="0" smtClean="0">
                <a:solidFill>
                  <a:srgbClr val="000000"/>
                </a:solidFill>
              </a:rPr>
              <a:t>Protocolo de Temperatura del suelo</a:t>
            </a:r>
            <a:r>
              <a:rPr lang="es-AR" altLang="en-US" b="1" dirty="0" smtClean="0">
                <a:solidFill>
                  <a:schemeClr val="bg1"/>
                </a:solidFill>
              </a:rPr>
              <a:t>2</a:t>
            </a:r>
            <a:endParaRPr lang="es-AR" altLang="en-US" dirty="0">
              <a:solidFill>
                <a:schemeClr val="bg1"/>
              </a:solidFill>
            </a:endParaRPr>
          </a:p>
        </p:txBody>
      </p:sp>
      <p:sp>
        <p:nvSpPr>
          <p:cNvPr id="9" name="Content Placeholder 2"/>
          <p:cNvSpPr txBox="1">
            <a:spLocks/>
          </p:cNvSpPr>
          <p:nvPr/>
        </p:nvSpPr>
        <p:spPr>
          <a:xfrm>
            <a:off x="1516445" y="2220686"/>
            <a:ext cx="4107978" cy="409385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spcBef>
                <a:spcPts val="1200"/>
              </a:spcBef>
              <a:spcAft>
                <a:spcPts val="1000"/>
              </a:spcAft>
              <a:buSzPct val="100000"/>
              <a:defRPr/>
            </a:pPr>
            <a:r>
              <a:rPr lang="es-MX" altLang="en-US" dirty="0">
                <a:solidFill>
                  <a:srgbClr val="000000"/>
                </a:solidFill>
              </a:rPr>
              <a:t>Utilice </a:t>
            </a:r>
            <a:r>
              <a:rPr lang="es-MX" altLang="en-US" dirty="0" smtClean="0">
                <a:solidFill>
                  <a:srgbClr val="000000"/>
                </a:solidFill>
              </a:rPr>
              <a:t>un clavo para </a:t>
            </a:r>
            <a:r>
              <a:rPr lang="es-MX" altLang="en-US" dirty="0">
                <a:solidFill>
                  <a:srgbClr val="000000"/>
                </a:solidFill>
              </a:rPr>
              <a:t>hacer un orificio piloto de 5 cm de profundidad para el termómetro</a:t>
            </a:r>
            <a:r>
              <a:rPr lang="es-MX" altLang="en-US" dirty="0" smtClean="0">
                <a:solidFill>
                  <a:srgbClr val="000000"/>
                </a:solidFill>
              </a:rPr>
              <a:t>.</a:t>
            </a:r>
          </a:p>
          <a:p>
            <a:pPr>
              <a:lnSpc>
                <a:spcPct val="93000"/>
              </a:lnSpc>
              <a:spcBef>
                <a:spcPts val="1200"/>
              </a:spcBef>
              <a:spcAft>
                <a:spcPts val="1000"/>
              </a:spcAft>
              <a:buSzPct val="100000"/>
              <a:defRPr/>
            </a:pPr>
            <a:r>
              <a:rPr lang="es-MX" altLang="en-US" dirty="0" smtClean="0">
                <a:solidFill>
                  <a:srgbClr val="000000"/>
                </a:solidFill>
              </a:rPr>
              <a:t>Si </a:t>
            </a:r>
            <a:r>
              <a:rPr lang="es-MX" altLang="en-US" dirty="0">
                <a:solidFill>
                  <a:srgbClr val="000000"/>
                </a:solidFill>
              </a:rPr>
              <a:t>el suelo es </a:t>
            </a:r>
            <a:r>
              <a:rPr lang="es-MX" altLang="en-US" dirty="0" smtClean="0">
                <a:solidFill>
                  <a:srgbClr val="000000"/>
                </a:solidFill>
              </a:rPr>
              <a:t>muy </a:t>
            </a:r>
            <a:r>
              <a:rPr lang="es-MX" altLang="en-US" dirty="0">
                <a:solidFill>
                  <a:srgbClr val="000000"/>
                </a:solidFill>
              </a:rPr>
              <a:t>firme que hay que utilizar un martillo, hacer que el agujero 7 cm de profundidad. </a:t>
            </a:r>
            <a:endParaRPr lang="es-MX" altLang="en-US" dirty="0" smtClean="0">
              <a:solidFill>
                <a:srgbClr val="000000"/>
              </a:solidFill>
            </a:endParaRPr>
          </a:p>
          <a:p>
            <a:pPr>
              <a:lnSpc>
                <a:spcPct val="93000"/>
              </a:lnSpc>
              <a:spcBef>
                <a:spcPts val="1200"/>
              </a:spcBef>
              <a:spcAft>
                <a:spcPts val="1000"/>
              </a:spcAft>
              <a:buSzPct val="100000"/>
              <a:defRPr/>
            </a:pPr>
            <a:r>
              <a:rPr lang="es-MX" altLang="en-US" dirty="0" smtClean="0">
                <a:solidFill>
                  <a:srgbClr val="000000"/>
                </a:solidFill>
              </a:rPr>
              <a:t>Tire </a:t>
            </a:r>
            <a:r>
              <a:rPr lang="es-MX" altLang="en-US" dirty="0">
                <a:solidFill>
                  <a:srgbClr val="000000"/>
                </a:solidFill>
              </a:rPr>
              <a:t>del clavo con cuidado, perturbando el suelo lo </a:t>
            </a:r>
            <a:r>
              <a:rPr lang="es-MX" altLang="en-US" dirty="0" smtClean="0">
                <a:solidFill>
                  <a:srgbClr val="000000"/>
                </a:solidFill>
              </a:rPr>
              <a:t>mínimo posible</a:t>
            </a:r>
            <a:r>
              <a:rPr lang="es-MX" altLang="en-US" dirty="0">
                <a:solidFill>
                  <a:srgbClr val="000000"/>
                </a:solidFill>
              </a:rPr>
              <a:t>. </a:t>
            </a:r>
            <a:endParaRPr lang="es-MX" altLang="en-US" dirty="0" smtClean="0">
              <a:solidFill>
                <a:srgbClr val="000000"/>
              </a:solidFill>
            </a:endParaRPr>
          </a:p>
          <a:p>
            <a:pPr>
              <a:lnSpc>
                <a:spcPct val="93000"/>
              </a:lnSpc>
              <a:spcBef>
                <a:spcPts val="1200"/>
              </a:spcBef>
              <a:spcAft>
                <a:spcPts val="1000"/>
              </a:spcAft>
              <a:buSzPct val="100000"/>
              <a:defRPr/>
            </a:pPr>
            <a:r>
              <a:rPr lang="es-MX" altLang="en-US" dirty="0" smtClean="0">
                <a:solidFill>
                  <a:srgbClr val="000000"/>
                </a:solidFill>
              </a:rPr>
              <a:t>Gire a </a:t>
            </a:r>
            <a:r>
              <a:rPr lang="es-MX" altLang="en-US" dirty="0">
                <a:solidFill>
                  <a:srgbClr val="000000"/>
                </a:solidFill>
              </a:rPr>
              <a:t>medida que </a:t>
            </a:r>
            <a:r>
              <a:rPr lang="es-MX" altLang="en-US" dirty="0" smtClean="0">
                <a:solidFill>
                  <a:srgbClr val="000000"/>
                </a:solidFill>
              </a:rPr>
              <a:t>tira hacia arriba para </a:t>
            </a:r>
            <a:r>
              <a:rPr lang="es-MX" altLang="en-US" dirty="0">
                <a:solidFill>
                  <a:srgbClr val="000000"/>
                </a:solidFill>
              </a:rPr>
              <a:t>ayudar. Si el suelo se rompe o se abultan, </a:t>
            </a:r>
            <a:r>
              <a:rPr lang="es-MX" altLang="en-US" dirty="0" smtClean="0">
                <a:solidFill>
                  <a:srgbClr val="000000"/>
                </a:solidFill>
              </a:rPr>
              <a:t>muévase a otro sitio a de distancia 25 </a:t>
            </a:r>
            <a:r>
              <a:rPr lang="es-MX" altLang="en-US" dirty="0">
                <a:solidFill>
                  <a:srgbClr val="000000"/>
                </a:solidFill>
              </a:rPr>
              <a:t>cm e inténtelo de nuevo.</a:t>
            </a: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7" name="Picture 12" descr="photograph of soil pilot hole, where soil is disturbed and buckled at the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034" y="1301140"/>
            <a:ext cx="2485394" cy="2187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15"/>
          <p:cNvSpPr txBox="1">
            <a:spLocks noChangeArrowheads="1"/>
          </p:cNvSpPr>
          <p:nvPr/>
        </p:nvSpPr>
        <p:spPr bwMode="auto">
          <a:xfrm>
            <a:off x="5824262" y="3553769"/>
            <a:ext cx="3059113"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s-ES" altLang="en-US" sz="1400" dirty="0">
                <a:solidFill>
                  <a:srgbClr val="000000"/>
                </a:solidFill>
              </a:rPr>
              <a:t>Agujero roto y abultado Muévase más de 25 cm e inténtelo de nuevo.</a:t>
            </a:r>
            <a:endParaRPr lang="en-US" altLang="en-US" sz="1400" dirty="0">
              <a:solidFill>
                <a:srgbClr val="000000"/>
              </a:solidFill>
            </a:endParaRPr>
          </a:p>
        </p:txBody>
      </p:sp>
      <p:pic>
        <p:nvPicPr>
          <p:cNvPr id="11" name="Picture 13" descr="photograph of a pilot hole where the soil is still intact and ready for taking temperature rea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034" y="4207819"/>
            <a:ext cx="2485394" cy="1921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17"/>
          <p:cNvSpPr txBox="1">
            <a:spLocks noChangeArrowheads="1"/>
          </p:cNvSpPr>
          <p:nvPr/>
        </p:nvSpPr>
        <p:spPr bwMode="auto">
          <a:xfrm>
            <a:off x="5824262" y="6271404"/>
            <a:ext cx="3059112"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s-ES" altLang="en-US" sz="1400" dirty="0">
                <a:solidFill>
                  <a:srgbClr val="000000"/>
                </a:solidFill>
              </a:rPr>
              <a:t>Agujero ininterrumpido y sin protuberancias.</a:t>
            </a:r>
            <a:endParaRPr lang="en-US" altLang="en-US" sz="1400" dirty="0">
              <a:solidFill>
                <a:srgbClr val="000000"/>
              </a:solidFill>
            </a:endParaRPr>
          </a:p>
        </p:txBody>
      </p:sp>
      <p:sp>
        <p:nvSpPr>
          <p:cNvPr id="15" name="Rectángulo 14"/>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6249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5829C6-360E-1246-ABDF-EF7E2BA96354}" type="slidenum">
              <a:rPr lang="en-US" smtClean="0"/>
              <a:t>15</a:t>
            </a:fld>
            <a:endParaRPr lang="en-US" dirty="0"/>
          </a:p>
        </p:txBody>
      </p:sp>
      <p:sp>
        <p:nvSpPr>
          <p:cNvPr id="2" name="Title 1"/>
          <p:cNvSpPr>
            <a:spLocks noGrp="1"/>
          </p:cNvSpPr>
          <p:nvPr>
            <p:ph type="title"/>
          </p:nvPr>
        </p:nvSpPr>
        <p:spPr>
          <a:xfrm>
            <a:off x="1432403" y="987639"/>
            <a:ext cx="7554843" cy="739306"/>
          </a:xfrm>
        </p:spPr>
        <p:txBody>
          <a:bodyPr>
            <a:normAutofit/>
          </a:bodyPr>
          <a:lstStyle/>
          <a:p>
            <a:pPr>
              <a:lnSpc>
                <a:spcPct val="93000"/>
              </a:lnSpc>
              <a:buSzPct val="100000"/>
              <a:defRPr/>
            </a:pPr>
            <a:r>
              <a:rPr lang="es-MX" altLang="en-US" sz="2400" b="1" dirty="0">
                <a:solidFill>
                  <a:srgbClr val="000000"/>
                </a:solidFill>
              </a:rPr>
              <a:t>Inserción del termómetro de suelo para la medición de 5 cm</a:t>
            </a:r>
            <a:endParaRPr lang="en-US" altLang="en-US" sz="2400" b="1" dirty="0">
              <a:solidFill>
                <a:srgbClr val="000000"/>
              </a:solidFill>
            </a:endParaRPr>
          </a:p>
        </p:txBody>
      </p:sp>
      <p:sp>
        <p:nvSpPr>
          <p:cNvPr id="9" name="Content Placeholder 2"/>
          <p:cNvSpPr txBox="1">
            <a:spLocks/>
          </p:cNvSpPr>
          <p:nvPr/>
        </p:nvSpPr>
        <p:spPr>
          <a:xfrm>
            <a:off x="1731425" y="1726944"/>
            <a:ext cx="3642151" cy="440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spcBef>
                <a:spcPts val="1200"/>
              </a:spcBef>
              <a:spcAft>
                <a:spcPts val="1000"/>
              </a:spcAft>
              <a:buSzPct val="100000"/>
              <a:defRPr/>
            </a:pPr>
            <a:r>
              <a:rPr lang="es-MX" altLang="en-US" dirty="0">
                <a:solidFill>
                  <a:srgbClr val="000000"/>
                </a:solidFill>
              </a:rPr>
              <a:t>Inserte el termómetro a través del espaciador más largo para que 7 cm de la sonda se extienda por debajo de la parte inferior de la guía. </a:t>
            </a:r>
            <a:endParaRPr lang="es-MX" altLang="en-US" dirty="0" smtClean="0">
              <a:solidFill>
                <a:srgbClr val="000000"/>
              </a:solidFill>
            </a:endParaRPr>
          </a:p>
          <a:p>
            <a:pPr>
              <a:lnSpc>
                <a:spcPct val="93000"/>
              </a:lnSpc>
              <a:spcBef>
                <a:spcPts val="1200"/>
              </a:spcBef>
              <a:spcAft>
                <a:spcPts val="1000"/>
              </a:spcAft>
              <a:buSzPct val="100000"/>
              <a:defRPr/>
            </a:pPr>
            <a:r>
              <a:rPr lang="es-MX" altLang="en-US" dirty="0" smtClean="0">
                <a:solidFill>
                  <a:srgbClr val="000000"/>
                </a:solidFill>
              </a:rPr>
              <a:t>La </a:t>
            </a:r>
            <a:r>
              <a:rPr lang="es-MX" altLang="en-US" dirty="0">
                <a:solidFill>
                  <a:srgbClr val="000000"/>
                </a:solidFill>
              </a:rPr>
              <a:t>parte posterior de la esfera debe estar en la parte superior del espaciador. </a:t>
            </a:r>
            <a:endParaRPr lang="es-MX" altLang="en-US" dirty="0" smtClean="0">
              <a:solidFill>
                <a:srgbClr val="000000"/>
              </a:solidFill>
            </a:endParaRPr>
          </a:p>
          <a:p>
            <a:pPr>
              <a:lnSpc>
                <a:spcPct val="93000"/>
              </a:lnSpc>
              <a:spcBef>
                <a:spcPts val="1200"/>
              </a:spcBef>
              <a:spcAft>
                <a:spcPts val="1000"/>
              </a:spcAft>
              <a:buSzPct val="100000"/>
              <a:defRPr/>
            </a:pPr>
            <a:r>
              <a:rPr lang="es-MX" altLang="en-US" dirty="0" smtClean="0">
                <a:solidFill>
                  <a:srgbClr val="000000"/>
                </a:solidFill>
              </a:rPr>
              <a:t>Empuje </a:t>
            </a:r>
            <a:r>
              <a:rPr lang="es-MX" altLang="en-US" dirty="0">
                <a:solidFill>
                  <a:srgbClr val="000000"/>
                </a:solidFill>
              </a:rPr>
              <a:t>suavemente el termómetro en el suelo.</a:t>
            </a: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4" name="Picture 5" descr="photograph of the temperature sensor in the spacer PVC slee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495" y="1702482"/>
            <a:ext cx="2358880" cy="202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6" descr="photograph of a hand pushing the probe into the soil, next to the stick flag identifying the sample 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495" y="3847381"/>
            <a:ext cx="2028569" cy="2735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13630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5829C6-360E-1246-ABDF-EF7E2BA96354}" type="slidenum">
              <a:rPr lang="en-US" smtClean="0"/>
              <a:t>16</a:t>
            </a:fld>
            <a:endParaRPr lang="en-US" dirty="0"/>
          </a:p>
        </p:txBody>
      </p:sp>
      <p:sp>
        <p:nvSpPr>
          <p:cNvPr id="2" name="Title 1"/>
          <p:cNvSpPr>
            <a:spLocks noGrp="1"/>
          </p:cNvSpPr>
          <p:nvPr>
            <p:ph type="title"/>
          </p:nvPr>
        </p:nvSpPr>
        <p:spPr>
          <a:xfrm>
            <a:off x="1432403" y="987638"/>
            <a:ext cx="7700197" cy="739306"/>
          </a:xfrm>
        </p:spPr>
        <p:txBody>
          <a:bodyPr>
            <a:normAutofit fontScale="90000"/>
          </a:bodyPr>
          <a:lstStyle/>
          <a:p>
            <a:pPr>
              <a:lnSpc>
                <a:spcPct val="93000"/>
              </a:lnSpc>
              <a:buSzPct val="100000"/>
              <a:defRPr/>
            </a:pPr>
            <a:r>
              <a:rPr lang="en-US" altLang="en-US" sz="2400" dirty="0">
                <a:solidFill>
                  <a:srgbClr val="000000"/>
                </a:solidFill>
              </a:rPr>
              <a:t/>
            </a:r>
            <a:br>
              <a:rPr lang="en-US" altLang="en-US" sz="2400" dirty="0">
                <a:solidFill>
                  <a:srgbClr val="000000"/>
                </a:solidFill>
              </a:rPr>
            </a:br>
            <a:r>
              <a:rPr lang="en-US" altLang="en-US" sz="2400" dirty="0">
                <a:solidFill>
                  <a:srgbClr val="000000"/>
                </a:solidFill>
              </a:rPr>
              <a:t/>
            </a:r>
            <a:br>
              <a:rPr lang="en-US" altLang="en-US" sz="2400" dirty="0">
                <a:solidFill>
                  <a:srgbClr val="000000"/>
                </a:solidFill>
              </a:rPr>
            </a:br>
            <a:r>
              <a:rPr lang="es-MX" altLang="en-US" sz="3600" b="1" dirty="0">
                <a:solidFill>
                  <a:srgbClr val="000000"/>
                </a:solidFill>
              </a:rPr>
              <a:t>Lectura de la temperatura del suelo de 5 cm</a:t>
            </a:r>
            <a:r>
              <a:rPr lang="en-US" altLang="en-US" sz="2400" dirty="0">
                <a:solidFill>
                  <a:srgbClr val="000000"/>
                </a:solidFill>
              </a:rPr>
              <a:t/>
            </a:r>
            <a:br>
              <a:rPr lang="en-US" altLang="en-US" sz="2400" dirty="0">
                <a:solidFill>
                  <a:srgbClr val="000000"/>
                </a:solidFill>
              </a:rPr>
            </a:br>
            <a:r>
              <a:rPr lang="en-US" altLang="en-US" sz="2400" dirty="0">
                <a:solidFill>
                  <a:srgbClr val="000000"/>
                </a:solidFill>
              </a:rPr>
              <a:t/>
            </a:r>
            <a:br>
              <a:rPr lang="en-US" altLang="en-US" sz="2400" dirty="0">
                <a:solidFill>
                  <a:srgbClr val="000000"/>
                </a:solidFill>
              </a:rPr>
            </a:br>
            <a:endParaRPr lang="en-US" altLang="en-US" sz="2400" dirty="0">
              <a:solidFill>
                <a:srgbClr val="000000"/>
              </a:solidFill>
            </a:endParaRPr>
          </a:p>
        </p:txBody>
      </p:sp>
      <p:sp>
        <p:nvSpPr>
          <p:cNvPr id="9" name="Content Placeholder 2"/>
          <p:cNvSpPr txBox="1">
            <a:spLocks/>
          </p:cNvSpPr>
          <p:nvPr/>
        </p:nvSpPr>
        <p:spPr>
          <a:xfrm>
            <a:off x="1432403" y="1726944"/>
            <a:ext cx="4778616" cy="489814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2100" dirty="0">
                <a:solidFill>
                  <a:srgbClr val="000000"/>
                </a:solidFill>
              </a:rPr>
              <a:t>Espere 2 minutos. Registre la temperatura y el tiempo en su registro de ciencia</a:t>
            </a:r>
            <a:r>
              <a:rPr lang="es-MX" altLang="en-US" sz="2100" dirty="0" smtClean="0">
                <a:solidFill>
                  <a:srgbClr val="000000"/>
                </a:solidFill>
              </a:rPr>
              <a:t>.</a:t>
            </a:r>
          </a:p>
          <a:p>
            <a:pPr>
              <a:lnSpc>
                <a:spcPct val="93000"/>
              </a:lnSpc>
              <a:buSzPct val="100000"/>
              <a:defRPr/>
            </a:pPr>
            <a:r>
              <a:rPr lang="es-MX" altLang="en-US" sz="2100" dirty="0" smtClean="0">
                <a:solidFill>
                  <a:srgbClr val="000000"/>
                </a:solidFill>
              </a:rPr>
              <a:t>Espere </a:t>
            </a:r>
            <a:r>
              <a:rPr lang="es-MX" altLang="en-US" sz="2100" dirty="0">
                <a:solidFill>
                  <a:srgbClr val="000000"/>
                </a:solidFill>
              </a:rPr>
              <a:t>un minuto adicional. Registre la temperatura y el </a:t>
            </a:r>
            <a:r>
              <a:rPr lang="es-MX" altLang="en-US" sz="2100" dirty="0" smtClean="0">
                <a:solidFill>
                  <a:srgbClr val="000000"/>
                </a:solidFill>
              </a:rPr>
              <a:t>horario </a:t>
            </a:r>
            <a:r>
              <a:rPr lang="es-MX" altLang="en-US" sz="2100" dirty="0">
                <a:solidFill>
                  <a:srgbClr val="000000"/>
                </a:solidFill>
              </a:rPr>
              <a:t>en su registro de ciencia. </a:t>
            </a:r>
            <a:endParaRPr lang="es-MX" altLang="en-US" sz="2100" dirty="0" smtClean="0">
              <a:solidFill>
                <a:srgbClr val="000000"/>
              </a:solidFill>
            </a:endParaRPr>
          </a:p>
          <a:p>
            <a:pPr>
              <a:lnSpc>
                <a:spcPct val="93000"/>
              </a:lnSpc>
              <a:buSzPct val="100000"/>
              <a:defRPr/>
            </a:pPr>
            <a:r>
              <a:rPr lang="es-MX" altLang="en-US" sz="2100" dirty="0" smtClean="0">
                <a:solidFill>
                  <a:srgbClr val="000000"/>
                </a:solidFill>
              </a:rPr>
              <a:t>Si </a:t>
            </a:r>
            <a:r>
              <a:rPr lang="es-MX" altLang="en-US" sz="2100" dirty="0">
                <a:solidFill>
                  <a:srgbClr val="000000"/>
                </a:solidFill>
              </a:rPr>
              <a:t>las 2 lecturas están dentro de </a:t>
            </a:r>
            <a:r>
              <a:rPr lang="es-MX" altLang="en-US" sz="2100" dirty="0" smtClean="0">
                <a:solidFill>
                  <a:srgbClr val="000000"/>
                </a:solidFill>
              </a:rPr>
              <a:t>1,0°C </a:t>
            </a:r>
            <a:r>
              <a:rPr lang="es-MX" altLang="en-US" sz="2100" dirty="0">
                <a:solidFill>
                  <a:srgbClr val="000000"/>
                </a:solidFill>
              </a:rPr>
              <a:t>entre sí, Registre este valor y el tiempo en la hoja de datos de temperatura del suelo como la lectura de la muestra </a:t>
            </a:r>
            <a:r>
              <a:rPr lang="es-MX" altLang="en-US" sz="2100" dirty="0" smtClean="0">
                <a:solidFill>
                  <a:srgbClr val="000000"/>
                </a:solidFill>
              </a:rPr>
              <a:t>5 </a:t>
            </a:r>
            <a:r>
              <a:rPr lang="es-MX" altLang="en-US" sz="2100" dirty="0">
                <a:solidFill>
                  <a:srgbClr val="000000"/>
                </a:solidFill>
              </a:rPr>
              <a:t>cm. </a:t>
            </a:r>
            <a:endParaRPr lang="es-MX" altLang="en-US" sz="2100" dirty="0" smtClean="0">
              <a:solidFill>
                <a:srgbClr val="000000"/>
              </a:solidFill>
            </a:endParaRPr>
          </a:p>
          <a:p>
            <a:pPr>
              <a:lnSpc>
                <a:spcPct val="93000"/>
              </a:lnSpc>
              <a:buSzPct val="100000"/>
              <a:defRPr/>
            </a:pPr>
            <a:r>
              <a:rPr lang="es-MX" altLang="en-US" sz="2100" dirty="0" smtClean="0">
                <a:solidFill>
                  <a:srgbClr val="000000"/>
                </a:solidFill>
              </a:rPr>
              <a:t>Si </a:t>
            </a:r>
            <a:r>
              <a:rPr lang="es-MX" altLang="en-US" sz="2100" dirty="0">
                <a:solidFill>
                  <a:srgbClr val="000000"/>
                </a:solidFill>
              </a:rPr>
              <a:t>las 2 temperaturas no están dentro de </a:t>
            </a:r>
            <a:r>
              <a:rPr lang="es-MX" altLang="en-US" sz="2100" dirty="0" smtClean="0">
                <a:solidFill>
                  <a:srgbClr val="000000"/>
                </a:solidFill>
              </a:rPr>
              <a:t>1,0°C</a:t>
            </a:r>
            <a:r>
              <a:rPr lang="es-MX" altLang="en-US" sz="2100" dirty="0">
                <a:solidFill>
                  <a:srgbClr val="000000"/>
                </a:solidFill>
              </a:rPr>
              <a:t>, continúe tomando lecturas de temperatura a intervalos de 1 minuto hasta que 2 lecturas consecutivas estén dentro de </a:t>
            </a:r>
            <a:r>
              <a:rPr lang="es-MX" altLang="en-US" sz="2100" dirty="0" smtClean="0">
                <a:solidFill>
                  <a:srgbClr val="000000"/>
                </a:solidFill>
              </a:rPr>
              <a:t>1,0°C.</a:t>
            </a:r>
          </a:p>
          <a:p>
            <a:pPr>
              <a:lnSpc>
                <a:spcPct val="93000"/>
              </a:lnSpc>
              <a:buSzPct val="100000"/>
              <a:defRPr/>
            </a:pPr>
            <a:r>
              <a:rPr lang="es-MX" altLang="en-US" sz="2100" dirty="0" smtClean="0">
                <a:solidFill>
                  <a:srgbClr val="000000"/>
                </a:solidFill>
              </a:rPr>
              <a:t>Introduzca </a:t>
            </a:r>
            <a:r>
              <a:rPr lang="es-MX" altLang="en-US" sz="2100" dirty="0">
                <a:solidFill>
                  <a:srgbClr val="000000"/>
                </a:solidFill>
              </a:rPr>
              <a:t>la temperatura final y el </a:t>
            </a:r>
            <a:r>
              <a:rPr lang="es-MX" altLang="en-US" sz="2100" dirty="0" smtClean="0">
                <a:solidFill>
                  <a:srgbClr val="000000"/>
                </a:solidFill>
              </a:rPr>
              <a:t>horario </a:t>
            </a:r>
            <a:r>
              <a:rPr lang="es-MX" altLang="en-US" sz="2100" dirty="0">
                <a:solidFill>
                  <a:srgbClr val="000000"/>
                </a:solidFill>
              </a:rPr>
              <a:t>en la aplicación de entrada de datos </a:t>
            </a:r>
            <a:r>
              <a:rPr lang="es-MX" altLang="en-US" sz="2100" dirty="0" smtClean="0">
                <a:solidFill>
                  <a:srgbClr val="000000"/>
                </a:solidFill>
              </a:rPr>
              <a:t>a </a:t>
            </a:r>
            <a:r>
              <a:rPr lang="es-MX" altLang="en-US" sz="2100" dirty="0">
                <a:solidFill>
                  <a:srgbClr val="000000"/>
                </a:solidFill>
              </a:rPr>
              <a:t>5 cm de temperatura. </a:t>
            </a:r>
            <a:endParaRPr lang="es-MX" altLang="en-US" sz="2100" dirty="0" smtClean="0">
              <a:solidFill>
                <a:srgbClr val="000000"/>
              </a:solidFill>
            </a:endParaRPr>
          </a:p>
          <a:p>
            <a:pPr>
              <a:lnSpc>
                <a:spcPct val="93000"/>
              </a:lnSpc>
              <a:buSzPct val="100000"/>
              <a:defRPr/>
            </a:pPr>
            <a:r>
              <a:rPr lang="es-MX" altLang="en-US" sz="2100" dirty="0" smtClean="0">
                <a:solidFill>
                  <a:srgbClr val="000000"/>
                </a:solidFill>
              </a:rPr>
              <a:t>Retire </a:t>
            </a:r>
            <a:r>
              <a:rPr lang="es-MX" altLang="en-US" sz="2100" dirty="0">
                <a:solidFill>
                  <a:srgbClr val="000000"/>
                </a:solidFill>
              </a:rPr>
              <a:t>el termómetro del orificio.</a:t>
            </a: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5" name="Picture 6" descr="photograph of a hand pushing the probe into the soil, next to the stick flag identifying the sample 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019" y="1961880"/>
            <a:ext cx="2615150" cy="3526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ángulo 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55569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5829C6-360E-1246-ABDF-EF7E2BA96354}" type="slidenum">
              <a:rPr lang="en-US" smtClean="0"/>
              <a:t>17</a:t>
            </a:fld>
            <a:endParaRPr lang="en-US" dirty="0"/>
          </a:p>
        </p:txBody>
      </p:sp>
      <p:sp>
        <p:nvSpPr>
          <p:cNvPr id="2" name="Title 1"/>
          <p:cNvSpPr>
            <a:spLocks noGrp="1"/>
          </p:cNvSpPr>
          <p:nvPr>
            <p:ph type="title"/>
          </p:nvPr>
        </p:nvSpPr>
        <p:spPr>
          <a:xfrm>
            <a:off x="1265834" y="1002407"/>
            <a:ext cx="7249516" cy="864656"/>
          </a:xfrm>
        </p:spPr>
        <p:txBody>
          <a:bodyPr>
            <a:normAutofit/>
          </a:bodyPr>
          <a:lstStyle/>
          <a:p>
            <a:pPr>
              <a:lnSpc>
                <a:spcPct val="93000"/>
              </a:lnSpc>
              <a:buSzPct val="100000"/>
              <a:defRPr/>
            </a:pPr>
            <a:r>
              <a:rPr lang="es-MX" altLang="en-US" sz="2700" b="1" dirty="0">
                <a:solidFill>
                  <a:srgbClr val="000000"/>
                </a:solidFill>
                <a:latin typeface="+mn-lt"/>
              </a:rPr>
              <a:t>Extendiendo el orificio guía para la medición de 10 </a:t>
            </a:r>
            <a:r>
              <a:rPr lang="es-MX" altLang="en-US" sz="2700" b="1" dirty="0" smtClean="0">
                <a:solidFill>
                  <a:srgbClr val="000000"/>
                </a:solidFill>
                <a:latin typeface="+mn-lt"/>
              </a:rPr>
              <a:t>cm en </a:t>
            </a:r>
            <a:r>
              <a:rPr lang="es-MX" altLang="en-US" sz="2700" b="1" dirty="0">
                <a:solidFill>
                  <a:srgbClr val="000000"/>
                </a:solidFill>
                <a:latin typeface="+mn-lt"/>
              </a:rPr>
              <a:t>suelo firme</a:t>
            </a:r>
            <a:endParaRPr lang="en-US" altLang="en-US" sz="2400" dirty="0">
              <a:solidFill>
                <a:srgbClr val="000000"/>
              </a:solidFill>
            </a:endParaRPr>
          </a:p>
        </p:txBody>
      </p:sp>
      <p:sp>
        <p:nvSpPr>
          <p:cNvPr id="9" name="Content Placeholder 2"/>
          <p:cNvSpPr txBox="1">
            <a:spLocks/>
          </p:cNvSpPr>
          <p:nvPr/>
        </p:nvSpPr>
        <p:spPr>
          <a:xfrm>
            <a:off x="1358199" y="2116183"/>
            <a:ext cx="4778616" cy="47418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3000"/>
              </a:lnSpc>
              <a:spcBef>
                <a:spcPts val="1200"/>
              </a:spcBef>
              <a:spcAft>
                <a:spcPts val="1000"/>
              </a:spcAft>
              <a:buSzPct val="100000"/>
              <a:buFont typeface="Arial" charset="0"/>
              <a:buChar char="•"/>
              <a:defRPr/>
            </a:pPr>
            <a:r>
              <a:rPr lang="es-MX" altLang="en-US" sz="1800" dirty="0">
                <a:solidFill>
                  <a:srgbClr val="000000"/>
                </a:solidFill>
              </a:rPr>
              <a:t>En el mismo orificio, utilice </a:t>
            </a:r>
            <a:r>
              <a:rPr lang="es-MX" altLang="en-US" sz="1800" dirty="0" smtClean="0">
                <a:solidFill>
                  <a:srgbClr val="000000"/>
                </a:solidFill>
              </a:rPr>
              <a:t>el clavo para </a:t>
            </a:r>
            <a:r>
              <a:rPr lang="es-MX" altLang="en-US" sz="1800" dirty="0">
                <a:solidFill>
                  <a:srgbClr val="000000"/>
                </a:solidFill>
              </a:rPr>
              <a:t>hacer un orificio piloto de 10 cm de profundidad para el termómetro. </a:t>
            </a:r>
            <a:endParaRPr lang="es-MX" altLang="en-US" sz="1800" dirty="0" smtClean="0">
              <a:solidFill>
                <a:srgbClr val="000000"/>
              </a:solidFill>
            </a:endParaRPr>
          </a:p>
          <a:p>
            <a:pPr marL="342900" indent="-342900">
              <a:lnSpc>
                <a:spcPct val="93000"/>
              </a:lnSpc>
              <a:spcBef>
                <a:spcPts val="1200"/>
              </a:spcBef>
              <a:spcAft>
                <a:spcPts val="1000"/>
              </a:spcAft>
              <a:buSzPct val="100000"/>
              <a:buFont typeface="Arial" charset="0"/>
              <a:buChar char="•"/>
              <a:defRPr/>
            </a:pPr>
            <a:r>
              <a:rPr lang="es-MX" altLang="en-US" sz="1800" dirty="0" smtClean="0">
                <a:solidFill>
                  <a:srgbClr val="000000"/>
                </a:solidFill>
              </a:rPr>
              <a:t>Si </a:t>
            </a:r>
            <a:r>
              <a:rPr lang="es-MX" altLang="en-US" sz="1800" dirty="0">
                <a:solidFill>
                  <a:srgbClr val="000000"/>
                </a:solidFill>
              </a:rPr>
              <a:t>el suelo es extra firme y tienes que usar un martillo, haz el hoyo 12 cm de profundidad</a:t>
            </a:r>
            <a:r>
              <a:rPr lang="es-MX" altLang="en-US" sz="1800" dirty="0" smtClean="0">
                <a:solidFill>
                  <a:srgbClr val="000000"/>
                </a:solidFill>
              </a:rPr>
              <a:t>.</a:t>
            </a:r>
          </a:p>
          <a:p>
            <a:pPr marL="342900" indent="-342900">
              <a:lnSpc>
                <a:spcPct val="93000"/>
              </a:lnSpc>
              <a:spcBef>
                <a:spcPts val="1200"/>
              </a:spcBef>
              <a:spcAft>
                <a:spcPts val="1000"/>
              </a:spcAft>
              <a:buSzPct val="100000"/>
              <a:buFont typeface="Arial" charset="0"/>
              <a:buChar char="•"/>
              <a:defRPr/>
            </a:pPr>
            <a:r>
              <a:rPr lang="es-MX" altLang="en-US" sz="1800" dirty="0" smtClean="0">
                <a:solidFill>
                  <a:srgbClr val="000000"/>
                </a:solidFill>
              </a:rPr>
              <a:t>Una </a:t>
            </a:r>
            <a:r>
              <a:rPr lang="es-MX" altLang="en-US" sz="1800" dirty="0">
                <a:solidFill>
                  <a:srgbClr val="000000"/>
                </a:solidFill>
              </a:rPr>
              <a:t>vez más, tire del clavo con cuidado, perturbando el suelo lo </a:t>
            </a:r>
            <a:r>
              <a:rPr lang="es-MX" altLang="en-US" sz="1800" dirty="0" smtClean="0">
                <a:solidFill>
                  <a:srgbClr val="000000"/>
                </a:solidFill>
              </a:rPr>
              <a:t>menos posible</a:t>
            </a:r>
            <a:r>
              <a:rPr lang="es-MX" altLang="en-US" sz="1800" dirty="0">
                <a:solidFill>
                  <a:srgbClr val="000000"/>
                </a:solidFill>
              </a:rPr>
              <a:t>. </a:t>
            </a:r>
            <a:endParaRPr lang="es-MX" altLang="en-US" sz="1800" dirty="0" smtClean="0">
              <a:solidFill>
                <a:srgbClr val="000000"/>
              </a:solidFill>
            </a:endParaRPr>
          </a:p>
          <a:p>
            <a:pPr marL="342900" indent="-342900">
              <a:lnSpc>
                <a:spcPct val="93000"/>
              </a:lnSpc>
              <a:spcBef>
                <a:spcPts val="1200"/>
              </a:spcBef>
              <a:spcAft>
                <a:spcPts val="1000"/>
              </a:spcAft>
              <a:buSzPct val="100000"/>
              <a:buFont typeface="Arial" charset="0"/>
              <a:buChar char="•"/>
              <a:defRPr/>
            </a:pPr>
            <a:r>
              <a:rPr lang="es-MX" altLang="en-US" sz="1800" dirty="0" smtClean="0">
                <a:solidFill>
                  <a:srgbClr val="000000"/>
                </a:solidFill>
              </a:rPr>
              <a:t>Girar a </a:t>
            </a:r>
            <a:r>
              <a:rPr lang="es-MX" altLang="en-US" sz="1800" dirty="0">
                <a:solidFill>
                  <a:srgbClr val="000000"/>
                </a:solidFill>
              </a:rPr>
              <a:t>medida que </a:t>
            </a:r>
            <a:r>
              <a:rPr lang="es-MX" altLang="en-US" sz="1800" dirty="0" smtClean="0">
                <a:solidFill>
                  <a:srgbClr val="000000"/>
                </a:solidFill>
              </a:rPr>
              <a:t>tira </a:t>
            </a:r>
            <a:r>
              <a:rPr lang="es-MX" altLang="en-US" sz="1800" dirty="0">
                <a:solidFill>
                  <a:srgbClr val="000000"/>
                </a:solidFill>
              </a:rPr>
              <a:t>puede ayudar.</a:t>
            </a:r>
            <a:endParaRPr lang="en-US" altLang="en-US" dirty="0">
              <a:solidFill>
                <a:srgbClr val="000000"/>
              </a:solidFill>
            </a:endParaRPr>
          </a:p>
          <a:p>
            <a:endParaRPr lang="en-US" altLang="en-US" dirty="0">
              <a:solidFill>
                <a:srgbClr val="000000"/>
              </a:solidFill>
            </a:endParaRPr>
          </a:p>
          <a:p>
            <a:endParaRPr lang="en-US" altLang="en-US" dirty="0"/>
          </a:p>
        </p:txBody>
      </p:sp>
      <p:pic>
        <p:nvPicPr>
          <p:cNvPr id="10" name="Picture 6" descr="photograph of soil pilot hole, where soil is disturbed and buckled at the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79" y="1858724"/>
            <a:ext cx="2230665" cy="1962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11"/>
          <p:cNvSpPr txBox="1">
            <a:spLocks noChangeArrowheads="1"/>
          </p:cNvSpPr>
          <p:nvPr/>
        </p:nvSpPr>
        <p:spPr bwMode="auto">
          <a:xfrm>
            <a:off x="6237714" y="3881894"/>
            <a:ext cx="2951163"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s-ES" altLang="en-US" sz="1200" dirty="0">
                <a:solidFill>
                  <a:srgbClr val="000000"/>
                </a:solidFill>
              </a:rPr>
              <a:t>Agujero roto y abultado. Muévase más de 25 cm e inténtelo de nuevo.</a:t>
            </a:r>
            <a:endParaRPr lang="en-US" altLang="en-US" sz="1200" dirty="0">
              <a:solidFill>
                <a:srgbClr val="000000"/>
              </a:solidFill>
            </a:endParaRPr>
          </a:p>
        </p:txBody>
      </p:sp>
      <p:pic>
        <p:nvPicPr>
          <p:cNvPr id="11" name="Picture 7" descr="photograph of a pilot hole where the soil is still intact and ready for taking temperature rea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079" y="4435986"/>
            <a:ext cx="2323031" cy="1795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9"/>
          <p:cNvSpPr txBox="1">
            <a:spLocks noChangeArrowheads="1"/>
          </p:cNvSpPr>
          <p:nvPr/>
        </p:nvSpPr>
        <p:spPr bwMode="auto">
          <a:xfrm>
            <a:off x="6256018" y="6324599"/>
            <a:ext cx="313213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s-ES" altLang="en-US" sz="1400" dirty="0">
                <a:solidFill>
                  <a:srgbClr val="000000"/>
                </a:solidFill>
              </a:rPr>
              <a:t>Agujero ininterrumpido y sin protuberancias.</a:t>
            </a:r>
            <a:endParaRPr lang="en-US" altLang="en-US" sz="1400" dirty="0">
              <a:solidFill>
                <a:srgbClr val="000000"/>
              </a:solidFill>
            </a:endParaRPr>
          </a:p>
        </p:txBody>
      </p:sp>
      <p:sp>
        <p:nvSpPr>
          <p:cNvPr id="16" name="Rectángulo 15"/>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37689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5829C6-360E-1246-ABDF-EF7E2BA96354}" type="slidenum">
              <a:rPr lang="en-US" smtClean="0"/>
              <a:t>18</a:t>
            </a:fld>
            <a:endParaRPr lang="en-US" dirty="0"/>
          </a:p>
        </p:txBody>
      </p:sp>
      <p:sp>
        <p:nvSpPr>
          <p:cNvPr id="5" name="Title 4"/>
          <p:cNvSpPr>
            <a:spLocks noGrp="1"/>
          </p:cNvSpPr>
          <p:nvPr>
            <p:ph type="title"/>
          </p:nvPr>
        </p:nvSpPr>
        <p:spPr>
          <a:xfrm>
            <a:off x="1275482" y="1028226"/>
            <a:ext cx="7528884" cy="931631"/>
          </a:xfrm>
        </p:spPr>
        <p:txBody>
          <a:bodyPr/>
          <a:lstStyle/>
          <a:p>
            <a:r>
              <a:rPr lang="es-MX" b="1" dirty="0" smtClean="0">
                <a:latin typeface="+mn-lt"/>
              </a:rPr>
              <a:t>Insertar el </a:t>
            </a:r>
            <a:r>
              <a:rPr lang="es-MX" b="1" dirty="0">
                <a:latin typeface="+mn-lt"/>
              </a:rPr>
              <a:t>termómetro de suelo para la medición de 10 cm</a:t>
            </a:r>
            <a:endParaRPr lang="en-US" b="1" dirty="0">
              <a:latin typeface="+mn-lt"/>
            </a:endParaRPr>
          </a:p>
        </p:txBody>
      </p:sp>
      <p:sp>
        <p:nvSpPr>
          <p:cNvPr id="9" name="Content Placeholder 2"/>
          <p:cNvSpPr txBox="1">
            <a:spLocks/>
          </p:cNvSpPr>
          <p:nvPr/>
        </p:nvSpPr>
        <p:spPr>
          <a:xfrm>
            <a:off x="1404525" y="2220686"/>
            <a:ext cx="4778616" cy="46373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spcBef>
                <a:spcPts val="1200"/>
              </a:spcBef>
              <a:spcAft>
                <a:spcPts val="1000"/>
              </a:spcAft>
              <a:buSzPct val="100000"/>
              <a:defRPr/>
            </a:pPr>
            <a:r>
              <a:rPr lang="es-MX" altLang="en-US" sz="2400" dirty="0">
                <a:solidFill>
                  <a:srgbClr val="000000"/>
                </a:solidFill>
              </a:rPr>
              <a:t>Inserte el termómetro a través del espaciador más corto para que 12 cm de la sonda se extienda por debajo de la parte inferior de la guía</a:t>
            </a:r>
            <a:r>
              <a:rPr lang="es-MX" altLang="en-US" sz="2400" dirty="0" smtClean="0">
                <a:solidFill>
                  <a:srgbClr val="000000"/>
                </a:solidFill>
              </a:rPr>
              <a:t>.</a:t>
            </a:r>
          </a:p>
          <a:p>
            <a:pPr>
              <a:lnSpc>
                <a:spcPct val="93000"/>
              </a:lnSpc>
              <a:spcBef>
                <a:spcPts val="1200"/>
              </a:spcBef>
              <a:spcAft>
                <a:spcPts val="1000"/>
              </a:spcAft>
              <a:buSzPct val="100000"/>
              <a:defRPr/>
            </a:pPr>
            <a:r>
              <a:rPr lang="es-MX" altLang="en-US" sz="2400" dirty="0" smtClean="0">
                <a:solidFill>
                  <a:srgbClr val="000000"/>
                </a:solidFill>
              </a:rPr>
              <a:t>La </a:t>
            </a:r>
            <a:r>
              <a:rPr lang="es-MX" altLang="en-US" sz="2400" dirty="0">
                <a:solidFill>
                  <a:srgbClr val="000000"/>
                </a:solidFill>
              </a:rPr>
              <a:t>esfera debe estar en la parte superior del espaciador. </a:t>
            </a:r>
            <a:endParaRPr lang="es-MX" altLang="en-US" sz="2400" dirty="0" smtClean="0">
              <a:solidFill>
                <a:srgbClr val="000000"/>
              </a:solidFill>
            </a:endParaRPr>
          </a:p>
          <a:p>
            <a:pPr>
              <a:lnSpc>
                <a:spcPct val="93000"/>
              </a:lnSpc>
              <a:spcBef>
                <a:spcPts val="1200"/>
              </a:spcBef>
              <a:spcAft>
                <a:spcPts val="1000"/>
              </a:spcAft>
              <a:buSzPct val="100000"/>
              <a:defRPr/>
            </a:pPr>
            <a:r>
              <a:rPr lang="es-MX" altLang="en-US" sz="2400" dirty="0" smtClean="0">
                <a:solidFill>
                  <a:srgbClr val="000000"/>
                </a:solidFill>
              </a:rPr>
              <a:t>Empuje </a:t>
            </a:r>
            <a:r>
              <a:rPr lang="es-MX" altLang="en-US" sz="2400" dirty="0">
                <a:solidFill>
                  <a:srgbClr val="000000"/>
                </a:solidFill>
              </a:rPr>
              <a:t>suavemente el termómetro en el suelo.</a:t>
            </a:r>
            <a:r>
              <a:rPr lang="en-US" altLang="en-US" sz="2400" dirty="0" smtClean="0">
                <a:solidFill>
                  <a:srgbClr val="000000"/>
                </a:solidFill>
              </a:rPr>
              <a:t> </a:t>
            </a:r>
            <a:endParaRPr lang="en-US" altLang="en-US" sz="24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4" name="Picture 6" descr="photograph of a hand pushing the probe into the soil, next to the stick flag identifying the sample 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384" y="1759239"/>
            <a:ext cx="1907516" cy="18757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7" descr="photograph of pushing the probe into the soi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384" y="3847381"/>
            <a:ext cx="1889068" cy="24683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053492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mark of hands holding a clump of soil"/>
          <p:cNvPicPr>
            <a:picLocks noChangeAspect="1"/>
          </p:cNvPicPr>
          <p:nvPr/>
        </p:nvPicPr>
        <p:blipFill rotWithShape="1">
          <a:blip r:embed="rId2">
            <a:alphaModFix amt="20000"/>
            <a:extLst>
              <a:ext uri="{28A0092B-C50C-407E-A947-70E740481C1C}">
                <a14:useLocalDpi xmlns:a14="http://schemas.microsoft.com/office/drawing/2010/main" val="0"/>
              </a:ext>
            </a:extLst>
          </a:blip>
          <a:srcRect l="13838"/>
          <a:stretch/>
        </p:blipFill>
        <p:spPr>
          <a:xfrm>
            <a:off x="1208617" y="946179"/>
            <a:ext cx="7935383" cy="5964636"/>
          </a:xfrm>
          <a:prstGeom prst="rect">
            <a:avLst/>
          </a:prstGeom>
        </p:spPr>
      </p:pic>
      <p:sp>
        <p:nvSpPr>
          <p:cNvPr id="3" name="Slide Number Placeholder 2"/>
          <p:cNvSpPr>
            <a:spLocks noGrp="1"/>
          </p:cNvSpPr>
          <p:nvPr>
            <p:ph type="sldNum" sz="quarter" idx="12"/>
          </p:nvPr>
        </p:nvSpPr>
        <p:spPr/>
        <p:txBody>
          <a:bodyPr/>
          <a:lstStyle/>
          <a:p>
            <a:fld id="{D05829C6-360E-1246-ABDF-EF7E2BA96354}" type="slidenum">
              <a:rPr lang="en-US" smtClean="0"/>
              <a:t>1</a:t>
            </a:fld>
            <a:endParaRPr lang="en-US" dirty="0"/>
          </a:p>
        </p:txBody>
      </p:sp>
      <p:sp>
        <p:nvSpPr>
          <p:cNvPr id="2" name="Title 1"/>
          <p:cNvSpPr>
            <a:spLocks noGrp="1"/>
          </p:cNvSpPr>
          <p:nvPr>
            <p:ph type="title"/>
          </p:nvPr>
        </p:nvSpPr>
        <p:spPr>
          <a:xfrm>
            <a:off x="1317812" y="748603"/>
            <a:ext cx="7886700" cy="1325563"/>
          </a:xfrm>
        </p:spPr>
        <p:txBody>
          <a:bodyPr/>
          <a:lstStyle/>
          <a:p>
            <a:r>
              <a:rPr lang="es-AR" b="1" dirty="0" smtClean="0"/>
              <a:t>Descripción general de la temperatura del suelo</a:t>
            </a:r>
            <a:endParaRPr lang="es-AR" b="1" dirty="0"/>
          </a:p>
        </p:txBody>
      </p:sp>
      <p:sp>
        <p:nvSpPr>
          <p:cNvPr id="10" name="Content Placeholder 2"/>
          <p:cNvSpPr txBox="1">
            <a:spLocks/>
          </p:cNvSpPr>
          <p:nvPr/>
        </p:nvSpPr>
        <p:spPr>
          <a:xfrm>
            <a:off x="1581842" y="1411383"/>
            <a:ext cx="7257358" cy="54466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endParaRPr lang="es-AR" dirty="0" smtClean="0">
              <a:solidFill>
                <a:srgbClr val="000000"/>
              </a:solidFill>
              <a:cs typeface="Times New Roman" pitchFamily="16" charset="0"/>
            </a:endParaRPr>
          </a:p>
          <a:p>
            <a:pPr>
              <a:lnSpc>
                <a:spcPct val="93000"/>
              </a:lnSpc>
              <a:buSzPct val="100000"/>
              <a:defRPr/>
            </a:pPr>
            <a:r>
              <a:rPr lang="es-AR" sz="1800" b="1" dirty="0" smtClean="0">
                <a:solidFill>
                  <a:srgbClr val="000000"/>
                </a:solidFill>
                <a:cs typeface="Times New Roman" pitchFamily="16" charset="0"/>
              </a:rPr>
              <a:t>Este módulo:</a:t>
            </a:r>
            <a:endParaRPr lang="es-AR" sz="1800" b="1" dirty="0" smtClean="0">
              <a:solidFill>
                <a:srgbClr val="000000"/>
              </a:solidFill>
              <a:cs typeface="Times New Roman" pitchFamily="16" charset="0"/>
            </a:endParaRPr>
          </a:p>
          <a:p>
            <a:pPr marL="342900" indent="-342900">
              <a:lnSpc>
                <a:spcPct val="93000"/>
              </a:lnSpc>
              <a:buSzPct val="100000"/>
              <a:buFont typeface="Arial" panose="020B0604020202020204" pitchFamily="34" charset="0"/>
              <a:buChar char="•"/>
              <a:defRPr/>
            </a:pPr>
            <a:r>
              <a:rPr lang="es-AR" sz="1800" dirty="0" smtClean="0">
                <a:solidFill>
                  <a:srgbClr val="000000"/>
                </a:solidFill>
                <a:cs typeface="Times New Roman" pitchFamily="16" charset="0"/>
              </a:rPr>
              <a:t>Explica por qué medir la temperatura del suelo.</a:t>
            </a:r>
          </a:p>
          <a:p>
            <a:pPr marL="342900" indent="-342900">
              <a:lnSpc>
                <a:spcPct val="93000"/>
              </a:lnSpc>
              <a:buSzPct val="100000"/>
              <a:buFont typeface="Arial" panose="020B0604020202020204" pitchFamily="34" charset="0"/>
              <a:buChar char="•"/>
              <a:defRPr/>
            </a:pPr>
            <a:r>
              <a:rPr lang="es-AR" sz="1800" dirty="0" smtClean="0">
                <a:solidFill>
                  <a:srgbClr val="000000"/>
                </a:solidFill>
                <a:cs typeface="Times New Roman" pitchFamily="16" charset="0"/>
              </a:rPr>
              <a:t>Proporciona una introducción paso a </a:t>
            </a:r>
            <a:r>
              <a:rPr lang="es-AR" sz="1800" dirty="0" smtClean="0">
                <a:solidFill>
                  <a:srgbClr val="000000"/>
                </a:solidFill>
                <a:cs typeface="Times New Roman" pitchFamily="16" charset="0"/>
              </a:rPr>
              <a:t>paso del protocolo.</a:t>
            </a:r>
            <a:endParaRPr lang="es-AR" sz="1800" dirty="0" smtClean="0">
              <a:solidFill>
                <a:srgbClr val="000000"/>
              </a:solidFill>
              <a:cs typeface="Times New Roman" pitchFamily="16" charset="0"/>
            </a:endParaRPr>
          </a:p>
          <a:p>
            <a:pPr>
              <a:lnSpc>
                <a:spcPct val="93000"/>
              </a:lnSpc>
              <a:buSzPct val="100000"/>
              <a:defRPr/>
            </a:pPr>
            <a:r>
              <a:rPr lang="es-AR" sz="1800" b="1" dirty="0" smtClean="0"/>
              <a:t>Objetivos de aprendizaje:</a:t>
            </a:r>
            <a:endParaRPr lang="es-AR" sz="1800" b="1" dirty="0" smtClean="0">
              <a:cs typeface="Times New Roman" pitchFamily="16" charset="0"/>
            </a:endParaRPr>
          </a:p>
          <a:p>
            <a:pPr>
              <a:lnSpc>
                <a:spcPct val="93000"/>
              </a:lnSpc>
              <a:buSzPct val="100000"/>
              <a:defRPr/>
            </a:pPr>
            <a:r>
              <a:rPr lang="es-AR" sz="1800" dirty="0" smtClean="0">
                <a:solidFill>
                  <a:srgbClr val="000000"/>
                </a:solidFill>
                <a:cs typeface="Times New Roman" pitchFamily="16" charset="0"/>
              </a:rPr>
              <a:t>Luego de completar este módulo, podrá:</a:t>
            </a:r>
          </a:p>
          <a:p>
            <a:pPr marL="342900" indent="-342900">
              <a:lnSpc>
                <a:spcPct val="93000"/>
              </a:lnSpc>
              <a:buSzPct val="100000"/>
              <a:buFont typeface="Arial" panose="020B0604020202020204" pitchFamily="34" charset="0"/>
              <a:buChar char="•"/>
              <a:defRPr/>
            </a:pPr>
            <a:r>
              <a:rPr lang="es-AR" sz="1800" dirty="0" smtClean="0">
                <a:solidFill>
                  <a:srgbClr val="000000"/>
                </a:solidFill>
                <a:cs typeface="Times New Roman" pitchFamily="16" charset="0"/>
              </a:rPr>
              <a:t>Explicar el </a:t>
            </a:r>
            <a:r>
              <a:rPr lang="es-AR" sz="1800" dirty="0" smtClean="0">
                <a:solidFill>
                  <a:srgbClr val="000000"/>
                </a:solidFill>
                <a:cs typeface="Times New Roman" pitchFamily="16" charset="0"/>
              </a:rPr>
              <a:t>rol de la temperatura del suelo en el medio ambiente.</a:t>
            </a:r>
            <a:endParaRPr lang="es-AR" sz="1800" dirty="0" smtClean="0">
              <a:solidFill>
                <a:srgbClr val="000000"/>
              </a:solidFill>
              <a:cs typeface="Times New Roman" pitchFamily="16" charset="0"/>
            </a:endParaRPr>
          </a:p>
          <a:p>
            <a:pPr marL="342900" indent="-342900">
              <a:lnSpc>
                <a:spcPct val="93000"/>
              </a:lnSpc>
              <a:buSzPct val="100000"/>
              <a:buFont typeface="Arial" panose="020B0604020202020204" pitchFamily="34" charset="0"/>
              <a:buChar char="•"/>
              <a:defRPr/>
            </a:pPr>
            <a:r>
              <a:rPr lang="es-ES" sz="1800" dirty="0">
                <a:solidFill>
                  <a:srgbClr val="000000"/>
                </a:solidFill>
                <a:cs typeface="Times New Roman" pitchFamily="16" charset="0"/>
              </a:rPr>
              <a:t>Decidir cuándo y dónde tomar las medidas de temperatura del </a:t>
            </a:r>
            <a:r>
              <a:rPr lang="es-ES" sz="1800" dirty="0" smtClean="0">
                <a:solidFill>
                  <a:srgbClr val="000000"/>
                </a:solidFill>
                <a:cs typeface="Times New Roman" pitchFamily="16" charset="0"/>
              </a:rPr>
              <a:t>suelo.</a:t>
            </a:r>
          </a:p>
          <a:p>
            <a:pPr marL="342900" indent="-342900">
              <a:lnSpc>
                <a:spcPct val="93000"/>
              </a:lnSpc>
              <a:buSzPct val="100000"/>
              <a:buFont typeface="Arial" panose="020B0604020202020204" pitchFamily="34" charset="0"/>
              <a:buChar char="•"/>
              <a:defRPr/>
            </a:pPr>
            <a:r>
              <a:rPr lang="es-ES" sz="1800" dirty="0" smtClean="0">
                <a:solidFill>
                  <a:srgbClr val="000000"/>
                </a:solidFill>
                <a:cs typeface="Times New Roman" pitchFamily="16" charset="0"/>
              </a:rPr>
              <a:t>Tomar </a:t>
            </a:r>
            <a:r>
              <a:rPr lang="es-ES" sz="1800" dirty="0">
                <a:solidFill>
                  <a:srgbClr val="000000"/>
                </a:solidFill>
                <a:cs typeface="Times New Roman" pitchFamily="16" charset="0"/>
              </a:rPr>
              <a:t>correctamente las medidas de temperatura del suelo</a:t>
            </a:r>
            <a:r>
              <a:rPr lang="es-ES" sz="1800" dirty="0" smtClean="0">
                <a:solidFill>
                  <a:srgbClr val="000000"/>
                </a:solidFill>
                <a:cs typeface="Times New Roman" pitchFamily="16" charset="0"/>
              </a:rPr>
              <a:t>.</a:t>
            </a:r>
          </a:p>
          <a:p>
            <a:pPr marL="342900" indent="-342900">
              <a:lnSpc>
                <a:spcPct val="93000"/>
              </a:lnSpc>
              <a:buSzPct val="100000"/>
              <a:buFont typeface="Arial" panose="020B0604020202020204" pitchFamily="34" charset="0"/>
              <a:buChar char="•"/>
              <a:defRPr/>
            </a:pPr>
            <a:r>
              <a:rPr lang="es-ES" sz="1800" dirty="0" smtClean="0">
                <a:solidFill>
                  <a:srgbClr val="000000"/>
                </a:solidFill>
                <a:cs typeface="Times New Roman" pitchFamily="16" charset="0"/>
              </a:rPr>
              <a:t>Cargar </a:t>
            </a:r>
            <a:r>
              <a:rPr lang="es-ES" sz="1800" dirty="0">
                <a:solidFill>
                  <a:srgbClr val="000000"/>
                </a:solidFill>
                <a:cs typeface="Times New Roman" pitchFamily="16" charset="0"/>
              </a:rPr>
              <a:t>estos datos en la base de datos </a:t>
            </a:r>
            <a:r>
              <a:rPr lang="es-ES" sz="1800" dirty="0" smtClean="0">
                <a:solidFill>
                  <a:srgbClr val="000000"/>
                </a:solidFill>
                <a:cs typeface="Times New Roman" pitchFamily="16" charset="0"/>
              </a:rPr>
              <a:t>GLOBE.</a:t>
            </a:r>
          </a:p>
          <a:p>
            <a:pPr marL="342900" indent="-342900">
              <a:lnSpc>
                <a:spcPct val="93000"/>
              </a:lnSpc>
              <a:buSzPct val="100000"/>
              <a:buFont typeface="Arial" panose="020B0604020202020204" pitchFamily="34" charset="0"/>
              <a:buChar char="•"/>
              <a:defRPr/>
            </a:pPr>
            <a:r>
              <a:rPr lang="es-ES" sz="1800" dirty="0" smtClean="0">
                <a:solidFill>
                  <a:srgbClr val="000000"/>
                </a:solidFill>
                <a:cs typeface="Times New Roman" pitchFamily="16" charset="0"/>
              </a:rPr>
              <a:t>Visualizar </a:t>
            </a:r>
            <a:r>
              <a:rPr lang="es-ES" sz="1800" dirty="0">
                <a:solidFill>
                  <a:srgbClr val="000000"/>
                </a:solidFill>
                <a:cs typeface="Times New Roman" pitchFamily="16" charset="0"/>
              </a:rPr>
              <a:t>estos datos utilizando el sitio de visualización de GLOBE</a:t>
            </a:r>
            <a:endParaRPr lang="es-AR" sz="1800" dirty="0" smtClean="0">
              <a:solidFill>
                <a:srgbClr val="000000"/>
              </a:solidFill>
              <a:cs typeface="Times New Roman" pitchFamily="16" charset="0"/>
            </a:endParaRPr>
          </a:p>
          <a:p>
            <a:pPr>
              <a:lnSpc>
                <a:spcPct val="93000"/>
              </a:lnSpc>
              <a:buSzPct val="100000"/>
              <a:defRPr/>
            </a:pPr>
            <a:r>
              <a:rPr lang="es-AR" sz="1800" i="1" dirty="0" smtClean="0">
                <a:solidFill>
                  <a:srgbClr val="000000"/>
                </a:solidFill>
                <a:cs typeface="Times New Roman" pitchFamily="16" charset="0"/>
              </a:rPr>
              <a:t>Tiempo estimado necesario para completar este módulo: 1.5 horas</a:t>
            </a:r>
            <a:endParaRPr lang="es-AR" sz="1800" i="1" dirty="0">
              <a:solidFill>
                <a:srgbClr val="000000"/>
              </a:solidFill>
              <a:cs typeface="Times New Roman" pitchFamily="16" charset="0"/>
            </a:endParaRPr>
          </a:p>
        </p:txBody>
      </p:sp>
      <p:sp>
        <p:nvSpPr>
          <p:cNvPr id="11" name="Rectángulo 10"/>
          <p:cNvSpPr/>
          <p:nvPr/>
        </p:nvSpPr>
        <p:spPr>
          <a:xfrm>
            <a:off x="0" y="988847"/>
            <a:ext cx="1208617"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100" b="1" dirty="0">
                <a:solidFill>
                  <a:schemeClr val="bg1"/>
                </a:solidFill>
              </a:rPr>
              <a:t>A. ¿Por qué medir la temperatura del suelo?</a:t>
            </a:r>
          </a:p>
          <a:p>
            <a:endParaRPr lang="es-AR" sz="1100" b="1" dirty="0" smtClean="0">
              <a:solidFill>
                <a:srgbClr val="473208"/>
              </a:solidFill>
            </a:endParaRPr>
          </a:p>
          <a:p>
            <a:endParaRPr lang="es-AR" sz="1100" b="1" dirty="0" smtClean="0">
              <a:solidFill>
                <a:srgbClr val="473208"/>
              </a:solidFill>
            </a:endParaRPr>
          </a:p>
          <a:p>
            <a:r>
              <a:rPr lang="es-AR" sz="1100" b="1" dirty="0" smtClean="0">
                <a:solidFill>
                  <a:srgbClr val="473208"/>
                </a:solidFill>
              </a:rPr>
              <a:t>B. ¿Cuándo y dónde medir la </a:t>
            </a:r>
            <a:r>
              <a:rPr lang="es-AR" sz="1100" b="1" dirty="0">
                <a:solidFill>
                  <a:srgbClr val="473208"/>
                </a:solidFill>
              </a:rPr>
              <a:t>temperatura del suelo?</a:t>
            </a:r>
          </a:p>
          <a:p>
            <a:endParaRPr lang="es-AR" sz="1100" b="1" dirty="0">
              <a:solidFill>
                <a:srgbClr val="473208"/>
              </a:solidFill>
            </a:endParaRPr>
          </a:p>
          <a:p>
            <a:endParaRPr lang="es-AR" sz="1100" b="1" dirty="0">
              <a:solidFill>
                <a:srgbClr val="473208"/>
              </a:solidFill>
            </a:endParaRPr>
          </a:p>
          <a:p>
            <a:r>
              <a:rPr lang="es-AR" sz="1100" b="1" dirty="0">
                <a:solidFill>
                  <a:srgbClr val="473208"/>
                </a:solidFill>
              </a:rPr>
              <a:t>C. Preparándose  para medir la temperatura del suelo.</a:t>
            </a:r>
          </a:p>
          <a:p>
            <a:endParaRPr lang="es-AR" sz="1100" b="1" dirty="0" smtClean="0">
              <a:solidFill>
                <a:srgbClr val="473208"/>
              </a:solidFill>
            </a:endParaRPr>
          </a:p>
          <a:p>
            <a:r>
              <a:rPr lang="es-AR" sz="1100" b="1" dirty="0">
                <a:solidFill>
                  <a:srgbClr val="473208"/>
                </a:solidFill>
              </a:rPr>
              <a:t>D. ¿Cómo medir la temperatura del suelo?</a:t>
            </a:r>
          </a:p>
          <a:p>
            <a:endParaRPr lang="es-AR" sz="1100" b="1" dirty="0">
              <a:solidFill>
                <a:srgbClr val="473208"/>
              </a:solidFill>
            </a:endParaRPr>
          </a:p>
          <a:p>
            <a:r>
              <a:rPr lang="es-AR" sz="1100" b="1" dirty="0" smtClean="0">
                <a:solidFill>
                  <a:srgbClr val="473208"/>
                </a:solidFill>
              </a:rPr>
              <a:t>E. ¿Cómo reportar los datos a GLOBE?</a:t>
            </a:r>
          </a:p>
          <a:p>
            <a:endParaRPr lang="es-AR" sz="1100" b="1" dirty="0" smtClean="0">
              <a:solidFill>
                <a:srgbClr val="473208"/>
              </a:solidFill>
            </a:endParaRPr>
          </a:p>
          <a:p>
            <a:endParaRPr lang="es-AR" sz="1100" b="1" dirty="0">
              <a:solidFill>
                <a:srgbClr val="473208"/>
              </a:solidFill>
            </a:endParaRPr>
          </a:p>
          <a:p>
            <a:r>
              <a:rPr lang="es-AR" sz="1100" b="1" dirty="0" smtClean="0">
                <a:solidFill>
                  <a:srgbClr val="473208"/>
                </a:solidFill>
              </a:rPr>
              <a:t>F. Visualización de los datos de temperatura del suelo.</a:t>
            </a:r>
            <a:endParaRPr lang="es-AR" sz="1100" b="1" dirty="0">
              <a:solidFill>
                <a:srgbClr val="473208"/>
              </a:solidFill>
            </a:endParaRPr>
          </a:p>
        </p:txBody>
      </p:sp>
    </p:spTree>
    <p:extLst>
      <p:ext uri="{BB962C8B-B14F-4D97-AF65-F5344CB8AC3E}">
        <p14:creationId xmlns:p14="http://schemas.microsoft.com/office/powerpoint/2010/main" val="2160757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5829C6-360E-1246-ABDF-EF7E2BA96354}" type="slidenum">
              <a:rPr lang="en-US" smtClean="0"/>
              <a:t>19</a:t>
            </a:fld>
            <a:endParaRPr lang="en-US" dirty="0"/>
          </a:p>
        </p:txBody>
      </p:sp>
      <p:sp>
        <p:nvSpPr>
          <p:cNvPr id="5" name="Title 4"/>
          <p:cNvSpPr>
            <a:spLocks noGrp="1"/>
          </p:cNvSpPr>
          <p:nvPr>
            <p:ph type="title"/>
          </p:nvPr>
        </p:nvSpPr>
        <p:spPr>
          <a:xfrm>
            <a:off x="1275482" y="987638"/>
            <a:ext cx="7462278" cy="771601"/>
          </a:xfrm>
        </p:spPr>
        <p:txBody>
          <a:bodyPr/>
          <a:lstStyle/>
          <a:p>
            <a:pPr>
              <a:lnSpc>
                <a:spcPct val="93000"/>
              </a:lnSpc>
              <a:buSzPct val="100000"/>
              <a:defRPr/>
            </a:pPr>
            <a:r>
              <a:rPr lang="es-MX" altLang="en-US" b="1" dirty="0">
                <a:solidFill>
                  <a:srgbClr val="000000"/>
                </a:solidFill>
                <a:latin typeface="+mn-lt"/>
              </a:rPr>
              <a:t>Lectura de la temperatura del suelo </a:t>
            </a:r>
            <a:r>
              <a:rPr lang="es-MX" altLang="en-US" b="1" dirty="0" smtClean="0">
                <a:solidFill>
                  <a:srgbClr val="000000"/>
                </a:solidFill>
                <a:latin typeface="+mn-lt"/>
              </a:rPr>
              <a:t>a </a:t>
            </a:r>
            <a:r>
              <a:rPr lang="es-MX" altLang="en-US" b="1" dirty="0">
                <a:solidFill>
                  <a:srgbClr val="000000"/>
                </a:solidFill>
                <a:latin typeface="+mn-lt"/>
              </a:rPr>
              <a:t>10 cm</a:t>
            </a:r>
            <a:endParaRPr lang="en-US" altLang="en-US" dirty="0">
              <a:solidFill>
                <a:srgbClr val="000000"/>
              </a:solidFill>
              <a:latin typeface="+mn-lt"/>
            </a:endParaRPr>
          </a:p>
        </p:txBody>
      </p:sp>
      <p:sp>
        <p:nvSpPr>
          <p:cNvPr id="9" name="Content Placeholder 2"/>
          <p:cNvSpPr txBox="1">
            <a:spLocks/>
          </p:cNvSpPr>
          <p:nvPr/>
        </p:nvSpPr>
        <p:spPr>
          <a:xfrm>
            <a:off x="1358199" y="1759239"/>
            <a:ext cx="4778616" cy="489814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1900" dirty="0">
                <a:solidFill>
                  <a:srgbClr val="000000"/>
                </a:solidFill>
              </a:rPr>
              <a:t>Espere 2 minutos. Registre la temperatura </a:t>
            </a:r>
            <a:r>
              <a:rPr lang="es-MX" altLang="en-US" sz="1900" dirty="0" smtClean="0">
                <a:solidFill>
                  <a:srgbClr val="000000"/>
                </a:solidFill>
              </a:rPr>
              <a:t>y la hora </a:t>
            </a:r>
            <a:r>
              <a:rPr lang="es-MX" altLang="en-US" sz="1900" dirty="0">
                <a:solidFill>
                  <a:srgbClr val="000000"/>
                </a:solidFill>
              </a:rPr>
              <a:t>en su registro de ciencia</a:t>
            </a:r>
            <a:r>
              <a:rPr lang="es-MX" altLang="en-US" sz="1900" dirty="0" smtClean="0">
                <a:solidFill>
                  <a:srgbClr val="000000"/>
                </a:solidFill>
              </a:rPr>
              <a:t>.</a:t>
            </a:r>
          </a:p>
          <a:p>
            <a:pPr>
              <a:lnSpc>
                <a:spcPct val="93000"/>
              </a:lnSpc>
              <a:buSzPct val="100000"/>
              <a:defRPr/>
            </a:pPr>
            <a:r>
              <a:rPr lang="es-MX" altLang="en-US" sz="1900" dirty="0" smtClean="0">
                <a:solidFill>
                  <a:srgbClr val="000000"/>
                </a:solidFill>
              </a:rPr>
              <a:t>Espere </a:t>
            </a:r>
            <a:r>
              <a:rPr lang="es-MX" altLang="en-US" sz="1900" dirty="0">
                <a:solidFill>
                  <a:srgbClr val="000000"/>
                </a:solidFill>
              </a:rPr>
              <a:t>un minuto adicional. Registre la temperatura y </a:t>
            </a:r>
            <a:r>
              <a:rPr lang="es-MX" altLang="en-US" sz="1900" dirty="0" smtClean="0">
                <a:solidFill>
                  <a:srgbClr val="000000"/>
                </a:solidFill>
              </a:rPr>
              <a:t>la hora </a:t>
            </a:r>
            <a:r>
              <a:rPr lang="es-MX" altLang="en-US" sz="1900" dirty="0">
                <a:solidFill>
                  <a:srgbClr val="000000"/>
                </a:solidFill>
              </a:rPr>
              <a:t>en su registro de ciencia. Si las 2 lecturas están dentro de </a:t>
            </a:r>
            <a:r>
              <a:rPr lang="es-MX" altLang="en-US" sz="1900" dirty="0" smtClean="0">
                <a:solidFill>
                  <a:srgbClr val="000000"/>
                </a:solidFill>
              </a:rPr>
              <a:t>1,0°C </a:t>
            </a:r>
            <a:r>
              <a:rPr lang="es-MX" altLang="en-US" sz="1900" dirty="0">
                <a:solidFill>
                  <a:srgbClr val="000000"/>
                </a:solidFill>
              </a:rPr>
              <a:t>entre sí, </a:t>
            </a:r>
            <a:r>
              <a:rPr lang="es-MX" altLang="en-US" sz="1900" dirty="0" smtClean="0">
                <a:solidFill>
                  <a:srgbClr val="000000"/>
                </a:solidFill>
              </a:rPr>
              <a:t>registre </a:t>
            </a:r>
            <a:r>
              <a:rPr lang="es-MX" altLang="en-US" sz="1900" dirty="0">
                <a:solidFill>
                  <a:srgbClr val="000000"/>
                </a:solidFill>
              </a:rPr>
              <a:t>este valor y </a:t>
            </a:r>
            <a:r>
              <a:rPr lang="es-MX" altLang="en-US" sz="1900" dirty="0" smtClean="0">
                <a:solidFill>
                  <a:srgbClr val="000000"/>
                </a:solidFill>
              </a:rPr>
              <a:t>la hora en </a:t>
            </a:r>
            <a:r>
              <a:rPr lang="es-MX" altLang="en-US" sz="1900" dirty="0">
                <a:solidFill>
                  <a:srgbClr val="000000"/>
                </a:solidFill>
              </a:rPr>
              <a:t>la hoja de datos de temperatura del suelo como muestra de </a:t>
            </a:r>
            <a:r>
              <a:rPr lang="es-MX" altLang="en-US" sz="1900" dirty="0" smtClean="0">
                <a:solidFill>
                  <a:srgbClr val="000000"/>
                </a:solidFill>
              </a:rPr>
              <a:t>1 minuto a </a:t>
            </a:r>
            <a:r>
              <a:rPr lang="es-MX" altLang="en-US" sz="1900" dirty="0">
                <a:solidFill>
                  <a:srgbClr val="000000"/>
                </a:solidFill>
              </a:rPr>
              <a:t>10 </a:t>
            </a:r>
            <a:r>
              <a:rPr lang="es-MX" altLang="en-US" sz="1900" dirty="0" smtClean="0">
                <a:solidFill>
                  <a:srgbClr val="000000"/>
                </a:solidFill>
              </a:rPr>
              <a:t>cm. </a:t>
            </a:r>
          </a:p>
          <a:p>
            <a:pPr>
              <a:lnSpc>
                <a:spcPct val="93000"/>
              </a:lnSpc>
              <a:buSzPct val="100000"/>
              <a:defRPr/>
            </a:pPr>
            <a:r>
              <a:rPr lang="es-MX" altLang="en-US" sz="1900" dirty="0" smtClean="0">
                <a:solidFill>
                  <a:srgbClr val="000000"/>
                </a:solidFill>
              </a:rPr>
              <a:t>Si </a:t>
            </a:r>
            <a:r>
              <a:rPr lang="es-MX" altLang="en-US" sz="1900" dirty="0">
                <a:solidFill>
                  <a:srgbClr val="000000"/>
                </a:solidFill>
              </a:rPr>
              <a:t>las 2 temperaturas no están dentro de </a:t>
            </a:r>
            <a:r>
              <a:rPr lang="es-MX" altLang="en-US" sz="1900" dirty="0" smtClean="0">
                <a:solidFill>
                  <a:srgbClr val="000000"/>
                </a:solidFill>
              </a:rPr>
              <a:t>1,0°C</a:t>
            </a:r>
            <a:r>
              <a:rPr lang="es-MX" altLang="en-US" sz="1900" dirty="0">
                <a:solidFill>
                  <a:srgbClr val="000000"/>
                </a:solidFill>
              </a:rPr>
              <a:t>, continúe tomando lecturas de temperatura a intervalos de 1 minuto hasta que 2 lecturas consecutivas estén dentro de </a:t>
            </a:r>
            <a:r>
              <a:rPr lang="es-MX" altLang="en-US" sz="1900" dirty="0" smtClean="0">
                <a:solidFill>
                  <a:srgbClr val="000000"/>
                </a:solidFill>
              </a:rPr>
              <a:t>1,0°C.</a:t>
            </a:r>
          </a:p>
          <a:p>
            <a:pPr>
              <a:lnSpc>
                <a:spcPct val="93000"/>
              </a:lnSpc>
              <a:buSzPct val="100000"/>
              <a:defRPr/>
            </a:pPr>
            <a:r>
              <a:rPr lang="es-MX" altLang="en-US" sz="1900" dirty="0" smtClean="0">
                <a:solidFill>
                  <a:srgbClr val="000000"/>
                </a:solidFill>
              </a:rPr>
              <a:t>Introduzca </a:t>
            </a:r>
            <a:r>
              <a:rPr lang="es-MX" altLang="en-US" sz="1900" dirty="0">
                <a:solidFill>
                  <a:srgbClr val="000000"/>
                </a:solidFill>
              </a:rPr>
              <a:t>la temperatura final en la aplicación entrada de datos bajo la temperatura de 10 cm. </a:t>
            </a:r>
            <a:endParaRPr lang="es-MX" altLang="en-US" sz="1900" dirty="0" smtClean="0">
              <a:solidFill>
                <a:srgbClr val="000000"/>
              </a:solidFill>
            </a:endParaRPr>
          </a:p>
          <a:p>
            <a:pPr>
              <a:lnSpc>
                <a:spcPct val="93000"/>
              </a:lnSpc>
              <a:buSzPct val="100000"/>
              <a:defRPr/>
            </a:pPr>
            <a:r>
              <a:rPr lang="es-MX" altLang="en-US" sz="1900" dirty="0" smtClean="0">
                <a:solidFill>
                  <a:srgbClr val="000000"/>
                </a:solidFill>
              </a:rPr>
              <a:t>Retire </a:t>
            </a:r>
            <a:r>
              <a:rPr lang="es-MX" altLang="en-US" sz="1900" dirty="0">
                <a:solidFill>
                  <a:srgbClr val="000000"/>
                </a:solidFill>
              </a:rPr>
              <a:t>el termómetro del orificio.</a:t>
            </a:r>
            <a:r>
              <a:rPr lang="en-US" altLang="en-US" sz="1900" dirty="0" smtClean="0">
                <a:solidFill>
                  <a:srgbClr val="000000"/>
                </a:solidFill>
              </a:rPr>
              <a:t> </a:t>
            </a:r>
            <a:endParaRPr lang="en-US" altLang="en-US" sz="19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0" name="Picture 5" descr="Photograph of the soil temperature sensor in soil next to marker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463" y="1759239"/>
            <a:ext cx="2591297" cy="303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ángulo 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31868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5829C6-360E-1246-ABDF-EF7E2BA96354}" type="slidenum">
              <a:rPr lang="en-US" smtClean="0"/>
              <a:t>20</a:t>
            </a:fld>
            <a:endParaRPr lang="en-US" dirty="0"/>
          </a:p>
        </p:txBody>
      </p:sp>
      <p:sp>
        <p:nvSpPr>
          <p:cNvPr id="5" name="Title 4"/>
          <p:cNvSpPr>
            <a:spLocks noGrp="1"/>
          </p:cNvSpPr>
          <p:nvPr>
            <p:ph type="title"/>
          </p:nvPr>
        </p:nvSpPr>
        <p:spPr>
          <a:xfrm>
            <a:off x="1191141" y="987638"/>
            <a:ext cx="7886700" cy="771601"/>
          </a:xfrm>
        </p:spPr>
        <p:txBody>
          <a:bodyPr>
            <a:normAutofit/>
          </a:bodyPr>
          <a:lstStyle/>
          <a:p>
            <a:pPr algn="ctr">
              <a:lnSpc>
                <a:spcPct val="93000"/>
              </a:lnSpc>
              <a:buSzPct val="100000"/>
              <a:defRPr/>
            </a:pPr>
            <a:r>
              <a:rPr lang="es-MX" altLang="en-US" b="1" dirty="0">
                <a:solidFill>
                  <a:srgbClr val="000000"/>
                </a:solidFill>
              </a:rPr>
              <a:t>Tomar Dos pares de Lecturas </a:t>
            </a:r>
            <a:r>
              <a:rPr lang="es-MX" altLang="en-US" b="1" dirty="0" smtClean="0">
                <a:solidFill>
                  <a:srgbClr val="000000"/>
                </a:solidFill>
              </a:rPr>
              <a:t>de Temperatura del </a:t>
            </a:r>
            <a:r>
              <a:rPr lang="es-MX" altLang="en-US" b="1" dirty="0">
                <a:solidFill>
                  <a:srgbClr val="000000"/>
                </a:solidFill>
              </a:rPr>
              <a:t>Suelo</a:t>
            </a:r>
            <a:endParaRPr lang="en-US" altLang="en-US" dirty="0">
              <a:solidFill>
                <a:srgbClr val="000000"/>
              </a:solidFill>
            </a:endParaRPr>
          </a:p>
        </p:txBody>
      </p:sp>
      <p:sp>
        <p:nvSpPr>
          <p:cNvPr id="9" name="Content Placeholder 2"/>
          <p:cNvSpPr txBox="1">
            <a:spLocks/>
          </p:cNvSpPr>
          <p:nvPr/>
        </p:nvSpPr>
        <p:spPr>
          <a:xfrm>
            <a:off x="1358198" y="1975276"/>
            <a:ext cx="5178060" cy="468210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spcBef>
                <a:spcPts val="1200"/>
              </a:spcBef>
              <a:spcAft>
                <a:spcPts val="1000"/>
              </a:spcAft>
              <a:buSzPct val="100000"/>
              <a:defRPr/>
            </a:pPr>
            <a:r>
              <a:rPr lang="es-MX" altLang="en-US" sz="1800" dirty="0">
                <a:solidFill>
                  <a:srgbClr val="000000"/>
                </a:solidFill>
              </a:rPr>
              <a:t>Repita los pasos anteriores para otros 2 agujeros a 25 cm del primer orificio. </a:t>
            </a:r>
            <a:endParaRPr lang="es-MX" altLang="en-US" sz="1800" dirty="0" smtClean="0">
              <a:solidFill>
                <a:srgbClr val="000000"/>
              </a:solidFill>
            </a:endParaRPr>
          </a:p>
          <a:p>
            <a:pPr>
              <a:lnSpc>
                <a:spcPct val="93000"/>
              </a:lnSpc>
              <a:spcBef>
                <a:spcPts val="1200"/>
              </a:spcBef>
              <a:spcAft>
                <a:spcPts val="1000"/>
              </a:spcAft>
              <a:buSzPct val="100000"/>
              <a:defRPr/>
            </a:pPr>
            <a:r>
              <a:rPr lang="es-MX" altLang="en-US" sz="1800" dirty="0" smtClean="0">
                <a:solidFill>
                  <a:srgbClr val="000000"/>
                </a:solidFill>
              </a:rPr>
              <a:t>Registre </a:t>
            </a:r>
            <a:r>
              <a:rPr lang="es-MX" altLang="en-US" sz="1800" dirty="0">
                <a:solidFill>
                  <a:srgbClr val="000000"/>
                </a:solidFill>
              </a:rPr>
              <a:t>estos datos en la hoja de datos de temperatura del suelo como muestra 2, 5 y 10 cm y la muestra de 3, 5 y 10 cm. </a:t>
            </a:r>
            <a:endParaRPr lang="es-MX" altLang="en-US" sz="1800" dirty="0" smtClean="0">
              <a:solidFill>
                <a:srgbClr val="000000"/>
              </a:solidFill>
            </a:endParaRPr>
          </a:p>
          <a:p>
            <a:pPr>
              <a:lnSpc>
                <a:spcPct val="93000"/>
              </a:lnSpc>
              <a:spcBef>
                <a:spcPts val="1200"/>
              </a:spcBef>
              <a:spcAft>
                <a:spcPts val="1000"/>
              </a:spcAft>
              <a:buSzPct val="100000"/>
              <a:defRPr/>
            </a:pPr>
            <a:r>
              <a:rPr lang="es-MX" altLang="en-US" sz="1800" dirty="0" smtClean="0">
                <a:solidFill>
                  <a:srgbClr val="000000"/>
                </a:solidFill>
              </a:rPr>
              <a:t>Estos </a:t>
            </a:r>
            <a:r>
              <a:rPr lang="es-MX" altLang="en-US" sz="1800" dirty="0">
                <a:solidFill>
                  <a:srgbClr val="000000"/>
                </a:solidFill>
              </a:rPr>
              <a:t>tres conjuntos de mediciones deben tomarse en 20 minutos. </a:t>
            </a:r>
            <a:endParaRPr lang="es-MX" altLang="en-US" sz="1800" dirty="0" smtClean="0">
              <a:solidFill>
                <a:srgbClr val="000000"/>
              </a:solidFill>
            </a:endParaRPr>
          </a:p>
          <a:p>
            <a:pPr>
              <a:lnSpc>
                <a:spcPct val="93000"/>
              </a:lnSpc>
              <a:spcBef>
                <a:spcPts val="1200"/>
              </a:spcBef>
              <a:spcAft>
                <a:spcPts val="1000"/>
              </a:spcAft>
              <a:buSzPct val="100000"/>
              <a:defRPr/>
            </a:pPr>
            <a:r>
              <a:rPr lang="es-MX" altLang="en-US" sz="1800" dirty="0" smtClean="0">
                <a:solidFill>
                  <a:srgbClr val="000000"/>
                </a:solidFill>
              </a:rPr>
              <a:t>Si </a:t>
            </a:r>
            <a:r>
              <a:rPr lang="es-MX" altLang="en-US" sz="1800" dirty="0">
                <a:solidFill>
                  <a:srgbClr val="000000"/>
                </a:solidFill>
              </a:rPr>
              <a:t>es posible, lea y registre la temperatura del aire actual desde el termómetro en el refugio del instrumento o siguiendo el protocolo de temperatura actual en la investigación de la atmósfera. </a:t>
            </a:r>
            <a:endParaRPr lang="es-MX" altLang="en-US" sz="1800" dirty="0" smtClean="0">
              <a:solidFill>
                <a:srgbClr val="000000"/>
              </a:solidFill>
            </a:endParaRPr>
          </a:p>
          <a:p>
            <a:pPr>
              <a:lnSpc>
                <a:spcPct val="93000"/>
              </a:lnSpc>
              <a:spcBef>
                <a:spcPts val="1200"/>
              </a:spcBef>
              <a:spcAft>
                <a:spcPts val="1000"/>
              </a:spcAft>
              <a:buSzPct val="100000"/>
              <a:defRPr/>
            </a:pPr>
            <a:r>
              <a:rPr lang="es-MX" altLang="en-US" sz="1800" dirty="0" smtClean="0">
                <a:solidFill>
                  <a:srgbClr val="000000"/>
                </a:solidFill>
              </a:rPr>
              <a:t>También </a:t>
            </a:r>
            <a:r>
              <a:rPr lang="es-MX" altLang="en-US" sz="1800" dirty="0">
                <a:solidFill>
                  <a:srgbClr val="000000"/>
                </a:solidFill>
              </a:rPr>
              <a:t>si es posible medir, registrar e informar de la temperatura superficial siguiendo el protocolo de temperatura superficial en la investigación de la atmósfera</a:t>
            </a:r>
            <a:r>
              <a:rPr lang="es-MX" altLang="en-US" sz="1800" dirty="0" smtClean="0">
                <a:solidFill>
                  <a:srgbClr val="000000"/>
                </a:solidFill>
              </a:rPr>
              <a:t>.</a:t>
            </a:r>
          </a:p>
          <a:p>
            <a:pPr>
              <a:lnSpc>
                <a:spcPct val="93000"/>
              </a:lnSpc>
              <a:spcBef>
                <a:spcPts val="1200"/>
              </a:spcBef>
              <a:spcAft>
                <a:spcPts val="1000"/>
              </a:spcAft>
              <a:buSzPct val="100000"/>
              <a:defRPr/>
            </a:pPr>
            <a:r>
              <a:rPr lang="es-MX" altLang="en-US" sz="1800" dirty="0" smtClean="0">
                <a:solidFill>
                  <a:srgbClr val="000000"/>
                </a:solidFill>
              </a:rPr>
              <a:t>Limpie todo </a:t>
            </a:r>
            <a:r>
              <a:rPr lang="es-MX" altLang="en-US" sz="1800" dirty="0">
                <a:solidFill>
                  <a:srgbClr val="000000"/>
                </a:solidFill>
              </a:rPr>
              <a:t>el </a:t>
            </a:r>
            <a:r>
              <a:rPr lang="es-MX" altLang="en-US" sz="1800" dirty="0" smtClean="0">
                <a:solidFill>
                  <a:srgbClr val="000000"/>
                </a:solidFill>
              </a:rPr>
              <a:t>equipo al finalizar.</a:t>
            </a:r>
            <a:endParaRPr lang="en-US" altLang="en-US" sz="18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0" name="Picture 5" descr="Photograph of the soil temperature sensor in soil next to marker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017" y="2360130"/>
            <a:ext cx="2486824" cy="2913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ángulo 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0762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5829C6-360E-1246-ABDF-EF7E2BA96354}" type="slidenum">
              <a:rPr lang="en-US" smtClean="0"/>
              <a:t>21</a:t>
            </a:fld>
            <a:endParaRPr lang="en-US" dirty="0"/>
          </a:p>
        </p:txBody>
      </p:sp>
      <p:sp>
        <p:nvSpPr>
          <p:cNvPr id="5" name="Title 4"/>
          <p:cNvSpPr>
            <a:spLocks noGrp="1"/>
          </p:cNvSpPr>
          <p:nvPr>
            <p:ph type="title"/>
          </p:nvPr>
        </p:nvSpPr>
        <p:spPr>
          <a:xfrm>
            <a:off x="1358198" y="987638"/>
            <a:ext cx="7774402" cy="771601"/>
          </a:xfrm>
        </p:spPr>
        <p:txBody>
          <a:bodyPr>
            <a:normAutofit fontScale="90000"/>
          </a:bodyPr>
          <a:lstStyle/>
          <a:p>
            <a:pPr>
              <a:lnSpc>
                <a:spcPct val="93000"/>
              </a:lnSpc>
              <a:buSzPct val="100000"/>
              <a:defRPr/>
            </a:pPr>
            <a:r>
              <a:rPr lang="es-MX" altLang="en-US" sz="2400" b="1" dirty="0">
                <a:solidFill>
                  <a:srgbClr val="000000"/>
                </a:solidFill>
                <a:latin typeface="+mn-lt"/>
              </a:rPr>
              <a:t>Frecuencia de muestreo de temperatura </a:t>
            </a:r>
            <a:r>
              <a:rPr lang="es-MX" altLang="en-US" sz="2400" b="1" dirty="0" smtClean="0">
                <a:solidFill>
                  <a:srgbClr val="000000"/>
                </a:solidFill>
                <a:latin typeface="+mn-lt"/>
              </a:rPr>
              <a:t>diurna del suelo </a:t>
            </a:r>
            <a:r>
              <a:rPr lang="es-MX" altLang="en-US" sz="2400" b="1" dirty="0">
                <a:solidFill>
                  <a:srgbClr val="000000"/>
                </a:solidFill>
                <a:latin typeface="+mn-lt"/>
              </a:rPr>
              <a:t>y ubicación</a:t>
            </a:r>
            <a:endParaRPr lang="en-US" altLang="en-US" sz="2400" b="1" dirty="0">
              <a:solidFill>
                <a:srgbClr val="000000"/>
              </a:solidFill>
              <a:latin typeface="+mn-lt"/>
            </a:endParaRPr>
          </a:p>
        </p:txBody>
      </p:sp>
      <p:sp>
        <p:nvSpPr>
          <p:cNvPr id="9" name="Content Placeholder 2"/>
          <p:cNvSpPr txBox="1">
            <a:spLocks/>
          </p:cNvSpPr>
          <p:nvPr/>
        </p:nvSpPr>
        <p:spPr>
          <a:xfrm>
            <a:off x="1358199" y="1759239"/>
            <a:ext cx="3476170" cy="48981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93000"/>
              </a:lnSpc>
              <a:buSzPct val="100000"/>
              <a:buFont typeface="Arial" charset="0"/>
              <a:buChar char="•"/>
              <a:defRPr/>
            </a:pPr>
            <a:r>
              <a:rPr lang="es-MX" altLang="en-US" sz="1800" dirty="0">
                <a:solidFill>
                  <a:srgbClr val="000000"/>
                </a:solidFill>
              </a:rPr>
              <a:t>Estacionalmente (4 veces al año), mida la temperatura del suelo cada pocas horas durante el día durante 2 días consecutivos</a:t>
            </a:r>
            <a:r>
              <a:rPr lang="es-MX" altLang="en-US" sz="1800" dirty="0" smtClean="0">
                <a:solidFill>
                  <a:srgbClr val="000000"/>
                </a:solidFill>
              </a:rPr>
              <a:t>.</a:t>
            </a:r>
          </a:p>
          <a:p>
            <a:pPr marL="285750" indent="-285750">
              <a:lnSpc>
                <a:spcPct val="93000"/>
              </a:lnSpc>
              <a:buSzPct val="100000"/>
              <a:buFont typeface="Arial" charset="0"/>
              <a:buChar char="•"/>
              <a:defRPr/>
            </a:pPr>
            <a:r>
              <a:rPr lang="es-MX" altLang="en-US" sz="1800" dirty="0" smtClean="0">
                <a:solidFill>
                  <a:srgbClr val="000000"/>
                </a:solidFill>
              </a:rPr>
              <a:t>Si </a:t>
            </a:r>
            <a:r>
              <a:rPr lang="es-MX" altLang="en-US" sz="1800" dirty="0">
                <a:solidFill>
                  <a:srgbClr val="000000"/>
                </a:solidFill>
              </a:rPr>
              <a:t>puede, tome las mediciones diurnas de la temperatura del suelo en marzo, junio, septiembre y diciembre</a:t>
            </a:r>
            <a:r>
              <a:rPr lang="es-MX" altLang="en-US" sz="1800" dirty="0" smtClean="0">
                <a:solidFill>
                  <a:srgbClr val="000000"/>
                </a:solidFill>
              </a:rPr>
              <a:t>.</a:t>
            </a:r>
          </a:p>
          <a:p>
            <a:pPr marL="285750" indent="-285750">
              <a:lnSpc>
                <a:spcPct val="93000"/>
              </a:lnSpc>
              <a:buSzPct val="100000"/>
              <a:buFont typeface="Arial" charset="0"/>
              <a:buChar char="•"/>
              <a:defRPr/>
            </a:pPr>
            <a:r>
              <a:rPr lang="es-MX" altLang="en-US" sz="1800" dirty="0" smtClean="0">
                <a:solidFill>
                  <a:srgbClr val="000000"/>
                </a:solidFill>
              </a:rPr>
              <a:t>Tome </a:t>
            </a:r>
            <a:r>
              <a:rPr lang="es-MX" altLang="en-US" sz="1800" dirty="0">
                <a:solidFill>
                  <a:srgbClr val="000000"/>
                </a:solidFill>
              </a:rPr>
              <a:t>datos a menos de 10 m del refugio de la atmósfera o cerca del sitio de humedad del suelo si está tomando cualquiera de esas mediciones. </a:t>
            </a:r>
            <a:endParaRPr lang="es-MX" altLang="en-US" sz="1800" dirty="0" smtClean="0">
              <a:solidFill>
                <a:srgbClr val="000000"/>
              </a:solidFill>
            </a:endParaRPr>
          </a:p>
          <a:p>
            <a:pPr marL="285750" indent="-285750">
              <a:lnSpc>
                <a:spcPct val="93000"/>
              </a:lnSpc>
              <a:buSzPct val="100000"/>
              <a:buFont typeface="Arial" charset="0"/>
              <a:buChar char="•"/>
              <a:defRPr/>
            </a:pPr>
            <a:r>
              <a:rPr lang="es-MX" altLang="en-US" sz="1800" dirty="0" smtClean="0">
                <a:solidFill>
                  <a:srgbClr val="000000"/>
                </a:solidFill>
              </a:rPr>
              <a:t>Compensar </a:t>
            </a:r>
            <a:r>
              <a:rPr lang="es-MX" altLang="en-US" sz="1800" dirty="0">
                <a:solidFill>
                  <a:srgbClr val="000000"/>
                </a:solidFill>
              </a:rPr>
              <a:t>las posiciones de medición por 10 cm.</a:t>
            </a:r>
            <a:endParaRPr lang="en-US" altLang="en-US" sz="1800" dirty="0">
              <a:solidFill>
                <a:srgbClr val="000000"/>
              </a:solidFill>
            </a:endParaRPr>
          </a:p>
          <a:p>
            <a:pPr>
              <a:lnSpc>
                <a:spcPct val="93000"/>
              </a:lnSpc>
              <a:spcBef>
                <a:spcPts val="1200"/>
              </a:spcBef>
              <a:spcAft>
                <a:spcPts val="1000"/>
              </a:spcAft>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3" name="Content Placeholder 28" descr="Illustration of atmosphere shelter with a 10 m diameter circ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369" y="1611385"/>
            <a:ext cx="3886200" cy="2768917"/>
          </a:xfrm>
          <a:prstGeom prst="rect">
            <a:avLst/>
          </a:prstGeom>
        </p:spPr>
      </p:pic>
      <p:pic>
        <p:nvPicPr>
          <p:cNvPr id="12" name="Picture 6" descr="diagram showing sample diurnal soil temperature measurement times and sampling sites space 10 cm a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734" y="4757093"/>
            <a:ext cx="3886200" cy="1246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643328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5829C6-360E-1246-ABDF-EF7E2BA96354}" type="slidenum">
              <a:rPr lang="en-US" smtClean="0"/>
              <a:t>22</a:t>
            </a:fld>
            <a:endParaRPr lang="en-US" dirty="0"/>
          </a:p>
        </p:txBody>
      </p:sp>
      <p:sp>
        <p:nvSpPr>
          <p:cNvPr id="5" name="Title 4"/>
          <p:cNvSpPr>
            <a:spLocks noGrp="1"/>
          </p:cNvSpPr>
          <p:nvPr>
            <p:ph type="title"/>
          </p:nvPr>
        </p:nvSpPr>
        <p:spPr>
          <a:xfrm>
            <a:off x="1257300" y="988848"/>
            <a:ext cx="7684480" cy="724450"/>
          </a:xfrm>
        </p:spPr>
        <p:txBody>
          <a:bodyPr>
            <a:normAutofit/>
          </a:bodyPr>
          <a:lstStyle/>
          <a:p>
            <a:pPr algn="ctr">
              <a:lnSpc>
                <a:spcPct val="93000"/>
              </a:lnSpc>
              <a:buSzPct val="100000"/>
              <a:defRPr/>
            </a:pPr>
            <a:r>
              <a:rPr lang="es-MX" altLang="en-US" sz="3200" b="1" dirty="0" smtClean="0">
                <a:solidFill>
                  <a:srgbClr val="000000"/>
                </a:solidFill>
              </a:rPr>
              <a:t>Temperatura </a:t>
            </a:r>
            <a:r>
              <a:rPr lang="es-MX" altLang="en-US" sz="3200" b="1" dirty="0">
                <a:solidFill>
                  <a:srgbClr val="000000"/>
                </a:solidFill>
              </a:rPr>
              <a:t>d</a:t>
            </a:r>
            <a:r>
              <a:rPr lang="es-MX" altLang="en-US" sz="3200" b="1" dirty="0" smtClean="0">
                <a:solidFill>
                  <a:srgbClr val="000000"/>
                </a:solidFill>
              </a:rPr>
              <a:t>iurna del suelo: </a:t>
            </a:r>
            <a:r>
              <a:rPr lang="es-MX" altLang="en-US" sz="3200" b="1" dirty="0">
                <a:solidFill>
                  <a:srgbClr val="000000"/>
                </a:solidFill>
              </a:rPr>
              <a:t>muestreo</a:t>
            </a:r>
            <a:endParaRPr lang="en-US" altLang="en-US" sz="3200" dirty="0">
              <a:solidFill>
                <a:srgbClr val="000000"/>
              </a:solidFill>
            </a:endParaRPr>
          </a:p>
        </p:txBody>
      </p:sp>
      <p:sp>
        <p:nvSpPr>
          <p:cNvPr id="9" name="Content Placeholder 2"/>
          <p:cNvSpPr txBox="1">
            <a:spLocks/>
          </p:cNvSpPr>
          <p:nvPr/>
        </p:nvSpPr>
        <p:spPr>
          <a:xfrm>
            <a:off x="1509845" y="1713297"/>
            <a:ext cx="7187924" cy="489814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spcBef>
                <a:spcPts val="1200"/>
              </a:spcBef>
              <a:spcAft>
                <a:spcPts val="1000"/>
              </a:spcAft>
              <a:buSzPct val="100000"/>
              <a:defRPr/>
            </a:pPr>
            <a:r>
              <a:rPr lang="es-MX" altLang="en-US" sz="1900" dirty="0">
                <a:solidFill>
                  <a:srgbClr val="000000"/>
                </a:solidFill>
              </a:rPr>
              <a:t>Cuando haya terminado, limpie todo el equipo</a:t>
            </a:r>
            <a:r>
              <a:rPr lang="es-MX" altLang="en-US" sz="1900" dirty="0" smtClean="0">
                <a:solidFill>
                  <a:srgbClr val="000000"/>
                </a:solidFill>
              </a:rPr>
              <a:t>.</a:t>
            </a:r>
          </a:p>
          <a:p>
            <a:pPr>
              <a:lnSpc>
                <a:spcPct val="93000"/>
              </a:lnSpc>
              <a:spcBef>
                <a:spcPts val="1200"/>
              </a:spcBef>
              <a:spcAft>
                <a:spcPts val="1000"/>
              </a:spcAft>
              <a:buSzPct val="100000"/>
              <a:defRPr/>
            </a:pPr>
            <a:r>
              <a:rPr lang="es-MX" altLang="en-US" sz="1900" dirty="0" smtClean="0">
                <a:solidFill>
                  <a:srgbClr val="000000"/>
                </a:solidFill>
              </a:rPr>
              <a:t>El </a:t>
            </a:r>
            <a:r>
              <a:rPr lang="es-MX" altLang="en-US" sz="1900" dirty="0">
                <a:solidFill>
                  <a:srgbClr val="000000"/>
                </a:solidFill>
              </a:rPr>
              <a:t>segundo día, repetir las mediciones en aproximadamente los mismos tiempos</a:t>
            </a:r>
            <a:r>
              <a:rPr lang="es-MX" altLang="en-US" sz="1900" dirty="0" smtClean="0">
                <a:solidFill>
                  <a:srgbClr val="000000"/>
                </a:solidFill>
              </a:rPr>
              <a:t>.</a:t>
            </a:r>
          </a:p>
          <a:p>
            <a:pPr>
              <a:lnSpc>
                <a:spcPct val="93000"/>
              </a:lnSpc>
              <a:spcBef>
                <a:spcPts val="1200"/>
              </a:spcBef>
              <a:spcAft>
                <a:spcPts val="1000"/>
              </a:spcAft>
              <a:buSzPct val="100000"/>
              <a:defRPr/>
            </a:pPr>
            <a:r>
              <a:rPr lang="es-MX" altLang="en-US" sz="1900" dirty="0" smtClean="0">
                <a:solidFill>
                  <a:srgbClr val="000000"/>
                </a:solidFill>
              </a:rPr>
              <a:t>Cada </a:t>
            </a:r>
            <a:r>
              <a:rPr lang="es-MX" altLang="en-US" sz="1900" dirty="0">
                <a:solidFill>
                  <a:srgbClr val="000000"/>
                </a:solidFill>
              </a:rPr>
              <a:t>vez, si es posible, mida, registre e </a:t>
            </a:r>
            <a:r>
              <a:rPr lang="es-MX" altLang="en-US" sz="1900" dirty="0" smtClean="0">
                <a:solidFill>
                  <a:srgbClr val="000000"/>
                </a:solidFill>
              </a:rPr>
              <a:t>informe</a:t>
            </a:r>
            <a:r>
              <a:rPr lang="en-US" altLang="en-US" sz="1900" dirty="0" smtClean="0">
                <a:solidFill>
                  <a:srgbClr val="000000"/>
                </a:solidFill>
              </a:rPr>
              <a:t>:</a:t>
            </a:r>
            <a:endParaRPr lang="en-US" altLang="en-US" sz="1900" dirty="0">
              <a:solidFill>
                <a:srgbClr val="000000"/>
              </a:solidFill>
            </a:endParaRPr>
          </a:p>
          <a:p>
            <a:pPr marL="457200" indent="-457200">
              <a:lnSpc>
                <a:spcPct val="93000"/>
              </a:lnSpc>
              <a:spcBef>
                <a:spcPts val="1200"/>
              </a:spcBef>
              <a:spcAft>
                <a:spcPts val="1000"/>
              </a:spcAft>
              <a:buSzPct val="100000"/>
              <a:buFont typeface="Arial" charset="0"/>
              <a:buChar char="•"/>
              <a:defRPr/>
            </a:pPr>
            <a:r>
              <a:rPr lang="es-MX" altLang="en-US" sz="1900" dirty="0">
                <a:solidFill>
                  <a:srgbClr val="000000"/>
                </a:solidFill>
              </a:rPr>
              <a:t>Temperatura superficial siguiendo el protocolo de temperatura superficial de la investigación de la atmósfera </a:t>
            </a:r>
            <a:r>
              <a:rPr lang="es-MX" altLang="en-US" sz="1900" dirty="0" smtClean="0">
                <a:solidFill>
                  <a:srgbClr val="000000"/>
                </a:solidFill>
              </a:rPr>
              <a:t>y</a:t>
            </a:r>
          </a:p>
          <a:p>
            <a:pPr marL="457200" indent="-457200">
              <a:lnSpc>
                <a:spcPct val="93000"/>
              </a:lnSpc>
              <a:spcBef>
                <a:spcPts val="1200"/>
              </a:spcBef>
              <a:spcAft>
                <a:spcPts val="1000"/>
              </a:spcAft>
              <a:buSzPct val="100000"/>
              <a:buFont typeface="Arial" charset="0"/>
              <a:buChar char="•"/>
              <a:defRPr/>
            </a:pPr>
            <a:r>
              <a:rPr lang="es-MX" altLang="en-US" sz="1900" dirty="0" smtClean="0">
                <a:solidFill>
                  <a:srgbClr val="000000"/>
                </a:solidFill>
              </a:rPr>
              <a:t>Temperatura </a:t>
            </a:r>
            <a:r>
              <a:rPr lang="es-MX" altLang="en-US" sz="1900" dirty="0">
                <a:solidFill>
                  <a:srgbClr val="000000"/>
                </a:solidFill>
              </a:rPr>
              <a:t>del aire actual del termómetro en el refugio del instrumento </a:t>
            </a:r>
            <a:r>
              <a:rPr lang="es-MX" altLang="en-US" sz="1900" dirty="0" smtClean="0">
                <a:solidFill>
                  <a:srgbClr val="000000"/>
                </a:solidFill>
              </a:rPr>
              <a:t>(caseta </a:t>
            </a:r>
            <a:r>
              <a:rPr lang="es-MX" altLang="en-US" sz="1900" dirty="0" err="1" smtClean="0">
                <a:solidFill>
                  <a:srgbClr val="000000"/>
                </a:solidFill>
              </a:rPr>
              <a:t>metoerológica</a:t>
            </a:r>
            <a:r>
              <a:rPr lang="es-MX" altLang="en-US" sz="1900" dirty="0" smtClean="0">
                <a:solidFill>
                  <a:srgbClr val="000000"/>
                </a:solidFill>
              </a:rPr>
              <a:t>) o </a:t>
            </a:r>
            <a:r>
              <a:rPr lang="es-MX" altLang="en-US" sz="1900" dirty="0">
                <a:solidFill>
                  <a:srgbClr val="000000"/>
                </a:solidFill>
              </a:rPr>
              <a:t>siguiendo el protocolo de temperatura actual en la investigación de la atmósfera</a:t>
            </a:r>
            <a:r>
              <a:rPr lang="es-MX" altLang="en-US" sz="1900" dirty="0" smtClean="0">
                <a:solidFill>
                  <a:srgbClr val="000000"/>
                </a:solidFill>
              </a:rPr>
              <a:t>.</a:t>
            </a:r>
          </a:p>
          <a:p>
            <a:pPr>
              <a:lnSpc>
                <a:spcPct val="93000"/>
              </a:lnSpc>
              <a:spcBef>
                <a:spcPts val="1200"/>
              </a:spcBef>
              <a:spcAft>
                <a:spcPts val="1000"/>
              </a:spcAft>
              <a:buSzPct val="100000"/>
              <a:defRPr/>
            </a:pPr>
            <a:r>
              <a:rPr lang="es-MX" altLang="en-US" sz="1900" dirty="0">
                <a:solidFill>
                  <a:srgbClr val="000000"/>
                </a:solidFill>
              </a:rPr>
              <a:t>Asegúrese de registrar todas las mediciones en grados Celsius</a:t>
            </a:r>
            <a:r>
              <a:rPr lang="es-MX" altLang="en-US" sz="1900" dirty="0" smtClean="0">
                <a:solidFill>
                  <a:srgbClr val="000000"/>
                </a:solidFill>
              </a:rPr>
              <a:t>.</a:t>
            </a:r>
          </a:p>
          <a:p>
            <a:pPr>
              <a:lnSpc>
                <a:spcPct val="93000"/>
              </a:lnSpc>
              <a:spcBef>
                <a:spcPts val="1200"/>
              </a:spcBef>
              <a:spcAft>
                <a:spcPts val="1000"/>
              </a:spcAft>
              <a:buSzPct val="100000"/>
              <a:defRPr/>
            </a:pPr>
            <a:r>
              <a:rPr lang="es-MX" altLang="en-US" sz="1900" dirty="0" smtClean="0">
                <a:solidFill>
                  <a:srgbClr val="000000"/>
                </a:solidFill>
              </a:rPr>
              <a:t>Mientras </a:t>
            </a:r>
            <a:r>
              <a:rPr lang="es-MX" altLang="en-US" sz="1900" dirty="0">
                <a:solidFill>
                  <a:srgbClr val="000000"/>
                </a:solidFill>
              </a:rPr>
              <a:t>que un ciclo diurno típico es de 24 horas, la intención de este protocolo es medir la temperatura del suelo durante el día.</a:t>
            </a:r>
            <a:endParaRPr lang="en-US" altLang="en-US" sz="12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sp>
        <p:nvSpPr>
          <p:cNvPr id="7" name="Rectángulo 6"/>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chemeClr val="bg1"/>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502539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23</a:t>
            </a:fld>
            <a:endParaRPr lang="en-US" dirty="0"/>
          </a:p>
        </p:txBody>
      </p:sp>
      <p:sp>
        <p:nvSpPr>
          <p:cNvPr id="2" name="Title 1"/>
          <p:cNvSpPr>
            <a:spLocks noGrp="1"/>
          </p:cNvSpPr>
          <p:nvPr>
            <p:ph type="title"/>
          </p:nvPr>
        </p:nvSpPr>
        <p:spPr>
          <a:xfrm>
            <a:off x="1526979" y="987638"/>
            <a:ext cx="7371749" cy="748927"/>
          </a:xfrm>
        </p:spPr>
        <p:txBody>
          <a:bodyPr>
            <a:normAutofit fontScale="90000"/>
          </a:bodyPr>
          <a:lstStyle/>
          <a:p>
            <a:r>
              <a:rPr lang="es-MX" altLang="en-US" b="1" dirty="0">
                <a:solidFill>
                  <a:srgbClr val="000000"/>
                </a:solidFill>
              </a:rPr>
              <a:t>Suelo temperatura: </a:t>
            </a:r>
            <a:r>
              <a:rPr lang="es-MX" altLang="en-US" b="1" dirty="0" smtClean="0">
                <a:solidFill>
                  <a:srgbClr val="000000"/>
                </a:solidFill>
              </a:rPr>
              <a:t>Registrar en Nueva </a:t>
            </a:r>
            <a:r>
              <a:rPr lang="es-MX" altLang="en-US" b="1" dirty="0">
                <a:solidFill>
                  <a:srgbClr val="000000"/>
                </a:solidFill>
              </a:rPr>
              <a:t>Observación</a:t>
            </a:r>
            <a:endParaRPr lang="en-US" dirty="0"/>
          </a:p>
        </p:txBody>
      </p:sp>
      <p:sp>
        <p:nvSpPr>
          <p:cNvPr id="9" name="Content Placeholder 2"/>
          <p:cNvSpPr txBox="1">
            <a:spLocks/>
          </p:cNvSpPr>
          <p:nvPr/>
        </p:nvSpPr>
        <p:spPr>
          <a:xfrm>
            <a:off x="1441636" y="1767642"/>
            <a:ext cx="7187924" cy="6590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endParaRPr lang="en-US" altLang="en-US" sz="12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0" name="Picture 7" descr="Screenshot of GLOBE data entry. Navigate to soil moisture and temperatue and click on &quot;New Observa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36" y="2814693"/>
            <a:ext cx="7457092" cy="18190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8"/>
          <p:cNvSpPr txBox="1">
            <a:spLocks noChangeArrowheads="1"/>
          </p:cNvSpPr>
          <p:nvPr/>
        </p:nvSpPr>
        <p:spPr bwMode="auto">
          <a:xfrm>
            <a:off x="883687" y="5680778"/>
            <a:ext cx="8223250"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charset="0"/>
                <a:ea typeface="ＭＳ Ｐゴシック" charset="-128"/>
              </a:defRPr>
            </a:lvl9pPr>
          </a:lstStyle>
          <a:p>
            <a:pPr algn="ctr" eaLnBrk="1">
              <a:lnSpc>
                <a:spcPct val="93000"/>
              </a:lnSpc>
              <a:buSzPct val="100000"/>
              <a:defRPr/>
            </a:pPr>
            <a:r>
              <a:rPr lang="es-ES" altLang="en-US">
                <a:solidFill>
                  <a:srgbClr val="000000"/>
                </a:solidFill>
              </a:rPr>
              <a:t>En Humedad y temperatura del suelo, haga clic en "Nueva observación".</a:t>
            </a:r>
            <a:endParaRPr lang="en-US" altLang="en-US" dirty="0">
              <a:solidFill>
                <a:srgbClr val="000000"/>
              </a:solidFill>
            </a:endParaRPr>
          </a:p>
        </p:txBody>
      </p:sp>
      <p:sp>
        <p:nvSpPr>
          <p:cNvPr id="12" name="Line 9" descr="Arrow from text stating &quot;Under soil moisture and temperature, click &quot;New Observation&quot;, to the button for New Observation"/>
          <p:cNvSpPr>
            <a:spLocks noChangeShapeType="1"/>
          </p:cNvSpPr>
          <p:nvPr/>
        </p:nvSpPr>
        <p:spPr bwMode="auto">
          <a:xfrm flipV="1">
            <a:off x="2467097" y="4808326"/>
            <a:ext cx="504825" cy="841375"/>
          </a:xfrm>
          <a:prstGeom prst="line">
            <a:avLst/>
          </a:prstGeom>
          <a:noFill/>
          <a:ln w="3672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dirty="0"/>
          </a:p>
        </p:txBody>
      </p:sp>
      <p:sp>
        <p:nvSpPr>
          <p:cNvPr id="15" name="Rectángulo 14"/>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
        <p:nvSpPr>
          <p:cNvPr id="4" name="Rectángulo 3"/>
          <p:cNvSpPr/>
          <p:nvPr/>
        </p:nvSpPr>
        <p:spPr>
          <a:xfrm>
            <a:off x="1571625" y="1697356"/>
            <a:ext cx="6718360" cy="646331"/>
          </a:xfrm>
          <a:prstGeom prst="rect">
            <a:avLst/>
          </a:prstGeom>
        </p:spPr>
        <p:txBody>
          <a:bodyPr wrap="square">
            <a:spAutoFit/>
          </a:bodyPr>
          <a:lstStyle/>
          <a:p>
            <a:r>
              <a:rPr lang="es-ES" dirty="0"/>
              <a:t>En la página de inicio de GLOBE o en la aplicación GLOBE Data </a:t>
            </a:r>
            <a:r>
              <a:rPr lang="es-ES" dirty="0" err="1"/>
              <a:t>Entry</a:t>
            </a:r>
            <a:r>
              <a:rPr lang="es-ES" dirty="0"/>
              <a:t>, seleccione "Live Data </a:t>
            </a:r>
            <a:r>
              <a:rPr lang="es-ES" dirty="0" err="1"/>
              <a:t>Entry</a:t>
            </a:r>
            <a:r>
              <a:rPr lang="es-ES" dirty="0"/>
              <a:t>".</a:t>
            </a:r>
            <a:endParaRPr lang="es-AR" dirty="0"/>
          </a:p>
        </p:txBody>
      </p:sp>
    </p:spTree>
    <p:extLst>
      <p:ext uri="{BB962C8B-B14F-4D97-AF65-F5344CB8AC3E}">
        <p14:creationId xmlns:p14="http://schemas.microsoft.com/office/powerpoint/2010/main" val="2001545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24</a:t>
            </a:fld>
            <a:endParaRPr lang="en-US" dirty="0"/>
          </a:p>
        </p:txBody>
      </p:sp>
      <p:sp>
        <p:nvSpPr>
          <p:cNvPr id="2" name="Title 1"/>
          <p:cNvSpPr>
            <a:spLocks noGrp="1"/>
          </p:cNvSpPr>
          <p:nvPr>
            <p:ph type="title"/>
          </p:nvPr>
        </p:nvSpPr>
        <p:spPr>
          <a:xfrm>
            <a:off x="1526979" y="1102715"/>
            <a:ext cx="7886700" cy="664928"/>
          </a:xfrm>
        </p:spPr>
        <p:txBody>
          <a:bodyPr/>
          <a:lstStyle/>
          <a:p>
            <a:r>
              <a:rPr lang="es-ES" dirty="0"/>
              <a:t>Introducción de datos y hora de sus mediciones</a:t>
            </a:r>
            <a:endParaRPr lang="en-US" dirty="0"/>
          </a:p>
        </p:txBody>
      </p:sp>
      <p:sp>
        <p:nvSpPr>
          <p:cNvPr id="9" name="Content Placeholder 2"/>
          <p:cNvSpPr txBox="1">
            <a:spLocks/>
          </p:cNvSpPr>
          <p:nvPr/>
        </p:nvSpPr>
        <p:spPr>
          <a:xfrm>
            <a:off x="1441636" y="1767642"/>
            <a:ext cx="7187924" cy="6590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endParaRPr lang="en-US" altLang="en-US" sz="12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sz="1800"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pPr>
              <a:lnSpc>
                <a:spcPct val="93000"/>
              </a:lnSpc>
              <a:spcBef>
                <a:spcPts val="1200"/>
              </a:spcBef>
              <a:spcAft>
                <a:spcPts val="1000"/>
              </a:spcAft>
              <a:buSzPct val="100000"/>
              <a:defRPr/>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pic>
        <p:nvPicPr>
          <p:cNvPr id="13" name="Picture 12" descr=" Screenshot of GLOBE Data Entry page- enter the data and time of the observation perio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36" y="3056857"/>
            <a:ext cx="6221238" cy="1196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Line 10" descr="arrow pointing to where you enter the date"/>
          <p:cNvSpPr>
            <a:spLocks noChangeShapeType="1"/>
          </p:cNvSpPr>
          <p:nvPr/>
        </p:nvSpPr>
        <p:spPr bwMode="auto">
          <a:xfrm flipH="1" flipV="1">
            <a:off x="2150225" y="4050316"/>
            <a:ext cx="225425" cy="555625"/>
          </a:xfrm>
          <a:prstGeom prst="line">
            <a:avLst/>
          </a:prstGeom>
          <a:noFill/>
          <a:ln w="3672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dirty="0"/>
          </a:p>
        </p:txBody>
      </p:sp>
      <p:sp>
        <p:nvSpPr>
          <p:cNvPr id="15" name="Line 10" descr="arrow pointing to where you enter the time. "/>
          <p:cNvSpPr>
            <a:spLocks noChangeShapeType="1"/>
          </p:cNvSpPr>
          <p:nvPr/>
        </p:nvSpPr>
        <p:spPr bwMode="auto">
          <a:xfrm flipH="1" flipV="1">
            <a:off x="3171400" y="3946704"/>
            <a:ext cx="0" cy="555625"/>
          </a:xfrm>
          <a:prstGeom prst="line">
            <a:avLst/>
          </a:prstGeom>
          <a:noFill/>
          <a:ln w="3672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dirty="0"/>
          </a:p>
        </p:txBody>
      </p:sp>
      <p:sp>
        <p:nvSpPr>
          <p:cNvPr id="16" name="Content Placeholder 2"/>
          <p:cNvSpPr txBox="1">
            <a:spLocks/>
          </p:cNvSpPr>
          <p:nvPr/>
        </p:nvSpPr>
        <p:spPr>
          <a:xfrm>
            <a:off x="1526979" y="4605941"/>
            <a:ext cx="7404447" cy="1601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Rectángulo 3"/>
          <p:cNvSpPr/>
          <p:nvPr/>
        </p:nvSpPr>
        <p:spPr>
          <a:xfrm>
            <a:off x="1441636" y="1933743"/>
            <a:ext cx="7073714" cy="646331"/>
          </a:xfrm>
          <a:prstGeom prst="rect">
            <a:avLst/>
          </a:prstGeom>
        </p:spPr>
        <p:txBody>
          <a:bodyPr wrap="square">
            <a:spAutoFit/>
          </a:bodyPr>
          <a:lstStyle/>
          <a:p>
            <a:r>
              <a:rPr lang="es-ES" dirty="0"/>
              <a:t>En la página de inicio de GLOBE o en la aplicación GLOBE Data </a:t>
            </a:r>
            <a:r>
              <a:rPr lang="es-ES" dirty="0" err="1"/>
              <a:t>Entry</a:t>
            </a:r>
            <a:r>
              <a:rPr lang="es-ES" dirty="0"/>
              <a:t>, seleccione "Live Data </a:t>
            </a:r>
            <a:r>
              <a:rPr lang="es-ES" dirty="0" err="1"/>
              <a:t>Entry</a:t>
            </a:r>
            <a:r>
              <a:rPr lang="es-ES" dirty="0"/>
              <a:t>".</a:t>
            </a:r>
            <a:endParaRPr lang="es-AR" dirty="0"/>
          </a:p>
        </p:txBody>
      </p:sp>
      <p:sp>
        <p:nvSpPr>
          <p:cNvPr id="5" name="Rectángulo 4"/>
          <p:cNvSpPr/>
          <p:nvPr/>
        </p:nvSpPr>
        <p:spPr>
          <a:xfrm>
            <a:off x="1526978" y="4784587"/>
            <a:ext cx="7102581" cy="1200329"/>
          </a:xfrm>
          <a:prstGeom prst="rect">
            <a:avLst/>
          </a:prstGeom>
        </p:spPr>
        <p:txBody>
          <a:bodyPr wrap="square">
            <a:spAutoFit/>
          </a:bodyPr>
          <a:lstStyle/>
          <a:p>
            <a:r>
              <a:rPr lang="es-ES" dirty="0"/>
              <a:t>Ingrese la fecha y hora en que tomó las </a:t>
            </a:r>
            <a:r>
              <a:rPr lang="es-ES" dirty="0" smtClean="0"/>
              <a:t>mediciones.</a:t>
            </a:r>
            <a:endParaRPr lang="es-ES" dirty="0"/>
          </a:p>
          <a:p>
            <a:r>
              <a:rPr lang="es-ES" dirty="0"/>
              <a:t>Asegúrese de elegir la hora local o UTC.</a:t>
            </a:r>
          </a:p>
          <a:p>
            <a:r>
              <a:rPr lang="es-ES" dirty="0"/>
              <a:t>Una vez que ingrese la fecha, aparecerá la página de ingreso de datos de temperatura del suelo.</a:t>
            </a:r>
            <a:endParaRPr lang="es-AR" dirty="0"/>
          </a:p>
        </p:txBody>
      </p:sp>
      <p:sp>
        <p:nvSpPr>
          <p:cNvPr id="18" name="Rectángulo 17"/>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59171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25</a:t>
            </a:fld>
            <a:endParaRPr lang="en-US" dirty="0"/>
          </a:p>
        </p:txBody>
      </p:sp>
      <p:sp>
        <p:nvSpPr>
          <p:cNvPr id="2" name="Title 1"/>
          <p:cNvSpPr>
            <a:spLocks noGrp="1"/>
          </p:cNvSpPr>
          <p:nvPr>
            <p:ph type="title"/>
          </p:nvPr>
        </p:nvSpPr>
        <p:spPr>
          <a:xfrm>
            <a:off x="1441636" y="999102"/>
            <a:ext cx="7886700" cy="986398"/>
          </a:xfrm>
        </p:spPr>
        <p:txBody>
          <a:bodyPr>
            <a:normAutofit/>
          </a:bodyPr>
          <a:lstStyle/>
          <a:p>
            <a:pPr>
              <a:lnSpc>
                <a:spcPct val="93000"/>
              </a:lnSpc>
              <a:buSzPct val="100000"/>
              <a:defRPr/>
            </a:pPr>
            <a:r>
              <a:rPr lang="es-ES" altLang="en-US" sz="2400" dirty="0">
                <a:solidFill>
                  <a:srgbClr val="000000"/>
                </a:solidFill>
                <a:latin typeface="+mn-lt"/>
              </a:rPr>
              <a:t>Introducción del primer par de observaciones de temperatura del suelo</a:t>
            </a:r>
            <a:endParaRPr lang="en-US" altLang="en-US" sz="2400" dirty="0">
              <a:solidFill>
                <a:srgbClr val="000000"/>
              </a:solidFill>
              <a:latin typeface="+mn-lt"/>
            </a:endParaRPr>
          </a:p>
        </p:txBody>
      </p:sp>
      <p:pic>
        <p:nvPicPr>
          <p:cNvPr id="10" name="Content Placeholder 7" descr="Screenshot of Data Entry. Select current soil temperature and select thermometer type. Enter the soil temperature at both depths. "/>
          <p:cNvPicPr>
            <a:picLocks noChangeAspect="1"/>
          </p:cNvPicPr>
          <p:nvPr/>
        </p:nvPicPr>
        <p:blipFill rotWithShape="1">
          <a:blip r:embed="rId2">
            <a:extLst>
              <a:ext uri="{28A0092B-C50C-407E-A947-70E740481C1C}">
                <a14:useLocalDpi xmlns:a14="http://schemas.microsoft.com/office/drawing/2010/main" val="0"/>
              </a:ext>
            </a:extLst>
          </a:blip>
          <a:srcRect b="58144"/>
          <a:stretch/>
        </p:blipFill>
        <p:spPr>
          <a:xfrm>
            <a:off x="1508035" y="2038205"/>
            <a:ext cx="7345962" cy="1582450"/>
          </a:xfrm>
          <a:prstGeom prst="rect">
            <a:avLst/>
          </a:prstGeom>
        </p:spPr>
      </p:pic>
      <p:sp>
        <p:nvSpPr>
          <p:cNvPr id="4" name="CuadroTexto 3"/>
          <p:cNvSpPr txBox="1"/>
          <p:nvPr/>
        </p:nvSpPr>
        <p:spPr>
          <a:xfrm>
            <a:off x="3177308" y="3537527"/>
            <a:ext cx="5791201" cy="338554"/>
          </a:xfrm>
          <a:prstGeom prst="rect">
            <a:avLst/>
          </a:prstGeom>
          <a:noFill/>
        </p:spPr>
        <p:txBody>
          <a:bodyPr wrap="square" rtlCol="0">
            <a:spAutoFit/>
          </a:bodyPr>
          <a:lstStyle/>
          <a:p>
            <a:r>
              <a:rPr lang="es-ES" sz="1600" dirty="0"/>
              <a:t>Seleccione el tipo de termómetro usando el menú desplegable</a:t>
            </a:r>
            <a:endParaRPr lang="es-AR" sz="1600" dirty="0"/>
          </a:p>
        </p:txBody>
      </p:sp>
      <p:sp>
        <p:nvSpPr>
          <p:cNvPr id="9" name="CuadroTexto 8"/>
          <p:cNvSpPr txBox="1"/>
          <p:nvPr/>
        </p:nvSpPr>
        <p:spPr>
          <a:xfrm>
            <a:off x="3352799" y="5400696"/>
            <a:ext cx="5791201" cy="338554"/>
          </a:xfrm>
          <a:prstGeom prst="rect">
            <a:avLst/>
          </a:prstGeom>
          <a:noFill/>
        </p:spPr>
        <p:txBody>
          <a:bodyPr wrap="square" rtlCol="0">
            <a:spAutoFit/>
          </a:bodyPr>
          <a:lstStyle/>
          <a:p>
            <a:r>
              <a:rPr lang="es-ES" sz="1600" dirty="0"/>
              <a:t>Ingrese la temperatura del suelo en ambas </a:t>
            </a:r>
            <a:r>
              <a:rPr lang="es-ES" sz="1600" dirty="0" smtClean="0"/>
              <a:t>profundidades.</a:t>
            </a:r>
            <a:endParaRPr lang="es-AR" sz="1600" dirty="0"/>
          </a:p>
        </p:txBody>
      </p:sp>
      <p:pic>
        <p:nvPicPr>
          <p:cNvPr id="11" name="Content Placeholder 7" descr="Screenshot of Data Entry. Select current soil temperature and select thermometer type. Enter the soil temperature at both depths. "/>
          <p:cNvPicPr>
            <a:picLocks noChangeAspect="1"/>
          </p:cNvPicPr>
          <p:nvPr/>
        </p:nvPicPr>
        <p:blipFill rotWithShape="1">
          <a:blip r:embed="rId2">
            <a:extLst>
              <a:ext uri="{28A0092B-C50C-407E-A947-70E740481C1C}">
                <a14:useLocalDpi xmlns:a14="http://schemas.microsoft.com/office/drawing/2010/main" val="0"/>
              </a:ext>
            </a:extLst>
          </a:blip>
          <a:srcRect t="48208" b="9772"/>
          <a:stretch/>
        </p:blipFill>
        <p:spPr>
          <a:xfrm>
            <a:off x="1441636" y="3860800"/>
            <a:ext cx="7345962" cy="1588656"/>
          </a:xfrm>
          <a:prstGeom prst="rect">
            <a:avLst/>
          </a:prstGeom>
        </p:spPr>
      </p:pic>
      <p:sp>
        <p:nvSpPr>
          <p:cNvPr id="15" name="Rectángulo 14"/>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952471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26</a:t>
            </a:fld>
            <a:endParaRPr lang="en-US" dirty="0"/>
          </a:p>
        </p:txBody>
      </p:sp>
      <p:sp>
        <p:nvSpPr>
          <p:cNvPr id="2" name="Title 1"/>
          <p:cNvSpPr>
            <a:spLocks noGrp="1"/>
          </p:cNvSpPr>
          <p:nvPr>
            <p:ph type="title"/>
          </p:nvPr>
        </p:nvSpPr>
        <p:spPr>
          <a:xfrm>
            <a:off x="1441636" y="1061049"/>
            <a:ext cx="7886700" cy="924451"/>
          </a:xfrm>
        </p:spPr>
        <p:txBody>
          <a:bodyPr>
            <a:normAutofit/>
          </a:bodyPr>
          <a:lstStyle/>
          <a:p>
            <a:pPr>
              <a:lnSpc>
                <a:spcPct val="93000"/>
              </a:lnSpc>
              <a:buSzPct val="100000"/>
              <a:defRPr/>
            </a:pPr>
            <a:r>
              <a:rPr lang="es-ES" altLang="en-US" sz="2400" dirty="0">
                <a:solidFill>
                  <a:srgbClr val="000000"/>
                </a:solidFill>
                <a:latin typeface="+mn-lt"/>
              </a:rPr>
              <a:t>Agregar más observaciones de temperatura del suelo</a:t>
            </a:r>
            <a:endParaRPr lang="en-US" altLang="en-US" sz="2400" dirty="0">
              <a:solidFill>
                <a:srgbClr val="000000"/>
              </a:solidFill>
              <a:latin typeface="+mn-lt"/>
            </a:endParaRPr>
          </a:p>
        </p:txBody>
      </p:sp>
      <p:pic>
        <p:nvPicPr>
          <p:cNvPr id="7" name="Content Placeholder 9" descr="Screenshot of GLOBE Data Entry: Once ou have entered the 5 cm and 10 cm soil temperature depths for sample 1, click &quot;Add sampe&quot; to enter data for samples two and three. "/>
          <p:cNvPicPr>
            <a:picLocks noChangeAspect="1"/>
          </p:cNvPicPr>
          <p:nvPr/>
        </p:nvPicPr>
        <p:blipFill rotWithShape="1">
          <a:blip r:embed="rId2">
            <a:extLst>
              <a:ext uri="{28A0092B-C50C-407E-A947-70E740481C1C}">
                <a14:useLocalDpi xmlns:a14="http://schemas.microsoft.com/office/drawing/2010/main" val="0"/>
              </a:ext>
            </a:extLst>
          </a:blip>
          <a:srcRect b="16613"/>
          <a:stretch/>
        </p:blipFill>
        <p:spPr>
          <a:xfrm>
            <a:off x="1727688" y="1782132"/>
            <a:ext cx="6743525" cy="3528777"/>
          </a:xfrm>
          <a:prstGeom prst="rect">
            <a:avLst/>
          </a:prstGeom>
        </p:spPr>
      </p:pic>
      <p:sp>
        <p:nvSpPr>
          <p:cNvPr id="4" name="CuadroTexto 3"/>
          <p:cNvSpPr txBox="1"/>
          <p:nvPr/>
        </p:nvSpPr>
        <p:spPr>
          <a:xfrm>
            <a:off x="1727688" y="5233466"/>
            <a:ext cx="5929745" cy="1200329"/>
          </a:xfrm>
          <a:prstGeom prst="rect">
            <a:avLst/>
          </a:prstGeom>
          <a:noFill/>
        </p:spPr>
        <p:txBody>
          <a:bodyPr wrap="square" rtlCol="0">
            <a:spAutoFit/>
          </a:bodyPr>
          <a:lstStyle/>
          <a:p>
            <a:r>
              <a:rPr lang="es-ES" dirty="0"/>
              <a:t>Una vez que haya ingresado las profundidades de temperatura del suelo de 5 cm y 10 cm para </a:t>
            </a:r>
            <a:r>
              <a:rPr lang="es-ES" dirty="0" smtClean="0"/>
              <a:t>la muestra 1</a:t>
            </a:r>
            <a:r>
              <a:rPr lang="es-ES" dirty="0"/>
              <a:t>, haga clic en "Agregar muestra" para ingresar los datos de las muestras dos y tres.</a:t>
            </a:r>
            <a:endParaRPr lang="es-AR" dirty="0"/>
          </a:p>
        </p:txBody>
      </p:sp>
      <p:sp>
        <p:nvSpPr>
          <p:cNvPr id="10" name="Rectángulo 9"/>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572404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27</a:t>
            </a:fld>
            <a:endParaRPr lang="en-US" dirty="0"/>
          </a:p>
        </p:txBody>
      </p:sp>
      <p:sp>
        <p:nvSpPr>
          <p:cNvPr id="2" name="Title 1"/>
          <p:cNvSpPr>
            <a:spLocks noGrp="1"/>
          </p:cNvSpPr>
          <p:nvPr>
            <p:ph type="title"/>
          </p:nvPr>
        </p:nvSpPr>
        <p:spPr>
          <a:xfrm>
            <a:off x="1441636" y="659937"/>
            <a:ext cx="7886700" cy="1325563"/>
          </a:xfrm>
        </p:spPr>
        <p:txBody>
          <a:bodyPr>
            <a:normAutofit/>
          </a:bodyPr>
          <a:lstStyle/>
          <a:p>
            <a:pPr>
              <a:lnSpc>
                <a:spcPct val="93000"/>
              </a:lnSpc>
              <a:buSzPct val="100000"/>
              <a:defRPr/>
            </a:pPr>
            <a:r>
              <a:rPr lang="en-US" altLang="en-US" sz="2400" dirty="0" err="1">
                <a:solidFill>
                  <a:srgbClr val="000000"/>
                </a:solidFill>
                <a:latin typeface="+mn-lt"/>
              </a:rPr>
              <a:t>Registro</a:t>
            </a:r>
            <a:r>
              <a:rPr lang="en-US" altLang="en-US" sz="2400" dirty="0">
                <a:solidFill>
                  <a:srgbClr val="000000"/>
                </a:solidFill>
                <a:latin typeface="+mn-lt"/>
              </a:rPr>
              <a:t> de la </a:t>
            </a:r>
            <a:r>
              <a:rPr lang="en-US" altLang="en-US" sz="2400" dirty="0" err="1">
                <a:solidFill>
                  <a:srgbClr val="000000"/>
                </a:solidFill>
                <a:latin typeface="+mn-lt"/>
              </a:rPr>
              <a:t>temperatura</a:t>
            </a:r>
            <a:r>
              <a:rPr lang="en-US" altLang="en-US" sz="2400" dirty="0">
                <a:solidFill>
                  <a:srgbClr val="000000"/>
                </a:solidFill>
                <a:latin typeface="+mn-lt"/>
              </a:rPr>
              <a:t> actual</a:t>
            </a:r>
          </a:p>
        </p:txBody>
      </p:sp>
      <p:pic>
        <p:nvPicPr>
          <p:cNvPr id="9" name="Picture 4" descr="Screenshot of GLOBE data entry, pointing to the icon for current air temper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764" y="1683745"/>
            <a:ext cx="6431573" cy="3953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Content Placeholder 2"/>
          <p:cNvSpPr txBox="1">
            <a:spLocks/>
          </p:cNvSpPr>
          <p:nvPr/>
        </p:nvSpPr>
        <p:spPr>
          <a:xfrm>
            <a:off x="1441636" y="5939850"/>
            <a:ext cx="7645214"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Line 6" descr="arrow pointing to the current air temperature icon"/>
          <p:cNvSpPr>
            <a:spLocks noChangeShapeType="1"/>
          </p:cNvSpPr>
          <p:nvPr/>
        </p:nvSpPr>
        <p:spPr bwMode="auto">
          <a:xfrm flipV="1">
            <a:off x="1639764" y="2489423"/>
            <a:ext cx="190500" cy="3450427"/>
          </a:xfrm>
          <a:prstGeom prst="line">
            <a:avLst/>
          </a:prstGeom>
          <a:noFill/>
          <a:ln w="3672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dirty="0"/>
          </a:p>
        </p:txBody>
      </p:sp>
      <p:sp>
        <p:nvSpPr>
          <p:cNvPr id="4" name="Rectángulo 3"/>
          <p:cNvSpPr/>
          <p:nvPr/>
        </p:nvSpPr>
        <p:spPr>
          <a:xfrm>
            <a:off x="1663792" y="5743368"/>
            <a:ext cx="6851557" cy="923330"/>
          </a:xfrm>
          <a:prstGeom prst="rect">
            <a:avLst/>
          </a:prstGeom>
        </p:spPr>
        <p:txBody>
          <a:bodyPr wrap="square">
            <a:spAutoFit/>
          </a:bodyPr>
          <a:lstStyle/>
          <a:p>
            <a:r>
              <a:rPr lang="es-ES" dirty="0"/>
              <a:t>Si también está ingresando la medición actual de la temperatura del aire, haga clic en el termómetro para abrir la página de entrada de datos.</a:t>
            </a:r>
            <a:endParaRPr lang="es-AR" dirty="0"/>
          </a:p>
        </p:txBody>
      </p:sp>
      <p:sp>
        <p:nvSpPr>
          <p:cNvPr id="12" name="Rectángulo 11"/>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4261444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28</a:t>
            </a:fld>
            <a:endParaRPr lang="en-US" dirty="0"/>
          </a:p>
        </p:txBody>
      </p:sp>
      <p:sp>
        <p:nvSpPr>
          <p:cNvPr id="2" name="Title 1"/>
          <p:cNvSpPr>
            <a:spLocks noGrp="1"/>
          </p:cNvSpPr>
          <p:nvPr>
            <p:ph type="title"/>
          </p:nvPr>
        </p:nvSpPr>
        <p:spPr>
          <a:xfrm>
            <a:off x="1441636" y="659937"/>
            <a:ext cx="7886700" cy="1325563"/>
          </a:xfrm>
        </p:spPr>
        <p:txBody>
          <a:bodyPr>
            <a:normAutofit/>
          </a:bodyPr>
          <a:lstStyle/>
          <a:p>
            <a:pPr>
              <a:lnSpc>
                <a:spcPct val="93000"/>
              </a:lnSpc>
              <a:buSzPct val="100000"/>
              <a:defRPr/>
            </a:pPr>
            <a:r>
              <a:rPr lang="es-ES" altLang="en-US" sz="2400" dirty="0">
                <a:solidFill>
                  <a:srgbClr val="000000"/>
                </a:solidFill>
                <a:latin typeface="+mn-lt"/>
              </a:rPr>
              <a:t>Introducción de datos de temperatura del suelo diurnos</a:t>
            </a:r>
            <a:endParaRPr lang="en-US" altLang="en-US" sz="2400" dirty="0">
              <a:solidFill>
                <a:srgbClr val="000000"/>
              </a:solidFill>
              <a:latin typeface="+mn-lt"/>
            </a:endParaRPr>
          </a:p>
        </p:txBody>
      </p:sp>
      <p:pic>
        <p:nvPicPr>
          <p:cNvPr id="12" name="Content Placeholder 14" descr="Screenshot of GLOBE Data Entry. Image of screen where diurnal soil temperature is entere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309" y="1659040"/>
            <a:ext cx="5693322" cy="4058006"/>
          </a:xfrm>
          <a:prstGeom prst="rect">
            <a:avLst/>
          </a:prstGeom>
        </p:spPr>
      </p:pic>
      <p:sp>
        <p:nvSpPr>
          <p:cNvPr id="10" name="Content Placeholder 2"/>
          <p:cNvSpPr txBox="1">
            <a:spLocks/>
          </p:cNvSpPr>
          <p:nvPr/>
        </p:nvSpPr>
        <p:spPr>
          <a:xfrm>
            <a:off x="1498786" y="5717046"/>
            <a:ext cx="7645214" cy="9651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Rectángulo 3"/>
          <p:cNvSpPr/>
          <p:nvPr/>
        </p:nvSpPr>
        <p:spPr>
          <a:xfrm>
            <a:off x="1523132" y="5575034"/>
            <a:ext cx="7374560" cy="923330"/>
          </a:xfrm>
          <a:prstGeom prst="rect">
            <a:avLst/>
          </a:prstGeom>
        </p:spPr>
        <p:txBody>
          <a:bodyPr wrap="square">
            <a:spAutoFit/>
          </a:bodyPr>
          <a:lstStyle/>
          <a:p>
            <a:r>
              <a:rPr lang="es-ES" dirty="0"/>
              <a:t>Si ingresa mediciones de temperatura del suelo diurnas, vuelva al comienzo de la entrada de datos para cada nuevo </a:t>
            </a:r>
            <a:r>
              <a:rPr lang="es-ES" dirty="0" smtClean="0"/>
              <a:t>horario </a:t>
            </a:r>
            <a:r>
              <a:rPr lang="es-ES" dirty="0"/>
              <a:t>de observación. Seleccione "Nueva observación" e ingrese los datos.</a:t>
            </a:r>
            <a:endParaRPr lang="es-AR" dirty="0"/>
          </a:p>
        </p:txBody>
      </p:sp>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56170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5829C6-360E-1246-ABDF-EF7E2BA96354}" type="slidenum">
              <a:rPr lang="en-US" smtClean="0"/>
              <a:t>2</a:t>
            </a:fld>
            <a:endParaRPr lang="en-US" dirty="0"/>
          </a:p>
        </p:txBody>
      </p:sp>
      <p:sp>
        <p:nvSpPr>
          <p:cNvPr id="2" name="Title 1"/>
          <p:cNvSpPr>
            <a:spLocks noGrp="1"/>
          </p:cNvSpPr>
          <p:nvPr>
            <p:ph type="title"/>
          </p:nvPr>
        </p:nvSpPr>
        <p:spPr>
          <a:xfrm>
            <a:off x="1317812" y="988848"/>
            <a:ext cx="7886700" cy="764482"/>
          </a:xfrm>
        </p:spPr>
        <p:txBody>
          <a:bodyPr/>
          <a:lstStyle/>
          <a:p>
            <a:r>
              <a:rPr lang="es-AR" b="1" dirty="0" smtClean="0"/>
              <a:t>La importancia de la temperatura del suelo</a:t>
            </a:r>
            <a:endParaRPr lang="es-AR" b="1" dirty="0"/>
          </a:p>
        </p:txBody>
      </p:sp>
      <p:sp>
        <p:nvSpPr>
          <p:cNvPr id="10" name="Content Placeholder 2"/>
          <p:cNvSpPr txBox="1">
            <a:spLocks/>
          </p:cNvSpPr>
          <p:nvPr/>
        </p:nvSpPr>
        <p:spPr>
          <a:xfrm>
            <a:off x="1410789" y="1780318"/>
            <a:ext cx="7428411" cy="7112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2400" dirty="0" smtClean="0">
                <a:solidFill>
                  <a:srgbClr val="000000"/>
                </a:solidFill>
              </a:rPr>
              <a:t>La </a:t>
            </a:r>
            <a:r>
              <a:rPr lang="es-MX" altLang="en-US" sz="2400" dirty="0">
                <a:solidFill>
                  <a:srgbClr val="000000"/>
                </a:solidFill>
              </a:rPr>
              <a:t>Temperatura </a:t>
            </a:r>
            <a:r>
              <a:rPr lang="es-MX" altLang="en-US" sz="2400" dirty="0" smtClean="0">
                <a:solidFill>
                  <a:srgbClr val="000000"/>
                </a:solidFill>
              </a:rPr>
              <a:t>del suelo regula las propiedades físicas, </a:t>
            </a:r>
            <a:r>
              <a:rPr lang="es-MX" altLang="en-US" sz="2400" dirty="0">
                <a:solidFill>
                  <a:srgbClr val="000000"/>
                </a:solidFill>
              </a:rPr>
              <a:t>los procesos químicos y biológicos que tienen lugar en el suelo.</a:t>
            </a:r>
            <a:endParaRPr lang="en-US" sz="2400" dirty="0">
              <a:solidFill>
                <a:srgbClr val="000000"/>
              </a:solidFill>
              <a:cs typeface="Times New Roman" pitchFamily="16" charset="0"/>
            </a:endParaRPr>
          </a:p>
        </p:txBody>
      </p:sp>
      <p:sp>
        <p:nvSpPr>
          <p:cNvPr id="14" name="Rectángulo 13"/>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chemeClr val="bg1"/>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pic>
        <p:nvPicPr>
          <p:cNvPr id="18" name="Imagen 17"/>
          <p:cNvPicPr>
            <a:picLocks noChangeAspect="1"/>
          </p:cNvPicPr>
          <p:nvPr/>
        </p:nvPicPr>
        <p:blipFill>
          <a:blip r:embed="rId2"/>
          <a:stretch>
            <a:fillRect/>
          </a:stretch>
        </p:blipFill>
        <p:spPr>
          <a:xfrm>
            <a:off x="1969292" y="2389245"/>
            <a:ext cx="5517358" cy="4468755"/>
          </a:xfrm>
          <a:prstGeom prst="rect">
            <a:avLst/>
          </a:prstGeom>
        </p:spPr>
      </p:pic>
    </p:spTree>
    <p:extLst>
      <p:ext uri="{BB962C8B-B14F-4D97-AF65-F5344CB8AC3E}">
        <p14:creationId xmlns:p14="http://schemas.microsoft.com/office/powerpoint/2010/main" val="193561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29</a:t>
            </a:fld>
            <a:endParaRPr lang="en-US" dirty="0"/>
          </a:p>
        </p:txBody>
      </p:sp>
      <p:sp>
        <p:nvSpPr>
          <p:cNvPr id="2" name="Title 1"/>
          <p:cNvSpPr>
            <a:spLocks noGrp="1"/>
          </p:cNvSpPr>
          <p:nvPr>
            <p:ph type="title"/>
          </p:nvPr>
        </p:nvSpPr>
        <p:spPr>
          <a:xfrm>
            <a:off x="1441636" y="999102"/>
            <a:ext cx="7886700" cy="593914"/>
          </a:xfrm>
        </p:spPr>
        <p:txBody>
          <a:bodyPr>
            <a:normAutofit/>
          </a:bodyPr>
          <a:lstStyle/>
          <a:p>
            <a:pPr>
              <a:lnSpc>
                <a:spcPct val="93000"/>
              </a:lnSpc>
              <a:buSzPct val="100000"/>
              <a:defRPr/>
            </a:pPr>
            <a:r>
              <a:rPr lang="es-ES" altLang="en-US" sz="2400" dirty="0">
                <a:solidFill>
                  <a:srgbClr val="000000"/>
                </a:solidFill>
                <a:latin typeface="+mn-lt"/>
              </a:rPr>
              <a:t>Respuestas del sitio web de GLOBE a la entrada de datos</a:t>
            </a:r>
            <a:endParaRPr lang="en-US" altLang="en-US" sz="2400" dirty="0">
              <a:solidFill>
                <a:srgbClr val="000000"/>
              </a:solidFill>
              <a:latin typeface="+mn-lt"/>
            </a:endParaRPr>
          </a:p>
        </p:txBody>
      </p:sp>
      <p:sp>
        <p:nvSpPr>
          <p:cNvPr id="10" name="Content Placeholder 2"/>
          <p:cNvSpPr txBox="1">
            <a:spLocks/>
          </p:cNvSpPr>
          <p:nvPr/>
        </p:nvSpPr>
        <p:spPr>
          <a:xfrm>
            <a:off x="1496576" y="1665126"/>
            <a:ext cx="7242978" cy="49842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n-US" altLang="en-US" sz="1800" dirty="0" smtClean="0">
                <a:solidFill>
                  <a:srgbClr val="000000"/>
                </a:solidFill>
              </a:rPr>
              <a:t>.</a:t>
            </a:r>
            <a:r>
              <a:rPr lang="es-ES" altLang="en-US" sz="1800" dirty="0">
                <a:solidFill>
                  <a:srgbClr val="000000"/>
                </a:solidFill>
              </a:rPr>
              <a:t> Si sus datos están dentro de los rangos apropiados para la temperatura del suelo, verá la imagen a continuación</a:t>
            </a:r>
            <a:endParaRPr lang="en-US" altLang="en-US" sz="18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buSzPct val="100000"/>
              <a:defRPr/>
            </a:pPr>
            <a:r>
              <a:rPr lang="es-ES" altLang="en-US" sz="1800" dirty="0">
                <a:solidFill>
                  <a:srgbClr val="000000"/>
                </a:solidFill>
              </a:rPr>
              <a:t>Si sus datos no están dentro del rango apropiado o tienen otros problemas, verá lo siguiente</a:t>
            </a:r>
            <a:r>
              <a:rPr lang="en-US" altLang="en-US" sz="1800" dirty="0" smtClean="0">
                <a:solidFill>
                  <a:srgbClr val="000000"/>
                </a:solidFill>
              </a:rPr>
              <a:t>.</a:t>
            </a:r>
            <a:endParaRPr lang="en-US" altLang="en-US" sz="18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buSzPct val="100000"/>
              <a:defRPr/>
            </a:pPr>
            <a:endParaRPr lang="en-US" altLang="en-US" sz="1800" dirty="0">
              <a:solidFill>
                <a:srgbClr val="000000"/>
              </a:solidFill>
            </a:endParaRPr>
          </a:p>
          <a:p>
            <a:pPr>
              <a:lnSpc>
                <a:spcPct val="93000"/>
              </a:lnSpc>
              <a:buSzPct val="100000"/>
              <a:defRPr/>
            </a:pPr>
            <a:endParaRPr lang="en-US" altLang="en-US" sz="1800" dirty="0"/>
          </a:p>
          <a:p>
            <a:pPr>
              <a:lnSpc>
                <a:spcPct val="93000"/>
              </a:lnSpc>
              <a:buSzPct val="100000"/>
              <a:defRPr/>
            </a:pPr>
            <a:r>
              <a:rPr lang="es-ES" altLang="en-US" sz="1800" dirty="0" smtClean="0"/>
              <a:t>Corrija </a:t>
            </a:r>
            <a:r>
              <a:rPr lang="es-ES" altLang="en-US" sz="1800" dirty="0"/>
              <a:t>los errores identificados en el mensaje y vuelva a enviar sus datos.</a:t>
            </a:r>
          </a:p>
          <a:p>
            <a:pPr>
              <a:lnSpc>
                <a:spcPct val="93000"/>
              </a:lnSpc>
              <a:buSzPct val="100000"/>
              <a:defRPr/>
            </a:pPr>
            <a:r>
              <a:rPr lang="es-ES" altLang="en-US" sz="1800" dirty="0"/>
              <a:t>Si sus datos están fuera del rango de valores aceptado, comuníquese con el Soporte de la comunidad de GLOBE.</a:t>
            </a:r>
          </a:p>
          <a:p>
            <a:pPr>
              <a:lnSpc>
                <a:spcPct val="93000"/>
              </a:lnSpc>
              <a:buSzPct val="100000"/>
              <a:defRPr/>
            </a:pPr>
            <a:r>
              <a:rPr lang="es-ES" altLang="en-US" sz="1800" dirty="0"/>
              <a:t>A veces, esto ha llevado a GLOBE a actualizar los rangos aceptables para la entrada de datos.</a:t>
            </a:r>
            <a:endParaRPr lang="en-US" altLang="en-US" sz="1800" dirty="0"/>
          </a:p>
          <a:p>
            <a:pPr>
              <a:lnSpc>
                <a:spcPct val="93000"/>
              </a:lnSpc>
              <a:buSzPct val="100000"/>
              <a:defRPr/>
            </a:pPr>
            <a:endParaRPr lang="en-US" altLang="en-US" sz="1800" dirty="0">
              <a:solidFill>
                <a:srgbClr val="000000"/>
              </a:solidFill>
            </a:endParaRPr>
          </a:p>
          <a:p>
            <a:endParaRPr lang="en-US" dirty="0"/>
          </a:p>
        </p:txBody>
      </p:sp>
      <p:pic>
        <p:nvPicPr>
          <p:cNvPr id="11" name="Picture 5" descr="Screenshot, GLOBE data entry.  If you are succesful you get a message, &quot;observation created successfully&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786" y="2269355"/>
            <a:ext cx="7240768" cy="700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7" descr="Screenshot from GLOBE data entry. If you data is not correct, you will receive a message with a frown, saying that the observation creation failed with (a number) of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86" y="4021895"/>
            <a:ext cx="7240768" cy="504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Rectángulo 11"/>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690249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30</a:t>
            </a:fld>
            <a:endParaRPr lang="en-US" dirty="0"/>
          </a:p>
        </p:txBody>
      </p:sp>
      <p:sp>
        <p:nvSpPr>
          <p:cNvPr id="2" name="Title 1"/>
          <p:cNvSpPr>
            <a:spLocks noGrp="1"/>
          </p:cNvSpPr>
          <p:nvPr>
            <p:ph type="title"/>
          </p:nvPr>
        </p:nvSpPr>
        <p:spPr>
          <a:xfrm>
            <a:off x="1362806" y="1423357"/>
            <a:ext cx="7886700" cy="222451"/>
          </a:xfrm>
        </p:spPr>
        <p:txBody>
          <a:bodyPr>
            <a:normAutofit fontScale="90000"/>
          </a:bodyPr>
          <a:lstStyle/>
          <a:p>
            <a:r>
              <a:rPr lang="es-ES" altLang="en-US" b="1" dirty="0" smtClean="0">
                <a:latin typeface="+mn-lt"/>
              </a:rPr>
              <a:t>Visualización de datos de temperatura del suelo – 5cm</a:t>
            </a:r>
            <a:r>
              <a:rPr lang="es-ES" altLang="en-US" b="1" dirty="0" smtClean="0">
                <a:solidFill>
                  <a:schemeClr val="bg1"/>
                </a:solidFill>
                <a:latin typeface="+mn-lt"/>
              </a:rPr>
              <a:t>atos </a:t>
            </a:r>
            <a:r>
              <a:rPr lang="es-ES" altLang="en-US" b="1" dirty="0">
                <a:solidFill>
                  <a:schemeClr val="bg1"/>
                </a:solidFill>
                <a:latin typeface="+mn-lt"/>
              </a:rPr>
              <a:t>de temperatura del suelo - 5 cm</a:t>
            </a:r>
            <a:r>
              <a:rPr lang="en-US" altLang="en-US" b="1" dirty="0">
                <a:solidFill>
                  <a:srgbClr val="000000"/>
                </a:solidFill>
              </a:rPr>
              <a:t/>
            </a:r>
            <a:br>
              <a:rPr lang="en-US" altLang="en-US" b="1" dirty="0">
                <a:solidFill>
                  <a:srgbClr val="000000"/>
                </a:solidFill>
              </a:rPr>
            </a:br>
            <a:endParaRPr lang="en-US" dirty="0"/>
          </a:p>
        </p:txBody>
      </p:sp>
      <p:pic>
        <p:nvPicPr>
          <p:cNvPr id="5" name="Imagen 4"/>
          <p:cNvPicPr>
            <a:picLocks noChangeAspect="1"/>
          </p:cNvPicPr>
          <p:nvPr/>
        </p:nvPicPr>
        <p:blipFill>
          <a:blip r:embed="rId2"/>
          <a:stretch>
            <a:fillRect/>
          </a:stretch>
        </p:blipFill>
        <p:spPr>
          <a:xfrm>
            <a:off x="1430769" y="1803978"/>
            <a:ext cx="7206097" cy="5054022"/>
          </a:xfrm>
          <a:prstGeom prst="rect">
            <a:avLst/>
          </a:prstGeom>
        </p:spPr>
      </p:pic>
      <p:sp>
        <p:nvSpPr>
          <p:cNvPr id="13" name="Rectángulo 12"/>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a:t>
            </a:r>
            <a:r>
              <a:rPr lang="es-AR" sz="1200" b="1" dirty="0">
                <a:solidFill>
                  <a:srgbClr val="473208"/>
                </a:solidFill>
              </a:rPr>
              <a:t>del suelo?</a:t>
            </a:r>
          </a:p>
          <a:p>
            <a:endParaRPr lang="es-AR" sz="1200" b="1" dirty="0">
              <a:solidFill>
                <a:srgbClr val="473208"/>
              </a:solidFill>
            </a:endParaRPr>
          </a:p>
          <a:p>
            <a:endParaRPr lang="es-AR" sz="1200" b="1" dirty="0">
              <a:solidFill>
                <a:srgbClr val="473208"/>
              </a:solidFill>
            </a:endParaRPr>
          </a:p>
          <a:p>
            <a:r>
              <a:rPr lang="es-AR" sz="1200" b="1" dirty="0">
                <a:solidFill>
                  <a:srgbClr val="473208"/>
                </a:solidFill>
              </a:rPr>
              <a:t>E. ¿Cómo reportar los datos a GLOBE?</a:t>
            </a:r>
          </a:p>
          <a:p>
            <a:endParaRPr lang="es-AR" sz="1200" b="1" dirty="0">
              <a:solidFill>
                <a:schemeClr val="bg1"/>
              </a:solidFill>
            </a:endParaRPr>
          </a:p>
          <a:p>
            <a:endParaRPr lang="es-AR" sz="1200" b="1" dirty="0">
              <a:solidFill>
                <a:schemeClr val="bg1"/>
              </a:solidFill>
            </a:endParaRPr>
          </a:p>
          <a:p>
            <a:r>
              <a:rPr lang="es-AR" sz="1200" b="1" dirty="0">
                <a:solidFill>
                  <a:schemeClr val="bg1"/>
                </a:solidFill>
              </a:rPr>
              <a:t>F. Visualización de los datos de temperatura del suelo.</a:t>
            </a:r>
            <a:endParaRPr lang="es-AR" sz="1200" b="1" dirty="0">
              <a:solidFill>
                <a:schemeClr val="bg1"/>
              </a:solidFill>
            </a:endParaRPr>
          </a:p>
        </p:txBody>
      </p:sp>
    </p:spTree>
    <p:extLst>
      <p:ext uri="{BB962C8B-B14F-4D97-AF65-F5344CB8AC3E}">
        <p14:creationId xmlns:p14="http://schemas.microsoft.com/office/powerpoint/2010/main" val="3386508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31</a:t>
            </a:fld>
            <a:endParaRPr lang="en-US" dirty="0"/>
          </a:p>
        </p:txBody>
      </p:sp>
      <p:sp>
        <p:nvSpPr>
          <p:cNvPr id="2" name="Title 1"/>
          <p:cNvSpPr>
            <a:spLocks noGrp="1"/>
          </p:cNvSpPr>
          <p:nvPr>
            <p:ph type="title"/>
          </p:nvPr>
        </p:nvSpPr>
        <p:spPr>
          <a:xfrm>
            <a:off x="1362806" y="999102"/>
            <a:ext cx="7886700" cy="1325563"/>
          </a:xfrm>
        </p:spPr>
        <p:txBody>
          <a:bodyPr/>
          <a:lstStyle/>
          <a:p>
            <a:r>
              <a:rPr lang="es-AR" altLang="en-US" b="1" dirty="0" smtClean="0">
                <a:solidFill>
                  <a:srgbClr val="000000"/>
                </a:solidFill>
                <a:latin typeface="+mn-lt"/>
              </a:rPr>
              <a:t>Visualización de datos de temperatura del suelo – 10 cm</a:t>
            </a:r>
            <a:r>
              <a:rPr lang="es-AR" altLang="en-US" b="1" dirty="0" smtClean="0">
                <a:solidFill>
                  <a:schemeClr val="bg1"/>
                </a:solidFill>
                <a:latin typeface="+mn-lt"/>
              </a:rPr>
              <a:t>2</a:t>
            </a:r>
            <a:r>
              <a:rPr lang="es-AR" altLang="en-US" b="1" dirty="0" smtClean="0">
                <a:solidFill>
                  <a:srgbClr val="000000"/>
                </a:solidFill>
              </a:rPr>
              <a:t/>
            </a:r>
            <a:br>
              <a:rPr lang="es-AR" altLang="en-US" b="1" dirty="0" smtClean="0">
                <a:solidFill>
                  <a:srgbClr val="000000"/>
                </a:solidFill>
              </a:rPr>
            </a:br>
            <a:endParaRPr lang="es-AR" b="1" dirty="0"/>
          </a:p>
        </p:txBody>
      </p:sp>
      <p:pic>
        <p:nvPicPr>
          <p:cNvPr id="6" name="Picture 2" descr="screenshot of GLOBE Visualization System, Map Interface. Select data layer, such as 10 cm soil daily average temperature Celsius, and icons will appear at locations  where there is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83" y="1962403"/>
            <a:ext cx="7011865" cy="39322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3"/>
          <p:cNvSpPr txBox="1">
            <a:spLocks noChangeArrowheads="1"/>
          </p:cNvSpPr>
          <p:nvPr/>
        </p:nvSpPr>
        <p:spPr bwMode="auto">
          <a:xfrm>
            <a:off x="2501837" y="6063641"/>
            <a:ext cx="5136342"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charset="0"/>
              <a:buNone/>
            </a:pPr>
            <a:r>
              <a:rPr lang="en-US" altLang="en-US" dirty="0">
                <a:solidFill>
                  <a:schemeClr val="tx1"/>
                </a:solidFill>
              </a:rPr>
              <a:t>Data for December 4, 2015 for the Arabian Peninsula</a:t>
            </a:r>
          </a:p>
        </p:txBody>
      </p:sp>
      <p:sp>
        <p:nvSpPr>
          <p:cNvPr id="10" name="Rectángulo 9"/>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a:t>
            </a:r>
            <a:r>
              <a:rPr lang="es-AR" sz="1200" b="1" dirty="0">
                <a:solidFill>
                  <a:srgbClr val="473208"/>
                </a:solidFill>
              </a:rPr>
              <a:t>del suelo?</a:t>
            </a:r>
          </a:p>
          <a:p>
            <a:endParaRPr lang="es-AR" sz="1200" b="1" dirty="0">
              <a:solidFill>
                <a:srgbClr val="473208"/>
              </a:solidFill>
            </a:endParaRPr>
          </a:p>
          <a:p>
            <a:endParaRPr lang="es-AR" sz="1200" b="1" dirty="0">
              <a:solidFill>
                <a:srgbClr val="473208"/>
              </a:solidFill>
            </a:endParaRPr>
          </a:p>
          <a:p>
            <a:r>
              <a:rPr lang="es-AR" sz="1200" b="1" dirty="0">
                <a:solidFill>
                  <a:srgbClr val="473208"/>
                </a:solidFill>
              </a:rPr>
              <a:t>E. ¿Cómo reportar los datos a GLOBE?</a:t>
            </a:r>
          </a:p>
          <a:p>
            <a:endParaRPr lang="es-AR" sz="1200" b="1" dirty="0">
              <a:solidFill>
                <a:schemeClr val="bg1"/>
              </a:solidFill>
            </a:endParaRPr>
          </a:p>
          <a:p>
            <a:endParaRPr lang="es-AR" sz="1200" b="1" dirty="0">
              <a:solidFill>
                <a:schemeClr val="bg1"/>
              </a:solidFill>
            </a:endParaRPr>
          </a:p>
          <a:p>
            <a:r>
              <a:rPr lang="es-AR" sz="1200" b="1" dirty="0">
                <a:solidFill>
                  <a:schemeClr val="bg1"/>
                </a:solidFill>
              </a:rPr>
              <a:t>F. Visualización de los datos de temperatura del suelo.</a:t>
            </a:r>
            <a:endParaRPr lang="es-AR" sz="1200" b="1" dirty="0">
              <a:solidFill>
                <a:schemeClr val="bg1"/>
              </a:solidFill>
            </a:endParaRPr>
          </a:p>
        </p:txBody>
      </p:sp>
    </p:spTree>
    <p:extLst>
      <p:ext uri="{BB962C8B-B14F-4D97-AF65-F5344CB8AC3E}">
        <p14:creationId xmlns:p14="http://schemas.microsoft.com/office/powerpoint/2010/main" val="2799448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32</a:t>
            </a:fld>
            <a:endParaRPr lang="en-US" dirty="0"/>
          </a:p>
        </p:txBody>
      </p:sp>
      <p:sp>
        <p:nvSpPr>
          <p:cNvPr id="2" name="Title 1"/>
          <p:cNvSpPr>
            <a:spLocks noGrp="1"/>
          </p:cNvSpPr>
          <p:nvPr>
            <p:ph type="title"/>
          </p:nvPr>
        </p:nvSpPr>
        <p:spPr>
          <a:xfrm>
            <a:off x="1447866" y="1141281"/>
            <a:ext cx="7254983" cy="915962"/>
          </a:xfrm>
        </p:spPr>
        <p:txBody>
          <a:bodyPr>
            <a:normAutofit fontScale="90000"/>
          </a:bodyPr>
          <a:lstStyle/>
          <a:p>
            <a:r>
              <a:rPr lang="es-AR" altLang="en-US" b="1" dirty="0" smtClean="0">
                <a:solidFill>
                  <a:srgbClr val="000000"/>
                </a:solidFill>
                <a:latin typeface="+mn-lt"/>
              </a:rPr>
              <a:t>Visualización de datos de temperatura del suelo –10 cm (</a:t>
            </a:r>
            <a:r>
              <a:rPr lang="es-AR" altLang="en-US" b="1" dirty="0" err="1" smtClean="0">
                <a:solidFill>
                  <a:srgbClr val="000000"/>
                </a:solidFill>
                <a:latin typeface="+mn-lt"/>
              </a:rPr>
              <a:t>Cont’d</a:t>
            </a:r>
            <a:r>
              <a:rPr lang="es-AR" altLang="en-US" b="1" dirty="0" smtClean="0">
                <a:solidFill>
                  <a:srgbClr val="000000"/>
                </a:solidFill>
                <a:latin typeface="+mn-lt"/>
              </a:rPr>
              <a:t>)</a:t>
            </a:r>
            <a:r>
              <a:rPr lang="es-AR" altLang="en-US" b="1" dirty="0" smtClean="0">
                <a:solidFill>
                  <a:srgbClr val="000000"/>
                </a:solidFill>
              </a:rPr>
              <a:t/>
            </a:r>
            <a:br>
              <a:rPr lang="es-AR" altLang="en-US" b="1" dirty="0" smtClean="0">
                <a:solidFill>
                  <a:srgbClr val="000000"/>
                </a:solidFill>
              </a:rPr>
            </a:br>
            <a:endParaRPr lang="es-AR" dirty="0"/>
          </a:p>
        </p:txBody>
      </p:sp>
      <p:pic>
        <p:nvPicPr>
          <p:cNvPr id="10" name="Picture 2" descr="screenshot of GLOBE Visualization System, Map Interface. Select data layer, such as 10 cm soil daily average temperature Celsius, and icons will appear at locations  where there is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595" y="1998205"/>
            <a:ext cx="6941527" cy="40286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3"/>
          <p:cNvSpPr txBox="1">
            <a:spLocks noChangeArrowheads="1"/>
          </p:cNvSpPr>
          <p:nvPr/>
        </p:nvSpPr>
        <p:spPr bwMode="auto">
          <a:xfrm>
            <a:off x="2358395" y="6188945"/>
            <a:ext cx="5433923"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charset="0"/>
              <a:buNone/>
            </a:pPr>
            <a:r>
              <a:rPr lang="es-AR" altLang="en-US" dirty="0" smtClean="0">
                <a:solidFill>
                  <a:schemeClr val="tx1"/>
                </a:solidFill>
              </a:rPr>
              <a:t>Datos del 2 de diciembre del 2015 de América del Norte</a:t>
            </a:r>
            <a:endParaRPr lang="es-AR" altLang="en-US" dirty="0">
              <a:solidFill>
                <a:schemeClr val="tx1"/>
              </a:solidFill>
            </a:endParaRPr>
          </a:p>
        </p:txBody>
      </p:sp>
      <p:sp>
        <p:nvSpPr>
          <p:cNvPr id="12" name="Rectángulo 11"/>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a:t>
            </a:r>
            <a:r>
              <a:rPr lang="es-AR" sz="1200" b="1" dirty="0">
                <a:solidFill>
                  <a:srgbClr val="473208"/>
                </a:solidFill>
              </a:rPr>
              <a:t>del suelo?</a:t>
            </a:r>
          </a:p>
          <a:p>
            <a:endParaRPr lang="es-AR" sz="1200" b="1" dirty="0">
              <a:solidFill>
                <a:srgbClr val="473208"/>
              </a:solidFill>
            </a:endParaRPr>
          </a:p>
          <a:p>
            <a:endParaRPr lang="es-AR" sz="1200" b="1" dirty="0">
              <a:solidFill>
                <a:srgbClr val="473208"/>
              </a:solidFill>
            </a:endParaRPr>
          </a:p>
          <a:p>
            <a:r>
              <a:rPr lang="es-AR" sz="1200" b="1" dirty="0">
                <a:solidFill>
                  <a:srgbClr val="473208"/>
                </a:solidFill>
              </a:rPr>
              <a:t>E. ¿Cómo reportar los datos a GLOBE?</a:t>
            </a:r>
          </a:p>
          <a:p>
            <a:endParaRPr lang="es-AR" sz="1200" b="1" dirty="0">
              <a:solidFill>
                <a:schemeClr val="bg1"/>
              </a:solidFill>
            </a:endParaRPr>
          </a:p>
          <a:p>
            <a:endParaRPr lang="es-AR" sz="1200" b="1" dirty="0">
              <a:solidFill>
                <a:schemeClr val="bg1"/>
              </a:solidFill>
            </a:endParaRPr>
          </a:p>
          <a:p>
            <a:r>
              <a:rPr lang="es-AR" sz="1200" b="1" dirty="0">
                <a:solidFill>
                  <a:schemeClr val="bg1"/>
                </a:solidFill>
              </a:rPr>
              <a:t>F. Visualización de los datos de temperatura del suelo.</a:t>
            </a:r>
            <a:endParaRPr lang="es-AR" sz="1200" b="1" dirty="0">
              <a:solidFill>
                <a:schemeClr val="bg1"/>
              </a:solidFill>
            </a:endParaRPr>
          </a:p>
        </p:txBody>
      </p:sp>
    </p:spTree>
    <p:extLst>
      <p:ext uri="{BB962C8B-B14F-4D97-AF65-F5344CB8AC3E}">
        <p14:creationId xmlns:p14="http://schemas.microsoft.com/office/powerpoint/2010/main" val="96807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mark of hands holding a clump of soil"/>
          <p:cNvPicPr>
            <a:picLocks noChangeAspect="1"/>
          </p:cNvPicPr>
          <p:nvPr/>
        </p:nvPicPr>
        <p:blipFill rotWithShape="1">
          <a:blip r:embed="rId2">
            <a:alphaModFix amt="20000"/>
            <a:extLst>
              <a:ext uri="{28A0092B-C50C-407E-A947-70E740481C1C}">
                <a14:useLocalDpi xmlns:a14="http://schemas.microsoft.com/office/drawing/2010/main" val="0"/>
              </a:ext>
            </a:extLst>
          </a:blip>
          <a:srcRect l="11226"/>
          <a:stretch/>
        </p:blipFill>
        <p:spPr>
          <a:xfrm>
            <a:off x="1182255" y="940321"/>
            <a:ext cx="7961745" cy="5917680"/>
          </a:xfrm>
          <a:prstGeom prst="rect">
            <a:avLst/>
          </a:prstGeom>
        </p:spPr>
      </p:pic>
      <p:sp>
        <p:nvSpPr>
          <p:cNvPr id="4" name="Slide Number Placeholder 3"/>
          <p:cNvSpPr>
            <a:spLocks noGrp="1"/>
          </p:cNvSpPr>
          <p:nvPr>
            <p:ph type="sldNum" sz="quarter" idx="12"/>
          </p:nvPr>
        </p:nvSpPr>
        <p:spPr/>
        <p:txBody>
          <a:bodyPr/>
          <a:lstStyle/>
          <a:p>
            <a:fld id="{D05829C6-360E-1246-ABDF-EF7E2BA96354}" type="slidenum">
              <a:rPr lang="en-US" smtClean="0"/>
              <a:t>33</a:t>
            </a:fld>
            <a:endParaRPr lang="en-US" dirty="0"/>
          </a:p>
        </p:txBody>
      </p:sp>
      <p:sp>
        <p:nvSpPr>
          <p:cNvPr id="2" name="Title 1"/>
          <p:cNvSpPr>
            <a:spLocks noGrp="1"/>
          </p:cNvSpPr>
          <p:nvPr>
            <p:ph type="title"/>
          </p:nvPr>
        </p:nvSpPr>
        <p:spPr>
          <a:xfrm>
            <a:off x="1264023" y="1071338"/>
            <a:ext cx="7886700" cy="1325563"/>
          </a:xfrm>
        </p:spPr>
        <p:txBody>
          <a:bodyPr>
            <a:normAutofit/>
          </a:bodyPr>
          <a:lstStyle/>
          <a:p>
            <a:r>
              <a:rPr lang="es-ES" sz="2000" dirty="0">
                <a:latin typeface="+mn-lt"/>
              </a:rPr>
              <a:t>Envíenos sus comentarios sobre este módulo. ¡Este es un proyecto de la comunidad y agradecemos sus comentarios, sugerencias y ediciones! Comente aquí: </a:t>
            </a:r>
            <a:r>
              <a:rPr lang="es-ES" sz="2000" dirty="0" err="1">
                <a:latin typeface="+mn-lt"/>
              </a:rPr>
              <a:t>eTraining</a:t>
            </a:r>
            <a:r>
              <a:rPr lang="es-ES" sz="2000" dirty="0">
                <a:latin typeface="+mn-lt"/>
              </a:rPr>
              <a:t> Comentarios ¿Preguntas después de revisar este módulo? Póngase en contacto con GLOBE: help@globe.gov</a:t>
            </a:r>
            <a:endParaRPr lang="en-US" sz="2000" dirty="0">
              <a:latin typeface="+mn-lt"/>
            </a:endParaRPr>
          </a:p>
        </p:txBody>
      </p:sp>
      <p:sp>
        <p:nvSpPr>
          <p:cNvPr id="3" name="Content Placeholder 2"/>
          <p:cNvSpPr>
            <a:spLocks noGrp="1"/>
          </p:cNvSpPr>
          <p:nvPr>
            <p:ph sz="half" idx="1"/>
          </p:nvPr>
        </p:nvSpPr>
        <p:spPr>
          <a:xfrm>
            <a:off x="1264023" y="2246711"/>
            <a:ext cx="7425395" cy="4351338"/>
          </a:xfrm>
        </p:spPr>
        <p:txBody>
          <a:bodyPr>
            <a:noAutofit/>
          </a:bodyPr>
          <a:lstStyle/>
          <a:p>
            <a:r>
              <a:rPr lang="en-US" sz="2400" b="1" dirty="0" err="1" smtClean="0"/>
              <a:t>Créditos</a:t>
            </a:r>
            <a:endParaRPr lang="en-US" sz="2400" b="1" dirty="0"/>
          </a:p>
          <a:p>
            <a:r>
              <a:rPr lang="en-US" sz="1800" b="1" dirty="0" err="1" smtClean="0"/>
              <a:t>Diapositivas</a:t>
            </a:r>
            <a:r>
              <a:rPr lang="en-US" sz="1800" b="1" dirty="0" smtClean="0"/>
              <a:t>: </a:t>
            </a:r>
            <a:r>
              <a:rPr lang="en-US" sz="1800" dirty="0"/>
              <a:t>Izolda Trachtenberg, Dixon Butler, Russanne Low</a:t>
            </a:r>
          </a:p>
          <a:p>
            <a:r>
              <a:rPr lang="en-US" sz="1800" b="1" dirty="0" err="1" smtClean="0"/>
              <a:t>Fotos</a:t>
            </a:r>
            <a:r>
              <a:rPr lang="en-US" sz="1800" b="1" dirty="0" smtClean="0"/>
              <a:t>: </a:t>
            </a:r>
            <a:r>
              <a:rPr lang="en-US" sz="1800" dirty="0"/>
              <a:t>Izolda Trachtenberg</a:t>
            </a:r>
          </a:p>
          <a:p>
            <a:r>
              <a:rPr lang="en-US" sz="1800" b="1" i="1" dirty="0" err="1" smtClean="0"/>
              <a:t>Portada</a:t>
            </a:r>
            <a:r>
              <a:rPr lang="en-US" sz="1800" b="1" i="1" dirty="0" smtClean="0"/>
              <a:t>: </a:t>
            </a:r>
            <a:r>
              <a:rPr lang="en-US" sz="1800" dirty="0"/>
              <a:t>Jenn Glaser, </a:t>
            </a:r>
            <a:r>
              <a:rPr lang="en-US" sz="1800" i="1" dirty="0"/>
              <a:t>ScribeArts</a:t>
            </a:r>
          </a:p>
          <a:p>
            <a:r>
              <a:rPr lang="en-US" sz="2400" b="1" dirty="0" err="1" smtClean="0"/>
              <a:t>Más</a:t>
            </a:r>
            <a:r>
              <a:rPr lang="en-US" sz="2400" b="1" dirty="0" smtClean="0"/>
              <a:t> </a:t>
            </a:r>
            <a:r>
              <a:rPr lang="en-US" sz="2400" b="1" dirty="0" err="1" smtClean="0"/>
              <a:t>Información</a:t>
            </a:r>
            <a:r>
              <a:rPr lang="en-US" sz="1800" b="1" dirty="0" smtClean="0"/>
              <a:t>:</a:t>
            </a:r>
            <a:endParaRPr lang="en-US" sz="1800" b="1" dirty="0"/>
          </a:p>
          <a:p>
            <a:r>
              <a:rPr lang="en-US" sz="1800" dirty="0">
                <a:hlinkClick r:id="rId3"/>
              </a:rPr>
              <a:t>The GLOBE Program</a:t>
            </a:r>
            <a:endParaRPr lang="en-US" sz="1800" dirty="0"/>
          </a:p>
          <a:p>
            <a:r>
              <a:rPr lang="en-US" sz="1800" dirty="0">
                <a:hlinkClick r:id="rId4"/>
              </a:rPr>
              <a:t>NASA Earth Science </a:t>
            </a:r>
            <a:endParaRPr lang="en-US" sz="1800" dirty="0"/>
          </a:p>
          <a:p>
            <a:r>
              <a:rPr lang="en-US" sz="1800" dirty="0">
                <a:hlinkClick r:id="rId5"/>
              </a:rPr>
              <a:t>NASA Global Climate Change: Vital Signs of the Planet</a:t>
            </a:r>
            <a:endParaRPr lang="en-US" sz="1800" dirty="0"/>
          </a:p>
          <a:p>
            <a:r>
              <a:rPr lang="en-US" sz="1800" dirty="0"/>
              <a:t>The GLOBE Program is sponsored by these organizations:</a:t>
            </a:r>
          </a:p>
          <a:p>
            <a:endParaRPr lang="en-US" sz="1400" dirty="0"/>
          </a:p>
          <a:p>
            <a:r>
              <a:rPr lang="en-US" altLang="en-US" sz="1400" i="1" dirty="0">
                <a:solidFill>
                  <a:srgbClr val="000000"/>
                </a:solidFill>
              </a:rPr>
              <a:t>Version 3/6/20. If you edit and modify this slide set for use for educational purposes,  please note “modified by (and your name and date) “ on this page. Thank you.</a:t>
            </a:r>
            <a:endParaRPr lang="en-US" sz="1400" b="1" dirty="0"/>
          </a:p>
          <a:p>
            <a:r>
              <a:rPr lang="en-US" sz="1800" dirty="0"/>
              <a:t> </a:t>
            </a:r>
          </a:p>
        </p:txBody>
      </p:sp>
      <p:pic>
        <p:nvPicPr>
          <p:cNvPr id="5" name="Content Placeholder 4" descr="Logos for NASA, NOAA, NSF and the U.S. Department of Stat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3471430" y="5669457"/>
            <a:ext cx="2458426" cy="514487"/>
          </a:xfrm>
          <a:prstGeom prst="rect">
            <a:avLst/>
          </a:prstGeom>
        </p:spPr>
      </p:pic>
      <p:sp>
        <p:nvSpPr>
          <p:cNvPr id="9" name="Rectángulo 8"/>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a:t>
            </a:r>
            <a:r>
              <a:rPr lang="es-AR" sz="1200" b="1" dirty="0">
                <a:solidFill>
                  <a:srgbClr val="473208"/>
                </a:solidFill>
              </a:rPr>
              <a:t>del suelo?</a:t>
            </a:r>
          </a:p>
          <a:p>
            <a:endParaRPr lang="es-AR" sz="1200" b="1" dirty="0">
              <a:solidFill>
                <a:srgbClr val="473208"/>
              </a:solidFill>
            </a:endParaRPr>
          </a:p>
          <a:p>
            <a:endParaRPr lang="es-AR" sz="1200" b="1" dirty="0">
              <a:solidFill>
                <a:srgbClr val="473208"/>
              </a:solidFill>
            </a:endParaRPr>
          </a:p>
          <a:p>
            <a:r>
              <a:rPr lang="es-AR" sz="1200" b="1" dirty="0">
                <a:solidFill>
                  <a:srgbClr val="473208"/>
                </a:solidFill>
              </a:rPr>
              <a:t>E. ¿Cómo reportar los datos a GLOBE?</a:t>
            </a:r>
          </a:p>
          <a:p>
            <a:endParaRPr lang="es-AR" sz="1200" b="1" dirty="0">
              <a:solidFill>
                <a:schemeClr val="bg1"/>
              </a:solidFill>
            </a:endParaRPr>
          </a:p>
          <a:p>
            <a:endParaRPr lang="es-AR" sz="1200" b="1" dirty="0">
              <a:solidFill>
                <a:schemeClr val="bg1"/>
              </a:solidFill>
            </a:endParaRPr>
          </a:p>
          <a:p>
            <a:r>
              <a:rPr lang="es-AR" sz="1200" b="1" dirty="0">
                <a:solidFill>
                  <a:schemeClr val="bg1"/>
                </a:solidFill>
              </a:rPr>
              <a:t>F. Visualización de los datos de temperatura del suelo.</a:t>
            </a:r>
            <a:endParaRPr lang="es-AR" sz="1200" b="1" dirty="0">
              <a:solidFill>
                <a:schemeClr val="bg1"/>
              </a:solidFill>
            </a:endParaRPr>
          </a:p>
        </p:txBody>
      </p:sp>
    </p:spTree>
    <p:extLst>
      <p:ext uri="{BB962C8B-B14F-4D97-AF65-F5344CB8AC3E}">
        <p14:creationId xmlns:p14="http://schemas.microsoft.com/office/powerpoint/2010/main" val="20501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D05829C6-360E-1246-ABDF-EF7E2BA96354}" type="slidenum">
              <a:rPr lang="en-US" smtClean="0"/>
              <a:t>34</a:t>
            </a:fld>
            <a:endParaRPr lang="en-US" dirty="0"/>
          </a:p>
        </p:txBody>
      </p:sp>
      <p:sp>
        <p:nvSpPr>
          <p:cNvPr id="6" name="Rectángulo 5"/>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a:solidFill>
                <a:srgbClr val="473208"/>
              </a:solidFill>
            </a:endParaRPr>
          </a:p>
          <a:p>
            <a:r>
              <a:rPr lang="es-AR" sz="1200" b="1" dirty="0" smtClean="0">
                <a:solidFill>
                  <a:srgbClr val="473208"/>
                </a:solidFill>
              </a:rPr>
              <a:t>D. ¿Cómo medir la temperatura </a:t>
            </a:r>
            <a:r>
              <a:rPr lang="es-AR" sz="1200" b="1" dirty="0">
                <a:solidFill>
                  <a:srgbClr val="473208"/>
                </a:solidFill>
              </a:rPr>
              <a:t>del suelo?</a:t>
            </a:r>
          </a:p>
          <a:p>
            <a:endParaRPr lang="es-AR" sz="1200" b="1" dirty="0">
              <a:solidFill>
                <a:srgbClr val="473208"/>
              </a:solidFill>
            </a:endParaRPr>
          </a:p>
          <a:p>
            <a:endParaRPr lang="es-AR" sz="1200" b="1" dirty="0">
              <a:solidFill>
                <a:srgbClr val="473208"/>
              </a:solidFill>
            </a:endParaRPr>
          </a:p>
          <a:p>
            <a:r>
              <a:rPr lang="es-AR" sz="1200" b="1" dirty="0">
                <a:solidFill>
                  <a:srgbClr val="473208"/>
                </a:solidFill>
              </a:rPr>
              <a:t>E. ¿Cómo reportar los datos a GLOBE?</a:t>
            </a:r>
          </a:p>
          <a:p>
            <a:endParaRPr lang="es-AR" sz="1200" b="1" dirty="0">
              <a:solidFill>
                <a:schemeClr val="bg1"/>
              </a:solidFill>
            </a:endParaRPr>
          </a:p>
          <a:p>
            <a:endParaRPr lang="es-AR" sz="1200" b="1" dirty="0">
              <a:solidFill>
                <a:schemeClr val="bg1"/>
              </a:solidFill>
            </a:endParaRPr>
          </a:p>
          <a:p>
            <a:r>
              <a:rPr lang="es-AR" sz="1200" b="1" dirty="0">
                <a:solidFill>
                  <a:schemeClr val="bg1"/>
                </a:solidFill>
              </a:rPr>
              <a:t>F. Visualización de los datos de temperatura del suelo.</a:t>
            </a:r>
            <a:endParaRPr lang="es-AR" sz="1200" b="1" dirty="0">
              <a:solidFill>
                <a:schemeClr val="bg1"/>
              </a:solidFill>
            </a:endParaRPr>
          </a:p>
        </p:txBody>
      </p:sp>
      <p:sp>
        <p:nvSpPr>
          <p:cNvPr id="7" name="Shape 438"/>
          <p:cNvSpPr txBox="1">
            <a:spLocks/>
          </p:cNvSpPr>
          <p:nvPr/>
        </p:nvSpPr>
        <p:spPr>
          <a:xfrm>
            <a:off x="1853721"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b="1"/>
              <a:t>Traducción al español</a:t>
            </a:r>
            <a:endParaRPr lang="es-AR" b="1" dirty="0">
              <a:solidFill>
                <a:schemeClr val="dk2"/>
              </a:solidFill>
              <a:sym typeface="Arial"/>
            </a:endParaRPr>
          </a:p>
        </p:txBody>
      </p:sp>
      <p:sp>
        <p:nvSpPr>
          <p:cNvPr id="9" name="Title 1"/>
          <p:cNvSpPr txBox="1">
            <a:spLocks/>
          </p:cNvSpPr>
          <p:nvPr/>
        </p:nvSpPr>
        <p:spPr>
          <a:xfrm>
            <a:off x="1853721" y="18369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2"/>
              </a:rPr>
              <a:t>lac_rco@educ.austral.edu.ar</a:t>
            </a:r>
            <a:r>
              <a:rPr lang="es-AR" sz="1600" dirty="0"/>
              <a:t/>
            </a:r>
            <a:br>
              <a:rPr lang="es-AR" sz="1600" dirty="0"/>
            </a:br>
            <a:r>
              <a:rPr lang="es-AR" sz="1600" dirty="0">
                <a:hlinkClick r:id="rId3"/>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4"/>
              </a:rPr>
              <a:t>@</a:t>
            </a:r>
            <a:r>
              <a:rPr lang="es-AR" sz="1600" dirty="0" err="1">
                <a:hlinkClick r:id="rId4"/>
              </a:rPr>
              <a:t>globe_lac</a:t>
            </a:r>
            <a:r>
              <a:rPr lang="es-AR" sz="1600" dirty="0"/>
              <a:t/>
            </a:r>
            <a:br>
              <a:rPr lang="es-AR" sz="1600" dirty="0"/>
            </a:br>
            <a:r>
              <a:rPr lang="es-AR" sz="1600" dirty="0">
                <a:hlinkClick r:id="rId5"/>
              </a:rPr>
              <a:t>GLOBE Latinoamérica y Caribe</a:t>
            </a:r>
            <a:endParaRPr lang="es-AR" sz="1600" dirty="0"/>
          </a:p>
        </p:txBody>
      </p:sp>
      <p:pic>
        <p:nvPicPr>
          <p:cNvPr id="1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0" t="25134" r="71323" b="45539"/>
          <a:stretch/>
        </p:blipFill>
        <p:spPr bwMode="auto">
          <a:xfrm>
            <a:off x="2261637" y="3848142"/>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2215" b="71856"/>
          <a:stretch/>
        </p:blipFill>
        <p:spPr bwMode="auto">
          <a:xfrm>
            <a:off x="2268472" y="4353760"/>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8318" y="5514109"/>
            <a:ext cx="1111708" cy="833486"/>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8617" y="5530570"/>
            <a:ext cx="6118843" cy="806525"/>
          </a:xfrm>
          <a:prstGeom prst="rect">
            <a:avLst/>
          </a:prstGeom>
        </p:spPr>
      </p:pic>
    </p:spTree>
    <p:extLst>
      <p:ext uri="{BB962C8B-B14F-4D97-AF65-F5344CB8AC3E}">
        <p14:creationId xmlns:p14="http://schemas.microsoft.com/office/powerpoint/2010/main" val="246646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3</a:t>
            </a:fld>
            <a:endParaRPr lang="en-US" dirty="0"/>
          </a:p>
        </p:txBody>
      </p:sp>
      <p:sp>
        <p:nvSpPr>
          <p:cNvPr id="2" name="Title 1"/>
          <p:cNvSpPr>
            <a:spLocks noGrp="1"/>
          </p:cNvSpPr>
          <p:nvPr>
            <p:ph type="title"/>
          </p:nvPr>
        </p:nvSpPr>
        <p:spPr>
          <a:xfrm>
            <a:off x="1595503" y="1027220"/>
            <a:ext cx="7365617" cy="746607"/>
          </a:xfrm>
        </p:spPr>
        <p:txBody>
          <a:bodyPr>
            <a:normAutofit fontScale="90000"/>
          </a:bodyPr>
          <a:lstStyle/>
          <a:p>
            <a:r>
              <a:rPr lang="es-MX" b="1" dirty="0"/>
              <a:t>La temperatura del suelo está </a:t>
            </a:r>
            <a:r>
              <a:rPr lang="es-MX" b="1" dirty="0" smtClean="0"/>
              <a:t>vinculada </a:t>
            </a:r>
            <a:r>
              <a:rPr lang="es-MX" b="1" dirty="0"/>
              <a:t>a la temperatura del aire</a:t>
            </a:r>
            <a:endParaRPr lang="en-US" b="1" dirty="0"/>
          </a:p>
        </p:txBody>
      </p:sp>
      <p:sp>
        <p:nvSpPr>
          <p:cNvPr id="10" name="Content Placeholder 2"/>
          <p:cNvSpPr txBox="1">
            <a:spLocks/>
          </p:cNvSpPr>
          <p:nvPr/>
        </p:nvSpPr>
        <p:spPr>
          <a:xfrm>
            <a:off x="1595503" y="4220002"/>
            <a:ext cx="7257358" cy="2422414"/>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dirty="0">
                <a:solidFill>
                  <a:srgbClr val="000000"/>
                </a:solidFill>
              </a:rPr>
              <a:t>La temperatura del suelo está directamente ligada a la temperatura de la atmósfera porque la energía solar se absorbe principalmente en la superficie terrestre</a:t>
            </a:r>
            <a:r>
              <a:rPr lang="es-MX" altLang="en-US" dirty="0" smtClean="0">
                <a:solidFill>
                  <a:srgbClr val="000000"/>
                </a:solidFill>
              </a:rPr>
              <a:t>.</a:t>
            </a:r>
          </a:p>
          <a:p>
            <a:pPr>
              <a:lnSpc>
                <a:spcPct val="93000"/>
              </a:lnSpc>
              <a:buSzPct val="100000"/>
              <a:defRPr/>
            </a:pPr>
            <a:r>
              <a:rPr lang="es-MX" altLang="en-US" dirty="0" smtClean="0">
                <a:solidFill>
                  <a:srgbClr val="000000"/>
                </a:solidFill>
              </a:rPr>
              <a:t>El </a:t>
            </a:r>
            <a:r>
              <a:rPr lang="es-MX" altLang="en-US" dirty="0">
                <a:solidFill>
                  <a:srgbClr val="000000"/>
                </a:solidFill>
              </a:rPr>
              <a:t>suelo es un aislante para el calor que fluye entre la superficie y la tierra sólida. El suelo y las rocas tienen una mayor capacidad térmica (la capacidad térmica es el número de unidades de calor necesarias para elevar la temperatura de un cuerpo en un grado Celsius) que el aire, por lo que las temperaturas del suelo son a menudo más frías que el aire en el verano y más cálidas que el aire en el invierno. </a:t>
            </a:r>
            <a:endParaRPr lang="es-MX" altLang="en-US" dirty="0" smtClean="0">
              <a:solidFill>
                <a:srgbClr val="000000"/>
              </a:solidFill>
            </a:endParaRPr>
          </a:p>
          <a:p>
            <a:pPr>
              <a:lnSpc>
                <a:spcPct val="93000"/>
              </a:lnSpc>
              <a:buSzPct val="100000"/>
              <a:defRPr/>
            </a:pPr>
            <a:r>
              <a:rPr lang="es-MX" altLang="en-US" dirty="0" smtClean="0">
                <a:solidFill>
                  <a:srgbClr val="000000"/>
                </a:solidFill>
              </a:rPr>
              <a:t>Las </a:t>
            </a:r>
            <a:r>
              <a:rPr lang="es-MX" altLang="en-US" dirty="0">
                <a:solidFill>
                  <a:srgbClr val="000000"/>
                </a:solidFill>
              </a:rPr>
              <a:t>temperaturas del suelo pueden oscilar entre 50 ̊ C para suelos desérticos cercanos a la superficie en verano (más cálidos que la temperatura máxima del aire) y valores por debajo de la congelación en invierno.</a:t>
            </a:r>
            <a:endParaRPr lang="en-US" altLang="en-US" dirty="0">
              <a:solidFill>
                <a:srgbClr val="000000"/>
              </a:solidFill>
            </a:endParaRPr>
          </a:p>
        </p:txBody>
      </p:sp>
      <p:pic>
        <p:nvPicPr>
          <p:cNvPr id="13" name="Picture 5" descr="Photograph of landscape of sand and rock in a de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710" y="1737449"/>
            <a:ext cx="2922588" cy="1944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12"/>
          <p:cNvSpPr txBox="1">
            <a:spLocks noChangeArrowheads="1"/>
          </p:cNvSpPr>
          <p:nvPr/>
        </p:nvSpPr>
        <p:spPr bwMode="auto">
          <a:xfrm>
            <a:off x="1759324" y="3693884"/>
            <a:ext cx="231775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n-US" altLang="en-US" sz="800" dirty="0">
                <a:solidFill>
                  <a:srgbClr val="000000"/>
                </a:solidFill>
              </a:rPr>
              <a:t>http://creativecommons.org/licenses/by/2.5/</a:t>
            </a:r>
          </a:p>
        </p:txBody>
      </p:sp>
      <p:pic>
        <p:nvPicPr>
          <p:cNvPr id="14" name="Content Placeholder 6" descr="Photograph of a forest right after a snowfal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367" y="1773827"/>
            <a:ext cx="2470710" cy="18983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15"/>
          <p:cNvSpPr txBox="1">
            <a:spLocks noChangeArrowheads="1"/>
          </p:cNvSpPr>
          <p:nvPr/>
        </p:nvSpPr>
        <p:spPr bwMode="auto">
          <a:xfrm>
            <a:off x="5171916" y="3711738"/>
            <a:ext cx="2570163"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algn="ctr" eaLnBrk="1">
              <a:lnSpc>
                <a:spcPct val="93000"/>
              </a:lnSpc>
              <a:buSzPct val="100000"/>
              <a:defRPr/>
            </a:pPr>
            <a:r>
              <a:rPr lang="en-US" altLang="en-US" sz="800" dirty="0">
                <a:solidFill>
                  <a:srgbClr val="000000"/>
                </a:solidFill>
              </a:rPr>
              <a:t>Other Images courtesy, Izolda Trakhtenberg</a:t>
            </a:r>
          </a:p>
        </p:txBody>
      </p:sp>
      <p:sp>
        <p:nvSpPr>
          <p:cNvPr id="16" name="Rectángulo 15"/>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chemeClr val="bg1"/>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2028439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4</a:t>
            </a:fld>
            <a:endParaRPr lang="en-US" dirty="0"/>
          </a:p>
        </p:txBody>
      </p:sp>
      <p:sp>
        <p:nvSpPr>
          <p:cNvPr id="2" name="Title 1"/>
          <p:cNvSpPr>
            <a:spLocks noGrp="1"/>
          </p:cNvSpPr>
          <p:nvPr>
            <p:ph type="title"/>
          </p:nvPr>
        </p:nvSpPr>
        <p:spPr>
          <a:xfrm>
            <a:off x="1595503" y="987638"/>
            <a:ext cx="7443994" cy="601637"/>
          </a:xfrm>
        </p:spPr>
        <p:txBody>
          <a:bodyPr/>
          <a:lstStyle/>
          <a:p>
            <a:r>
              <a:rPr lang="es-AR" b="1" dirty="0" smtClean="0"/>
              <a:t>Temperatura del suelo</a:t>
            </a:r>
            <a:endParaRPr lang="es-AR" b="1" dirty="0"/>
          </a:p>
        </p:txBody>
      </p:sp>
      <p:sp>
        <p:nvSpPr>
          <p:cNvPr id="10" name="Content Placeholder 2"/>
          <p:cNvSpPr txBox="1">
            <a:spLocks/>
          </p:cNvSpPr>
          <p:nvPr/>
        </p:nvSpPr>
        <p:spPr>
          <a:xfrm>
            <a:off x="1595503" y="4049694"/>
            <a:ext cx="7257358" cy="274167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dirty="0">
                <a:solidFill>
                  <a:srgbClr val="000000"/>
                </a:solidFill>
              </a:rPr>
              <a:t>La temperatura del suelo tiene un efecto significativo en las tasas de crecimiento de las plantas, así como la caída y descomposición de las hojas. </a:t>
            </a:r>
            <a:endParaRPr lang="es-MX" altLang="en-US" dirty="0" smtClean="0">
              <a:solidFill>
                <a:srgbClr val="000000"/>
              </a:solidFill>
            </a:endParaRPr>
          </a:p>
          <a:p>
            <a:pPr>
              <a:lnSpc>
                <a:spcPct val="93000"/>
              </a:lnSpc>
              <a:buSzPct val="100000"/>
              <a:defRPr/>
            </a:pPr>
            <a:r>
              <a:rPr lang="es-MX" altLang="en-US" dirty="0" smtClean="0">
                <a:solidFill>
                  <a:srgbClr val="000000"/>
                </a:solidFill>
              </a:rPr>
              <a:t>A </a:t>
            </a:r>
            <a:r>
              <a:rPr lang="es-MX" altLang="en-US" dirty="0">
                <a:solidFill>
                  <a:srgbClr val="000000"/>
                </a:solidFill>
              </a:rPr>
              <a:t>medida que suben las temperaturas del suelo, </a:t>
            </a:r>
            <a:r>
              <a:rPr lang="es-MX" altLang="en-US" dirty="0" smtClean="0">
                <a:solidFill>
                  <a:srgbClr val="000000"/>
                </a:solidFill>
              </a:rPr>
              <a:t>le indica a </a:t>
            </a:r>
            <a:r>
              <a:rPr lang="es-MX" altLang="en-US" dirty="0">
                <a:solidFill>
                  <a:srgbClr val="000000"/>
                </a:solidFill>
              </a:rPr>
              <a:t>las semillas que es </a:t>
            </a:r>
            <a:r>
              <a:rPr lang="es-MX" altLang="en-US" dirty="0" smtClean="0">
                <a:solidFill>
                  <a:srgbClr val="000000"/>
                </a:solidFill>
              </a:rPr>
              <a:t>tiempo de </a:t>
            </a:r>
            <a:r>
              <a:rPr lang="es-MX" altLang="en-US" dirty="0">
                <a:solidFill>
                  <a:srgbClr val="000000"/>
                </a:solidFill>
              </a:rPr>
              <a:t>germinar. Los agricultores utilizan datos de temperatura del suelo para predecir cuándo </a:t>
            </a:r>
            <a:r>
              <a:rPr lang="es-MX" altLang="en-US" dirty="0" smtClean="0">
                <a:solidFill>
                  <a:srgbClr val="000000"/>
                </a:solidFill>
              </a:rPr>
              <a:t>sembrar los </a:t>
            </a:r>
            <a:r>
              <a:rPr lang="es-MX" altLang="en-US" dirty="0">
                <a:solidFill>
                  <a:srgbClr val="000000"/>
                </a:solidFill>
              </a:rPr>
              <a:t>cultivos</a:t>
            </a:r>
            <a:r>
              <a:rPr lang="es-MX" altLang="en-US" dirty="0" smtClean="0">
                <a:solidFill>
                  <a:srgbClr val="000000"/>
                </a:solidFill>
              </a:rPr>
              <a:t>.</a:t>
            </a:r>
          </a:p>
          <a:p>
            <a:pPr>
              <a:lnSpc>
                <a:spcPct val="93000"/>
              </a:lnSpc>
              <a:buSzPct val="100000"/>
              <a:defRPr/>
            </a:pPr>
            <a:r>
              <a:rPr lang="es-MX" altLang="en-US" dirty="0" smtClean="0">
                <a:solidFill>
                  <a:srgbClr val="000000"/>
                </a:solidFill>
              </a:rPr>
              <a:t>A </a:t>
            </a:r>
            <a:r>
              <a:rPr lang="es-MX" altLang="en-US" dirty="0">
                <a:solidFill>
                  <a:srgbClr val="000000"/>
                </a:solidFill>
              </a:rPr>
              <a:t>temperaturas más altas, las reacciones </a:t>
            </a:r>
            <a:r>
              <a:rPr lang="es-MX" altLang="en-US" dirty="0" smtClean="0">
                <a:solidFill>
                  <a:srgbClr val="000000"/>
                </a:solidFill>
              </a:rPr>
              <a:t>químicas se </a:t>
            </a:r>
            <a:r>
              <a:rPr lang="es-MX" altLang="en-US" dirty="0">
                <a:solidFill>
                  <a:srgbClr val="000000"/>
                </a:solidFill>
              </a:rPr>
              <a:t>aceleran. Las bacterias, </a:t>
            </a:r>
            <a:r>
              <a:rPr lang="es-MX" altLang="en-US" dirty="0" smtClean="0">
                <a:solidFill>
                  <a:srgbClr val="000000"/>
                </a:solidFill>
              </a:rPr>
              <a:t>gusanos </a:t>
            </a:r>
            <a:r>
              <a:rPr lang="es-MX" altLang="en-US" dirty="0">
                <a:solidFill>
                  <a:srgbClr val="000000"/>
                </a:solidFill>
              </a:rPr>
              <a:t>y </a:t>
            </a:r>
            <a:r>
              <a:rPr lang="es-MX" altLang="en-US" dirty="0" smtClean="0">
                <a:solidFill>
                  <a:srgbClr val="000000"/>
                </a:solidFill>
              </a:rPr>
              <a:t>hongos </a:t>
            </a:r>
            <a:r>
              <a:rPr lang="es-MX" altLang="en-US" dirty="0">
                <a:solidFill>
                  <a:srgbClr val="000000"/>
                </a:solidFill>
              </a:rPr>
              <a:t>se vuelven más activos y esto acelera la descomposición de los materiales orgánicos.</a:t>
            </a:r>
            <a:endParaRPr lang="en-US" altLang="en-US" dirty="0">
              <a:solidFill>
                <a:srgbClr val="000000"/>
              </a:solidFill>
            </a:endParaRPr>
          </a:p>
        </p:txBody>
      </p:sp>
      <p:pic>
        <p:nvPicPr>
          <p:cNvPr id="15" name="Picture 6" descr="Photograph of a wheat fiel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53" y="1589275"/>
            <a:ext cx="2631440" cy="1973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12"/>
          <p:cNvSpPr txBox="1">
            <a:spLocks noChangeArrowheads="1"/>
          </p:cNvSpPr>
          <p:nvPr/>
        </p:nvSpPr>
        <p:spPr bwMode="auto">
          <a:xfrm>
            <a:off x="1948553" y="3682280"/>
            <a:ext cx="2317750"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lnSpc>
                <a:spcPct val="93000"/>
              </a:lnSpc>
              <a:buSzPct val="100000"/>
              <a:defRPr/>
            </a:pPr>
            <a:r>
              <a:rPr lang="en-US" altLang="en-US" sz="800" dirty="0">
                <a:solidFill>
                  <a:srgbClr val="000000"/>
                </a:solidFill>
              </a:rPr>
              <a:t>http://creativecommons.org/licenses/by/2.5/</a:t>
            </a:r>
          </a:p>
        </p:txBody>
      </p:sp>
      <p:pic>
        <p:nvPicPr>
          <p:cNvPr id="16" name="Picture 5" descr="Photograph of 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182" y="1589275"/>
            <a:ext cx="3004834" cy="2028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15"/>
          <p:cNvSpPr txBox="1">
            <a:spLocks noChangeArrowheads="1"/>
          </p:cNvSpPr>
          <p:nvPr/>
        </p:nvSpPr>
        <p:spPr bwMode="auto">
          <a:xfrm>
            <a:off x="5171916" y="3711738"/>
            <a:ext cx="2570163"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algn="ctr" eaLnBrk="1">
              <a:lnSpc>
                <a:spcPct val="93000"/>
              </a:lnSpc>
              <a:buSzPct val="100000"/>
              <a:defRPr/>
            </a:pPr>
            <a:r>
              <a:rPr lang="en-US" altLang="en-US" sz="800" dirty="0">
                <a:solidFill>
                  <a:srgbClr val="000000"/>
                </a:solidFill>
              </a:rPr>
              <a:t>Other Images courtesy, Izolda Trakhtenberg</a:t>
            </a:r>
          </a:p>
        </p:txBody>
      </p:sp>
      <p:sp>
        <p:nvSpPr>
          <p:cNvPr id="17" name="Rectángulo 16"/>
          <p:cNvSpPr/>
          <p:nvPr/>
        </p:nvSpPr>
        <p:spPr>
          <a:xfrm>
            <a:off x="0" y="988847"/>
            <a:ext cx="1208617"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100" b="1" dirty="0">
                <a:solidFill>
                  <a:schemeClr val="bg1"/>
                </a:solidFill>
              </a:rPr>
              <a:t>A. ¿Por qué medir la temperatura del suelo?</a:t>
            </a:r>
          </a:p>
          <a:p>
            <a:endParaRPr lang="es-AR" sz="1100" b="1" dirty="0" smtClean="0">
              <a:solidFill>
                <a:srgbClr val="473208"/>
              </a:solidFill>
            </a:endParaRPr>
          </a:p>
          <a:p>
            <a:endParaRPr lang="es-AR" sz="1100" b="1" dirty="0" smtClean="0">
              <a:solidFill>
                <a:srgbClr val="473208"/>
              </a:solidFill>
            </a:endParaRPr>
          </a:p>
          <a:p>
            <a:r>
              <a:rPr lang="es-AR" sz="1100" b="1" dirty="0" smtClean="0">
                <a:solidFill>
                  <a:srgbClr val="473208"/>
                </a:solidFill>
              </a:rPr>
              <a:t>B. ¿Cuándo y dónde medir la </a:t>
            </a:r>
            <a:r>
              <a:rPr lang="es-AR" sz="1100" b="1" dirty="0">
                <a:solidFill>
                  <a:srgbClr val="473208"/>
                </a:solidFill>
              </a:rPr>
              <a:t>temperatura del suelo?</a:t>
            </a:r>
          </a:p>
          <a:p>
            <a:endParaRPr lang="es-AR" sz="1100" b="1" dirty="0">
              <a:solidFill>
                <a:srgbClr val="473208"/>
              </a:solidFill>
            </a:endParaRPr>
          </a:p>
          <a:p>
            <a:endParaRPr lang="es-AR" sz="1100" b="1" dirty="0">
              <a:solidFill>
                <a:srgbClr val="473208"/>
              </a:solidFill>
            </a:endParaRPr>
          </a:p>
          <a:p>
            <a:r>
              <a:rPr lang="es-AR" sz="1100" b="1" dirty="0">
                <a:solidFill>
                  <a:srgbClr val="473208"/>
                </a:solidFill>
              </a:rPr>
              <a:t>C. Preparándose  para medir la temperatura del suelo.</a:t>
            </a:r>
          </a:p>
          <a:p>
            <a:endParaRPr lang="es-AR" sz="1100" b="1" dirty="0" smtClean="0">
              <a:solidFill>
                <a:srgbClr val="473208"/>
              </a:solidFill>
            </a:endParaRPr>
          </a:p>
          <a:p>
            <a:r>
              <a:rPr lang="es-AR" sz="1100" b="1" dirty="0">
                <a:solidFill>
                  <a:srgbClr val="473208"/>
                </a:solidFill>
              </a:rPr>
              <a:t>D. ¿Cómo medir la temperatura del suelo?</a:t>
            </a:r>
          </a:p>
          <a:p>
            <a:endParaRPr lang="es-AR" sz="1100" b="1" dirty="0">
              <a:solidFill>
                <a:srgbClr val="473208"/>
              </a:solidFill>
            </a:endParaRPr>
          </a:p>
          <a:p>
            <a:r>
              <a:rPr lang="es-AR" sz="1100" b="1" dirty="0" smtClean="0">
                <a:solidFill>
                  <a:srgbClr val="473208"/>
                </a:solidFill>
              </a:rPr>
              <a:t>E. ¿Cómo reportar los datos a GLOBE?</a:t>
            </a:r>
          </a:p>
          <a:p>
            <a:endParaRPr lang="es-AR" sz="1100" b="1" dirty="0" smtClean="0">
              <a:solidFill>
                <a:srgbClr val="473208"/>
              </a:solidFill>
            </a:endParaRPr>
          </a:p>
          <a:p>
            <a:endParaRPr lang="es-AR" sz="1100" b="1" dirty="0">
              <a:solidFill>
                <a:srgbClr val="473208"/>
              </a:solidFill>
            </a:endParaRPr>
          </a:p>
          <a:p>
            <a:r>
              <a:rPr lang="es-AR" sz="1100" b="1" dirty="0" smtClean="0">
                <a:solidFill>
                  <a:srgbClr val="473208"/>
                </a:solidFill>
              </a:rPr>
              <a:t>F. Visualización de los datos de temperatura del suelo.</a:t>
            </a:r>
            <a:endParaRPr lang="es-AR" sz="1100" b="1" dirty="0">
              <a:solidFill>
                <a:srgbClr val="473208"/>
              </a:solidFill>
            </a:endParaRPr>
          </a:p>
        </p:txBody>
      </p:sp>
    </p:spTree>
    <p:extLst>
      <p:ext uri="{BB962C8B-B14F-4D97-AF65-F5344CB8AC3E}">
        <p14:creationId xmlns:p14="http://schemas.microsoft.com/office/powerpoint/2010/main" val="54221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5</a:t>
            </a:fld>
            <a:endParaRPr lang="en-US" dirty="0"/>
          </a:p>
        </p:txBody>
      </p:sp>
      <p:sp>
        <p:nvSpPr>
          <p:cNvPr id="2" name="Title 1"/>
          <p:cNvSpPr>
            <a:spLocks noGrp="1"/>
          </p:cNvSpPr>
          <p:nvPr>
            <p:ph type="title"/>
          </p:nvPr>
        </p:nvSpPr>
        <p:spPr>
          <a:xfrm>
            <a:off x="1442041" y="1110343"/>
            <a:ext cx="7375388" cy="563182"/>
          </a:xfrm>
        </p:spPr>
        <p:txBody>
          <a:bodyPr>
            <a:normAutofit/>
          </a:bodyPr>
          <a:lstStyle/>
          <a:p>
            <a:pPr>
              <a:lnSpc>
                <a:spcPct val="93000"/>
              </a:lnSpc>
              <a:defRPr/>
            </a:pPr>
            <a:r>
              <a:rPr lang="es-MX" altLang="en-US" sz="2400" b="1" dirty="0">
                <a:solidFill>
                  <a:srgbClr val="000000"/>
                </a:solidFill>
              </a:rPr>
              <a:t>Temperatura del suelo: frecuencia de medición y </a:t>
            </a:r>
            <a:r>
              <a:rPr lang="es-MX" altLang="en-US" sz="2400" b="1" dirty="0" smtClean="0">
                <a:solidFill>
                  <a:srgbClr val="000000"/>
                </a:solidFill>
              </a:rPr>
              <a:t>ubicación</a:t>
            </a:r>
            <a:endParaRPr lang="en-US" dirty="0"/>
          </a:p>
        </p:txBody>
      </p:sp>
      <p:sp>
        <p:nvSpPr>
          <p:cNvPr id="10" name="Content Placeholder 2"/>
          <p:cNvSpPr txBox="1">
            <a:spLocks/>
          </p:cNvSpPr>
          <p:nvPr/>
        </p:nvSpPr>
        <p:spPr>
          <a:xfrm>
            <a:off x="1442041" y="4423456"/>
            <a:ext cx="7247993" cy="22980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1800" dirty="0" smtClean="0">
                <a:solidFill>
                  <a:srgbClr val="000000"/>
                </a:solidFill>
              </a:rPr>
              <a:t>Medir la Temperatura del </a:t>
            </a:r>
            <a:r>
              <a:rPr lang="es-MX" altLang="en-US" sz="1800" dirty="0">
                <a:solidFill>
                  <a:srgbClr val="000000"/>
                </a:solidFill>
              </a:rPr>
              <a:t>Suelo por lo </a:t>
            </a:r>
            <a:r>
              <a:rPr lang="es-MX" altLang="en-US" sz="1800" dirty="0" smtClean="0">
                <a:solidFill>
                  <a:srgbClr val="000000"/>
                </a:solidFill>
              </a:rPr>
              <a:t>menos semanalmente </a:t>
            </a:r>
            <a:r>
              <a:rPr lang="es-MX" altLang="en-US" sz="1800" dirty="0">
                <a:solidFill>
                  <a:srgbClr val="000000"/>
                </a:solidFill>
              </a:rPr>
              <a:t>aproximadamente la misma hora del día cada vez. </a:t>
            </a:r>
            <a:endParaRPr lang="es-MX" altLang="en-US" sz="1800" dirty="0" smtClean="0">
              <a:solidFill>
                <a:srgbClr val="000000"/>
              </a:solidFill>
            </a:endParaRPr>
          </a:p>
          <a:p>
            <a:pPr>
              <a:lnSpc>
                <a:spcPct val="93000"/>
              </a:lnSpc>
              <a:buSzPct val="100000"/>
              <a:defRPr/>
            </a:pPr>
            <a:r>
              <a:rPr lang="es-MX" altLang="en-US" sz="1800" dirty="0" smtClean="0">
                <a:solidFill>
                  <a:srgbClr val="000000"/>
                </a:solidFill>
              </a:rPr>
              <a:t>Tomar </a:t>
            </a:r>
            <a:r>
              <a:rPr lang="es-MX" altLang="en-US" sz="1800" dirty="0">
                <a:solidFill>
                  <a:srgbClr val="000000"/>
                </a:solidFill>
              </a:rPr>
              <a:t>datos dentro de 10 m </a:t>
            </a:r>
            <a:r>
              <a:rPr lang="es-MX" altLang="en-US" sz="1800" dirty="0" smtClean="0">
                <a:solidFill>
                  <a:srgbClr val="000000"/>
                </a:solidFill>
              </a:rPr>
              <a:t>del sitio de </a:t>
            </a:r>
            <a:r>
              <a:rPr lang="es-MX" altLang="en-US" sz="1800" dirty="0">
                <a:solidFill>
                  <a:srgbClr val="000000"/>
                </a:solidFill>
              </a:rPr>
              <a:t>atmósfera </a:t>
            </a:r>
            <a:r>
              <a:rPr lang="es-MX" altLang="en-US" sz="1800" dirty="0" smtClean="0">
                <a:solidFill>
                  <a:srgbClr val="000000"/>
                </a:solidFill>
              </a:rPr>
              <a:t>o </a:t>
            </a:r>
            <a:r>
              <a:rPr lang="es-MX" altLang="en-US" sz="1800" dirty="0">
                <a:solidFill>
                  <a:srgbClr val="000000"/>
                </a:solidFill>
              </a:rPr>
              <a:t>cerca </a:t>
            </a:r>
            <a:r>
              <a:rPr lang="es-MX" altLang="en-US" sz="1800" dirty="0" smtClean="0">
                <a:solidFill>
                  <a:srgbClr val="000000"/>
                </a:solidFill>
              </a:rPr>
              <a:t>del sitio de </a:t>
            </a:r>
            <a:r>
              <a:rPr lang="es-MX" altLang="en-US" sz="1800" dirty="0">
                <a:solidFill>
                  <a:srgbClr val="000000"/>
                </a:solidFill>
              </a:rPr>
              <a:t>humedad del suelo (</a:t>
            </a:r>
            <a:r>
              <a:rPr lang="es-MX" altLang="en-US" sz="1800" dirty="0" smtClean="0">
                <a:solidFill>
                  <a:srgbClr val="000000"/>
                </a:solidFill>
              </a:rPr>
              <a:t>si </a:t>
            </a:r>
            <a:r>
              <a:rPr lang="es-MX" altLang="en-US" sz="1800" dirty="0">
                <a:solidFill>
                  <a:srgbClr val="000000"/>
                </a:solidFill>
              </a:rPr>
              <a:t>usted está tomando las </a:t>
            </a:r>
            <a:r>
              <a:rPr lang="es-MX" altLang="en-US" sz="1800" dirty="0" smtClean="0">
                <a:solidFill>
                  <a:srgbClr val="000000"/>
                </a:solidFill>
              </a:rPr>
              <a:t>medidas). </a:t>
            </a:r>
          </a:p>
          <a:p>
            <a:pPr>
              <a:lnSpc>
                <a:spcPct val="93000"/>
              </a:lnSpc>
              <a:buSzPct val="100000"/>
              <a:defRPr/>
            </a:pPr>
            <a:r>
              <a:rPr lang="es-MX" altLang="en-US" sz="1800" dirty="0" smtClean="0">
                <a:solidFill>
                  <a:srgbClr val="000000"/>
                </a:solidFill>
              </a:rPr>
              <a:t>En GLOBE puede tomar mediciones de </a:t>
            </a:r>
            <a:r>
              <a:rPr lang="es-MX" altLang="en-US" sz="1800" dirty="0">
                <a:solidFill>
                  <a:srgbClr val="000000"/>
                </a:solidFill>
              </a:rPr>
              <a:t>Temperatura Del Suelo a diario, si </a:t>
            </a:r>
            <a:r>
              <a:rPr lang="es-MX" altLang="en-US" sz="1800" dirty="0" smtClean="0">
                <a:solidFill>
                  <a:srgbClr val="000000"/>
                </a:solidFill>
              </a:rPr>
              <a:t>puede o realizar el Protocolo de </a:t>
            </a:r>
            <a:r>
              <a:rPr lang="es-MX" altLang="en-US" sz="1800" dirty="0">
                <a:solidFill>
                  <a:srgbClr val="000000"/>
                </a:solidFill>
              </a:rPr>
              <a:t>Medición Diurna </a:t>
            </a:r>
            <a:r>
              <a:rPr lang="es-MX" altLang="en-US" sz="1800" dirty="0" smtClean="0">
                <a:solidFill>
                  <a:srgbClr val="000000"/>
                </a:solidFill>
              </a:rPr>
              <a:t>de la </a:t>
            </a:r>
            <a:r>
              <a:rPr lang="es-MX" altLang="en-US" sz="1800" dirty="0">
                <a:solidFill>
                  <a:srgbClr val="000000"/>
                </a:solidFill>
              </a:rPr>
              <a:t>Temperatura cada tres meses.</a:t>
            </a:r>
            <a:endParaRPr lang="en-US" altLang="en-US" dirty="0">
              <a:solidFill>
                <a:srgbClr val="000000"/>
              </a:solidFill>
            </a:endParaRPr>
          </a:p>
        </p:txBody>
      </p:sp>
      <p:pic>
        <p:nvPicPr>
          <p:cNvPr id="11" name="Content Placeholder 12" descr="Illustration of atmosphere shelter with a 10 m diameter circle and a second illustration of a circular  sampling scheme with 2 samples taken along each of 8 radii and in the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084" y="1673525"/>
            <a:ext cx="6879906" cy="2749931"/>
          </a:xfrm>
          <a:prstGeom prst="rect">
            <a:avLst/>
          </a:prstGeom>
        </p:spPr>
      </p:pic>
      <p:sp>
        <p:nvSpPr>
          <p:cNvPr id="12" name="Rectángulo 11"/>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chemeClr val="bg1"/>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a:t>
            </a:r>
            <a:r>
              <a:rPr lang="es-AR" sz="1200" b="1" dirty="0" err="1" smtClean="0">
                <a:solidFill>
                  <a:srgbClr val="473208"/>
                </a:solidFill>
              </a:rPr>
              <a:t>suelo.c</a:t>
            </a:r>
            <a:endParaRPr lang="es-AR" sz="1200" b="1" dirty="0">
              <a:solidFill>
                <a:srgbClr val="473208"/>
              </a:solidFill>
            </a:endParaRPr>
          </a:p>
        </p:txBody>
      </p:sp>
    </p:spTree>
    <p:extLst>
      <p:ext uri="{BB962C8B-B14F-4D97-AF65-F5344CB8AC3E}">
        <p14:creationId xmlns:p14="http://schemas.microsoft.com/office/powerpoint/2010/main" val="100555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5829C6-360E-1246-ABDF-EF7E2BA96354}" type="slidenum">
              <a:rPr lang="en-US" smtClean="0"/>
              <a:t>6</a:t>
            </a:fld>
            <a:endParaRPr lang="en-US" dirty="0"/>
          </a:p>
        </p:txBody>
      </p:sp>
      <p:sp>
        <p:nvSpPr>
          <p:cNvPr id="2" name="Title 1"/>
          <p:cNvSpPr>
            <a:spLocks noGrp="1"/>
          </p:cNvSpPr>
          <p:nvPr>
            <p:ph type="title"/>
          </p:nvPr>
        </p:nvSpPr>
        <p:spPr>
          <a:xfrm>
            <a:off x="1274884" y="988846"/>
            <a:ext cx="7886700" cy="745927"/>
          </a:xfrm>
        </p:spPr>
        <p:txBody>
          <a:bodyPr/>
          <a:lstStyle/>
          <a:p>
            <a:r>
              <a:rPr lang="es-AR" b="1" dirty="0" smtClean="0"/>
              <a:t>Resumen del protocolo</a:t>
            </a:r>
            <a:endParaRPr lang="es-AR" b="1" dirty="0"/>
          </a:p>
        </p:txBody>
      </p:sp>
      <p:graphicFrame>
        <p:nvGraphicFramePr>
          <p:cNvPr id="10" name="Content Placeholder 9" descr="Where - Soil temperature site&#10;Main instrument used - dial or digital soil thermometer&#10;Prerequisites - Soil definition using the Site Definition Sheet&#10;Needed documents - Soil temperature Protocol and soil temperature data sheet&#10;Time required - 1-15 minutes&#10;Level - all&#10;Frequency - Soil temperature measurements can be taken daily or weekly. Seasonal measurements are taken every three months at 2-3 hour intervals for two consecutive days (diurnal cycle measurement)."/>
          <p:cNvGraphicFramePr>
            <a:graphicFrameLocks noGrp="1"/>
          </p:cNvGraphicFramePr>
          <p:nvPr>
            <p:ph sz="half" idx="1"/>
            <p:extLst>
              <p:ext uri="{D42A27DB-BD31-4B8C-83A1-F6EECF244321}">
                <p14:modId xmlns:p14="http://schemas.microsoft.com/office/powerpoint/2010/main" val="2859375636"/>
              </p:ext>
            </p:extLst>
          </p:nvPr>
        </p:nvGraphicFramePr>
        <p:xfrm>
          <a:off x="1577729" y="2086814"/>
          <a:ext cx="6937620" cy="3969587"/>
        </p:xfrm>
        <a:graphic>
          <a:graphicData uri="http://schemas.openxmlformats.org/drawingml/2006/table">
            <a:tbl>
              <a:tblPr firstRow="1" bandRow="1">
                <a:tableStyleId>{0505E3EF-67EA-436B-97B2-0124C06EBD24}</a:tableStyleId>
              </a:tblPr>
              <a:tblGrid>
                <a:gridCol w="2911144">
                  <a:extLst>
                    <a:ext uri="{9D8B030D-6E8A-4147-A177-3AD203B41FA5}">
                      <a16:colId xmlns:a16="http://schemas.microsoft.com/office/drawing/2014/main" val="20000"/>
                    </a:ext>
                  </a:extLst>
                </a:gridCol>
                <a:gridCol w="4026476">
                  <a:extLst>
                    <a:ext uri="{9D8B030D-6E8A-4147-A177-3AD203B41FA5}">
                      <a16:colId xmlns:a16="http://schemas.microsoft.com/office/drawing/2014/main" val="20001"/>
                    </a:ext>
                  </a:extLst>
                </a:gridCol>
              </a:tblGrid>
              <a:tr h="130972">
                <a:tc>
                  <a:txBody>
                    <a:bodyPr/>
                    <a:lstStyle/>
                    <a:p>
                      <a:r>
                        <a:rPr lang="es-AR" sz="1400" noProof="0" dirty="0" smtClean="0"/>
                        <a:t>Dónde</a:t>
                      </a:r>
                      <a:endParaRPr lang="es-AR" sz="1400" noProof="0" dirty="0"/>
                    </a:p>
                  </a:txBody>
                  <a:tcPr/>
                </a:tc>
                <a:tc>
                  <a:txBody>
                    <a:bodyPr/>
                    <a:lstStyle/>
                    <a:p>
                      <a:r>
                        <a:rPr lang="es-AR" sz="1400" b="0" noProof="0" dirty="0" smtClean="0"/>
                        <a:t>Sitio</a:t>
                      </a:r>
                      <a:r>
                        <a:rPr lang="es-AR" sz="1400" b="0" baseline="0" noProof="0" dirty="0" smtClean="0"/>
                        <a:t> de temperatura del suelo.</a:t>
                      </a:r>
                      <a:endParaRPr lang="es-AR" sz="1400" b="0" noProof="0" dirty="0"/>
                    </a:p>
                  </a:txBody>
                  <a:tcPr/>
                </a:tc>
                <a:extLst>
                  <a:ext uri="{0D108BD9-81ED-4DB2-BD59-A6C34878D82A}">
                    <a16:rowId xmlns:a16="http://schemas.microsoft.com/office/drawing/2014/main" val="10000"/>
                  </a:ext>
                </a:extLst>
              </a:tr>
              <a:tr h="276925">
                <a:tc>
                  <a:txBody>
                    <a:bodyPr/>
                    <a:lstStyle/>
                    <a:p>
                      <a:r>
                        <a:rPr lang="es-AR" sz="1400" b="1" noProof="0" dirty="0" smtClean="0"/>
                        <a:t>Principales instrumentos</a:t>
                      </a:r>
                      <a:r>
                        <a:rPr lang="es-AR" sz="1400" b="1" baseline="0" noProof="0" dirty="0" smtClean="0"/>
                        <a:t> utilizados</a:t>
                      </a:r>
                      <a:endParaRPr lang="es-AR" sz="1400" b="1" noProof="0" dirty="0"/>
                    </a:p>
                  </a:txBody>
                  <a:tcPr/>
                </a:tc>
                <a:tc>
                  <a:txBody>
                    <a:bodyPr/>
                    <a:lstStyle/>
                    <a:p>
                      <a:r>
                        <a:rPr lang="es-AR" sz="1400" noProof="0" dirty="0" smtClean="0"/>
                        <a:t>Termómetro de suelo</a:t>
                      </a:r>
                      <a:endParaRPr lang="es-AR" sz="1400" noProof="0" dirty="0"/>
                    </a:p>
                  </a:txBody>
                  <a:tcPr/>
                </a:tc>
                <a:extLst>
                  <a:ext uri="{0D108BD9-81ED-4DB2-BD59-A6C34878D82A}">
                    <a16:rowId xmlns:a16="http://schemas.microsoft.com/office/drawing/2014/main" val="10001"/>
                  </a:ext>
                </a:extLst>
              </a:tr>
              <a:tr h="537372">
                <a:tc>
                  <a:txBody>
                    <a:bodyPr/>
                    <a:lstStyle/>
                    <a:p>
                      <a:r>
                        <a:rPr lang="es-AR" sz="1400" b="1" noProof="0" dirty="0" smtClean="0"/>
                        <a:t>Pre-requisitos</a:t>
                      </a:r>
                      <a:endParaRPr lang="es-AR" sz="1400" b="1"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noProof="0" dirty="0" smtClean="0"/>
                        <a:t>Sitio de definición de caracterización del suelo</a:t>
                      </a:r>
                      <a:r>
                        <a:rPr lang="es-AR" sz="1400" baseline="0" noProof="0" dirty="0" smtClean="0"/>
                        <a:t> </a:t>
                      </a:r>
                      <a:r>
                        <a:rPr lang="es-AR" sz="1400" baseline="0" noProof="0" dirty="0" err="1" smtClean="0">
                          <a:hlinkClick r:id="rId2"/>
                        </a:rPr>
                        <a:t>Site</a:t>
                      </a:r>
                      <a:r>
                        <a:rPr lang="es-AR" sz="1400" baseline="0" noProof="0" dirty="0" smtClean="0">
                          <a:hlinkClick r:id="rId2"/>
                        </a:rPr>
                        <a:t> </a:t>
                      </a:r>
                      <a:r>
                        <a:rPr lang="es-AR" sz="1400" baseline="0" noProof="0" dirty="0" err="1" smtClean="0">
                          <a:hlinkClick r:id="rId2"/>
                        </a:rPr>
                        <a:t>Definition</a:t>
                      </a:r>
                      <a:r>
                        <a:rPr lang="es-AR" sz="1400" baseline="0" noProof="0" dirty="0" smtClean="0">
                          <a:hlinkClick r:id="rId2"/>
                        </a:rPr>
                        <a:t> </a:t>
                      </a:r>
                      <a:r>
                        <a:rPr lang="es-AR" sz="1400" baseline="0" noProof="0" dirty="0" err="1" smtClean="0">
                          <a:hlinkClick r:id="rId2"/>
                        </a:rPr>
                        <a:t>Sheet</a:t>
                      </a:r>
                      <a:endParaRPr lang="es-AR" sz="1400" noProof="0" dirty="0" smtClean="0"/>
                    </a:p>
                    <a:p>
                      <a:endParaRPr lang="es-AR" sz="1400" noProof="0" dirty="0"/>
                    </a:p>
                  </a:txBody>
                  <a:tcPr/>
                </a:tc>
                <a:extLst>
                  <a:ext uri="{0D108BD9-81ED-4DB2-BD59-A6C34878D82A}">
                    <a16:rowId xmlns:a16="http://schemas.microsoft.com/office/drawing/2014/main" val="10002"/>
                  </a:ext>
                </a:extLst>
              </a:tr>
              <a:tr h="138362">
                <a:tc>
                  <a:txBody>
                    <a:bodyPr/>
                    <a:lstStyle/>
                    <a:p>
                      <a:r>
                        <a:rPr lang="es-AR" sz="1400" b="1" noProof="0" dirty="0" smtClean="0"/>
                        <a:t>Documentos Necesarios</a:t>
                      </a:r>
                      <a:endParaRPr lang="es-AR" sz="1400" b="1" noProof="0" dirty="0"/>
                    </a:p>
                  </a:txBody>
                  <a:tcPr/>
                </a:tc>
                <a:tc>
                  <a:txBody>
                    <a:bodyPr/>
                    <a:lstStyle/>
                    <a:p>
                      <a:r>
                        <a:rPr lang="es-AR" sz="1400" noProof="0" dirty="0" err="1" smtClean="0">
                          <a:hlinkClick r:id="rId3"/>
                        </a:rPr>
                        <a:t>Soil</a:t>
                      </a:r>
                      <a:r>
                        <a:rPr lang="es-AR" sz="1400" noProof="0" dirty="0" smtClean="0">
                          <a:hlinkClick r:id="rId3"/>
                        </a:rPr>
                        <a:t> </a:t>
                      </a:r>
                      <a:r>
                        <a:rPr lang="es-AR" sz="1400" noProof="0" dirty="0" err="1" smtClean="0">
                          <a:hlinkClick r:id="rId3"/>
                        </a:rPr>
                        <a:t>Temperature</a:t>
                      </a:r>
                      <a:r>
                        <a:rPr lang="es-AR" sz="1400" noProof="0" dirty="0" smtClean="0">
                          <a:hlinkClick r:id="rId3"/>
                        </a:rPr>
                        <a:t> </a:t>
                      </a:r>
                      <a:r>
                        <a:rPr lang="es-AR" sz="1400" noProof="0" dirty="0" err="1" smtClean="0">
                          <a:hlinkClick r:id="rId3"/>
                        </a:rPr>
                        <a:t>Protocol</a:t>
                      </a:r>
                      <a:endParaRPr lang="es-AR" sz="1400" noProof="0" dirty="0"/>
                    </a:p>
                  </a:txBody>
                  <a:tcPr/>
                </a:tc>
                <a:extLst>
                  <a:ext uri="{0D108BD9-81ED-4DB2-BD59-A6C34878D82A}">
                    <a16:rowId xmlns:a16="http://schemas.microsoft.com/office/drawing/2014/main" val="10003"/>
                  </a:ext>
                </a:extLst>
              </a:tr>
              <a:tr h="166071">
                <a:tc>
                  <a:txBody>
                    <a:bodyPr/>
                    <a:lstStyle/>
                    <a:p>
                      <a:endParaRPr lang="es-AR" sz="1400" noProof="0" dirty="0"/>
                    </a:p>
                  </a:txBody>
                  <a:tcPr/>
                </a:tc>
                <a:tc>
                  <a:txBody>
                    <a:bodyPr/>
                    <a:lstStyle/>
                    <a:p>
                      <a:r>
                        <a:rPr lang="es-AR" sz="1400" noProof="0" dirty="0" err="1" smtClean="0">
                          <a:hlinkClick r:id="rId4"/>
                        </a:rPr>
                        <a:t>Soil</a:t>
                      </a:r>
                      <a:r>
                        <a:rPr lang="es-AR" sz="1400" noProof="0" dirty="0" smtClean="0">
                          <a:hlinkClick r:id="rId4"/>
                        </a:rPr>
                        <a:t> </a:t>
                      </a:r>
                      <a:r>
                        <a:rPr lang="es-AR" sz="1400" noProof="0" dirty="0" err="1" smtClean="0">
                          <a:hlinkClick r:id="rId4"/>
                        </a:rPr>
                        <a:t>Temperature</a:t>
                      </a:r>
                      <a:r>
                        <a:rPr lang="es-AR" sz="1400" baseline="0" noProof="0" dirty="0" smtClean="0">
                          <a:hlinkClick r:id="rId4"/>
                        </a:rPr>
                        <a:t> Data </a:t>
                      </a:r>
                      <a:r>
                        <a:rPr lang="es-AR" sz="1400" baseline="0" noProof="0" dirty="0" err="1" smtClean="0">
                          <a:hlinkClick r:id="rId4"/>
                        </a:rPr>
                        <a:t>Sheet</a:t>
                      </a:r>
                      <a:endParaRPr lang="es-AR" sz="1400" noProof="0" dirty="0"/>
                    </a:p>
                  </a:txBody>
                  <a:tcPr/>
                </a:tc>
                <a:extLst>
                  <a:ext uri="{0D108BD9-81ED-4DB2-BD59-A6C34878D82A}">
                    <a16:rowId xmlns:a16="http://schemas.microsoft.com/office/drawing/2014/main" val="10004"/>
                  </a:ext>
                </a:extLst>
              </a:tr>
              <a:tr h="332325">
                <a:tc>
                  <a:txBody>
                    <a:bodyPr/>
                    <a:lstStyle/>
                    <a:p>
                      <a:r>
                        <a:rPr lang="es-AR" sz="1400" b="1" noProof="0" dirty="0" smtClean="0"/>
                        <a:t>Tiempo requerido</a:t>
                      </a:r>
                      <a:endParaRPr lang="es-AR" sz="1400" b="1" noProof="0" dirty="0"/>
                    </a:p>
                  </a:txBody>
                  <a:tcPr/>
                </a:tc>
                <a:tc>
                  <a:txBody>
                    <a:bodyPr/>
                    <a:lstStyle/>
                    <a:p>
                      <a:r>
                        <a:rPr lang="es-AR" sz="1400" noProof="0" dirty="0" smtClean="0"/>
                        <a:t>1—15</a:t>
                      </a:r>
                      <a:r>
                        <a:rPr lang="es-AR" sz="1400" baseline="0" noProof="0" dirty="0" smtClean="0"/>
                        <a:t> minutos</a:t>
                      </a:r>
                      <a:endParaRPr lang="es-AR" sz="1400" noProof="0" dirty="0"/>
                    </a:p>
                  </a:txBody>
                  <a:tcPr/>
                </a:tc>
                <a:extLst>
                  <a:ext uri="{0D108BD9-81ED-4DB2-BD59-A6C34878D82A}">
                    <a16:rowId xmlns:a16="http://schemas.microsoft.com/office/drawing/2014/main" val="10005"/>
                  </a:ext>
                </a:extLst>
              </a:tr>
              <a:tr h="528302">
                <a:tc>
                  <a:txBody>
                    <a:bodyPr/>
                    <a:lstStyle/>
                    <a:p>
                      <a:r>
                        <a:rPr lang="es-AR" sz="1400" b="1" noProof="0" dirty="0" smtClean="0"/>
                        <a:t>Niveles</a:t>
                      </a:r>
                      <a:endParaRPr lang="es-AR" sz="1400" b="1" noProof="0" dirty="0"/>
                    </a:p>
                  </a:txBody>
                  <a:tcPr/>
                </a:tc>
                <a:tc>
                  <a:txBody>
                    <a:bodyPr/>
                    <a:lstStyle/>
                    <a:p>
                      <a:r>
                        <a:rPr lang="es-AR" sz="1400" noProof="0" dirty="0" smtClean="0"/>
                        <a:t>Todos</a:t>
                      </a:r>
                      <a:endParaRPr lang="es-AR" sz="1400" noProof="0" dirty="0"/>
                    </a:p>
                  </a:txBody>
                  <a:tcPr/>
                </a:tc>
                <a:extLst>
                  <a:ext uri="{0D108BD9-81ED-4DB2-BD59-A6C34878D82A}">
                    <a16:rowId xmlns:a16="http://schemas.microsoft.com/office/drawing/2014/main" val="10006"/>
                  </a:ext>
                </a:extLst>
              </a:tr>
              <a:tr h="1158240">
                <a:tc>
                  <a:txBody>
                    <a:bodyPr/>
                    <a:lstStyle/>
                    <a:p>
                      <a:r>
                        <a:rPr lang="es-AR" sz="1400" b="1" noProof="0" dirty="0" smtClean="0"/>
                        <a:t>Frecuencia</a:t>
                      </a:r>
                      <a:endParaRPr lang="es-AR" sz="1400" b="1" noProof="0" dirty="0"/>
                    </a:p>
                  </a:txBody>
                  <a:tcPr/>
                </a:tc>
                <a:tc>
                  <a:txBody>
                    <a:bodyPr/>
                    <a:lstStyle/>
                    <a:p>
                      <a:r>
                        <a:rPr lang="es-MX" sz="1400" noProof="0" dirty="0" smtClean="0"/>
                        <a:t>Las mediciones de temperatura del suelo se pueden tomar diariamente o semanalmente. Las mediciones estacionales se toman cada tres meses a intervalos de 2-3 horas durante dos días consecutivos (medición del ciclo diurno).</a:t>
                      </a:r>
                      <a:endParaRPr lang="es-AR" sz="1400" noProof="0" dirty="0"/>
                    </a:p>
                  </a:txBody>
                  <a:tcPr/>
                </a:tc>
                <a:extLst>
                  <a:ext uri="{0D108BD9-81ED-4DB2-BD59-A6C34878D82A}">
                    <a16:rowId xmlns:a16="http://schemas.microsoft.com/office/drawing/2014/main" val="10007"/>
                  </a:ext>
                </a:extLst>
              </a:tr>
            </a:tbl>
          </a:graphicData>
        </a:graphic>
      </p:graphicFrame>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chemeClr val="bg1"/>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a:t>
            </a:r>
            <a:r>
              <a:rPr lang="es-AR" sz="1200" b="1" dirty="0" err="1" smtClean="0">
                <a:solidFill>
                  <a:srgbClr val="473208"/>
                </a:solidFill>
              </a:rPr>
              <a:t>suelo.c</a:t>
            </a:r>
            <a:endParaRPr lang="es-AR" sz="1200" b="1" dirty="0">
              <a:solidFill>
                <a:srgbClr val="473208"/>
              </a:solidFill>
            </a:endParaRPr>
          </a:p>
        </p:txBody>
      </p:sp>
    </p:spTree>
    <p:extLst>
      <p:ext uri="{BB962C8B-B14F-4D97-AF65-F5344CB8AC3E}">
        <p14:creationId xmlns:p14="http://schemas.microsoft.com/office/powerpoint/2010/main" val="165923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mark of hands holding a clump of soil"/>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936030"/>
            <a:ext cx="9144000" cy="5921969"/>
          </a:xfrm>
          <a:prstGeom prst="rect">
            <a:avLst/>
          </a:prstGeom>
        </p:spPr>
      </p:pic>
      <p:sp>
        <p:nvSpPr>
          <p:cNvPr id="3" name="Slide Number Placeholder 2"/>
          <p:cNvSpPr>
            <a:spLocks noGrp="1"/>
          </p:cNvSpPr>
          <p:nvPr>
            <p:ph type="sldNum" sz="quarter" idx="12"/>
          </p:nvPr>
        </p:nvSpPr>
        <p:spPr/>
        <p:txBody>
          <a:bodyPr/>
          <a:lstStyle/>
          <a:p>
            <a:fld id="{D05829C6-360E-1246-ABDF-EF7E2BA96354}" type="slidenum">
              <a:rPr lang="en-US" smtClean="0"/>
              <a:t>7</a:t>
            </a:fld>
            <a:endParaRPr lang="en-US" dirty="0"/>
          </a:p>
        </p:txBody>
      </p:sp>
      <p:sp>
        <p:nvSpPr>
          <p:cNvPr id="2" name="Title 1"/>
          <p:cNvSpPr>
            <a:spLocks noGrp="1"/>
          </p:cNvSpPr>
          <p:nvPr>
            <p:ph type="title"/>
          </p:nvPr>
        </p:nvSpPr>
        <p:spPr>
          <a:xfrm>
            <a:off x="1407537" y="936030"/>
            <a:ext cx="7523643" cy="667583"/>
          </a:xfrm>
        </p:spPr>
        <p:txBody>
          <a:bodyPr>
            <a:normAutofit/>
          </a:bodyPr>
          <a:lstStyle/>
          <a:p>
            <a:r>
              <a:rPr lang="es-AR" b="1" dirty="0" smtClean="0"/>
              <a:t>Equipamiento requerido</a:t>
            </a:r>
            <a:endParaRPr lang="es-AR" b="1" dirty="0"/>
          </a:p>
        </p:txBody>
      </p:sp>
      <p:sp>
        <p:nvSpPr>
          <p:cNvPr id="9" name="Content Placeholder 2"/>
          <p:cNvSpPr txBox="1">
            <a:spLocks/>
          </p:cNvSpPr>
          <p:nvPr/>
        </p:nvSpPr>
        <p:spPr>
          <a:xfrm>
            <a:off x="1492099" y="1740135"/>
            <a:ext cx="7439081" cy="5117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3000"/>
              </a:lnSpc>
              <a:buSzPct val="100000"/>
              <a:defRPr/>
            </a:pPr>
            <a:r>
              <a:rPr lang="es-MX" altLang="en-US" sz="1500" b="1" dirty="0">
                <a:solidFill>
                  <a:srgbClr val="000000"/>
                </a:solidFill>
              </a:rPr>
              <a:t>Para calibración del termómetro de </a:t>
            </a:r>
            <a:r>
              <a:rPr lang="es-MX" altLang="en-US" sz="1500" b="1" dirty="0" smtClean="0">
                <a:solidFill>
                  <a:srgbClr val="000000"/>
                </a:solidFill>
              </a:rPr>
              <a:t>suelo</a:t>
            </a:r>
            <a:r>
              <a:rPr lang="en-US" altLang="en-US" sz="1500" b="1" dirty="0" smtClean="0">
                <a:solidFill>
                  <a:srgbClr val="000000"/>
                </a:solidFill>
              </a:rPr>
              <a:t>:</a:t>
            </a:r>
            <a:endParaRPr lang="en-US" altLang="en-US" sz="1500" dirty="0" smtClean="0">
              <a:solidFill>
                <a:srgbClr val="000000"/>
              </a:solidFill>
            </a:endParaRPr>
          </a:p>
          <a:p>
            <a:pPr marL="342900" indent="-342900">
              <a:lnSpc>
                <a:spcPct val="93000"/>
              </a:lnSpc>
              <a:buSzPct val="100000"/>
              <a:buFont typeface="Arial" charset="0"/>
              <a:buChar char="•"/>
              <a:defRPr/>
            </a:pPr>
            <a:r>
              <a:rPr lang="es-MX" altLang="en-US" sz="1500" dirty="0">
                <a:solidFill>
                  <a:srgbClr val="000000"/>
                </a:solidFill>
              </a:rPr>
              <a:t>Termómetro de suelo calibrado </a:t>
            </a:r>
            <a:endParaRPr lang="es-MX" altLang="en-US" sz="1500" dirty="0" smtClean="0">
              <a:solidFill>
                <a:srgbClr val="000000"/>
              </a:solidFill>
            </a:endParaRPr>
          </a:p>
          <a:p>
            <a:pPr marL="342900" indent="-342900">
              <a:lnSpc>
                <a:spcPct val="93000"/>
              </a:lnSpc>
              <a:buSzPct val="100000"/>
              <a:buFont typeface="Arial" charset="0"/>
              <a:buChar char="•"/>
              <a:defRPr/>
            </a:pPr>
            <a:r>
              <a:rPr lang="es-MX" altLang="en-US" sz="1500" dirty="0" smtClean="0">
                <a:solidFill>
                  <a:srgbClr val="000000"/>
                </a:solidFill>
              </a:rPr>
              <a:t>Termómetro </a:t>
            </a:r>
            <a:r>
              <a:rPr lang="es-MX" altLang="en-US" sz="1500" dirty="0">
                <a:solidFill>
                  <a:srgbClr val="000000"/>
                </a:solidFill>
              </a:rPr>
              <a:t>de calibración (determinado para ser exacto a + 0,5 ̊ C utilizando el método de baño de hielo) </a:t>
            </a:r>
            <a:endParaRPr lang="es-MX" altLang="en-US" sz="1500" dirty="0" smtClean="0">
              <a:solidFill>
                <a:srgbClr val="000000"/>
              </a:solidFill>
            </a:endParaRPr>
          </a:p>
          <a:p>
            <a:pPr marL="342900" indent="-342900">
              <a:lnSpc>
                <a:spcPct val="93000"/>
              </a:lnSpc>
              <a:buSzPct val="100000"/>
              <a:buFont typeface="Arial" charset="0"/>
              <a:buChar char="•"/>
              <a:defRPr/>
            </a:pPr>
            <a:r>
              <a:rPr lang="es-MX" altLang="en-US" sz="1500" dirty="0" smtClean="0">
                <a:solidFill>
                  <a:srgbClr val="000000"/>
                </a:solidFill>
              </a:rPr>
              <a:t>Vaso </a:t>
            </a:r>
            <a:r>
              <a:rPr lang="es-MX" altLang="en-US" sz="1500" dirty="0">
                <a:solidFill>
                  <a:srgbClr val="000000"/>
                </a:solidFill>
              </a:rPr>
              <a:t>precipitados </a:t>
            </a:r>
            <a:r>
              <a:rPr lang="es-MX" altLang="en-US" sz="1500" dirty="0" smtClean="0">
                <a:solidFill>
                  <a:srgbClr val="000000"/>
                </a:solidFill>
              </a:rPr>
              <a:t>de 500-ml </a:t>
            </a:r>
          </a:p>
          <a:p>
            <a:pPr marL="342900" indent="-342900">
              <a:lnSpc>
                <a:spcPct val="93000"/>
              </a:lnSpc>
              <a:buSzPct val="100000"/>
              <a:buFont typeface="Arial" charset="0"/>
              <a:buChar char="•"/>
              <a:defRPr/>
            </a:pPr>
            <a:r>
              <a:rPr lang="es-MX" altLang="en-US" sz="1500" dirty="0" smtClean="0">
                <a:solidFill>
                  <a:srgbClr val="000000"/>
                </a:solidFill>
              </a:rPr>
              <a:t>Agua </a:t>
            </a:r>
          </a:p>
          <a:p>
            <a:pPr marL="342900" indent="-342900">
              <a:lnSpc>
                <a:spcPct val="93000"/>
              </a:lnSpc>
              <a:buSzPct val="100000"/>
              <a:buFont typeface="Arial" charset="0"/>
              <a:buChar char="•"/>
              <a:defRPr/>
            </a:pPr>
            <a:r>
              <a:rPr lang="es-MX" altLang="en-US" sz="1500" dirty="0" smtClean="0">
                <a:solidFill>
                  <a:srgbClr val="000000"/>
                </a:solidFill>
              </a:rPr>
              <a:t>Llave </a:t>
            </a:r>
            <a:r>
              <a:rPr lang="es-MX" altLang="en-US" sz="1500" dirty="0">
                <a:solidFill>
                  <a:srgbClr val="000000"/>
                </a:solidFill>
              </a:rPr>
              <a:t>que se ajusta a la tuerca del termómetro del </a:t>
            </a:r>
            <a:r>
              <a:rPr lang="es-MX" altLang="en-US" sz="1500" dirty="0" smtClean="0">
                <a:solidFill>
                  <a:srgbClr val="000000"/>
                </a:solidFill>
              </a:rPr>
              <a:t>suelo (para marcar la profundidad)</a:t>
            </a:r>
            <a:endParaRPr lang="en-US" altLang="en-US" sz="1500" dirty="0">
              <a:solidFill>
                <a:srgbClr val="000000"/>
              </a:solidFill>
            </a:endParaRPr>
          </a:p>
          <a:p>
            <a:pPr>
              <a:lnSpc>
                <a:spcPct val="93000"/>
              </a:lnSpc>
              <a:buSzPct val="100000"/>
              <a:defRPr/>
            </a:pPr>
            <a:r>
              <a:rPr lang="es-MX" altLang="en-US" sz="1500" b="1" dirty="0">
                <a:solidFill>
                  <a:srgbClr val="000000"/>
                </a:solidFill>
              </a:rPr>
              <a:t>Para medición de temperatura del </a:t>
            </a:r>
            <a:r>
              <a:rPr lang="es-MX" altLang="en-US" sz="1500" b="1" dirty="0" smtClean="0">
                <a:solidFill>
                  <a:srgbClr val="000000"/>
                </a:solidFill>
              </a:rPr>
              <a:t>suelo</a:t>
            </a:r>
            <a:r>
              <a:rPr lang="en-US" altLang="en-US" sz="1500" b="1" dirty="0" smtClean="0">
                <a:solidFill>
                  <a:srgbClr val="000000"/>
                </a:solidFill>
              </a:rPr>
              <a:t>: </a:t>
            </a:r>
            <a:endParaRPr lang="en-US" altLang="en-US" sz="1500" dirty="0">
              <a:solidFill>
                <a:srgbClr val="000000"/>
              </a:solidFill>
            </a:endParaRPr>
          </a:p>
          <a:p>
            <a:pPr marL="342900" indent="-342900">
              <a:lnSpc>
                <a:spcPct val="93000"/>
              </a:lnSpc>
              <a:buSzPct val="100000"/>
              <a:buFont typeface="Arial" charset="0"/>
              <a:buChar char="•"/>
              <a:defRPr/>
            </a:pPr>
            <a:r>
              <a:rPr lang="es-MX" altLang="en-US" sz="1500" dirty="0">
                <a:solidFill>
                  <a:srgbClr val="000000"/>
                </a:solidFill>
              </a:rPr>
              <a:t>Un sitio de muestreo de temperatura del suelo definido </a:t>
            </a:r>
            <a:endParaRPr lang="es-MX" altLang="en-US" sz="1500" dirty="0" smtClean="0">
              <a:solidFill>
                <a:srgbClr val="000000"/>
              </a:solidFill>
            </a:endParaRPr>
          </a:p>
          <a:p>
            <a:pPr marL="342900" indent="-342900">
              <a:lnSpc>
                <a:spcPct val="93000"/>
              </a:lnSpc>
              <a:buSzPct val="100000"/>
              <a:buFont typeface="Arial" charset="0"/>
              <a:buChar char="•"/>
              <a:defRPr/>
            </a:pPr>
            <a:r>
              <a:rPr lang="es-MX" altLang="en-US" sz="1500" dirty="0" smtClean="0">
                <a:solidFill>
                  <a:srgbClr val="000000"/>
                </a:solidFill>
              </a:rPr>
              <a:t>Termómetro </a:t>
            </a:r>
            <a:r>
              <a:rPr lang="es-MX" altLang="en-US" sz="1500" dirty="0">
                <a:solidFill>
                  <a:srgbClr val="000000"/>
                </a:solidFill>
              </a:rPr>
              <a:t>de </a:t>
            </a:r>
            <a:r>
              <a:rPr lang="es-MX" altLang="en-US" sz="1500" dirty="0" smtClean="0">
                <a:solidFill>
                  <a:srgbClr val="000000"/>
                </a:solidFill>
              </a:rPr>
              <a:t>suelo</a:t>
            </a:r>
          </a:p>
          <a:p>
            <a:pPr marL="342900" indent="-342900">
              <a:lnSpc>
                <a:spcPct val="93000"/>
              </a:lnSpc>
              <a:buSzPct val="100000"/>
              <a:buFont typeface="Arial" charset="0"/>
              <a:buChar char="•"/>
              <a:defRPr/>
            </a:pPr>
            <a:r>
              <a:rPr lang="es-MX" altLang="en-US" sz="1500" dirty="0" smtClean="0">
                <a:solidFill>
                  <a:srgbClr val="000000"/>
                </a:solidFill>
              </a:rPr>
              <a:t>Termómetro </a:t>
            </a:r>
            <a:r>
              <a:rPr lang="es-MX" altLang="en-US" sz="1500" dirty="0">
                <a:solidFill>
                  <a:srgbClr val="000000"/>
                </a:solidFill>
              </a:rPr>
              <a:t>de calibración del suelo </a:t>
            </a:r>
            <a:endParaRPr lang="es-MX" altLang="en-US" sz="1500" dirty="0" smtClean="0">
              <a:solidFill>
                <a:srgbClr val="000000"/>
              </a:solidFill>
            </a:endParaRPr>
          </a:p>
          <a:p>
            <a:pPr marL="342900" indent="-342900">
              <a:lnSpc>
                <a:spcPct val="93000"/>
              </a:lnSpc>
              <a:buSzPct val="100000"/>
              <a:buFont typeface="Arial" charset="0"/>
              <a:buChar char="•"/>
              <a:defRPr/>
            </a:pPr>
            <a:r>
              <a:rPr lang="es-MX" altLang="en-US" sz="1500" dirty="0" smtClean="0">
                <a:solidFill>
                  <a:srgbClr val="000000"/>
                </a:solidFill>
              </a:rPr>
              <a:t>Espaciadores </a:t>
            </a:r>
            <a:r>
              <a:rPr lang="es-MX" altLang="en-US" sz="1500" dirty="0">
                <a:solidFill>
                  <a:srgbClr val="000000"/>
                </a:solidFill>
              </a:rPr>
              <a:t>de termómetro (para mediciones de temperatura de 5 cm y 10 cm) 12 cm o más largo de la uña marcada en 5 cm, 7 cm, 10 cm y 12 cm de su punto (si el suelo es firme</a:t>
            </a:r>
            <a:r>
              <a:rPr lang="es-MX" altLang="en-US" sz="1500" dirty="0" smtClean="0">
                <a:solidFill>
                  <a:srgbClr val="000000"/>
                </a:solidFill>
              </a:rPr>
              <a:t>)</a:t>
            </a:r>
          </a:p>
          <a:p>
            <a:pPr marL="342900" indent="-342900">
              <a:lnSpc>
                <a:spcPct val="93000"/>
              </a:lnSpc>
              <a:buSzPct val="100000"/>
              <a:buFont typeface="Arial" charset="0"/>
              <a:buChar char="•"/>
              <a:defRPr/>
            </a:pPr>
            <a:r>
              <a:rPr lang="es-MX" altLang="en-US" sz="1500" dirty="0" smtClean="0">
                <a:solidFill>
                  <a:srgbClr val="000000"/>
                </a:solidFill>
              </a:rPr>
              <a:t>Reloj </a:t>
            </a:r>
          </a:p>
          <a:p>
            <a:pPr marL="342900" indent="-342900">
              <a:lnSpc>
                <a:spcPct val="93000"/>
              </a:lnSpc>
              <a:buSzPct val="100000"/>
              <a:buFont typeface="Arial" charset="0"/>
              <a:buChar char="•"/>
              <a:defRPr/>
            </a:pPr>
            <a:r>
              <a:rPr lang="es-MX" altLang="en-US" sz="1500" dirty="0" smtClean="0">
                <a:solidFill>
                  <a:srgbClr val="000000"/>
                </a:solidFill>
              </a:rPr>
              <a:t>Registro/entrada </a:t>
            </a:r>
            <a:r>
              <a:rPr lang="es-MX" altLang="en-US" sz="1500" dirty="0">
                <a:solidFill>
                  <a:srgbClr val="000000"/>
                </a:solidFill>
              </a:rPr>
              <a:t>de datos App </a:t>
            </a:r>
            <a:endParaRPr lang="es-MX" altLang="en-US" sz="1500" dirty="0" smtClean="0">
              <a:solidFill>
                <a:srgbClr val="000000"/>
              </a:solidFill>
            </a:endParaRPr>
          </a:p>
          <a:p>
            <a:pPr marL="342900" indent="-342900">
              <a:lnSpc>
                <a:spcPct val="93000"/>
              </a:lnSpc>
              <a:buSzPct val="100000"/>
              <a:buFont typeface="Arial" charset="0"/>
              <a:buChar char="•"/>
              <a:defRPr/>
            </a:pPr>
            <a:r>
              <a:rPr lang="es-MX" altLang="en-US" sz="1500" dirty="0" smtClean="0">
                <a:solidFill>
                  <a:srgbClr val="000000"/>
                </a:solidFill>
              </a:rPr>
              <a:t>Bolígrafo </a:t>
            </a:r>
            <a:r>
              <a:rPr lang="es-MX" altLang="en-US" sz="1500" dirty="0">
                <a:solidFill>
                  <a:srgbClr val="000000"/>
                </a:solidFill>
              </a:rPr>
              <a:t>o </a:t>
            </a:r>
            <a:r>
              <a:rPr lang="es-MX" altLang="en-US" sz="1500" dirty="0" smtClean="0">
                <a:solidFill>
                  <a:srgbClr val="000000"/>
                </a:solidFill>
              </a:rPr>
              <a:t>lápiz</a:t>
            </a:r>
          </a:p>
          <a:p>
            <a:pPr marL="342900" indent="-342900">
              <a:lnSpc>
                <a:spcPct val="93000"/>
              </a:lnSpc>
              <a:buSzPct val="100000"/>
              <a:buFont typeface="Arial" charset="0"/>
              <a:buChar char="•"/>
              <a:defRPr/>
            </a:pPr>
            <a:r>
              <a:rPr lang="es-MX" altLang="en-US" sz="1500" dirty="0" smtClean="0">
                <a:solidFill>
                  <a:srgbClr val="000000"/>
                </a:solidFill>
              </a:rPr>
              <a:t>Martillo </a:t>
            </a:r>
            <a:r>
              <a:rPr lang="es-MX" altLang="en-US" sz="1500" dirty="0">
                <a:solidFill>
                  <a:srgbClr val="000000"/>
                </a:solidFill>
              </a:rPr>
              <a:t>(si el suelo es extra firme</a:t>
            </a:r>
            <a:r>
              <a:rPr lang="es-MX" altLang="en-US" sz="1500" dirty="0" smtClean="0">
                <a:solidFill>
                  <a:srgbClr val="000000"/>
                </a:solidFill>
              </a:rPr>
              <a:t>) y clavo</a:t>
            </a:r>
            <a:endParaRPr lang="en-US" altLang="en-US" dirty="0">
              <a:solidFill>
                <a:srgbClr val="000000"/>
              </a:solidFill>
            </a:endParaRPr>
          </a:p>
        </p:txBody>
      </p:sp>
      <p:sp>
        <p:nvSpPr>
          <p:cNvPr id="11" name="Rectángulo 10"/>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1305877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5829C6-360E-1246-ABDF-EF7E2BA96354}" type="slidenum">
              <a:rPr lang="en-US" smtClean="0"/>
              <a:t>8</a:t>
            </a:fld>
            <a:endParaRPr lang="en-US" dirty="0"/>
          </a:p>
        </p:txBody>
      </p:sp>
      <p:sp>
        <p:nvSpPr>
          <p:cNvPr id="2" name="Title 1"/>
          <p:cNvSpPr>
            <a:spLocks noGrp="1"/>
          </p:cNvSpPr>
          <p:nvPr>
            <p:ph type="title"/>
          </p:nvPr>
        </p:nvSpPr>
        <p:spPr>
          <a:xfrm>
            <a:off x="1478232" y="977814"/>
            <a:ext cx="7430637" cy="699824"/>
          </a:xfrm>
        </p:spPr>
        <p:txBody>
          <a:bodyPr>
            <a:normAutofit/>
          </a:bodyPr>
          <a:lstStyle/>
          <a:p>
            <a:pPr>
              <a:lnSpc>
                <a:spcPct val="93000"/>
              </a:lnSpc>
              <a:buSzPct val="100000"/>
              <a:defRPr/>
            </a:pPr>
            <a:r>
              <a:rPr lang="es-MX" altLang="en-US" sz="3600" b="1" dirty="0">
                <a:solidFill>
                  <a:srgbClr val="000000"/>
                </a:solidFill>
              </a:rPr>
              <a:t>Calibración del termómetro del suelo</a:t>
            </a:r>
            <a:endParaRPr lang="en-US" altLang="en-US" sz="3600" b="1" dirty="0">
              <a:solidFill>
                <a:srgbClr val="000000"/>
              </a:solidFill>
            </a:endParaRPr>
          </a:p>
        </p:txBody>
      </p:sp>
      <p:sp>
        <p:nvSpPr>
          <p:cNvPr id="7" name="Content Placeholder 2"/>
          <p:cNvSpPr txBox="1">
            <a:spLocks/>
          </p:cNvSpPr>
          <p:nvPr/>
        </p:nvSpPr>
        <p:spPr>
          <a:xfrm>
            <a:off x="1386394" y="1617359"/>
            <a:ext cx="4882645" cy="46816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93000"/>
              </a:lnSpc>
              <a:buSzPct val="100000"/>
              <a:buFont typeface="+mj-lt"/>
              <a:buAutoNum type="arabicPeriod"/>
              <a:defRPr/>
            </a:pPr>
            <a:r>
              <a:rPr lang="es-MX" altLang="en-US" sz="1600" dirty="0">
                <a:solidFill>
                  <a:srgbClr val="000000"/>
                </a:solidFill>
              </a:rPr>
              <a:t>Verter alrededor de 250 </a:t>
            </a:r>
            <a:r>
              <a:rPr lang="es-MX" altLang="en-US" sz="1600" dirty="0" smtClean="0">
                <a:solidFill>
                  <a:srgbClr val="000000"/>
                </a:solidFill>
              </a:rPr>
              <a:t>ml </a:t>
            </a:r>
            <a:r>
              <a:rPr lang="es-MX" altLang="en-US" sz="1600" dirty="0">
                <a:solidFill>
                  <a:srgbClr val="000000"/>
                </a:solidFill>
              </a:rPr>
              <a:t>de agua a temperatura ambiente en un vaso de precipitados (lo suficiente para cubrir los 4 cm más bajos de sus termómetros). </a:t>
            </a:r>
            <a:endParaRPr lang="es-MX" altLang="en-US" sz="1600" dirty="0" smtClean="0">
              <a:solidFill>
                <a:srgbClr val="000000"/>
              </a:solidFill>
            </a:endParaRPr>
          </a:p>
          <a:p>
            <a:pPr marL="457200" indent="-457200">
              <a:lnSpc>
                <a:spcPct val="93000"/>
              </a:lnSpc>
              <a:buSzPct val="100000"/>
              <a:buFont typeface="+mj-lt"/>
              <a:buAutoNum type="arabicPeriod"/>
              <a:defRPr/>
            </a:pPr>
            <a:r>
              <a:rPr lang="es-MX" altLang="en-US" sz="1600" dirty="0" smtClean="0">
                <a:solidFill>
                  <a:srgbClr val="000000"/>
                </a:solidFill>
              </a:rPr>
              <a:t>Coloque </a:t>
            </a:r>
            <a:r>
              <a:rPr lang="es-MX" altLang="en-US" sz="1600" dirty="0">
                <a:solidFill>
                  <a:srgbClr val="000000"/>
                </a:solidFill>
              </a:rPr>
              <a:t>el termómetro de calibración y el termómetro del suelo en el agua</a:t>
            </a:r>
            <a:r>
              <a:rPr lang="es-MX" altLang="en-US" sz="1600" dirty="0" smtClean="0">
                <a:solidFill>
                  <a:srgbClr val="000000"/>
                </a:solidFill>
              </a:rPr>
              <a:t>.</a:t>
            </a:r>
          </a:p>
          <a:p>
            <a:pPr marL="457200" indent="-457200">
              <a:lnSpc>
                <a:spcPct val="93000"/>
              </a:lnSpc>
              <a:buSzPct val="100000"/>
              <a:buFont typeface="+mj-lt"/>
              <a:buAutoNum type="arabicPeriod"/>
              <a:defRPr/>
            </a:pPr>
            <a:r>
              <a:rPr lang="es-MX" altLang="en-US" sz="1600" dirty="0" smtClean="0">
                <a:solidFill>
                  <a:srgbClr val="000000"/>
                </a:solidFill>
              </a:rPr>
              <a:t>Espere </a:t>
            </a:r>
            <a:r>
              <a:rPr lang="es-MX" altLang="en-US" sz="1600" dirty="0">
                <a:solidFill>
                  <a:srgbClr val="000000"/>
                </a:solidFill>
              </a:rPr>
              <a:t>2 minutos. </a:t>
            </a:r>
            <a:endParaRPr lang="es-MX" altLang="en-US" sz="1600" dirty="0" smtClean="0">
              <a:solidFill>
                <a:srgbClr val="000000"/>
              </a:solidFill>
            </a:endParaRPr>
          </a:p>
          <a:p>
            <a:pPr marL="457200" indent="-457200">
              <a:lnSpc>
                <a:spcPct val="93000"/>
              </a:lnSpc>
              <a:buSzPct val="100000"/>
              <a:buFont typeface="+mj-lt"/>
              <a:buAutoNum type="arabicPeriod"/>
              <a:defRPr/>
            </a:pPr>
            <a:r>
              <a:rPr lang="es-MX" altLang="en-US" sz="1600" dirty="0" smtClean="0">
                <a:solidFill>
                  <a:srgbClr val="000000"/>
                </a:solidFill>
              </a:rPr>
              <a:t>Lea </a:t>
            </a:r>
            <a:r>
              <a:rPr lang="es-MX" altLang="en-US" sz="1600" dirty="0">
                <a:solidFill>
                  <a:srgbClr val="000000"/>
                </a:solidFill>
              </a:rPr>
              <a:t>las temperaturas de ambos termómetros. Si la diferencia de temperatura entre los termómetros es inferior a </a:t>
            </a:r>
            <a:r>
              <a:rPr lang="es-MX" altLang="en-US" sz="1600" dirty="0" smtClean="0">
                <a:solidFill>
                  <a:srgbClr val="000000"/>
                </a:solidFill>
              </a:rPr>
              <a:t>2°C</a:t>
            </a:r>
            <a:r>
              <a:rPr lang="es-MX" altLang="en-US" sz="1600" dirty="0">
                <a:solidFill>
                  <a:srgbClr val="000000"/>
                </a:solidFill>
              </a:rPr>
              <a:t>, </a:t>
            </a:r>
            <a:r>
              <a:rPr lang="es-MX" altLang="en-US" sz="1600" dirty="0" smtClean="0">
                <a:solidFill>
                  <a:srgbClr val="000000"/>
                </a:solidFill>
              </a:rPr>
              <a:t>ha finalizado; el </a:t>
            </a:r>
            <a:r>
              <a:rPr lang="es-MX" altLang="en-US" sz="1600" dirty="0">
                <a:solidFill>
                  <a:srgbClr val="000000"/>
                </a:solidFill>
              </a:rPr>
              <a:t>termómetro </a:t>
            </a:r>
            <a:r>
              <a:rPr lang="es-MX" altLang="en-US" sz="1600" dirty="0" smtClean="0">
                <a:solidFill>
                  <a:srgbClr val="000000"/>
                </a:solidFill>
              </a:rPr>
              <a:t>de suelo está calibrado. </a:t>
            </a:r>
          </a:p>
          <a:p>
            <a:pPr marL="457200" indent="-457200">
              <a:lnSpc>
                <a:spcPct val="93000"/>
              </a:lnSpc>
              <a:buSzPct val="100000"/>
              <a:buFont typeface="+mj-lt"/>
              <a:buAutoNum type="arabicPeriod"/>
              <a:defRPr/>
            </a:pPr>
            <a:r>
              <a:rPr lang="es-MX" altLang="en-US" sz="1600" dirty="0" smtClean="0">
                <a:solidFill>
                  <a:srgbClr val="000000"/>
                </a:solidFill>
              </a:rPr>
              <a:t>Si </a:t>
            </a:r>
            <a:r>
              <a:rPr lang="es-MX" altLang="en-US" sz="1600" dirty="0">
                <a:solidFill>
                  <a:srgbClr val="000000"/>
                </a:solidFill>
              </a:rPr>
              <a:t>la diferencia de temperatura es superior a </a:t>
            </a:r>
            <a:r>
              <a:rPr lang="es-MX" altLang="en-US" sz="1600" dirty="0" smtClean="0">
                <a:solidFill>
                  <a:srgbClr val="000000"/>
                </a:solidFill>
              </a:rPr>
              <a:t>2°C</a:t>
            </a:r>
            <a:r>
              <a:rPr lang="es-MX" altLang="en-US" sz="1600" dirty="0">
                <a:solidFill>
                  <a:srgbClr val="000000"/>
                </a:solidFill>
              </a:rPr>
              <a:t>, espere dos minutos más. Si la diferencia de temperatura sigue siendo superior a </a:t>
            </a:r>
            <a:r>
              <a:rPr lang="es-MX" altLang="en-US" sz="1600" dirty="0" smtClean="0">
                <a:solidFill>
                  <a:srgbClr val="000000"/>
                </a:solidFill>
              </a:rPr>
              <a:t>2° </a:t>
            </a:r>
            <a:r>
              <a:rPr lang="es-MX" altLang="en-US" sz="1600" dirty="0">
                <a:solidFill>
                  <a:srgbClr val="000000"/>
                </a:solidFill>
              </a:rPr>
              <a:t>C, ajuste el termómetro del suelo girando la tuerca de calibración en la base de la esfera con la llave inglesa hasta que la lectura del termómetro del suelo coincida con el termómetro de calibración.</a:t>
            </a:r>
            <a:endParaRPr lang="en-US" altLang="en-US" dirty="0">
              <a:solidFill>
                <a:srgbClr val="000000"/>
              </a:solidFill>
            </a:endParaRPr>
          </a:p>
          <a:p>
            <a:pPr>
              <a:lnSpc>
                <a:spcPct val="93000"/>
              </a:lnSpc>
              <a:buSzPct val="100000"/>
              <a:defRPr/>
            </a:pPr>
            <a:endParaRPr lang="en-US" altLang="en-US" dirty="0">
              <a:solidFill>
                <a:srgbClr val="000000"/>
              </a:solidFill>
            </a:endParaRPr>
          </a:p>
          <a:p>
            <a:pPr>
              <a:lnSpc>
                <a:spcPct val="93000"/>
              </a:lnSpc>
              <a:buSzPct val="100000"/>
              <a:defRPr/>
            </a:pPr>
            <a:endParaRPr lang="en-US" altLang="en-US" dirty="0">
              <a:solidFill>
                <a:srgbClr val="000000"/>
              </a:solidFill>
            </a:endParaRPr>
          </a:p>
        </p:txBody>
      </p:sp>
      <p:pic>
        <p:nvPicPr>
          <p:cNvPr id="10" name="Picture 7" descr="Photograph of the back of the soil thermometer, showing how you can calibrate the thermometer by turning the calibration n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134" y="1753662"/>
            <a:ext cx="2294993" cy="2455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10"/>
          <p:cNvSpPr txBox="1">
            <a:spLocks noChangeArrowheads="1"/>
          </p:cNvSpPr>
          <p:nvPr/>
        </p:nvSpPr>
        <p:spPr bwMode="auto">
          <a:xfrm>
            <a:off x="1478232" y="6332599"/>
            <a:ext cx="7214895"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ＭＳ Ｐゴシック" charset="-128"/>
              </a:defRPr>
            </a:lvl9pPr>
          </a:lstStyle>
          <a:p>
            <a:pPr eaLnBrk="1">
              <a:buSzPct val="100000"/>
              <a:defRPr/>
            </a:pPr>
            <a:r>
              <a:rPr lang="es-MX" altLang="en-US" sz="1400" dirty="0">
                <a:solidFill>
                  <a:srgbClr val="000000"/>
                </a:solidFill>
              </a:rPr>
              <a:t>Mantenga el sensor del termómetro (los 4 cm más bajos) en el agua mientras ajusta la calibración</a:t>
            </a:r>
            <a:r>
              <a:rPr lang="en-US" altLang="en-US" sz="1400" dirty="0" smtClean="0">
                <a:solidFill>
                  <a:srgbClr val="000000"/>
                </a:solidFill>
              </a:rPr>
              <a:t>.</a:t>
            </a:r>
            <a:endParaRPr lang="en-US" altLang="en-US" sz="1400" dirty="0">
              <a:solidFill>
                <a:srgbClr val="000000"/>
              </a:solidFill>
            </a:endParaRPr>
          </a:p>
        </p:txBody>
      </p:sp>
      <p:sp>
        <p:nvSpPr>
          <p:cNvPr id="9" name="Rectángulo 8"/>
          <p:cNvSpPr/>
          <p:nvPr/>
        </p:nvSpPr>
        <p:spPr>
          <a:xfrm>
            <a:off x="0" y="988847"/>
            <a:ext cx="1257300" cy="5869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200" b="1" dirty="0" smtClean="0">
                <a:solidFill>
                  <a:srgbClr val="473208"/>
                </a:solidFill>
              </a:rPr>
              <a:t>A. ¿Por qué medir la temperatura del suelo?</a:t>
            </a:r>
          </a:p>
          <a:p>
            <a:endParaRPr lang="es-AR" sz="1200" b="1" dirty="0" smtClean="0">
              <a:solidFill>
                <a:srgbClr val="473208"/>
              </a:solidFill>
            </a:endParaRPr>
          </a:p>
          <a:p>
            <a:endParaRPr lang="es-AR" sz="1200" b="1" dirty="0" smtClean="0">
              <a:solidFill>
                <a:srgbClr val="473208"/>
              </a:solidFill>
            </a:endParaRPr>
          </a:p>
          <a:p>
            <a:r>
              <a:rPr lang="es-AR" sz="1200" b="1" dirty="0" smtClean="0">
                <a:solidFill>
                  <a:srgbClr val="473208"/>
                </a:solidFill>
              </a:rPr>
              <a:t>B. ¿Cuándo y dónde medir la temperatura del suelo?</a:t>
            </a:r>
          </a:p>
          <a:p>
            <a:endParaRPr lang="es-AR" sz="1200" b="1" dirty="0" smtClean="0">
              <a:solidFill>
                <a:srgbClr val="473208"/>
              </a:solidFill>
            </a:endParaRPr>
          </a:p>
          <a:p>
            <a:endParaRPr lang="es-AR" sz="1200" b="1" dirty="0">
              <a:solidFill>
                <a:srgbClr val="473208"/>
              </a:solidFill>
            </a:endParaRPr>
          </a:p>
          <a:p>
            <a:r>
              <a:rPr lang="es-AR" sz="1200" b="1" dirty="0" smtClean="0">
                <a:solidFill>
                  <a:schemeClr val="bg1"/>
                </a:solidFill>
              </a:rPr>
              <a:t>C. Preparándose  para medir la temperatura del suelo.</a:t>
            </a:r>
          </a:p>
          <a:p>
            <a:endParaRPr lang="es-AR" sz="1200" b="1" dirty="0" smtClean="0">
              <a:solidFill>
                <a:srgbClr val="473208"/>
              </a:solidFill>
            </a:endParaRPr>
          </a:p>
          <a:p>
            <a:r>
              <a:rPr lang="es-AR" sz="1200" b="1" dirty="0">
                <a:solidFill>
                  <a:srgbClr val="473208"/>
                </a:solidFill>
              </a:rPr>
              <a:t>D. ¿Cómo medir la temperatura del suelo?</a:t>
            </a:r>
          </a:p>
          <a:p>
            <a:endParaRPr lang="es-AR" sz="1200" b="1" dirty="0">
              <a:solidFill>
                <a:srgbClr val="473208"/>
              </a:solidFill>
            </a:endParaRPr>
          </a:p>
          <a:p>
            <a:r>
              <a:rPr lang="es-AR" sz="1200" b="1" dirty="0" smtClean="0">
                <a:solidFill>
                  <a:srgbClr val="473208"/>
                </a:solidFill>
              </a:rPr>
              <a:t>E. ¿Cómo reportar los datos a GLOBE?</a:t>
            </a:r>
          </a:p>
          <a:p>
            <a:endParaRPr lang="es-AR" sz="1200" b="1" dirty="0" smtClean="0">
              <a:solidFill>
                <a:srgbClr val="473208"/>
              </a:solidFill>
            </a:endParaRPr>
          </a:p>
          <a:p>
            <a:endParaRPr lang="es-AR" sz="1200" b="1" dirty="0">
              <a:solidFill>
                <a:srgbClr val="473208"/>
              </a:solidFill>
            </a:endParaRPr>
          </a:p>
          <a:p>
            <a:r>
              <a:rPr lang="es-AR" sz="1200" b="1" dirty="0" smtClean="0">
                <a:solidFill>
                  <a:srgbClr val="473208"/>
                </a:solidFill>
              </a:rPr>
              <a:t>F. Visualización de los datos de temperatura del suelo.</a:t>
            </a:r>
            <a:endParaRPr lang="es-AR" sz="1200" b="1" dirty="0">
              <a:solidFill>
                <a:srgbClr val="473208"/>
              </a:solidFill>
            </a:endParaRPr>
          </a:p>
        </p:txBody>
      </p:sp>
    </p:spTree>
    <p:extLst>
      <p:ext uri="{BB962C8B-B14F-4D97-AF65-F5344CB8AC3E}">
        <p14:creationId xmlns:p14="http://schemas.microsoft.com/office/powerpoint/2010/main" val="405035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895</TotalTime>
  <Words>5159</Words>
  <Application>Microsoft Office PowerPoint</Application>
  <PresentationFormat>Presentación en pantalla (4:3)</PresentationFormat>
  <Paragraphs>782</Paragraphs>
  <Slides>35</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ＭＳ Ｐゴシック</vt:lpstr>
      <vt:lpstr>Arial</vt:lpstr>
      <vt:lpstr>Calibri</vt:lpstr>
      <vt:lpstr>Calibri Light</vt:lpstr>
      <vt:lpstr>Times New Roman</vt:lpstr>
      <vt:lpstr>Office Theme</vt:lpstr>
      <vt:lpstr>Intro Slide</vt:lpstr>
      <vt:lpstr>Descripción general de la temperatura del suelo</vt:lpstr>
      <vt:lpstr>La importancia de la temperatura del suelo</vt:lpstr>
      <vt:lpstr>La temperatura del suelo está vinculada a la temperatura del aire</vt:lpstr>
      <vt:lpstr>Temperatura del suelo</vt:lpstr>
      <vt:lpstr>Temperatura del suelo: frecuencia de medición y ubicación</vt:lpstr>
      <vt:lpstr>Resumen del protocolo</vt:lpstr>
      <vt:lpstr>Equipamiento requerido</vt:lpstr>
      <vt:lpstr>Calibración del termómetro del suelo</vt:lpstr>
      <vt:lpstr>Espaciadores de termómetro de suelo</vt:lpstr>
      <vt:lpstr>Construcción del espaciador para medir a 5 cm de profundidad</vt:lpstr>
      <vt:lpstr>Construcción del espaciador para medir a 10cm de profundidad</vt:lpstr>
      <vt:lpstr>Preparando un clavo para hacer agujeros piloto en suelos duros</vt:lpstr>
      <vt:lpstr>Protocolo de temperatura del suelo1</vt:lpstr>
      <vt:lpstr>Protocolo de Temperatura del suelo2</vt:lpstr>
      <vt:lpstr>Inserción del termómetro de suelo para la medición de 5 cm</vt:lpstr>
      <vt:lpstr>  Lectura de la temperatura del suelo de 5 cm  </vt:lpstr>
      <vt:lpstr>Extendiendo el orificio guía para la medición de 10 cm en suelo firme</vt:lpstr>
      <vt:lpstr>Insertar el termómetro de suelo para la medición de 10 cm</vt:lpstr>
      <vt:lpstr>Lectura de la temperatura del suelo a 10 cm</vt:lpstr>
      <vt:lpstr>Tomar Dos pares de Lecturas de Temperatura del Suelo</vt:lpstr>
      <vt:lpstr>Frecuencia de muestreo de temperatura diurna del suelo y ubicación</vt:lpstr>
      <vt:lpstr>Temperatura diurna del suelo: muestreo</vt:lpstr>
      <vt:lpstr>Suelo temperatura: Registrar en Nueva Observación</vt:lpstr>
      <vt:lpstr>Introducción de datos y hora de sus mediciones</vt:lpstr>
      <vt:lpstr>Introducción del primer par de observaciones de temperatura del suelo</vt:lpstr>
      <vt:lpstr>Agregar más observaciones de temperatura del suelo</vt:lpstr>
      <vt:lpstr>Registro de la temperatura actual</vt:lpstr>
      <vt:lpstr>Introducción de datos de temperatura del suelo diurnos</vt:lpstr>
      <vt:lpstr>Respuestas del sitio web de GLOBE a la entrada de datos</vt:lpstr>
      <vt:lpstr>Visualización de datos de temperatura del suelo – 5cmatos de temperatura del suelo - 5 cm </vt:lpstr>
      <vt:lpstr>Visualización de datos de temperatura del suelo – 10 cm2 </vt:lpstr>
      <vt:lpstr>Visualización de datos de temperatura del suelo –10 cm (Cont’d) </vt:lpstr>
      <vt:lpstr>Envíenos sus comentarios sobre este módulo. ¡Este es un proyecto de la comunidad y agradecemos sus comentarios, sugerencias y ediciones! Comente aquí: eTraining Comentarios ¿Preguntas después de revisar este módulo? Póngase en contacto con GLOBE: help@globe.gov</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79</cp:revision>
  <dcterms:created xsi:type="dcterms:W3CDTF">2016-05-07T01:23:45Z</dcterms:created>
  <dcterms:modified xsi:type="dcterms:W3CDTF">2021-12-07T13:23:58Z</dcterms:modified>
</cp:coreProperties>
</file>