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gcxliyI4caL6IVnOgamzMAbTYk6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Candia" initials="DC" lastIdx="1" clrIdx="0">
    <p:extLst>
      <p:ext uri="{19B8F6BF-5375-455C-9EA6-DF929625EA0E}">
        <p15:presenceInfo xmlns:p15="http://schemas.microsoft.com/office/powerpoint/2012/main" userId="S-1-5-21-2400602504-3609910129-1135931463-85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88"/>
  </p:normalViewPr>
  <p:slideViewPr>
    <p:cSldViewPr snapToGrid="0" snapToObjects="1">
      <p:cViewPr varScale="1">
        <p:scale>
          <a:sx n="65" d="100"/>
          <a:sy n="65" d="100"/>
        </p:scale>
        <p:origin x="132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0</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Y" dirty="0"/>
              <a:t>SEGURIDAD  Asegúrese que los alumnos usen guantes y gafas de protección durante sus investigaciones</a:t>
            </a:r>
          </a:p>
          <a:p>
            <a:pPr marL="0" lvl="0" indent="0" algn="l" rtl="0">
              <a:spcBef>
                <a:spcPts val="0"/>
              </a:spcBef>
              <a:spcAft>
                <a:spcPts val="0"/>
              </a:spcAft>
              <a:buNone/>
            </a:pPr>
            <a:endParaRPr dirty="0"/>
          </a:p>
        </p:txBody>
      </p:sp>
      <p:sp>
        <p:nvSpPr>
          <p:cNvPr id="305" name="Google Shape;305;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Y" dirty="0"/>
              <a:t>Mediciones de la  Hidrósfera de GLOBE</a:t>
            </a:r>
          </a:p>
          <a:p>
            <a:r>
              <a:rPr lang="en-UY" dirty="0"/>
              <a:t>Sitio de Estudio de Hidrósfera</a:t>
            </a:r>
          </a:p>
          <a:p>
            <a:r>
              <a:rPr lang="en-UY" dirty="0"/>
              <a:t>Temperatura del Agua</a:t>
            </a:r>
          </a:p>
          <a:p>
            <a:r>
              <a:rPr lang="en-UY" dirty="0"/>
              <a:t>Transparencia del Agua</a:t>
            </a:r>
          </a:p>
          <a:p>
            <a:r>
              <a:rPr lang="en-UY" dirty="0"/>
              <a:t>Conductividad</a:t>
            </a:r>
          </a:p>
          <a:p>
            <a:r>
              <a:rPr lang="en-UY" dirty="0"/>
              <a:t>pH</a:t>
            </a:r>
          </a:p>
          <a:p>
            <a:r>
              <a:rPr lang="en-UY" dirty="0"/>
              <a:t>Larvas de Mosquitos</a:t>
            </a:r>
          </a:p>
          <a:p>
            <a:r>
              <a:rPr lang="en-UY" dirty="0"/>
              <a:t>Alcalinidad</a:t>
            </a:r>
          </a:p>
          <a:p>
            <a:r>
              <a:rPr lang="en-UY" dirty="0"/>
              <a:t>Oxígeno Disuelto</a:t>
            </a:r>
          </a:p>
          <a:p>
            <a:r>
              <a:rPr lang="en-UY" dirty="0"/>
              <a:t>Salinidad</a:t>
            </a:r>
          </a:p>
          <a:p>
            <a:r>
              <a:rPr lang="en-UY" dirty="0"/>
              <a:t>Nitratos</a:t>
            </a:r>
          </a:p>
          <a:p>
            <a:r>
              <a:rPr lang="en-UY" dirty="0"/>
              <a:t>Macroinvertebrados de Agua Dulce</a:t>
            </a:r>
            <a:endParaRPr dirty="0"/>
          </a:p>
        </p:txBody>
      </p:sp>
      <p:sp>
        <p:nvSpPr>
          <p:cNvPr id="116" name="Google Shape;11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Identificar su Sitio de Muestreo</a:t>
            </a:r>
          </a:p>
          <a:p>
            <a:pPr marL="0" lvl="0" indent="0" algn="l" rtl="0">
              <a:spcBef>
                <a:spcPts val="0"/>
              </a:spcBef>
              <a:spcAft>
                <a:spcPts val="0"/>
              </a:spcAft>
              <a:buNone/>
            </a:pPr>
            <a:r>
              <a:rPr lang="es-ES" dirty="0"/>
              <a:t>Seleccione “Hidrología Integrada” y “Nueva Observación”</a:t>
            </a:r>
            <a:endParaRPr dirty="0"/>
          </a:p>
        </p:txBody>
      </p:sp>
      <p:sp>
        <p:nvSpPr>
          <p:cNvPr id="633" name="Google Shape;63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55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indent="-228600">
              <a:buAutoNum type="arabicPeriod"/>
            </a:pPr>
            <a:r>
              <a:rPr lang="en-UY" dirty="0"/>
              <a:t>Seleccione la masa de agua aquí</a:t>
            </a:r>
          </a:p>
          <a:p>
            <a:pPr marL="228600" indent="-228600">
              <a:buAutoNum type="arabicPeriod"/>
            </a:pPr>
            <a:r>
              <a:rPr lang="en-UY" dirty="0"/>
              <a:t>Seleccione el protocolo. Asegúrese de ingresar datos como el Medidor del pH</a:t>
            </a:r>
          </a:p>
          <a:p>
            <a:pPr marL="228600" indent="-228600">
              <a:buAutoNum type="arabicPeriod"/>
            </a:pPr>
            <a:r>
              <a:rPr lang="en-UY" dirty="0"/>
              <a:t>Ingrese cada medición y haga clic en ”agregar”</a:t>
            </a:r>
          </a:p>
          <a:p>
            <a:pPr marL="228600" indent="-228600">
              <a:buAutoNum type="arabicPeriod"/>
            </a:pPr>
            <a:r>
              <a:rPr lang="en-UY" dirty="0"/>
              <a:t>Haga clic en envíar datos</a:t>
            </a:r>
          </a:p>
          <a:p>
            <a:pPr marL="228600" indent="-228600">
              <a:buAutoNum type="arabicPeriod"/>
            </a:pPr>
            <a:r>
              <a:rPr lang="en-UY" dirty="0"/>
              <a:t>¡Ha terminado! Quisiera verificar quién más ha entregado datos sobre la Transparencia del Agua utilizando el Sistema de Visualización de GLOBE?</a:t>
            </a:r>
          </a:p>
          <a:p>
            <a:pPr marL="0" lvl="0" indent="0" algn="l" rtl="0">
              <a:spcBef>
                <a:spcPts val="0"/>
              </a:spcBef>
              <a:spcAft>
                <a:spcPts val="0"/>
              </a:spcAft>
              <a:buNone/>
            </a:pPr>
            <a:endParaRPr dirty="0"/>
          </a:p>
        </p:txBody>
      </p:sp>
      <p:sp>
        <p:nvSpPr>
          <p:cNvPr id="642" name="Google Shape;642;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Y" dirty="0"/>
              <a:t>Ubicaciones donde se encuentran disponibles  los datos del pH del Agua para la semana que seleccionó</a:t>
            </a:r>
          </a:p>
          <a:p>
            <a:pPr marL="0" lvl="0" indent="0" algn="l" rtl="0">
              <a:spcBef>
                <a:spcPts val="0"/>
              </a:spcBef>
              <a:spcAft>
                <a:spcPts val="0"/>
              </a:spcAft>
              <a:buNone/>
            </a:pPr>
            <a:endParaRPr dirty="0"/>
          </a:p>
        </p:txBody>
      </p:sp>
      <p:sp>
        <p:nvSpPr>
          <p:cNvPr id="662" name="Google Shape;662;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Al </a:t>
            </a:r>
            <a:r>
              <a:rPr lang="en-US" sz="1200" b="1" dirty="0" err="1"/>
              <a:t>hacer</a:t>
            </a:r>
            <a:r>
              <a:rPr lang="en-US" sz="1200" b="1" dirty="0"/>
              <a:t> </a:t>
            </a:r>
            <a:r>
              <a:rPr lang="en-US" sz="1200" b="1" dirty="0" err="1"/>
              <a:t>clic</a:t>
            </a:r>
            <a:r>
              <a:rPr lang="en-US" sz="1200" b="1" dirty="0"/>
              <a:t> </a:t>
            </a:r>
            <a:r>
              <a:rPr lang="en-US" sz="1200" b="1" dirty="0" err="1"/>
              <a:t>en</a:t>
            </a:r>
            <a:r>
              <a:rPr lang="en-US" sz="1200" b="1" dirty="0"/>
              <a:t> una </a:t>
            </a:r>
            <a:r>
              <a:rPr lang="en-US" sz="1200" b="1" dirty="0" err="1"/>
              <a:t>ubicación</a:t>
            </a:r>
            <a:r>
              <a:rPr lang="en-US" sz="1200" b="1" dirty="0"/>
              <a:t> se </a:t>
            </a:r>
            <a:r>
              <a:rPr lang="en-US" sz="1200" b="1" dirty="0" err="1"/>
              <a:t>abrirá</a:t>
            </a:r>
            <a:r>
              <a:rPr lang="en-US" sz="1200" b="1" dirty="0"/>
              <a:t> una nota de </a:t>
            </a:r>
            <a:r>
              <a:rPr lang="en-US" sz="1200" b="1" dirty="0" err="1"/>
              <a:t>mapa</a:t>
            </a:r>
            <a:r>
              <a:rPr lang="en-US" sz="1200" b="1" dirty="0"/>
              <a:t> que </a:t>
            </a:r>
            <a:r>
              <a:rPr lang="en-US" sz="1200" b="1" dirty="0" err="1"/>
              <a:t>proporciona</a:t>
            </a:r>
            <a:r>
              <a:rPr lang="en-US" sz="1200" b="1" dirty="0"/>
              <a:t> </a:t>
            </a:r>
            <a:r>
              <a:rPr lang="en-US" sz="1200" b="1" dirty="0" err="1"/>
              <a:t>datos</a:t>
            </a:r>
            <a:r>
              <a:rPr lang="en-US" sz="1200" b="1" dirty="0"/>
              <a:t> del pH del Agua  para </a:t>
            </a:r>
            <a:r>
              <a:rPr lang="en-US" sz="1200" b="1" dirty="0" err="1"/>
              <a:t>esa</a:t>
            </a:r>
            <a:r>
              <a:rPr lang="en-US" sz="1200" b="1" dirty="0"/>
              <a:t> </a:t>
            </a:r>
            <a:r>
              <a:rPr lang="en-US" sz="1200" b="1" dirty="0" err="1"/>
              <a:t>ubicación</a:t>
            </a:r>
            <a:r>
              <a:rPr lang="en-US" sz="1200" b="1" dirty="0"/>
              <a:t> y hora.  </a:t>
            </a:r>
            <a:r>
              <a:rPr lang="en-US" sz="1200" b="1" dirty="0" err="1"/>
              <a:t>Siga</a:t>
            </a:r>
            <a:r>
              <a:rPr lang="en-US" sz="1200" b="1" dirty="0"/>
              <a:t> las </a:t>
            </a:r>
            <a:r>
              <a:rPr lang="en-US" sz="1200" b="1" dirty="0" err="1"/>
              <a:t>instrucciones</a:t>
            </a:r>
            <a:r>
              <a:rPr lang="en-US" sz="1200" b="1" dirty="0"/>
              <a:t> del tutorial para </a:t>
            </a:r>
            <a:r>
              <a:rPr lang="en-US" sz="1200" b="1" dirty="0" err="1"/>
              <a:t>descargar</a:t>
            </a:r>
            <a:r>
              <a:rPr lang="en-US" sz="1200" b="1" dirty="0"/>
              <a:t> los </a:t>
            </a:r>
            <a:r>
              <a:rPr lang="en-US" sz="1200" b="1" dirty="0" err="1"/>
              <a:t>datos</a:t>
            </a:r>
            <a:r>
              <a:rPr lang="en-US" sz="1200" b="1" dirty="0"/>
              <a:t> </a:t>
            </a:r>
            <a:r>
              <a:rPr lang="en-US" sz="1200" b="1" dirty="0" err="1"/>
              <a:t>como</a:t>
            </a:r>
            <a:r>
              <a:rPr lang="en-US" sz="1200" b="1" dirty="0"/>
              <a:t> </a:t>
            </a:r>
            <a:r>
              <a:rPr lang="en-US" sz="1200" b="1" dirty="0" err="1"/>
              <a:t>archivo</a:t>
            </a:r>
            <a:r>
              <a:rPr lang="en-US" sz="1200" b="1" dirty="0"/>
              <a:t> .csv para </a:t>
            </a:r>
            <a:r>
              <a:rPr lang="en-US" sz="1200" b="1" dirty="0" err="1"/>
              <a:t>su</a:t>
            </a:r>
            <a:r>
              <a:rPr lang="en-US" sz="1200" b="1" dirty="0"/>
              <a:t> </a:t>
            </a:r>
            <a:r>
              <a:rPr lang="en-US" sz="1200" b="1" dirty="0" err="1"/>
              <a:t>análisis</a:t>
            </a:r>
            <a:endParaRPr lang="en-UY" dirty="0"/>
          </a:p>
          <a:p>
            <a:pPr marL="0" lvl="0" indent="0" algn="l" rtl="0">
              <a:spcBef>
                <a:spcPts val="0"/>
              </a:spcBef>
              <a:spcAft>
                <a:spcPts val="0"/>
              </a:spcAft>
              <a:buNone/>
            </a:pPr>
            <a:endParaRPr dirty="0"/>
          </a:p>
        </p:txBody>
      </p:sp>
      <p:sp>
        <p:nvSpPr>
          <p:cNvPr id="672" name="Google Shape;672;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7"/>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7"/>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68"/>
          <p:cNvSpPr txBox="1">
            <a:spLocks noGrp="1"/>
          </p:cNvSpPr>
          <p:nvPr>
            <p:ph type="title"/>
          </p:nvPr>
        </p:nvSpPr>
        <p:spPr>
          <a:xfrm>
            <a:off x="1183341" y="80887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2800"/>
              <a:buFont typeface="Calibri"/>
              <a:buNone/>
              <a:defRPr sz="2800" b="1">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8"/>
          <p:cNvSpPr txBox="1">
            <a:spLocks noGrp="1"/>
          </p:cNvSpPr>
          <p:nvPr>
            <p:ph type="body" idx="1"/>
          </p:nvPr>
        </p:nvSpPr>
        <p:spPr>
          <a:xfrm>
            <a:off x="1183341"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6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8" name="Imagen 7"/>
          <p:cNvPicPr>
            <a:picLocks noChangeAspect="1"/>
          </p:cNvPicPr>
          <p:nvPr userDrawn="1"/>
        </p:nvPicPr>
        <p:blipFill>
          <a:blip r:embed="rId2"/>
          <a:stretch>
            <a:fillRect/>
          </a:stretch>
        </p:blipFill>
        <p:spPr>
          <a:xfrm>
            <a:off x="-397" y="-297"/>
            <a:ext cx="9144793" cy="68585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6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6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7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7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4"/>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4"/>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5"/>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globe.gov/documents/11865/680502f7-9024-4891-bec5-64aba3a6bc41"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www.globe.gov/documents/11865/3464b426-6d54-4ba2-9cca-8d398fb38ef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globe.gov/documents/11865/e2a95ebd-8c83-459c-bcf1-8c2428a3c324"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globe.gov/documents/11865/1eb37d2a-4c18-4c56-965c-da7e1c1f3e40" TargetMode="External"/><Relationship Id="rId5" Type="http://schemas.openxmlformats.org/officeDocument/2006/relationships/hyperlink" Target="http://www.globe.gov/documents/11865/dfab0065-ed1c-4e37-a45d-f25fe0a7c241" TargetMode="External"/><Relationship Id="rId4" Type="http://schemas.openxmlformats.org/officeDocument/2006/relationships/hyperlink" Target="http://www.globe.gov/documents/11865/4ec75029-d207-4c2a-ac27-9ebcf71fcd87"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globe.gov/documents/11865/1eb37d2a-4c18-4c56-965c-da7e1c1f3e40" TargetMode="External"/><Relationship Id="rId3" Type="http://schemas.openxmlformats.org/officeDocument/2006/relationships/image" Target="../media/image1.png"/><Relationship Id="rId7" Type="http://schemas.openxmlformats.org/officeDocument/2006/relationships/hyperlink" Target="http://www.globe.gov/documents/11865/dfab0065-ed1c-4e37-a45d-f25fe0a7c24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globe.gov/documents/11865/4ec75029-d207-4c2a-ac27-9ebcf71fcd87" TargetMode="External"/><Relationship Id="rId5" Type="http://schemas.openxmlformats.org/officeDocument/2006/relationships/hyperlink" Target="http://www.globe.gov/documents/11865/0c711839-1cb7-423b-8974-7d19fcda15e0" TargetMode="External"/><Relationship Id="rId4" Type="http://schemas.openxmlformats.org/officeDocument/2006/relationships/hyperlink" Target="http://www.globe.gov/documents/11865/26f37835-c82a-4418-906d-23ec9f6c64a9" TargetMode="External"/><Relationship Id="rId9" Type="http://schemas.openxmlformats.org/officeDocument/2006/relationships/hyperlink" Target="http://www.globe.gov/documents/11865/e2a95ebd-8c83-459c-bcf1-8c2428a3c3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www.globe.gov/do-globe/globe-teachers-guide/instruments#http:/www.globe.gov/documents/10157/21dc2a21-f1d2-417e-a2d1-b9f6ec527f04" TargetMode="External"/><Relationship Id="rId4" Type="http://schemas.openxmlformats.org/officeDocument/2006/relationships/hyperlink" Target="http://www.globe.gov/documents/10157/380993/Tool+K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mailto:DATA@GLOBE.GOV" TargetMode="External"/><Relationship Id="rId7"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 Id="rId5" Type="http://schemas.openxmlformats.org/officeDocument/2006/relationships/hyperlink" Target="https://itunes.apple.com/us/app/globe-data-entry/id980592274?ls=1&amp;mt=8" TargetMode="External"/><Relationship Id="rId4" Type="http://schemas.openxmlformats.org/officeDocument/2006/relationships/hyperlink" Target="https://play.google.com/store/apps/details?id=gov.nasa.globe.deapp&amp;hl=e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8" Type="http://schemas.openxmlformats.org/officeDocument/2006/relationships/hyperlink" Target="http://nasawavelength.org/" TargetMode="External"/><Relationship Id="rId3" Type="http://schemas.openxmlformats.org/officeDocument/2006/relationships/image" Target="../media/image1.png"/><Relationship Id="rId7" Type="http://schemas.openxmlformats.org/officeDocument/2006/relationships/hyperlink" Target="http://www.globe.gov/"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39.png"/><Relationship Id="rId4" Type="http://schemas.openxmlformats.org/officeDocument/2006/relationships/image" Target="../media/image2.jpg"/><Relationship Id="rId9" Type="http://schemas.openxmlformats.org/officeDocument/2006/relationships/hyperlink" Target="http://climate.nasa.gov/"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mailto:lac_rco@educ.austral.edu.ar" TargetMode="External"/><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facebook.com/GLOBELAC" TargetMode="External"/><Relationship Id="rId5" Type="http://schemas.openxmlformats.org/officeDocument/2006/relationships/hyperlink" Target="https://www.instagram.com/globe_lac/" TargetMode="External"/><Relationship Id="rId10" Type="http://schemas.openxmlformats.org/officeDocument/2006/relationships/image" Target="../media/image43.jpg"/><Relationship Id="rId4" Type="http://schemas.openxmlformats.org/officeDocument/2006/relationships/hyperlink" Target="mailto:GLOBELAC.COMMUNICATIONS@EDUC.AUSTRAL.EDU.AR" TargetMode="External"/><Relationship Id="rId9"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7.png"/><Relationship Id="rId4" Type="http://schemas.openxmlformats.org/officeDocument/2006/relationships/hyperlink" Target="http://www.lenntech.com/aquatic/acids-alkalis.htm#ixzz4CnIUVwO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dirty="0"/>
              <a:t>Slide One</a:t>
            </a:r>
            <a:endParaRPr dirty="0"/>
          </a:p>
        </p:txBody>
      </p:sp>
      <p:pic>
        <p:nvPicPr>
          <p:cNvPr id="91" name="Google Shape;91;p1" descr="Illustration of a student taking a pH measurement using a pH meter."/>
          <p:cNvPicPr preferRelativeResize="0"/>
          <p:nvPr/>
        </p:nvPicPr>
        <p:blipFill rotWithShape="1">
          <a:blip r:embed="rId3">
            <a:alphaModFix/>
          </a:blip>
          <a:srcRect/>
          <a:stretch/>
        </p:blipFill>
        <p:spPr>
          <a:xfrm>
            <a:off x="0" y="805873"/>
            <a:ext cx="9144000" cy="6213014"/>
          </a:xfrm>
          <a:prstGeom prst="rect">
            <a:avLst/>
          </a:prstGeom>
          <a:noFill/>
          <a:ln>
            <a:noFill/>
          </a:ln>
        </p:spPr>
      </p:pic>
      <p:pic>
        <p:nvPicPr>
          <p:cNvPr id="2" name="Imagen 1"/>
          <p:cNvPicPr>
            <a:picLocks noChangeAspect="1"/>
          </p:cNvPicPr>
          <p:nvPr/>
        </p:nvPicPr>
        <p:blipFill>
          <a:blip r:embed="rId4"/>
          <a:stretch>
            <a:fillRect/>
          </a:stretch>
        </p:blipFill>
        <p:spPr>
          <a:xfrm>
            <a:off x="0" y="1131"/>
            <a:ext cx="9169179" cy="8047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297"/>
            <a:ext cx="9144793" cy="6858594"/>
          </a:xfrm>
          <a:prstGeom prst="rect">
            <a:avLst/>
          </a:prstGeom>
        </p:spPr>
      </p:pic>
      <p:sp>
        <p:nvSpPr>
          <p:cNvPr id="11" name="Rectángulo redondeado 10"/>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12" name="CuadroTexto 11"/>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184" name="Google Shape;184;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87" name="Google Shape;187;p10"/>
          <p:cNvSpPr txBox="1">
            <a:spLocks noGrp="1"/>
          </p:cNvSpPr>
          <p:nvPr>
            <p:ph type="title"/>
          </p:nvPr>
        </p:nvSpPr>
        <p:spPr>
          <a:xfrm>
            <a:off x="1183341" y="808879"/>
            <a:ext cx="7886700" cy="1325563"/>
          </a:xfrm>
          <a:prstGeom prst="rect">
            <a:avLst/>
          </a:prstGeom>
          <a:noFill/>
          <a:ln>
            <a:noFill/>
          </a:ln>
        </p:spPr>
        <p:txBody>
          <a:bodyPr spcFirstLastPara="1" wrap="square" lIns="91425" tIns="45700" rIns="91425" bIns="45700" anchor="ctr" anchorCtr="0">
            <a:normAutofit/>
          </a:bodyPr>
          <a:lstStyle/>
          <a:p>
            <a:pPr lvl="0"/>
            <a:r>
              <a:rPr lang="es-AR" dirty="0" smtClean="0">
                <a:solidFill>
                  <a:srgbClr val="000072"/>
                </a:solidFill>
              </a:rPr>
              <a:t>¡Hagamos un rápido repaso antes de pasar a la recopilación de datos! Pregunta 1</a:t>
            </a:r>
            <a:endParaRPr lang="es-AR" dirty="0"/>
          </a:p>
        </p:txBody>
      </p:sp>
      <p:sp>
        <p:nvSpPr>
          <p:cNvPr id="188" name="Google Shape;188;p10"/>
          <p:cNvSpPr txBox="1">
            <a:spLocks noGrp="1"/>
          </p:cNvSpPr>
          <p:nvPr>
            <p:ph type="body" idx="1"/>
          </p:nvPr>
        </p:nvSpPr>
        <p:spPr>
          <a:xfrm>
            <a:off x="1242253" y="2022315"/>
            <a:ext cx="6919757" cy="4699161"/>
          </a:xfrm>
          <a:prstGeom prst="rect">
            <a:avLst/>
          </a:prstGeom>
          <a:noFill/>
          <a:ln>
            <a:noFill/>
          </a:ln>
        </p:spPr>
        <p:txBody>
          <a:bodyPr spcFirstLastPara="1" wrap="square" lIns="91425" tIns="45700" rIns="91425" bIns="45700" anchor="t" anchorCtr="0">
            <a:noAutofit/>
          </a:bodyPr>
          <a:lstStyle/>
          <a:p>
            <a:pPr marL="0" lvl="0" indent="0" algn="just">
              <a:spcBef>
                <a:spcPts val="0"/>
              </a:spcBef>
              <a:buClr>
                <a:srgbClr val="002060"/>
              </a:buClr>
              <a:buSzPts val="2400"/>
              <a:buNone/>
            </a:pPr>
            <a:r>
              <a:rPr lang="es-AR" sz="2400" b="1" dirty="0" smtClean="0">
                <a:solidFill>
                  <a:srgbClr val="002060"/>
                </a:solidFill>
              </a:rPr>
              <a:t>Al determinar el pH, se está midiendo: </a:t>
            </a:r>
          </a:p>
          <a:p>
            <a:pPr marL="0" lvl="0" indent="0" algn="just" rtl="0">
              <a:lnSpc>
                <a:spcPct val="90000"/>
              </a:lnSpc>
              <a:spcBef>
                <a:spcPts val="1000"/>
              </a:spcBef>
              <a:spcAft>
                <a:spcPts val="0"/>
              </a:spcAft>
              <a:buClr>
                <a:schemeClr val="dk1"/>
              </a:buClr>
              <a:buSzPts val="2400"/>
              <a:buNone/>
            </a:pPr>
            <a:endParaRPr lang="es-AR" sz="2400" b="1" dirty="0" smtClean="0">
              <a:solidFill>
                <a:srgbClr val="002060"/>
              </a:solidFill>
            </a:endParaRPr>
          </a:p>
          <a:p>
            <a:pPr lvl="0" indent="-457200" algn="just">
              <a:buSzPts val="2000"/>
              <a:buFont typeface="Calibri"/>
              <a:buAutoNum type="alphaUcPeriod"/>
            </a:pPr>
            <a:r>
              <a:rPr lang="es-AR" sz="2000" dirty="0" smtClean="0"/>
              <a:t>La cantidad relativa de iones de hidrógeno libres que hay en el agua</a:t>
            </a:r>
          </a:p>
          <a:p>
            <a:pPr lvl="0" indent="-457200" algn="just">
              <a:buSzPts val="2000"/>
              <a:buFont typeface="Calibri"/>
              <a:buAutoNum type="alphaUcPeriod"/>
            </a:pPr>
            <a:r>
              <a:rPr lang="es-AR" sz="2000" dirty="0" smtClean="0"/>
              <a:t>El total de sólidos disueltos en el agua</a:t>
            </a:r>
          </a:p>
          <a:p>
            <a:pPr lvl="0" indent="-457200" algn="just">
              <a:buSzPts val="2000"/>
              <a:buFont typeface="Calibri"/>
              <a:buAutoNum type="alphaUcPeriod"/>
            </a:pPr>
            <a:r>
              <a:rPr lang="es-AR" sz="2000" dirty="0" smtClean="0"/>
              <a:t>La capacidad del agua para transmitir una corriente eléctrica</a:t>
            </a:r>
          </a:p>
          <a:p>
            <a:pPr marL="0" lvl="0" indent="0" algn="just" rtl="0">
              <a:lnSpc>
                <a:spcPct val="90000"/>
              </a:lnSpc>
              <a:spcBef>
                <a:spcPts val="1000"/>
              </a:spcBef>
              <a:spcAft>
                <a:spcPts val="0"/>
              </a:spcAft>
              <a:buClr>
                <a:srgbClr val="FF0000"/>
              </a:buClr>
              <a:buSzPts val="2400"/>
              <a:buNone/>
            </a:pPr>
            <a:endParaRPr lang="es-AR" sz="2400" b="1" dirty="0" smtClean="0">
              <a:solidFill>
                <a:srgbClr val="FF0000"/>
              </a:solidFill>
            </a:endParaRPr>
          </a:p>
          <a:p>
            <a:pPr marL="0" lvl="0" indent="0" algn="just" rtl="0">
              <a:lnSpc>
                <a:spcPct val="90000"/>
              </a:lnSpc>
              <a:spcBef>
                <a:spcPts val="1000"/>
              </a:spcBef>
              <a:spcAft>
                <a:spcPts val="0"/>
              </a:spcAft>
              <a:buClr>
                <a:srgbClr val="FF0000"/>
              </a:buClr>
              <a:buSzPts val="2400"/>
              <a:buNone/>
            </a:pPr>
            <a:r>
              <a:rPr lang="es-AR" sz="2400" b="1" dirty="0" smtClean="0">
                <a:solidFill>
                  <a:srgbClr val="FF0000"/>
                </a:solidFill>
              </a:rPr>
              <a:t>¿Cuál es su respuesta? </a:t>
            </a:r>
            <a:endParaRPr lang="es-A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193" name="Google Shape;193;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96" name="Google Shape;196;p11"/>
          <p:cNvSpPr txBox="1">
            <a:spLocks noGrp="1"/>
          </p:cNvSpPr>
          <p:nvPr>
            <p:ph type="title"/>
          </p:nvPr>
        </p:nvSpPr>
        <p:spPr>
          <a:xfrm>
            <a:off x="1183341" y="828544"/>
            <a:ext cx="7886700" cy="1325563"/>
          </a:xfrm>
          <a:prstGeom prst="rect">
            <a:avLst/>
          </a:prstGeom>
          <a:noFill/>
          <a:ln>
            <a:noFill/>
          </a:ln>
        </p:spPr>
        <p:txBody>
          <a:bodyPr spcFirstLastPara="1" wrap="square" lIns="91425" tIns="45700" rIns="91425" bIns="45700" anchor="ctr" anchorCtr="0">
            <a:normAutofit/>
          </a:bodyPr>
          <a:lstStyle/>
          <a:p>
            <a:pPr lvl="0"/>
            <a:r>
              <a:rPr lang="es-AR" dirty="0" smtClean="0">
                <a:solidFill>
                  <a:srgbClr val="000072"/>
                </a:solidFill>
              </a:rPr>
              <a:t>¡Hagamos un rápido repaso antes de pasar a la recopilación de datos! Respuesta de la pregunta 1</a:t>
            </a:r>
            <a:endParaRPr lang="es-AR" dirty="0"/>
          </a:p>
        </p:txBody>
      </p:sp>
      <p:sp>
        <p:nvSpPr>
          <p:cNvPr id="197" name="Google Shape;197;p11"/>
          <p:cNvSpPr txBox="1">
            <a:spLocks noGrp="1"/>
          </p:cNvSpPr>
          <p:nvPr>
            <p:ph type="body" idx="1"/>
          </p:nvPr>
        </p:nvSpPr>
        <p:spPr>
          <a:xfrm>
            <a:off x="1352374" y="2178504"/>
            <a:ext cx="6919757" cy="4699161"/>
          </a:xfrm>
          <a:prstGeom prst="rect">
            <a:avLst/>
          </a:prstGeom>
          <a:noFill/>
          <a:ln>
            <a:noFill/>
          </a:ln>
        </p:spPr>
        <p:txBody>
          <a:bodyPr spcFirstLastPara="1" wrap="square" lIns="91425" tIns="45700" rIns="91425" bIns="45700" anchor="t" anchorCtr="0">
            <a:noAutofit/>
          </a:bodyPr>
          <a:lstStyle/>
          <a:p>
            <a:pPr marL="0" lvl="0" indent="0" algn="just">
              <a:spcBef>
                <a:spcPts val="0"/>
              </a:spcBef>
              <a:buClr>
                <a:srgbClr val="002060"/>
              </a:buClr>
              <a:buSzPts val="2400"/>
              <a:buNone/>
            </a:pPr>
            <a:r>
              <a:rPr lang="es-AR" sz="2400" b="1" dirty="0" smtClean="0">
                <a:solidFill>
                  <a:srgbClr val="002060"/>
                </a:solidFill>
              </a:rPr>
              <a:t>Al determinar el pH, se está midiendo: </a:t>
            </a:r>
          </a:p>
          <a:p>
            <a:pPr marL="0" lvl="0" indent="0" algn="just">
              <a:buSzPts val="2400"/>
              <a:buNone/>
            </a:pPr>
            <a:endParaRPr lang="es-AR" sz="2400" b="1" dirty="0" smtClean="0">
              <a:solidFill>
                <a:srgbClr val="002060"/>
              </a:solidFill>
            </a:endParaRPr>
          </a:p>
          <a:p>
            <a:pPr lvl="0" indent="-457200" algn="just">
              <a:buSzPts val="2000"/>
              <a:buFont typeface="Calibri"/>
              <a:buAutoNum type="alphaUcPeriod"/>
            </a:pPr>
            <a:r>
              <a:rPr lang="es-AR" sz="2000" b="1" dirty="0" smtClean="0"/>
              <a:t>La cantidad relativa de iones de hidrógeno libres que hay en el agua </a:t>
            </a:r>
            <a:r>
              <a:rPr lang="es-AR" sz="2000" b="1" dirty="0" smtClean="0">
                <a:solidFill>
                  <a:srgbClr val="FF0000"/>
                </a:solidFill>
              </a:rPr>
              <a:t>¡Correcto </a:t>
            </a:r>
            <a:r>
              <a:rPr lang="es-AR" sz="2000" b="1" dirty="0" smtClean="0">
                <a:solidFill>
                  <a:srgbClr val="FF0000"/>
                </a:solidFill>
                <a:sym typeface="Wingdings" pitchFamily="2" charset="2"/>
              </a:rPr>
              <a:t>!</a:t>
            </a:r>
            <a:endParaRPr lang="es-AR" sz="2000" b="1" dirty="0" smtClean="0"/>
          </a:p>
          <a:p>
            <a:pPr lvl="0" indent="-457200" algn="just">
              <a:buSzPts val="2000"/>
              <a:buFont typeface="Calibri"/>
              <a:buAutoNum type="alphaUcPeriod"/>
            </a:pPr>
            <a:r>
              <a:rPr lang="es-AR" sz="2000" dirty="0" smtClean="0"/>
              <a:t>El total de sólidos disueltos en el agua</a:t>
            </a:r>
          </a:p>
          <a:p>
            <a:pPr lvl="0" indent="-457200" algn="just">
              <a:buSzPts val="2000"/>
              <a:buFont typeface="Calibri"/>
              <a:buAutoNum type="alphaUcPeriod"/>
            </a:pPr>
            <a:r>
              <a:rPr lang="es-AR" sz="2000" dirty="0" smtClean="0"/>
              <a:t>La capacidad del agua para transmitir una corriente eléctrica</a:t>
            </a:r>
          </a:p>
          <a:p>
            <a:pPr marL="0" lvl="0" indent="0" algn="just">
              <a:buClr>
                <a:srgbClr val="FF0000"/>
              </a:buClr>
              <a:buSzPts val="2400"/>
              <a:buNone/>
            </a:pPr>
            <a:endParaRPr lang="es-AR" sz="2400" b="1" dirty="0" smtClean="0">
              <a:solidFill>
                <a:srgbClr val="FF0000"/>
              </a:solidFill>
            </a:endParaRPr>
          </a:p>
          <a:p>
            <a:pPr marL="457200" lvl="0" indent="-330200" algn="just" rtl="0">
              <a:lnSpc>
                <a:spcPct val="90000"/>
              </a:lnSpc>
              <a:spcBef>
                <a:spcPts val="1000"/>
              </a:spcBef>
              <a:spcAft>
                <a:spcPts val="0"/>
              </a:spcAft>
              <a:buClr>
                <a:schemeClr val="dk1"/>
              </a:buClr>
              <a:buSzPts val="2000"/>
              <a:buFont typeface="Calibri"/>
              <a:buNone/>
            </a:pPr>
            <a:endParaRPr lang="es-AR" sz="2000" dirty="0" smtClean="0"/>
          </a:p>
          <a:p>
            <a:pPr marL="0" lvl="0" indent="0" algn="just" rtl="0">
              <a:lnSpc>
                <a:spcPct val="90000"/>
              </a:lnSpc>
              <a:spcBef>
                <a:spcPts val="1000"/>
              </a:spcBef>
              <a:spcAft>
                <a:spcPts val="0"/>
              </a:spcAft>
              <a:buClr>
                <a:srgbClr val="FF0000"/>
              </a:buClr>
              <a:buSzPts val="2400"/>
              <a:buNone/>
            </a:pPr>
            <a:r>
              <a:rPr lang="es-AR" sz="2400" b="1" dirty="0" smtClean="0">
                <a:solidFill>
                  <a:srgbClr val="FF0000"/>
                </a:solidFill>
              </a:rPr>
              <a:t>¿Estaba en lo cierto? </a:t>
            </a:r>
            <a:endParaRPr lang="es-A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202" name="Google Shape;202;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05" name="Google Shape;205;p12"/>
          <p:cNvSpPr txBox="1">
            <a:spLocks noGrp="1"/>
          </p:cNvSpPr>
          <p:nvPr>
            <p:ph type="title"/>
          </p:nvPr>
        </p:nvSpPr>
        <p:spPr>
          <a:xfrm>
            <a:off x="1183341" y="808879"/>
            <a:ext cx="7886700" cy="1325563"/>
          </a:xfrm>
          <a:prstGeom prst="rect">
            <a:avLst/>
          </a:prstGeom>
          <a:noFill/>
          <a:ln>
            <a:noFill/>
          </a:ln>
        </p:spPr>
        <p:txBody>
          <a:bodyPr spcFirstLastPara="1" wrap="square" lIns="91425" tIns="45700" rIns="91425" bIns="45700" anchor="ctr" anchorCtr="0">
            <a:normAutofit/>
          </a:bodyPr>
          <a:lstStyle/>
          <a:p>
            <a:pPr lvl="0"/>
            <a:r>
              <a:rPr lang="es-AR" dirty="0" smtClean="0">
                <a:solidFill>
                  <a:srgbClr val="000072"/>
                </a:solidFill>
              </a:rPr>
              <a:t>¡Hagamos un rápido repaso antes de pasar a la recopilación de datos! Pregunta 2</a:t>
            </a:r>
            <a:endParaRPr lang="es-AR" dirty="0"/>
          </a:p>
        </p:txBody>
      </p:sp>
      <p:sp>
        <p:nvSpPr>
          <p:cNvPr id="206" name="Google Shape;206;p12"/>
          <p:cNvSpPr txBox="1">
            <a:spLocks noGrp="1"/>
          </p:cNvSpPr>
          <p:nvPr>
            <p:ph type="body" idx="1"/>
          </p:nvPr>
        </p:nvSpPr>
        <p:spPr>
          <a:xfrm>
            <a:off x="1352374" y="2158839"/>
            <a:ext cx="6919757" cy="4699161"/>
          </a:xfrm>
          <a:prstGeom prst="rect">
            <a:avLst/>
          </a:prstGeom>
          <a:noFill/>
          <a:ln>
            <a:noFill/>
          </a:ln>
        </p:spPr>
        <p:txBody>
          <a:bodyPr spcFirstLastPara="1" wrap="square" lIns="91425" tIns="45700" rIns="91425" bIns="45700" anchor="t" anchorCtr="0">
            <a:noAutofit/>
          </a:bodyPr>
          <a:lstStyle/>
          <a:p>
            <a:pPr marL="0" lvl="0" indent="0">
              <a:spcBef>
                <a:spcPts val="0"/>
              </a:spcBef>
              <a:buClr>
                <a:srgbClr val="002060"/>
              </a:buClr>
              <a:buSzPts val="2400"/>
              <a:buNone/>
            </a:pPr>
            <a:r>
              <a:rPr lang="es-AR" sz="2400" b="1" dirty="0" smtClean="0">
                <a:solidFill>
                  <a:srgbClr val="002060"/>
                </a:solidFill>
              </a:rPr>
              <a:t>Escala logarítmica- Entre el pH 5 y el 6, hay un cambio ___ en la acidez.</a:t>
            </a:r>
          </a:p>
          <a:p>
            <a:pPr marL="0" lvl="0" indent="0" algn="l" rtl="0">
              <a:lnSpc>
                <a:spcPct val="90000"/>
              </a:lnSpc>
              <a:spcBef>
                <a:spcPts val="0"/>
              </a:spcBef>
              <a:spcAft>
                <a:spcPts val="0"/>
              </a:spcAft>
              <a:buClr>
                <a:srgbClr val="002060"/>
              </a:buClr>
              <a:buSzPts val="2400"/>
              <a:buNone/>
            </a:pPr>
            <a:endParaRPr lang="es-AR" dirty="0" smtClean="0"/>
          </a:p>
          <a:p>
            <a:pPr marL="457200" lvl="0" indent="-457200" algn="l" rtl="0">
              <a:lnSpc>
                <a:spcPct val="90000"/>
              </a:lnSpc>
              <a:spcBef>
                <a:spcPts val="1000"/>
              </a:spcBef>
              <a:spcAft>
                <a:spcPts val="0"/>
              </a:spcAft>
              <a:buClr>
                <a:schemeClr val="dk1"/>
              </a:buClr>
              <a:buSzPts val="2400"/>
              <a:buFont typeface="Calibri"/>
              <a:buAutoNum type="alphaUcPeriod"/>
            </a:pPr>
            <a:r>
              <a:rPr lang="es-AR" sz="2400" dirty="0" smtClean="0"/>
              <a:t>2 x</a:t>
            </a:r>
            <a:endParaRPr lang="es-AR" dirty="0" smtClean="0"/>
          </a:p>
          <a:p>
            <a:pPr marL="457200" lvl="0" indent="-457200" algn="l" rtl="0">
              <a:lnSpc>
                <a:spcPct val="90000"/>
              </a:lnSpc>
              <a:spcBef>
                <a:spcPts val="1000"/>
              </a:spcBef>
              <a:spcAft>
                <a:spcPts val="0"/>
              </a:spcAft>
              <a:buClr>
                <a:schemeClr val="dk1"/>
              </a:buClr>
              <a:buSzPts val="2400"/>
              <a:buFont typeface="Calibri"/>
              <a:buAutoNum type="alphaUcPeriod"/>
            </a:pPr>
            <a:r>
              <a:rPr lang="es-AR" sz="2400" dirty="0" smtClean="0"/>
              <a:t>10 x</a:t>
            </a:r>
            <a:endParaRPr lang="es-AR" dirty="0" smtClean="0"/>
          </a:p>
          <a:p>
            <a:pPr marL="457200" lvl="0" indent="-457200" algn="l" rtl="0">
              <a:lnSpc>
                <a:spcPct val="90000"/>
              </a:lnSpc>
              <a:spcBef>
                <a:spcPts val="1000"/>
              </a:spcBef>
              <a:spcAft>
                <a:spcPts val="0"/>
              </a:spcAft>
              <a:buClr>
                <a:schemeClr val="dk1"/>
              </a:buClr>
              <a:buSzPts val="2400"/>
              <a:buFont typeface="Calibri"/>
              <a:buAutoNum type="alphaUcPeriod"/>
            </a:pPr>
            <a:r>
              <a:rPr lang="es-AR" sz="2400" dirty="0" smtClean="0"/>
              <a:t>100 x</a:t>
            </a:r>
            <a:endParaRPr lang="es-AR" dirty="0" smtClean="0"/>
          </a:p>
          <a:p>
            <a:pPr marL="457200" lvl="0" indent="-457200" algn="l" rtl="0">
              <a:lnSpc>
                <a:spcPct val="90000"/>
              </a:lnSpc>
              <a:spcBef>
                <a:spcPts val="1000"/>
              </a:spcBef>
              <a:spcAft>
                <a:spcPts val="0"/>
              </a:spcAft>
              <a:buClr>
                <a:schemeClr val="dk1"/>
              </a:buClr>
              <a:buSzPts val="2400"/>
              <a:buFont typeface="Calibri"/>
              <a:buAutoNum type="alphaUcPeriod"/>
            </a:pPr>
            <a:r>
              <a:rPr lang="es-AR" sz="2400" dirty="0" smtClean="0"/>
              <a:t>1000 x</a:t>
            </a:r>
          </a:p>
          <a:p>
            <a:pPr marL="0" lvl="0" indent="0" algn="l" rtl="0">
              <a:lnSpc>
                <a:spcPct val="90000"/>
              </a:lnSpc>
              <a:spcBef>
                <a:spcPts val="1000"/>
              </a:spcBef>
              <a:spcAft>
                <a:spcPts val="0"/>
              </a:spcAft>
              <a:buClr>
                <a:schemeClr val="dk1"/>
              </a:buClr>
              <a:buSzPts val="2400"/>
              <a:buNone/>
            </a:pPr>
            <a:endParaRPr lang="es-AR" dirty="0" smtClean="0"/>
          </a:p>
          <a:p>
            <a:pPr indent="-330200" algn="just">
              <a:buSzPts val="2000"/>
              <a:buNone/>
            </a:pPr>
            <a:r>
              <a:rPr lang="es-AR" sz="2000" b="1" dirty="0" smtClean="0">
                <a:solidFill>
                  <a:srgbClr val="FF0000"/>
                </a:solidFill>
              </a:rPr>
              <a:t>¿Cuál es su respuesta? </a:t>
            </a:r>
            <a:endParaRPr lang="es-AR" sz="2000" dirty="0" smtClean="0"/>
          </a:p>
          <a:p>
            <a:pPr marL="457200" lvl="0" indent="-330200" algn="just" rtl="0">
              <a:lnSpc>
                <a:spcPct val="90000"/>
              </a:lnSpc>
              <a:spcBef>
                <a:spcPts val="1000"/>
              </a:spcBef>
              <a:spcAft>
                <a:spcPts val="0"/>
              </a:spcAft>
              <a:buClr>
                <a:schemeClr val="dk1"/>
              </a:buClr>
              <a:buSzPts val="2000"/>
              <a:buFont typeface="Calibri"/>
              <a:buNone/>
            </a:pPr>
            <a:endParaRPr lang="es-AR"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297"/>
            <a:ext cx="9144793" cy="6858594"/>
          </a:xfrm>
          <a:prstGeom prst="rect">
            <a:avLst/>
          </a:prstGeom>
        </p:spPr>
      </p:pic>
      <p:sp>
        <p:nvSpPr>
          <p:cNvPr id="11" name="Rectángulo redondeado 10"/>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12" name="CuadroTexto 11"/>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211" name="Google Shape;211;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14" name="Google Shape;214;p13"/>
          <p:cNvSpPr txBox="1">
            <a:spLocks noGrp="1"/>
          </p:cNvSpPr>
          <p:nvPr>
            <p:ph type="title"/>
          </p:nvPr>
        </p:nvSpPr>
        <p:spPr>
          <a:xfrm>
            <a:off x="1183341" y="828544"/>
            <a:ext cx="7886700" cy="1325563"/>
          </a:xfrm>
          <a:prstGeom prst="rect">
            <a:avLst/>
          </a:prstGeom>
          <a:noFill/>
          <a:ln>
            <a:noFill/>
          </a:ln>
        </p:spPr>
        <p:txBody>
          <a:bodyPr spcFirstLastPara="1" wrap="square" lIns="91425" tIns="45700" rIns="91425" bIns="45700" anchor="ctr" anchorCtr="0">
            <a:normAutofit/>
          </a:bodyPr>
          <a:lstStyle/>
          <a:p>
            <a:pPr lvl="0"/>
            <a:r>
              <a:rPr lang="es-AR" dirty="0" smtClean="0">
                <a:solidFill>
                  <a:srgbClr val="000072"/>
                </a:solidFill>
              </a:rPr>
              <a:t>¡Hagamos un rápido repaso antes de pasar a la recopilación de datos! Respuesta de la pregunta 2</a:t>
            </a:r>
            <a:endParaRPr lang="es-AR" dirty="0"/>
          </a:p>
        </p:txBody>
      </p:sp>
      <p:sp>
        <p:nvSpPr>
          <p:cNvPr id="215" name="Google Shape;215;p13"/>
          <p:cNvSpPr txBox="1">
            <a:spLocks noGrp="1"/>
          </p:cNvSpPr>
          <p:nvPr>
            <p:ph type="body" idx="1"/>
          </p:nvPr>
        </p:nvSpPr>
        <p:spPr>
          <a:xfrm>
            <a:off x="1352374" y="2178504"/>
            <a:ext cx="6919757" cy="4699161"/>
          </a:xfrm>
          <a:prstGeom prst="rect">
            <a:avLst/>
          </a:prstGeom>
          <a:noFill/>
          <a:ln>
            <a:noFill/>
          </a:ln>
        </p:spPr>
        <p:txBody>
          <a:bodyPr spcFirstLastPara="1" wrap="square" lIns="91425" tIns="45700" rIns="91425" bIns="45700" anchor="t" anchorCtr="0">
            <a:noAutofit/>
          </a:bodyPr>
          <a:lstStyle/>
          <a:p>
            <a:pPr marL="0" lvl="0" indent="0">
              <a:spcBef>
                <a:spcPts val="0"/>
              </a:spcBef>
              <a:buClr>
                <a:srgbClr val="002060"/>
              </a:buClr>
              <a:buSzPts val="2400"/>
              <a:buNone/>
            </a:pPr>
            <a:r>
              <a:rPr lang="es-AR" sz="2400" b="1" dirty="0" smtClean="0">
                <a:solidFill>
                  <a:srgbClr val="002060"/>
                </a:solidFill>
              </a:rPr>
              <a:t>Escala logarítmica- Entre el pH 5 y el 6, hay un cambio ___ en la acidez.</a:t>
            </a:r>
          </a:p>
          <a:p>
            <a:pPr marL="0" lvl="0" indent="0">
              <a:spcBef>
                <a:spcPts val="0"/>
              </a:spcBef>
              <a:buClr>
                <a:srgbClr val="002060"/>
              </a:buClr>
              <a:buSzPts val="2400"/>
              <a:buNone/>
            </a:pPr>
            <a:endParaRPr lang="en-US" sz="2000" dirty="0"/>
          </a:p>
          <a:p>
            <a:pPr lvl="0" indent="-457200">
              <a:buSzPts val="2400"/>
              <a:buFont typeface="Calibri"/>
              <a:buAutoNum type="alphaUcPeriod"/>
            </a:pPr>
            <a:r>
              <a:rPr lang="en-US" sz="2000" dirty="0"/>
              <a:t>2 x</a:t>
            </a:r>
          </a:p>
          <a:p>
            <a:pPr lvl="0" indent="-457200">
              <a:buSzPts val="2400"/>
              <a:buFont typeface="Calibri"/>
              <a:buAutoNum type="alphaUcPeriod"/>
            </a:pPr>
            <a:r>
              <a:rPr lang="es-AR" sz="2000" b="1" dirty="0" smtClean="0"/>
              <a:t>10 x </a:t>
            </a:r>
            <a:r>
              <a:rPr lang="es-AR" sz="2000" b="1" dirty="0" smtClean="0">
                <a:solidFill>
                  <a:srgbClr val="FF0000"/>
                </a:solidFill>
              </a:rPr>
              <a:t>¡Correcto </a:t>
            </a:r>
            <a:r>
              <a:rPr lang="es-AR" sz="2000" b="1" dirty="0" smtClean="0">
                <a:solidFill>
                  <a:srgbClr val="FF0000"/>
                </a:solidFill>
                <a:sym typeface="Wingdings" pitchFamily="2" charset="2"/>
              </a:rPr>
              <a:t>!</a:t>
            </a:r>
            <a:endParaRPr lang="es-AR" sz="2000" b="1" dirty="0" smtClean="0"/>
          </a:p>
          <a:p>
            <a:pPr lvl="0" indent="-457200">
              <a:buSzPts val="2400"/>
              <a:buFont typeface="Calibri"/>
              <a:buAutoNum type="alphaUcPeriod"/>
            </a:pPr>
            <a:r>
              <a:rPr lang="en-US" sz="2000" dirty="0" smtClean="0"/>
              <a:t>100 </a:t>
            </a:r>
            <a:r>
              <a:rPr lang="en-US" sz="2000" dirty="0"/>
              <a:t>x</a:t>
            </a:r>
          </a:p>
          <a:p>
            <a:pPr lvl="0" indent="-457200">
              <a:buSzPts val="2400"/>
              <a:buFont typeface="Calibri"/>
              <a:buAutoNum type="alphaUcPeriod"/>
            </a:pPr>
            <a:r>
              <a:rPr lang="en-US" sz="2000" dirty="0"/>
              <a:t>1000 x</a:t>
            </a:r>
          </a:p>
          <a:p>
            <a:pPr marL="457200" lvl="0" indent="-330200" algn="just" rtl="0">
              <a:lnSpc>
                <a:spcPct val="90000"/>
              </a:lnSpc>
              <a:spcBef>
                <a:spcPts val="1000"/>
              </a:spcBef>
              <a:spcAft>
                <a:spcPts val="0"/>
              </a:spcAft>
              <a:buClr>
                <a:schemeClr val="dk1"/>
              </a:buClr>
              <a:buSzPts val="2000"/>
              <a:buFont typeface="Calibri"/>
              <a:buNone/>
            </a:pPr>
            <a:endParaRPr lang="es-ES" sz="2000" dirty="0"/>
          </a:p>
          <a:p>
            <a:pPr indent="-330200" algn="just">
              <a:buSzPts val="2000"/>
              <a:buNone/>
            </a:pPr>
            <a:r>
              <a:rPr lang="es-AR" sz="2400" b="1" dirty="0" smtClean="0">
                <a:solidFill>
                  <a:srgbClr val="FF0000"/>
                </a:solidFill>
              </a:rPr>
              <a:t>¿Estaba en lo cierto? </a:t>
            </a:r>
            <a:endParaRPr lang="es-AR" sz="2400" dirty="0" smtClean="0"/>
          </a:p>
          <a:p>
            <a:pPr marL="457200" lvl="0" indent="-330200" algn="just" rtl="0">
              <a:lnSpc>
                <a:spcPct val="90000"/>
              </a:lnSpc>
              <a:spcBef>
                <a:spcPts val="1000"/>
              </a:spcBef>
              <a:spcAft>
                <a:spcPts val="0"/>
              </a:spcAft>
              <a:buClr>
                <a:schemeClr val="dk1"/>
              </a:buClr>
              <a:buSzPts val="2000"/>
              <a:buFont typeface="Calibri"/>
              <a:buNone/>
            </a:pPr>
            <a:endParaRPr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220" name="Google Shape;220;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23" name="Google Shape;223;p14"/>
          <p:cNvSpPr txBox="1">
            <a:spLocks noGrp="1"/>
          </p:cNvSpPr>
          <p:nvPr>
            <p:ph type="title"/>
          </p:nvPr>
        </p:nvSpPr>
        <p:spPr>
          <a:xfrm>
            <a:off x="1183341" y="808879"/>
            <a:ext cx="7886700" cy="1325563"/>
          </a:xfrm>
          <a:prstGeom prst="rect">
            <a:avLst/>
          </a:prstGeom>
          <a:noFill/>
          <a:ln>
            <a:noFill/>
          </a:ln>
        </p:spPr>
        <p:txBody>
          <a:bodyPr spcFirstLastPara="1" wrap="square" lIns="91425" tIns="45700" rIns="91425" bIns="45700" anchor="ctr" anchorCtr="0">
            <a:normAutofit/>
          </a:bodyPr>
          <a:lstStyle/>
          <a:p>
            <a:pPr lvl="0"/>
            <a:r>
              <a:rPr lang="en-US" dirty="0">
                <a:solidFill>
                  <a:srgbClr val="000072"/>
                </a:solidFill>
              </a:rPr>
              <a:t>¡</a:t>
            </a:r>
            <a:r>
              <a:rPr lang="en-US" dirty="0" err="1">
                <a:solidFill>
                  <a:srgbClr val="000072"/>
                </a:solidFill>
              </a:rPr>
              <a:t>Hagamos</a:t>
            </a:r>
            <a:r>
              <a:rPr lang="en-US" dirty="0">
                <a:solidFill>
                  <a:srgbClr val="000072"/>
                </a:solidFill>
              </a:rPr>
              <a:t> un </a:t>
            </a:r>
            <a:r>
              <a:rPr lang="en-US" dirty="0" err="1">
                <a:solidFill>
                  <a:srgbClr val="000072"/>
                </a:solidFill>
              </a:rPr>
              <a:t>rápido</a:t>
            </a:r>
            <a:r>
              <a:rPr lang="en-US" dirty="0">
                <a:solidFill>
                  <a:srgbClr val="000072"/>
                </a:solidFill>
              </a:rPr>
              <a:t> </a:t>
            </a:r>
            <a:r>
              <a:rPr lang="en-US" dirty="0" err="1">
                <a:solidFill>
                  <a:srgbClr val="000072"/>
                </a:solidFill>
              </a:rPr>
              <a:t>repaso</a:t>
            </a:r>
            <a:r>
              <a:rPr lang="en-US" dirty="0">
                <a:solidFill>
                  <a:srgbClr val="000072"/>
                </a:solidFill>
              </a:rPr>
              <a:t> antes de pasar a la </a:t>
            </a:r>
            <a:r>
              <a:rPr lang="en-US" dirty="0" err="1">
                <a:solidFill>
                  <a:srgbClr val="000072"/>
                </a:solidFill>
              </a:rPr>
              <a:t>recopilación</a:t>
            </a:r>
            <a:r>
              <a:rPr lang="en-US" dirty="0">
                <a:solidFill>
                  <a:srgbClr val="000072"/>
                </a:solidFill>
              </a:rPr>
              <a:t> de </a:t>
            </a:r>
            <a:r>
              <a:rPr lang="en-US" dirty="0" err="1">
                <a:solidFill>
                  <a:srgbClr val="000072"/>
                </a:solidFill>
              </a:rPr>
              <a:t>datos</a:t>
            </a:r>
            <a:r>
              <a:rPr lang="en-US" dirty="0">
                <a:solidFill>
                  <a:srgbClr val="000072"/>
                </a:solidFill>
              </a:rPr>
              <a:t>! </a:t>
            </a:r>
            <a:r>
              <a:rPr lang="en-US" dirty="0" err="1">
                <a:solidFill>
                  <a:srgbClr val="000072"/>
                </a:solidFill>
              </a:rPr>
              <a:t>Pregunta</a:t>
            </a:r>
            <a:r>
              <a:rPr lang="en-US" dirty="0">
                <a:solidFill>
                  <a:srgbClr val="000072"/>
                </a:solidFill>
              </a:rPr>
              <a:t> 3</a:t>
            </a:r>
            <a:endParaRPr dirty="0"/>
          </a:p>
        </p:txBody>
      </p:sp>
      <p:sp>
        <p:nvSpPr>
          <p:cNvPr id="224" name="Google Shape;224;p14"/>
          <p:cNvSpPr txBox="1">
            <a:spLocks noGrp="1"/>
          </p:cNvSpPr>
          <p:nvPr>
            <p:ph type="body" idx="1"/>
          </p:nvPr>
        </p:nvSpPr>
        <p:spPr>
          <a:xfrm>
            <a:off x="1352374" y="2158839"/>
            <a:ext cx="6919757" cy="4699161"/>
          </a:xfrm>
          <a:prstGeom prst="rect">
            <a:avLst/>
          </a:prstGeom>
          <a:noFill/>
          <a:ln>
            <a:noFill/>
          </a:ln>
        </p:spPr>
        <p:txBody>
          <a:bodyPr spcFirstLastPara="1" wrap="square" lIns="91425" tIns="45700" rIns="91425" bIns="45700" anchor="t" anchorCtr="0">
            <a:noAutofit/>
          </a:bodyPr>
          <a:lstStyle/>
          <a:p>
            <a:pPr marL="0" lvl="0" indent="0">
              <a:buSzPts val="2400"/>
              <a:buNone/>
            </a:pPr>
            <a:r>
              <a:rPr lang="en-US" sz="2400" b="1" dirty="0">
                <a:solidFill>
                  <a:srgbClr val="002060"/>
                </a:solidFill>
              </a:rPr>
              <a:t>¿</a:t>
            </a:r>
            <a:r>
              <a:rPr lang="en-US" sz="2400" b="1" dirty="0" err="1">
                <a:solidFill>
                  <a:srgbClr val="002060"/>
                </a:solidFill>
              </a:rPr>
              <a:t>Cuál</a:t>
            </a:r>
            <a:r>
              <a:rPr lang="en-US" sz="2400" b="1" dirty="0">
                <a:solidFill>
                  <a:srgbClr val="002060"/>
                </a:solidFill>
              </a:rPr>
              <a:t> de los </a:t>
            </a:r>
            <a:r>
              <a:rPr lang="en-US" sz="2400" b="1" dirty="0" err="1">
                <a:solidFill>
                  <a:srgbClr val="002060"/>
                </a:solidFill>
              </a:rPr>
              <a:t>siguientes</a:t>
            </a:r>
            <a:r>
              <a:rPr lang="en-US" sz="2400" b="1" dirty="0">
                <a:solidFill>
                  <a:srgbClr val="002060"/>
                </a:solidFill>
              </a:rPr>
              <a:t> </a:t>
            </a:r>
            <a:r>
              <a:rPr lang="en-US" sz="2400" b="1" dirty="0" err="1">
                <a:solidFill>
                  <a:srgbClr val="002060"/>
                </a:solidFill>
              </a:rPr>
              <a:t>valores</a:t>
            </a:r>
            <a:r>
              <a:rPr lang="en-US" sz="2400" b="1" dirty="0">
                <a:solidFill>
                  <a:srgbClr val="002060"/>
                </a:solidFill>
              </a:rPr>
              <a:t> de pH </a:t>
            </a:r>
            <a:r>
              <a:rPr lang="en-US" sz="2400" b="1" dirty="0" err="1">
                <a:solidFill>
                  <a:srgbClr val="002060"/>
                </a:solidFill>
              </a:rPr>
              <a:t>tiene</a:t>
            </a:r>
            <a:r>
              <a:rPr lang="en-US" sz="2400" b="1" dirty="0">
                <a:solidFill>
                  <a:srgbClr val="002060"/>
                </a:solidFill>
              </a:rPr>
              <a:t> mayor </a:t>
            </a:r>
            <a:r>
              <a:rPr lang="en-US" sz="2400" b="1" dirty="0" err="1">
                <a:solidFill>
                  <a:srgbClr val="002060"/>
                </a:solidFill>
              </a:rPr>
              <a:t>acidez</a:t>
            </a:r>
            <a:r>
              <a:rPr lang="en-US" sz="2400" b="1" dirty="0">
                <a:solidFill>
                  <a:srgbClr val="002060"/>
                </a:solidFill>
              </a:rPr>
              <a:t>? </a:t>
            </a:r>
          </a:p>
          <a:p>
            <a:pPr marL="0" lvl="0" indent="0" algn="l" rtl="0">
              <a:lnSpc>
                <a:spcPct val="90000"/>
              </a:lnSpc>
              <a:spcBef>
                <a:spcPts val="1000"/>
              </a:spcBef>
              <a:spcAft>
                <a:spcPts val="0"/>
              </a:spcAft>
              <a:buClr>
                <a:schemeClr val="dk1"/>
              </a:buClr>
              <a:buSzPts val="2400"/>
              <a:buNone/>
            </a:pPr>
            <a:endParaRPr sz="2400" b="1" dirty="0">
              <a:solidFill>
                <a:srgbClr val="002060"/>
              </a:solidFill>
            </a:endParaRPr>
          </a:p>
          <a:p>
            <a:pPr marL="457200" lvl="0" indent="-457200" algn="l" rtl="0">
              <a:lnSpc>
                <a:spcPct val="90000"/>
              </a:lnSpc>
              <a:spcBef>
                <a:spcPts val="1000"/>
              </a:spcBef>
              <a:spcAft>
                <a:spcPts val="0"/>
              </a:spcAft>
              <a:buClr>
                <a:schemeClr val="dk1"/>
              </a:buClr>
              <a:buSzPts val="2400"/>
              <a:buFont typeface="Calibri"/>
              <a:buAutoNum type="alphaUcPeriod"/>
            </a:pPr>
            <a:r>
              <a:rPr lang="en-US" sz="2400" dirty="0"/>
              <a:t>pH 4</a:t>
            </a:r>
            <a:endParaRPr dirty="0"/>
          </a:p>
          <a:p>
            <a:pPr marL="457200" lvl="0" indent="-457200" algn="l" rtl="0">
              <a:lnSpc>
                <a:spcPct val="90000"/>
              </a:lnSpc>
              <a:spcBef>
                <a:spcPts val="1000"/>
              </a:spcBef>
              <a:spcAft>
                <a:spcPts val="0"/>
              </a:spcAft>
              <a:buClr>
                <a:schemeClr val="dk1"/>
              </a:buClr>
              <a:buSzPts val="2400"/>
              <a:buFont typeface="Calibri"/>
              <a:buAutoNum type="alphaUcPeriod"/>
            </a:pPr>
            <a:r>
              <a:rPr lang="en-US" sz="2400" dirty="0"/>
              <a:t>pH 7</a:t>
            </a:r>
            <a:endParaRPr dirty="0"/>
          </a:p>
          <a:p>
            <a:pPr marL="457200" lvl="0" indent="-457200" algn="l" rtl="0">
              <a:lnSpc>
                <a:spcPct val="90000"/>
              </a:lnSpc>
              <a:spcBef>
                <a:spcPts val="1000"/>
              </a:spcBef>
              <a:spcAft>
                <a:spcPts val="0"/>
              </a:spcAft>
              <a:buClr>
                <a:schemeClr val="dk1"/>
              </a:buClr>
              <a:buSzPts val="2400"/>
              <a:buFont typeface="Calibri"/>
              <a:buAutoNum type="alphaUcPeriod"/>
            </a:pPr>
            <a:r>
              <a:rPr lang="en-US" sz="2400" dirty="0"/>
              <a:t>pH 9</a:t>
            </a:r>
            <a:endParaRPr dirty="0"/>
          </a:p>
          <a:p>
            <a:pPr marL="457200" lvl="0" indent="-330200" algn="just" rtl="0">
              <a:lnSpc>
                <a:spcPct val="90000"/>
              </a:lnSpc>
              <a:spcBef>
                <a:spcPts val="1000"/>
              </a:spcBef>
              <a:spcAft>
                <a:spcPts val="0"/>
              </a:spcAft>
              <a:buClr>
                <a:schemeClr val="dk1"/>
              </a:buClr>
              <a:buSzPts val="2000"/>
              <a:buFont typeface="Calibri"/>
              <a:buNone/>
            </a:pPr>
            <a:endParaRPr lang="es-ES" sz="2000" dirty="0"/>
          </a:p>
          <a:p>
            <a:pPr indent="-330200" algn="just">
              <a:buSzPts val="2000"/>
              <a:buNone/>
            </a:pPr>
            <a:r>
              <a:rPr lang="en-US" sz="2400" b="1" dirty="0">
                <a:solidFill>
                  <a:srgbClr val="FF0000"/>
                </a:solidFill>
              </a:rPr>
              <a:t>¿</a:t>
            </a:r>
            <a:r>
              <a:rPr lang="en-US" sz="2400" b="1" dirty="0" err="1">
                <a:solidFill>
                  <a:srgbClr val="FF0000"/>
                </a:solidFill>
              </a:rPr>
              <a:t>Cuál</a:t>
            </a:r>
            <a:r>
              <a:rPr lang="en-US" sz="2400" b="1" dirty="0">
                <a:solidFill>
                  <a:srgbClr val="FF0000"/>
                </a:solidFill>
              </a:rPr>
              <a:t> es </a:t>
            </a:r>
            <a:r>
              <a:rPr lang="en-US" sz="2400" b="1" dirty="0" err="1">
                <a:solidFill>
                  <a:srgbClr val="FF0000"/>
                </a:solidFill>
              </a:rPr>
              <a:t>su</a:t>
            </a:r>
            <a:r>
              <a:rPr lang="en-US" sz="2400" b="1" dirty="0">
                <a:solidFill>
                  <a:srgbClr val="FF0000"/>
                </a:solidFill>
              </a:rPr>
              <a:t> </a:t>
            </a:r>
            <a:r>
              <a:rPr lang="en-US" sz="2400" b="1" dirty="0" err="1">
                <a:solidFill>
                  <a:srgbClr val="FF0000"/>
                </a:solidFill>
              </a:rPr>
              <a:t>respuesta</a:t>
            </a:r>
            <a:r>
              <a:rPr lang="en-US" sz="2400" b="1" dirty="0">
                <a:solidFill>
                  <a:srgbClr val="FF0000"/>
                </a:solidFill>
              </a:rPr>
              <a:t>? </a:t>
            </a:r>
            <a:endParaRPr lang="en-US" sz="2400" dirty="0"/>
          </a:p>
          <a:p>
            <a:pPr marL="457200" lvl="0" indent="-330200" algn="just" rtl="0">
              <a:lnSpc>
                <a:spcPct val="90000"/>
              </a:lnSpc>
              <a:spcBef>
                <a:spcPts val="1000"/>
              </a:spcBef>
              <a:spcAft>
                <a:spcPts val="0"/>
              </a:spcAft>
              <a:buClr>
                <a:schemeClr val="dk1"/>
              </a:buClr>
              <a:buSzPts val="2000"/>
              <a:buFont typeface="Calibri"/>
              <a:buNone/>
            </a:pPr>
            <a:endParaRPr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229" name="Google Shape;229;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32" name="Google Shape;232;p15"/>
          <p:cNvSpPr txBox="1">
            <a:spLocks noGrp="1"/>
          </p:cNvSpPr>
          <p:nvPr>
            <p:ph type="title"/>
          </p:nvPr>
        </p:nvSpPr>
        <p:spPr>
          <a:xfrm>
            <a:off x="1183341" y="828543"/>
            <a:ext cx="7886700" cy="1325563"/>
          </a:xfrm>
          <a:prstGeom prst="rect">
            <a:avLst/>
          </a:prstGeom>
          <a:noFill/>
          <a:ln>
            <a:noFill/>
          </a:ln>
        </p:spPr>
        <p:txBody>
          <a:bodyPr spcFirstLastPara="1" wrap="square" lIns="91425" tIns="45700" rIns="91425" bIns="45700" anchor="ctr" anchorCtr="0">
            <a:normAutofit/>
          </a:bodyPr>
          <a:lstStyle/>
          <a:p>
            <a:pPr lvl="0"/>
            <a:r>
              <a:rPr lang="es-AR" dirty="0" smtClean="0">
                <a:solidFill>
                  <a:srgbClr val="000072"/>
                </a:solidFill>
              </a:rPr>
              <a:t>¡Hagamos un rápido repaso antes de pasar a la recopilación de datos! Respuesta de la pregunta 3</a:t>
            </a:r>
            <a:endParaRPr lang="es-AR" dirty="0"/>
          </a:p>
        </p:txBody>
      </p:sp>
      <p:sp>
        <p:nvSpPr>
          <p:cNvPr id="233" name="Google Shape;233;p15"/>
          <p:cNvSpPr txBox="1">
            <a:spLocks noGrp="1"/>
          </p:cNvSpPr>
          <p:nvPr>
            <p:ph type="body" idx="1"/>
          </p:nvPr>
        </p:nvSpPr>
        <p:spPr>
          <a:xfrm>
            <a:off x="1352374" y="2178503"/>
            <a:ext cx="6919757" cy="4699161"/>
          </a:xfrm>
          <a:prstGeom prst="rect">
            <a:avLst/>
          </a:prstGeom>
          <a:noFill/>
          <a:ln>
            <a:noFill/>
          </a:ln>
        </p:spPr>
        <p:txBody>
          <a:bodyPr spcFirstLastPara="1" wrap="square" lIns="91425" tIns="45700" rIns="91425" bIns="45700" anchor="t" anchorCtr="0">
            <a:noAutofit/>
          </a:bodyPr>
          <a:lstStyle/>
          <a:p>
            <a:pPr marL="0" indent="0">
              <a:spcBef>
                <a:spcPts val="0"/>
              </a:spcBef>
              <a:buClr>
                <a:srgbClr val="002060"/>
              </a:buClr>
              <a:buSzPts val="2400"/>
              <a:buNone/>
            </a:pPr>
            <a:r>
              <a:rPr lang="es-AR" sz="2400" b="1" dirty="0" smtClean="0">
                <a:solidFill>
                  <a:srgbClr val="002060"/>
                </a:solidFill>
              </a:rPr>
              <a:t>¿Cuál de los siguientes valores de pH tiene mayor acidez? </a:t>
            </a:r>
            <a:endParaRPr lang="es-AR" dirty="0" smtClean="0"/>
          </a:p>
          <a:p>
            <a:pPr marL="0" lvl="0" indent="0" algn="l" rtl="0">
              <a:lnSpc>
                <a:spcPct val="90000"/>
              </a:lnSpc>
              <a:spcBef>
                <a:spcPts val="1000"/>
              </a:spcBef>
              <a:spcAft>
                <a:spcPts val="0"/>
              </a:spcAft>
              <a:buClr>
                <a:schemeClr val="dk1"/>
              </a:buClr>
              <a:buSzPts val="2400"/>
              <a:buNone/>
            </a:pPr>
            <a:endParaRPr lang="es-AR" sz="2400" b="1" dirty="0" smtClean="0">
              <a:solidFill>
                <a:srgbClr val="002060"/>
              </a:solidFill>
            </a:endParaRPr>
          </a:p>
          <a:p>
            <a:pPr marL="457200" lvl="0" indent="-457200" algn="l" rtl="0">
              <a:lnSpc>
                <a:spcPct val="90000"/>
              </a:lnSpc>
              <a:spcBef>
                <a:spcPts val="1000"/>
              </a:spcBef>
              <a:spcAft>
                <a:spcPts val="0"/>
              </a:spcAft>
              <a:buClr>
                <a:schemeClr val="dk1"/>
              </a:buClr>
              <a:buSzPts val="2400"/>
              <a:buFont typeface="Calibri"/>
              <a:buAutoNum type="alphaUcPeriod"/>
            </a:pPr>
            <a:r>
              <a:rPr lang="es-AR" sz="2400" b="1" dirty="0" smtClean="0"/>
              <a:t>pH 4  </a:t>
            </a:r>
            <a:r>
              <a:rPr lang="es-AR" sz="2400" b="1" dirty="0" smtClean="0">
                <a:solidFill>
                  <a:srgbClr val="FF0000"/>
                </a:solidFill>
              </a:rPr>
              <a:t>¡Correcto </a:t>
            </a:r>
            <a:r>
              <a:rPr lang="es-AR" sz="2400" b="1" dirty="0" smtClean="0">
                <a:solidFill>
                  <a:srgbClr val="FF0000"/>
                </a:solidFill>
                <a:sym typeface="Wingdings" pitchFamily="2" charset="2"/>
              </a:rPr>
              <a:t></a:t>
            </a:r>
            <a:r>
              <a:rPr lang="es-AR" sz="2400" b="1" dirty="0" smtClean="0">
                <a:solidFill>
                  <a:srgbClr val="FF0000"/>
                </a:solidFill>
              </a:rPr>
              <a:t>!</a:t>
            </a:r>
          </a:p>
          <a:p>
            <a:pPr marL="457200" lvl="0" indent="-457200" algn="l" rtl="0">
              <a:lnSpc>
                <a:spcPct val="90000"/>
              </a:lnSpc>
              <a:spcBef>
                <a:spcPts val="1000"/>
              </a:spcBef>
              <a:spcAft>
                <a:spcPts val="0"/>
              </a:spcAft>
              <a:buClr>
                <a:schemeClr val="dk1"/>
              </a:buClr>
              <a:buSzPts val="2400"/>
              <a:buFont typeface="Calibri"/>
              <a:buAutoNum type="alphaUcPeriod"/>
            </a:pPr>
            <a:r>
              <a:rPr lang="es-AR" sz="2400" dirty="0" smtClean="0"/>
              <a:t>pH 7</a:t>
            </a:r>
            <a:endParaRPr lang="es-AR" dirty="0" smtClean="0"/>
          </a:p>
          <a:p>
            <a:pPr marL="457200" lvl="0" indent="-457200" algn="l" rtl="0">
              <a:lnSpc>
                <a:spcPct val="90000"/>
              </a:lnSpc>
              <a:spcBef>
                <a:spcPts val="1000"/>
              </a:spcBef>
              <a:spcAft>
                <a:spcPts val="0"/>
              </a:spcAft>
              <a:buClr>
                <a:schemeClr val="dk1"/>
              </a:buClr>
              <a:buSzPts val="2400"/>
              <a:buFont typeface="Calibri"/>
              <a:buAutoNum type="alphaUcPeriod"/>
            </a:pPr>
            <a:r>
              <a:rPr lang="es-AR" sz="2400" dirty="0" smtClean="0"/>
              <a:t>pH 9</a:t>
            </a:r>
            <a:endParaRPr lang="es-AR" dirty="0" smtClean="0"/>
          </a:p>
          <a:p>
            <a:pPr marL="457200" lvl="0" indent="-330200" algn="just" rtl="0">
              <a:lnSpc>
                <a:spcPct val="90000"/>
              </a:lnSpc>
              <a:spcBef>
                <a:spcPts val="1000"/>
              </a:spcBef>
              <a:spcAft>
                <a:spcPts val="0"/>
              </a:spcAft>
              <a:buClr>
                <a:schemeClr val="dk1"/>
              </a:buClr>
              <a:buSzPts val="2000"/>
              <a:buFont typeface="Calibri"/>
              <a:buNone/>
            </a:pPr>
            <a:endParaRPr lang="es-AR" sz="2000" dirty="0" smtClean="0"/>
          </a:p>
          <a:p>
            <a:pPr marL="0" indent="0" algn="just">
              <a:buClr>
                <a:srgbClr val="FF0000"/>
              </a:buClr>
              <a:buSzPts val="2400"/>
              <a:buNone/>
            </a:pPr>
            <a:r>
              <a:rPr lang="es-AR" sz="2400" b="1" dirty="0" smtClean="0">
                <a:solidFill>
                  <a:srgbClr val="FF0000"/>
                </a:solidFill>
              </a:rPr>
              <a:t>¿Estaba en lo cierto? </a:t>
            </a:r>
          </a:p>
          <a:p>
            <a:pPr marL="0" indent="0" algn="just">
              <a:buClr>
                <a:srgbClr val="FF0000"/>
              </a:buClr>
              <a:buSzPts val="2400"/>
              <a:buNone/>
            </a:pPr>
            <a:r>
              <a:rPr lang="es-AR" sz="2400" b="1" dirty="0" smtClean="0">
                <a:solidFill>
                  <a:srgbClr val="FF0000"/>
                </a:solidFill>
              </a:rPr>
              <a:t>Miremos ahora los procedimientos de la recopilación de datos</a:t>
            </a:r>
            <a:endParaRPr lang="es-AR"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238" name="Google Shape;238;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241" name="Google Shape;241;p16"/>
          <p:cNvSpPr txBox="1">
            <a:spLocks noGrp="1"/>
          </p:cNvSpPr>
          <p:nvPr>
            <p:ph type="title"/>
          </p:nvPr>
        </p:nvSpPr>
        <p:spPr>
          <a:xfrm>
            <a:off x="1236062" y="831453"/>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s-AR" sz="2400" dirty="0" smtClean="0">
                <a:solidFill>
                  <a:srgbClr val="000072"/>
                </a:solidFill>
              </a:rPr>
              <a:t>Descripción del Protocolo de pH del Agua</a:t>
            </a:r>
            <a:endParaRPr lang="es-AR" sz="2400" dirty="0">
              <a:solidFill>
                <a:schemeClr val="dk2"/>
              </a:solidFill>
            </a:endParaRPr>
          </a:p>
        </p:txBody>
      </p:sp>
      <p:sp>
        <p:nvSpPr>
          <p:cNvPr id="242" name="Google Shape;242;p16"/>
          <p:cNvSpPr txBox="1">
            <a:spLocks noGrp="1"/>
          </p:cNvSpPr>
          <p:nvPr>
            <p:ph type="body" idx="1"/>
          </p:nvPr>
        </p:nvSpPr>
        <p:spPr>
          <a:xfrm>
            <a:off x="1475814" y="1825625"/>
            <a:ext cx="7342721" cy="4351338"/>
          </a:xfrm>
          <a:prstGeom prst="rect">
            <a:avLst/>
          </a:prstGeom>
          <a:noFill/>
          <a:ln>
            <a:noFill/>
          </a:ln>
        </p:spPr>
        <p:txBody>
          <a:bodyPr spcFirstLastPara="1" wrap="square" lIns="91425" tIns="45700" rIns="91425" bIns="45700" anchor="t" anchorCtr="0">
            <a:normAutofit/>
          </a:bodyPr>
          <a:lstStyle/>
          <a:p>
            <a:pPr marL="228600" lvl="0" indent="-228600" algn="just">
              <a:spcBef>
                <a:spcPts val="0"/>
              </a:spcBef>
            </a:pPr>
            <a:r>
              <a:rPr lang="es-AR" dirty="0" smtClean="0"/>
              <a:t>El pH de una masa de agua puede medirse con un medidor de pH o con papel de pH. La precisión de cualquiera de los dos métodos depende de la </a:t>
            </a:r>
            <a:r>
              <a:rPr lang="es-AR" b="1" dirty="0" smtClean="0">
                <a:solidFill>
                  <a:schemeClr val="accent5">
                    <a:lumMod val="75000"/>
                  </a:schemeClr>
                </a:solidFill>
              </a:rPr>
              <a:t>conductividad eléctrica </a:t>
            </a:r>
            <a:r>
              <a:rPr lang="es-AR" dirty="0" smtClean="0"/>
              <a:t>del agua. La conductividad eléctrica debe ser de al menos 200 µS/cm para que estos métodos informen con precisión.</a:t>
            </a:r>
          </a:p>
          <a:p>
            <a:pPr marL="228600" lvl="0" indent="-228600" algn="just">
              <a:spcBef>
                <a:spcPts val="0"/>
              </a:spcBef>
            </a:pPr>
            <a:endParaRPr lang="es-AR" dirty="0" smtClean="0"/>
          </a:p>
          <a:p>
            <a:pPr marL="228600" lvl="0" indent="-228600" algn="just">
              <a:spcBef>
                <a:spcPts val="0"/>
              </a:spcBef>
            </a:pPr>
            <a:r>
              <a:rPr lang="es-AR" dirty="0" smtClean="0"/>
              <a:t>Si está tomando muestras de agua oceánica o salobre, puede suponer que la </a:t>
            </a:r>
            <a:r>
              <a:rPr lang="es-AR" b="1" dirty="0" smtClean="0">
                <a:solidFill>
                  <a:schemeClr val="accent5">
                    <a:lumMod val="75000"/>
                  </a:schemeClr>
                </a:solidFill>
              </a:rPr>
              <a:t>conductividad eléctrica </a:t>
            </a:r>
            <a:r>
              <a:rPr lang="es-AR" dirty="0" smtClean="0"/>
              <a:t>de su muestra es superior a 200 µS/cm. Si no está seguro de que el agua dulce de su Sitio de Estudio de la hidrósfera tenga un valor de conductividad lo suficientemente alto para la técnica de medición (papel o medidor), tendrá que medir la conductividad eléctrica antes de realizar sus mediciones de pH. Una vez que conozca el valor de la conductividad eléctrica del agua, utilice la Guía de Campo de pH adecuada. </a:t>
            </a:r>
          </a:p>
          <a:p>
            <a:pPr marL="0" lvl="0" indent="0" algn="just">
              <a:spcBef>
                <a:spcPts val="0"/>
              </a:spcBef>
              <a:buNone/>
            </a:pPr>
            <a:endParaRPr lang="es-AR" dirty="0" smtClean="0"/>
          </a:p>
          <a:p>
            <a:pPr marL="228600" lvl="0" indent="-228600" algn="just">
              <a:spcBef>
                <a:spcPts val="0"/>
              </a:spcBef>
            </a:pPr>
            <a:r>
              <a:rPr lang="es-AR" dirty="0" smtClean="0"/>
              <a:t>Para más información, consulte el </a:t>
            </a:r>
            <a:r>
              <a:rPr lang="es-AR" b="1" dirty="0" smtClean="0">
                <a:solidFill>
                  <a:schemeClr val="accent5">
                    <a:lumMod val="75000"/>
                  </a:schemeClr>
                </a:solidFill>
              </a:rPr>
              <a:t>Protocolo de la Guía de Campo de la Conductividad Eléctrica</a:t>
            </a:r>
          </a:p>
          <a:p>
            <a:pPr marL="228600" lvl="0" indent="-114300" algn="just" rtl="0">
              <a:lnSpc>
                <a:spcPct val="90000"/>
              </a:lnSpc>
              <a:spcBef>
                <a:spcPts val="1000"/>
              </a:spcBef>
              <a:spcAft>
                <a:spcPts val="0"/>
              </a:spcAft>
              <a:buClr>
                <a:schemeClr val="dk1"/>
              </a:buClr>
              <a:buSzPts val="1800"/>
              <a:buNone/>
            </a:pPr>
            <a:endParaRPr lang="es-A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247" name="Google Shape;247;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50" name="Google Shape;250;p17"/>
          <p:cNvSpPr txBox="1">
            <a:spLocks noGrp="1"/>
          </p:cNvSpPr>
          <p:nvPr>
            <p:ph type="title"/>
          </p:nvPr>
        </p:nvSpPr>
        <p:spPr>
          <a:xfrm>
            <a:off x="1228567" y="947541"/>
            <a:ext cx="7886700" cy="994172"/>
          </a:xfrm>
          <a:prstGeom prst="rect">
            <a:avLst/>
          </a:prstGeom>
          <a:noFill/>
          <a:ln>
            <a:noFill/>
          </a:ln>
        </p:spPr>
        <p:txBody>
          <a:bodyPr spcFirstLastPara="1" wrap="square" lIns="91425" tIns="45700" rIns="91425" bIns="45700" anchor="ctr" anchorCtr="0">
            <a:normAutofit fontScale="90000"/>
          </a:bodyPr>
          <a:lstStyle/>
          <a:p>
            <a:pPr lvl="0">
              <a:buClr>
                <a:srgbClr val="000072"/>
              </a:buClr>
              <a:buSzPts val="2400"/>
            </a:pPr>
            <a:r>
              <a:rPr lang="es-AR" sz="2400" dirty="0" smtClean="0">
                <a:solidFill>
                  <a:srgbClr val="000072"/>
                </a:solidFill>
              </a:rPr>
              <a:t>Investigaciones simultáneas o previas necesarias para realizar las mediciones del pH del agua: Descripción del Sitio de Estudio de la Hidrósfera</a:t>
            </a:r>
            <a:endParaRPr lang="es-AR" dirty="0"/>
          </a:p>
        </p:txBody>
      </p:sp>
      <p:sp>
        <p:nvSpPr>
          <p:cNvPr id="251" name="Google Shape;251;p17"/>
          <p:cNvSpPr txBox="1">
            <a:spLocks noGrp="1"/>
          </p:cNvSpPr>
          <p:nvPr>
            <p:ph type="body" idx="1"/>
          </p:nvPr>
        </p:nvSpPr>
        <p:spPr>
          <a:xfrm>
            <a:off x="1475814" y="1915319"/>
            <a:ext cx="7156741" cy="4351338"/>
          </a:xfrm>
          <a:prstGeom prst="rect">
            <a:avLst/>
          </a:prstGeom>
          <a:noFill/>
          <a:ln>
            <a:noFill/>
          </a:ln>
        </p:spPr>
        <p:txBody>
          <a:bodyPr spcFirstLastPara="1" wrap="square" lIns="91425" tIns="45700" rIns="91425" bIns="45700" anchor="t" anchorCtr="0">
            <a:normAutofit/>
          </a:bodyPr>
          <a:lstStyle/>
          <a:p>
            <a:pPr marL="0" lvl="0" indent="0" algn="just">
              <a:buNone/>
            </a:pPr>
            <a:r>
              <a:rPr lang="es-AR" dirty="0" smtClean="0"/>
              <a:t>Deberá definir el </a:t>
            </a:r>
            <a:r>
              <a:rPr lang="es-AR" b="1" dirty="0" smtClean="0">
                <a:solidFill>
                  <a:schemeClr val="accent5">
                    <a:lumMod val="75000"/>
                  </a:schemeClr>
                </a:solidFill>
              </a:rPr>
              <a:t>Sitio de Estudio de la Hidrósfera</a:t>
            </a:r>
            <a:r>
              <a:rPr lang="es-AR" dirty="0" smtClean="0"/>
              <a:t>.  Un </a:t>
            </a:r>
            <a:r>
              <a:rPr lang="es-AR" b="1" dirty="0" smtClean="0">
                <a:solidFill>
                  <a:schemeClr val="accent5">
                    <a:lumMod val="75000"/>
                  </a:schemeClr>
                </a:solidFill>
              </a:rPr>
              <a:t>Sitio de Estudio de la Hidrósfera </a:t>
            </a:r>
            <a:r>
              <a:rPr lang="es-AR" dirty="0" smtClean="0"/>
              <a:t>puede ser cualquier sitio de aguas superficiales que pueda visitarse con seguridad, aunque se prefieren las aguas naturales. </a:t>
            </a:r>
          </a:p>
          <a:p>
            <a:pPr marL="0" lvl="0" indent="0" algn="just">
              <a:buNone/>
            </a:pPr>
            <a:r>
              <a:rPr lang="es-AR" dirty="0" smtClean="0"/>
              <a:t>La </a:t>
            </a:r>
            <a:r>
              <a:rPr lang="es-AR" b="1" dirty="0" smtClean="0">
                <a:solidFill>
                  <a:schemeClr val="accent5">
                    <a:lumMod val="75000"/>
                  </a:schemeClr>
                </a:solidFill>
              </a:rPr>
              <a:t>Hoja de Datos de la Investigación de la Hidrósfera</a:t>
            </a:r>
            <a:r>
              <a:rPr lang="es-AR" dirty="0" smtClean="0"/>
              <a:t> se utiliza para registrar todas las mediciones de la Hidrósfera, incluido el pH del agua. En algún momento también querrá hacer un mapa de su Sitio de Estudio de la Hidrósfera.</a:t>
            </a:r>
          </a:p>
          <a:p>
            <a:pPr marL="0" lvl="0" indent="0" algn="just" rtl="0">
              <a:lnSpc>
                <a:spcPct val="90000"/>
              </a:lnSpc>
              <a:spcBef>
                <a:spcPts val="1000"/>
              </a:spcBef>
              <a:spcAft>
                <a:spcPts val="0"/>
              </a:spcAft>
              <a:buClr>
                <a:schemeClr val="dk1"/>
              </a:buClr>
              <a:buSzPts val="1800"/>
              <a:buNone/>
            </a:pPr>
            <a:r>
              <a:rPr lang="es-AR" dirty="0" smtClean="0"/>
              <a:t>Para definir su sitio de  estudio necesitará estos documentos:</a:t>
            </a:r>
          </a:p>
          <a:p>
            <a:pPr marL="228600" lvl="0" indent="-228600" algn="just" rtl="0">
              <a:lnSpc>
                <a:spcPct val="90000"/>
              </a:lnSpc>
              <a:spcBef>
                <a:spcPts val="1000"/>
              </a:spcBef>
              <a:spcAft>
                <a:spcPts val="0"/>
              </a:spcAft>
              <a:buClr>
                <a:schemeClr val="dk2"/>
              </a:buClr>
              <a:buSzPts val="1800"/>
              <a:buChar char="•"/>
            </a:pPr>
            <a:r>
              <a:rPr lang="es-AR" b="1" u="sng" dirty="0" smtClean="0">
                <a:solidFill>
                  <a:schemeClr val="dk2"/>
                </a:solidFill>
                <a:hlinkClick r:id="rId4">
                  <a:extLst>
                    <a:ext uri="{A12FA001-AC4F-418D-AE19-62706E023703}">
                      <ahyp:hlinkClr xmlns:ahyp="http://schemas.microsoft.com/office/drawing/2018/hyperlinkcolor" xmlns="" val="tx"/>
                    </a:ext>
                  </a:extLst>
                </a:hlinkClick>
              </a:rPr>
              <a:t>Selección y Documentación de su Sitio de Estudio de la Hidrósfera </a:t>
            </a:r>
            <a:endParaRPr lang="es-AR" b="1" u="sng" dirty="0" smtClean="0">
              <a:solidFill>
                <a:schemeClr val="dk2"/>
              </a:solidFill>
            </a:endParaRPr>
          </a:p>
          <a:p>
            <a:pPr marL="228600" lvl="0" indent="-228600" algn="just" rtl="0">
              <a:lnSpc>
                <a:spcPct val="90000"/>
              </a:lnSpc>
              <a:spcBef>
                <a:spcPts val="1000"/>
              </a:spcBef>
              <a:spcAft>
                <a:spcPts val="0"/>
              </a:spcAft>
              <a:buClr>
                <a:schemeClr val="dk2"/>
              </a:buClr>
              <a:buSzPts val="1800"/>
              <a:buChar char="•"/>
            </a:pPr>
            <a:r>
              <a:rPr lang="es-AR" b="1" u="sng" dirty="0" smtClean="0">
                <a:solidFill>
                  <a:schemeClr val="dk2"/>
                </a:solidFill>
                <a:hlinkClick r:id="rId5">
                  <a:extLst>
                    <a:ext uri="{A12FA001-AC4F-418D-AE19-62706E023703}">
                      <ahyp:hlinkClr xmlns:ahyp="http://schemas.microsoft.com/office/drawing/2018/hyperlinkcolor" xmlns="" val="tx"/>
                    </a:ext>
                  </a:extLst>
                </a:hlinkClick>
              </a:rPr>
              <a:t>Hoja de Datos de la Investigación de la </a:t>
            </a:r>
            <a:r>
              <a:rPr lang="es-AR" b="1" u="sng" dirty="0" smtClean="0">
                <a:solidFill>
                  <a:schemeClr val="dk2"/>
                </a:solidFill>
                <a:hlinkClick r:id="rId5">
                  <a:extLst>
                    <a:ext uri="{A12FA001-AC4F-418D-AE19-62706E023703}">
                      <ahyp:hlinkClr xmlns:ahyp="http://schemas.microsoft.com/office/drawing/2018/hyperlinkcolor" xmlns="" val="tx"/>
                    </a:ext>
                  </a:extLst>
                </a:hlinkClick>
              </a:rPr>
              <a:t>Hidrós</a:t>
            </a:r>
            <a:r>
              <a:rPr lang="es-AR" b="1" u="sng" dirty="0" smtClean="0">
                <a:solidFill>
                  <a:schemeClr val="dk2"/>
                </a:solidFill>
              </a:rPr>
              <a:t>fera</a:t>
            </a:r>
            <a:endParaRPr lang="es-AR" b="1" dirty="0" smtClean="0">
              <a:solidFill>
                <a:schemeClr val="dk2"/>
              </a:solidFill>
            </a:endParaRPr>
          </a:p>
          <a:p>
            <a:pPr marL="228600" lvl="0" indent="-228600" algn="just" rtl="0">
              <a:lnSpc>
                <a:spcPct val="90000"/>
              </a:lnSpc>
              <a:spcBef>
                <a:spcPts val="1000"/>
              </a:spcBef>
              <a:spcAft>
                <a:spcPts val="0"/>
              </a:spcAft>
              <a:buClr>
                <a:schemeClr val="dk2"/>
              </a:buClr>
              <a:buSzPts val="1800"/>
              <a:buChar char="•"/>
            </a:pPr>
            <a:r>
              <a:rPr lang="es-AR" b="1" u="sng" dirty="0" smtClean="0">
                <a:solidFill>
                  <a:schemeClr val="dk2"/>
                </a:solidFill>
                <a:hlinkClick r:id="rId6">
                  <a:extLst>
                    <a:ext uri="{A12FA001-AC4F-418D-AE19-62706E023703}">
                      <ahyp:hlinkClr xmlns:ahyp="http://schemas.microsoft.com/office/drawing/2018/hyperlinkcolor" xmlns="" val="tx"/>
                    </a:ext>
                  </a:extLst>
                </a:hlinkClick>
              </a:rPr>
              <a:t>Guía de Campo de cómo hacer un Mapa del Sitio de Estudio de la Hidrósfera</a:t>
            </a:r>
            <a:endParaRPr lang="es-AR" b="1" dirty="0">
              <a:solidFill>
                <a:schemeClr val="dk2"/>
              </a:solidFill>
            </a:endParaRPr>
          </a:p>
        </p:txBody>
      </p:sp>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256" name="Google Shape;256;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59" name="Google Shape;259;p18"/>
          <p:cNvSpPr txBox="1">
            <a:spLocks noGrp="1"/>
          </p:cNvSpPr>
          <p:nvPr>
            <p:ph type="title"/>
          </p:nvPr>
        </p:nvSpPr>
        <p:spPr>
          <a:xfrm>
            <a:off x="1236062" y="831453"/>
            <a:ext cx="7886700" cy="994172"/>
          </a:xfrm>
          <a:prstGeom prst="rect">
            <a:avLst/>
          </a:prstGeom>
          <a:noFill/>
          <a:ln>
            <a:noFill/>
          </a:ln>
        </p:spPr>
        <p:txBody>
          <a:bodyPr spcFirstLastPara="1" wrap="square" lIns="91425" tIns="45700" rIns="91425" bIns="45700" anchor="ctr" anchorCtr="0">
            <a:normAutofit/>
          </a:bodyPr>
          <a:lstStyle/>
          <a:p>
            <a:pPr lvl="0">
              <a:buClr>
                <a:srgbClr val="000072"/>
              </a:buClr>
              <a:buSzPts val="2400"/>
            </a:pPr>
            <a:r>
              <a:rPr lang="es-AR" sz="2400" dirty="0" smtClean="0">
                <a:solidFill>
                  <a:srgbClr val="000072"/>
                </a:solidFill>
              </a:rPr>
              <a:t>Investigaciones simultáneas o previas: Selección del Sitio de Estudio</a:t>
            </a:r>
            <a:endParaRPr lang="es-AR" dirty="0"/>
          </a:p>
        </p:txBody>
      </p:sp>
      <p:sp>
        <p:nvSpPr>
          <p:cNvPr id="260" name="Google Shape;260;p18"/>
          <p:cNvSpPr txBox="1">
            <a:spLocks noGrp="1"/>
          </p:cNvSpPr>
          <p:nvPr>
            <p:ph type="body" idx="1"/>
          </p:nvPr>
        </p:nvSpPr>
        <p:spPr>
          <a:xfrm>
            <a:off x="1327612" y="1741069"/>
            <a:ext cx="7187738" cy="4351338"/>
          </a:xfrm>
          <a:prstGeom prst="rect">
            <a:avLst/>
          </a:prstGeom>
          <a:noFill/>
          <a:ln>
            <a:noFill/>
          </a:ln>
        </p:spPr>
        <p:txBody>
          <a:bodyPr spcFirstLastPara="1" wrap="square" lIns="91425" tIns="45700" rIns="91425" bIns="45700" anchor="t" anchorCtr="0">
            <a:normAutofit/>
          </a:bodyPr>
          <a:lstStyle/>
          <a:p>
            <a:pPr marL="228600" lvl="0" indent="-228600" algn="just">
              <a:spcBef>
                <a:spcPts val="0"/>
              </a:spcBef>
            </a:pPr>
            <a:r>
              <a:rPr lang="es-AR" dirty="0" smtClean="0"/>
              <a:t>Lo ideal es que su </a:t>
            </a:r>
            <a:r>
              <a:rPr lang="es-AR" b="1" dirty="0" smtClean="0">
                <a:solidFill>
                  <a:schemeClr val="accent5">
                    <a:lumMod val="75000"/>
                  </a:schemeClr>
                </a:solidFill>
              </a:rPr>
              <a:t>Sitio de Estudio de la Hidrósfera </a:t>
            </a:r>
            <a:r>
              <a:rPr lang="es-AR" dirty="0" smtClean="0"/>
              <a:t>esté dentro de la principal cuenca hidrográfica del </a:t>
            </a:r>
            <a:r>
              <a:rPr lang="es-AR" b="1" dirty="0" smtClean="0">
                <a:solidFill>
                  <a:schemeClr val="accent5">
                    <a:lumMod val="75000"/>
                  </a:schemeClr>
                </a:solidFill>
              </a:rPr>
              <a:t>Sitio de Estudio GLOBE </a:t>
            </a:r>
            <a:r>
              <a:rPr lang="es-AR" dirty="0" smtClean="0"/>
              <a:t>de 15 km por 15 km, y que esté conectado a sistemas hídricos que desemboquen en sistemas fluviales o de estuarios más grandes. </a:t>
            </a:r>
          </a:p>
          <a:p>
            <a:pPr marL="228600" lvl="0" indent="-228600" algn="just">
              <a:spcBef>
                <a:spcPts val="0"/>
              </a:spcBef>
            </a:pPr>
            <a:endParaRPr lang="es-AR" dirty="0" smtClean="0"/>
          </a:p>
          <a:p>
            <a:pPr marL="228600" lvl="0" indent="-228600" algn="just">
              <a:spcBef>
                <a:spcPts val="0"/>
              </a:spcBef>
            </a:pPr>
            <a:r>
              <a:rPr lang="es-AR" dirty="0" smtClean="0"/>
              <a:t>Todas las mediciones de la Hidrósfera se realizan en el mismo </a:t>
            </a:r>
            <a:r>
              <a:rPr lang="es-AR" b="1" dirty="0" smtClean="0">
                <a:solidFill>
                  <a:schemeClr val="accent5">
                    <a:lumMod val="75000"/>
                  </a:schemeClr>
                </a:solidFill>
              </a:rPr>
              <a:t>Sitio de Estudio de la Hidrósfera</a:t>
            </a:r>
            <a:r>
              <a:rPr lang="es-AR" dirty="0" smtClean="0"/>
              <a:t>. Puede tratarse de cualquier lugar de aguas superficiales que pueda ser visitado con seguridad y monitoreado regularmente, aunque se prefieren las aguas naturales.  Los sitios pueden incluir (en orden de preferencia):</a:t>
            </a:r>
            <a:endParaRPr lang="es-AR" dirty="0"/>
          </a:p>
        </p:txBody>
      </p:sp>
      <p:sp>
        <p:nvSpPr>
          <p:cNvPr id="261" name="Google Shape;261;p18"/>
          <p:cNvSpPr/>
          <p:nvPr/>
        </p:nvSpPr>
        <p:spPr>
          <a:xfrm>
            <a:off x="1439587" y="4300717"/>
            <a:ext cx="4572000" cy="1754286"/>
          </a:xfrm>
          <a:prstGeom prst="rect">
            <a:avLst/>
          </a:prstGeom>
          <a:noFill/>
          <a:ln>
            <a:noFill/>
          </a:ln>
        </p:spPr>
        <p:txBody>
          <a:bodyPr spcFirstLastPara="1" wrap="square" lIns="91425" tIns="45700" rIns="91425" bIns="45700" anchor="t" anchorCtr="0">
            <a:spAutoFit/>
          </a:bodyPr>
          <a:lstStyle/>
          <a:p>
            <a:pPr lvl="0" algn="just"/>
            <a:r>
              <a:rPr lang="es-AR" sz="1800" b="1" dirty="0" smtClean="0">
                <a:solidFill>
                  <a:srgbClr val="000000"/>
                </a:solidFill>
                <a:latin typeface="Calibri"/>
                <a:ea typeface="Calibri"/>
                <a:cs typeface="Calibri"/>
                <a:sym typeface="Calibri"/>
              </a:rPr>
              <a:t>1. </a:t>
            </a:r>
            <a:r>
              <a:rPr lang="es-AR" sz="1800" b="1" dirty="0" smtClean="0">
                <a:latin typeface="Calibri"/>
                <a:ea typeface="Calibri"/>
                <a:cs typeface="Calibri"/>
                <a:sym typeface="Calibri"/>
              </a:rPr>
              <a:t>arroyo o río</a:t>
            </a:r>
          </a:p>
          <a:p>
            <a:pPr lvl="0" algn="just"/>
            <a:r>
              <a:rPr lang="es-AR" sz="1800" b="1" dirty="0" smtClean="0">
                <a:latin typeface="Calibri"/>
                <a:ea typeface="Calibri"/>
                <a:cs typeface="Calibri"/>
                <a:sym typeface="Calibri"/>
              </a:rPr>
              <a:t>2. lago, embalse, bahía u océano</a:t>
            </a:r>
          </a:p>
          <a:p>
            <a:pPr lvl="0" algn="just"/>
            <a:r>
              <a:rPr lang="es-AR" sz="1800" b="1" dirty="0" smtClean="0">
                <a:latin typeface="Calibri"/>
                <a:ea typeface="Calibri"/>
                <a:cs typeface="Calibri"/>
                <a:sym typeface="Calibri"/>
              </a:rPr>
              <a:t>3. estanque</a:t>
            </a:r>
          </a:p>
          <a:p>
            <a:pPr lvl="0" algn="just"/>
            <a:r>
              <a:rPr lang="es-AR" sz="1800" b="1" dirty="0" smtClean="0">
                <a:latin typeface="Calibri"/>
                <a:ea typeface="Calibri"/>
                <a:cs typeface="Calibri"/>
                <a:sym typeface="Calibri"/>
              </a:rPr>
              <a:t>4. una zanja de irrigación u otra masa </a:t>
            </a:r>
          </a:p>
          <a:p>
            <a:pPr lvl="0" algn="just"/>
            <a:r>
              <a:rPr lang="es-AR" sz="1800" b="1" dirty="0" smtClean="0">
                <a:latin typeface="Calibri"/>
                <a:ea typeface="Calibri"/>
                <a:cs typeface="Calibri"/>
                <a:sym typeface="Calibri"/>
              </a:rPr>
              <a:t>    de agua, si no se dispone de una masa </a:t>
            </a:r>
          </a:p>
          <a:p>
            <a:pPr lvl="0" algn="just"/>
            <a:r>
              <a:rPr lang="es-AR" sz="1800" b="1" dirty="0" smtClean="0">
                <a:solidFill>
                  <a:schemeClr val="dk1"/>
                </a:solidFill>
                <a:latin typeface="Calibri"/>
                <a:ea typeface="Calibri"/>
                <a:cs typeface="Calibri"/>
                <a:sym typeface="Calibri"/>
              </a:rPr>
              <a:t>    natural</a:t>
            </a:r>
            <a:endParaRPr lang="es-AR" sz="1800" dirty="0">
              <a:solidFill>
                <a:schemeClr val="dk1"/>
              </a:solidFill>
              <a:latin typeface="Calibri"/>
              <a:ea typeface="Calibri"/>
              <a:cs typeface="Calibri"/>
              <a:sym typeface="Calibri"/>
            </a:endParaRPr>
          </a:p>
        </p:txBody>
      </p:sp>
      <p:pic>
        <p:nvPicPr>
          <p:cNvPr id="262" name="Google Shape;262;p18" descr="image of a pond with lily pads"/>
          <p:cNvPicPr preferRelativeResize="0">
            <a:picLocks noGrp="1"/>
          </p:cNvPicPr>
          <p:nvPr>
            <p:ph type="body" idx="2"/>
          </p:nvPr>
        </p:nvPicPr>
        <p:blipFill rotWithShape="1">
          <a:blip r:embed="rId4">
            <a:alphaModFix amt="70000"/>
          </a:blip>
          <a:srcRect/>
          <a:stretch/>
        </p:blipFill>
        <p:spPr>
          <a:xfrm>
            <a:off x="5401150" y="4147542"/>
            <a:ext cx="3117501" cy="2029421"/>
          </a:xfrm>
          <a:prstGeom prst="rect">
            <a:avLst/>
          </a:prstGeom>
          <a:noFill/>
          <a:ln>
            <a:noFill/>
          </a:ln>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267" name="Google Shape;267;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70" name="Google Shape;270;p19"/>
          <p:cNvSpPr txBox="1">
            <a:spLocks noGrp="1"/>
          </p:cNvSpPr>
          <p:nvPr>
            <p:ph type="title"/>
          </p:nvPr>
        </p:nvSpPr>
        <p:spPr>
          <a:xfrm>
            <a:off x="1236062" y="831453"/>
            <a:ext cx="7886700" cy="994172"/>
          </a:xfrm>
          <a:prstGeom prst="rect">
            <a:avLst/>
          </a:prstGeom>
          <a:noFill/>
          <a:ln>
            <a:noFill/>
          </a:ln>
        </p:spPr>
        <p:txBody>
          <a:bodyPr spcFirstLastPara="1" wrap="square" lIns="91425" tIns="45700" rIns="91425" bIns="45700" anchor="ctr" anchorCtr="0">
            <a:normAutofit/>
          </a:bodyPr>
          <a:lstStyle/>
          <a:p>
            <a:pPr lvl="0" algn="just">
              <a:buClr>
                <a:srgbClr val="000072"/>
              </a:buClr>
              <a:buSzPts val="2400"/>
            </a:pPr>
            <a:r>
              <a:rPr lang="es-AR" dirty="0" smtClean="0"/>
              <a:t>Selección del lugar y toma de muestras - Sitio de Estudio de la Hidrósfera</a:t>
            </a:r>
            <a:endParaRPr lang="es-AR" dirty="0"/>
          </a:p>
        </p:txBody>
      </p:sp>
      <p:sp>
        <p:nvSpPr>
          <p:cNvPr id="271" name="Google Shape;271;p19"/>
          <p:cNvSpPr txBox="1">
            <a:spLocks noGrp="1"/>
          </p:cNvSpPr>
          <p:nvPr>
            <p:ph type="body" idx="1"/>
          </p:nvPr>
        </p:nvSpPr>
        <p:spPr>
          <a:xfrm>
            <a:off x="1137620" y="1822450"/>
            <a:ext cx="3204585" cy="4351338"/>
          </a:xfrm>
          <a:prstGeom prst="rect">
            <a:avLst/>
          </a:prstGeom>
          <a:noFill/>
          <a:ln>
            <a:noFill/>
          </a:ln>
        </p:spPr>
        <p:txBody>
          <a:bodyPr spcFirstLastPara="1" wrap="square" lIns="91425" tIns="45700" rIns="91425" bIns="45700" anchor="t" anchorCtr="0">
            <a:normAutofit lnSpcReduction="10000"/>
          </a:bodyPr>
          <a:lstStyle/>
          <a:p>
            <a:pPr marL="0" lvl="0" indent="0" algn="just">
              <a:lnSpc>
                <a:spcPct val="100000"/>
              </a:lnSpc>
              <a:spcBef>
                <a:spcPts val="0"/>
              </a:spcBef>
              <a:buNone/>
            </a:pPr>
            <a:r>
              <a:rPr lang="es-AR" dirty="0" smtClean="0"/>
              <a:t>Si el Sitio de Estudio </a:t>
            </a:r>
            <a:r>
              <a:rPr lang="es-AR" dirty="0" err="1" smtClean="0"/>
              <a:t>seleccio</a:t>
            </a:r>
            <a:r>
              <a:rPr lang="es-AR" dirty="0" smtClean="0"/>
              <a:t>-nado es una masa de agua en movimiento (es decir, un arroyo o un río), sitúe el lugar de muestreo en una zona de riachuelos, en lugar de en aguas tranquilas o rápidas. Esto proporcionará una medición más representativa del agua en el arroyo o río. Si el lugar de estudio seleccionado es una masa de agua quieta (es decir, un lago o embalse), busque un lugar de muestreo cerca de la zona de salida o a lo largo del centro de la masa de agua.</a:t>
            </a:r>
            <a:endParaRPr lang="es-AR" dirty="0"/>
          </a:p>
        </p:txBody>
      </p:sp>
      <p:sp>
        <p:nvSpPr>
          <p:cNvPr id="272" name="Google Shape;272;p19"/>
          <p:cNvSpPr/>
          <p:nvPr/>
        </p:nvSpPr>
        <p:spPr>
          <a:xfrm>
            <a:off x="1199834" y="5916500"/>
            <a:ext cx="7330538" cy="923289"/>
          </a:xfrm>
          <a:prstGeom prst="rect">
            <a:avLst/>
          </a:prstGeom>
          <a:noFill/>
          <a:ln>
            <a:noFill/>
          </a:ln>
        </p:spPr>
        <p:txBody>
          <a:bodyPr spcFirstLastPara="1" wrap="square" lIns="91425" tIns="45700" rIns="91425" bIns="45700" anchor="t" anchorCtr="0">
            <a:spAutoFit/>
          </a:bodyPr>
          <a:lstStyle/>
          <a:p>
            <a:pPr lvl="0"/>
            <a:r>
              <a:rPr lang="es-AR" sz="1800" dirty="0" smtClean="0">
                <a:solidFill>
                  <a:schemeClr val="dk1"/>
                </a:solidFill>
                <a:latin typeface="Calibri"/>
                <a:ea typeface="Calibri"/>
                <a:cs typeface="Calibri"/>
                <a:sym typeface="Calibri"/>
              </a:rPr>
              <a:t>Evite las zonas de ensenada. Un puente o un muelle son buenas opciones. Si la masa de agua es salobre o salada, necesitarás conocer las horas de marea alta y baja en un lugar lo más cercano posible a su lugar de estudio.</a:t>
            </a:r>
            <a:endParaRPr lang="es-AR" sz="1800" dirty="0">
              <a:solidFill>
                <a:schemeClr val="dk1"/>
              </a:solidFill>
              <a:latin typeface="Calibri"/>
              <a:ea typeface="Calibri"/>
              <a:cs typeface="Calibri"/>
              <a:sym typeface="Calibri"/>
            </a:endParaRPr>
          </a:p>
        </p:txBody>
      </p:sp>
      <p:pic>
        <p:nvPicPr>
          <p:cNvPr id="273" name="Google Shape;273;p19" descr="Photo of water sampling methof off a bridge using a bucket."/>
          <p:cNvPicPr preferRelativeResize="0">
            <a:picLocks noGrp="1"/>
          </p:cNvPicPr>
          <p:nvPr>
            <p:ph type="body" idx="2"/>
          </p:nvPr>
        </p:nvPicPr>
        <p:blipFill rotWithShape="1">
          <a:blip r:embed="rId4">
            <a:alphaModFix/>
          </a:blip>
          <a:srcRect/>
          <a:stretch/>
        </p:blipFill>
        <p:spPr>
          <a:xfrm>
            <a:off x="4801796" y="1973216"/>
            <a:ext cx="4004557" cy="3003418"/>
          </a:xfrm>
          <a:prstGeom prst="rect">
            <a:avLst/>
          </a:prstGeom>
          <a:noFill/>
          <a:ln>
            <a:noFill/>
          </a:ln>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descr="Artist's image of a pond with lily pads"/>
          <p:cNvPicPr preferRelativeResize="0"/>
          <p:nvPr/>
        </p:nvPicPr>
        <p:blipFill rotWithShape="1">
          <a:blip r:embed="rId3">
            <a:alphaModFix amt="20000"/>
          </a:blip>
          <a:srcRect/>
          <a:stretch/>
        </p:blipFill>
        <p:spPr>
          <a:xfrm>
            <a:off x="1168400" y="1675730"/>
            <a:ext cx="7975600" cy="5191931"/>
          </a:xfrm>
          <a:prstGeom prst="rect">
            <a:avLst/>
          </a:prstGeom>
          <a:noFill/>
          <a:ln>
            <a:noFill/>
          </a:ln>
        </p:spPr>
      </p:pic>
      <p:sp>
        <p:nvSpPr>
          <p:cNvPr id="98" name="Google Shape;98;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dirty="0"/>
          </a:p>
        </p:txBody>
      </p:sp>
      <p:sp>
        <p:nvSpPr>
          <p:cNvPr id="101" name="Google Shape;101;p2"/>
          <p:cNvSpPr txBox="1">
            <a:spLocks noGrp="1"/>
          </p:cNvSpPr>
          <p:nvPr>
            <p:ph type="title"/>
          </p:nvPr>
        </p:nvSpPr>
        <p:spPr>
          <a:xfrm>
            <a:off x="1168400" y="83057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s-AR" sz="3200" dirty="0" smtClean="0"/>
              <a:t>Resumen: Protocolo del  pH del Agua </a:t>
            </a:r>
            <a:endParaRPr lang="es-AR" dirty="0"/>
          </a:p>
        </p:txBody>
      </p:sp>
      <p:sp>
        <p:nvSpPr>
          <p:cNvPr id="102" name="Google Shape;102;p2"/>
          <p:cNvSpPr txBox="1">
            <a:spLocks noGrp="1"/>
          </p:cNvSpPr>
          <p:nvPr>
            <p:ph type="body" idx="1"/>
          </p:nvPr>
        </p:nvSpPr>
        <p:spPr>
          <a:xfrm>
            <a:off x="1305282" y="1824746"/>
            <a:ext cx="7612933" cy="388611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90"/>
              </a:buClr>
              <a:buSzPts val="1800"/>
              <a:buNone/>
            </a:pPr>
            <a:r>
              <a:rPr lang="es-AR" b="1" dirty="0" smtClean="0">
                <a:solidFill>
                  <a:srgbClr val="000090"/>
                </a:solidFill>
              </a:rPr>
              <a:t>Este módulo: </a:t>
            </a:r>
            <a:endParaRPr lang="es-AR" dirty="0" smtClean="0"/>
          </a:p>
          <a:p>
            <a:pPr marL="342900" lvl="0">
              <a:spcBef>
                <a:spcPts val="0"/>
              </a:spcBef>
              <a:buClr>
                <a:srgbClr val="000090"/>
              </a:buClr>
            </a:pPr>
            <a:r>
              <a:rPr lang="es-AR" b="1" dirty="0" smtClean="0">
                <a:solidFill>
                  <a:srgbClr val="000090"/>
                </a:solidFill>
              </a:rPr>
              <a:t>Revisa la selección de un Sitio de Hidrología GLOBE </a:t>
            </a:r>
          </a:p>
          <a:p>
            <a:pPr marL="342900" lvl="0">
              <a:spcBef>
                <a:spcPts val="0"/>
              </a:spcBef>
              <a:buClr>
                <a:srgbClr val="000090"/>
              </a:buClr>
            </a:pPr>
            <a:r>
              <a:rPr lang="es-AR" b="1" dirty="0" smtClean="0">
                <a:solidFill>
                  <a:srgbClr val="000090"/>
                </a:solidFill>
              </a:rPr>
              <a:t>Revisa la técnica de muestreo de agua utilizada en los Protocolos de Hidrología GLOBE</a:t>
            </a:r>
          </a:p>
          <a:p>
            <a:pPr marL="342900" lvl="0">
              <a:spcBef>
                <a:spcPts val="0"/>
              </a:spcBef>
              <a:buClr>
                <a:srgbClr val="000090"/>
              </a:buClr>
            </a:pPr>
            <a:r>
              <a:rPr lang="es-AR" b="1" dirty="0" smtClean="0">
                <a:solidFill>
                  <a:srgbClr val="000090"/>
                </a:solidFill>
              </a:rPr>
              <a:t>Proporciona una introducción paso a paso del método del protocolo</a:t>
            </a:r>
          </a:p>
          <a:p>
            <a:pPr marL="342900" lvl="0">
              <a:spcBef>
                <a:spcPts val="0"/>
              </a:spcBef>
              <a:buClr>
                <a:srgbClr val="000090"/>
              </a:buClr>
            </a:pPr>
            <a:endParaRPr lang="es-AR" b="1" dirty="0" smtClean="0">
              <a:solidFill>
                <a:srgbClr val="000090"/>
              </a:solidFill>
            </a:endParaRPr>
          </a:p>
          <a:p>
            <a:pPr marL="0" lvl="0" indent="0">
              <a:spcBef>
                <a:spcPts val="0"/>
              </a:spcBef>
              <a:buClr>
                <a:srgbClr val="000090"/>
              </a:buClr>
              <a:buNone/>
            </a:pPr>
            <a:r>
              <a:rPr lang="es-AR" b="1" dirty="0" smtClean="0">
                <a:solidFill>
                  <a:srgbClr val="000090"/>
                </a:solidFill>
              </a:rPr>
              <a:t>Objetivos de aprendizaje</a:t>
            </a:r>
          </a:p>
          <a:p>
            <a:pPr marL="342900" lvl="0">
              <a:spcBef>
                <a:spcPts val="0"/>
              </a:spcBef>
              <a:buClr>
                <a:srgbClr val="000090"/>
              </a:buClr>
            </a:pPr>
            <a:endParaRPr lang="es-AR" b="1" dirty="0" smtClean="0">
              <a:solidFill>
                <a:srgbClr val="000090"/>
              </a:solidFill>
            </a:endParaRPr>
          </a:p>
          <a:p>
            <a:pPr marL="0" lvl="0" indent="0">
              <a:spcBef>
                <a:spcPts val="0"/>
              </a:spcBef>
              <a:buClr>
                <a:srgbClr val="000090"/>
              </a:buClr>
              <a:buNone/>
            </a:pPr>
            <a:r>
              <a:rPr lang="es-AR" b="1" dirty="0" smtClean="0">
                <a:solidFill>
                  <a:srgbClr val="000090"/>
                </a:solidFill>
              </a:rPr>
              <a:t>Después de completar este módulo, usted será capaz de</a:t>
            </a:r>
          </a:p>
          <a:p>
            <a:pPr marL="342900" lvl="0">
              <a:spcBef>
                <a:spcPts val="0"/>
              </a:spcBef>
              <a:buClr>
                <a:srgbClr val="000090"/>
              </a:buClr>
            </a:pPr>
            <a:r>
              <a:rPr lang="es-AR" b="1" dirty="0" smtClean="0">
                <a:solidFill>
                  <a:srgbClr val="000090"/>
                </a:solidFill>
              </a:rPr>
              <a:t>Definir el pH del agua y explicar cómo las variables ambientales dan lugar a diferentes mediciones</a:t>
            </a:r>
          </a:p>
          <a:p>
            <a:pPr marL="342900" lvl="0">
              <a:spcBef>
                <a:spcPts val="0"/>
              </a:spcBef>
              <a:buClr>
                <a:srgbClr val="000090"/>
              </a:buClr>
            </a:pPr>
            <a:r>
              <a:rPr lang="es-AR" b="1" dirty="0" smtClean="0">
                <a:solidFill>
                  <a:srgbClr val="000090"/>
                </a:solidFill>
              </a:rPr>
              <a:t>Describir la importancia de la calibración de los instrumentos para la obtención de datos precisos</a:t>
            </a:r>
          </a:p>
          <a:p>
            <a:pPr marL="342900" lvl="0">
              <a:spcBef>
                <a:spcPts val="0"/>
              </a:spcBef>
              <a:buClr>
                <a:srgbClr val="000090"/>
              </a:buClr>
            </a:pPr>
            <a:r>
              <a:rPr lang="es-AR" b="1" dirty="0" smtClean="0">
                <a:solidFill>
                  <a:srgbClr val="000090"/>
                </a:solidFill>
              </a:rPr>
              <a:t>Realizar mediciones del pH del agua utilizando un medidor de pH o un papel de pH</a:t>
            </a:r>
          </a:p>
          <a:p>
            <a:pPr marL="342900" lvl="0">
              <a:spcBef>
                <a:spcPts val="0"/>
              </a:spcBef>
              <a:buClr>
                <a:srgbClr val="000090"/>
              </a:buClr>
            </a:pPr>
            <a:r>
              <a:rPr lang="es-AR" b="1" dirty="0" smtClean="0">
                <a:solidFill>
                  <a:srgbClr val="000090"/>
                </a:solidFill>
              </a:rPr>
              <a:t>Cargar los datos en el portal de GLOBE</a:t>
            </a:r>
          </a:p>
          <a:p>
            <a:pPr marL="342900" lvl="0">
              <a:spcBef>
                <a:spcPts val="0"/>
              </a:spcBef>
              <a:buClr>
                <a:srgbClr val="000090"/>
              </a:buClr>
            </a:pPr>
            <a:r>
              <a:rPr lang="es-AR" b="1" dirty="0" smtClean="0">
                <a:solidFill>
                  <a:srgbClr val="000090"/>
                </a:solidFill>
              </a:rPr>
              <a:t>Visualizar los datos utilizando el sistema de visualización de GLOBE</a:t>
            </a:r>
            <a:endParaRPr lang="es-AR" dirty="0" smtClean="0"/>
          </a:p>
          <a:p>
            <a:pPr marL="0" lvl="0" indent="0" algn="l" rtl="0">
              <a:lnSpc>
                <a:spcPct val="90000"/>
              </a:lnSpc>
              <a:spcBef>
                <a:spcPts val="0"/>
              </a:spcBef>
              <a:spcAft>
                <a:spcPts val="0"/>
              </a:spcAft>
              <a:buClr>
                <a:schemeClr val="dk1"/>
              </a:buClr>
              <a:buSzPts val="1800"/>
              <a:buNone/>
            </a:pPr>
            <a:endParaRPr lang="es-ES" b="1" i="1" dirty="0">
              <a:solidFill>
                <a:srgbClr val="000090"/>
              </a:solidFill>
            </a:endParaRPr>
          </a:p>
          <a:p>
            <a:pPr marL="0" lvl="0" indent="0" algn="l" rtl="0">
              <a:lnSpc>
                <a:spcPct val="90000"/>
              </a:lnSpc>
              <a:spcBef>
                <a:spcPts val="0"/>
              </a:spcBef>
              <a:spcAft>
                <a:spcPts val="0"/>
              </a:spcAft>
              <a:buClr>
                <a:schemeClr val="dk1"/>
              </a:buClr>
              <a:buSzPts val="1800"/>
              <a:buNone/>
            </a:pPr>
            <a:r>
              <a:rPr lang="en-UY" b="1" i="1" dirty="0">
                <a:solidFill>
                  <a:srgbClr val="000090"/>
                </a:solidFill>
              </a:rPr>
              <a:t>Tiempo estimado para completar este módulo: 1,5 horas</a:t>
            </a:r>
            <a:endParaRPr b="1" i="1" dirty="0">
              <a:solidFill>
                <a:srgbClr val="000090"/>
              </a:solidFill>
            </a:endParaRPr>
          </a:p>
        </p:txBody>
      </p:sp>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¿Qué es el pH del agua?</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smtClean="0">
                <a:solidFill>
                  <a:srgbClr val="0B037B"/>
                </a:solidFill>
                <a:latin typeface="Calibri" panose="020F0502020204030204" pitchFamily="34" charset="0"/>
                <a:cs typeface="Calibri" panose="020F0502020204030204" pitchFamily="34" charset="0"/>
              </a:rPr>
              <a:t>A. ¿Qué es el pH del agua?</a:t>
            </a:r>
          </a:p>
          <a:p>
            <a:endParaRPr lang="es-AR" sz="1200" b="1" dirty="0" smtClean="0">
              <a:solidFill>
                <a:srgbClr val="91AAC6"/>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a:t>
            </a:r>
            <a:r>
              <a:rPr lang="es-AR" sz="1200" b="1" dirty="0" smtClean="0">
                <a:solidFill>
                  <a:srgbClr val="95A9C1"/>
                </a:solidFill>
                <a:latin typeface="Calibri" panose="020F0502020204030204" pitchFamily="34" charset="0"/>
                <a:cs typeface="Calibri" panose="020F0502020204030204" pitchFamily="34" charset="0"/>
              </a:rPr>
              <a:t>.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278" name="Google Shape;278;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dirty="0"/>
          </a:p>
        </p:txBody>
      </p:sp>
      <p:sp>
        <p:nvSpPr>
          <p:cNvPr id="281" name="Google Shape;281;p20"/>
          <p:cNvSpPr txBox="1">
            <a:spLocks noGrp="1"/>
          </p:cNvSpPr>
          <p:nvPr>
            <p:ph type="title"/>
          </p:nvPr>
        </p:nvSpPr>
        <p:spPr>
          <a:xfrm>
            <a:off x="1236062" y="831453"/>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s-AR" sz="2400" dirty="0" smtClean="0">
                <a:solidFill>
                  <a:srgbClr val="000072"/>
                </a:solidFill>
              </a:rPr>
              <a:t>Investigaciones previas requeridas: Conductividad Eléctrica</a:t>
            </a:r>
            <a:endParaRPr lang="es-AR" sz="2400" dirty="0">
              <a:solidFill>
                <a:schemeClr val="dk2"/>
              </a:solidFill>
            </a:endParaRPr>
          </a:p>
        </p:txBody>
      </p:sp>
      <p:sp>
        <p:nvSpPr>
          <p:cNvPr id="282" name="Google Shape;282;p20"/>
          <p:cNvSpPr txBox="1">
            <a:spLocks noGrp="1"/>
          </p:cNvSpPr>
          <p:nvPr>
            <p:ph type="body" idx="1"/>
          </p:nvPr>
        </p:nvSpPr>
        <p:spPr>
          <a:xfrm>
            <a:off x="1500767" y="1380228"/>
            <a:ext cx="7137833" cy="4351338"/>
          </a:xfrm>
          <a:prstGeom prst="rect">
            <a:avLst/>
          </a:prstGeom>
          <a:noFill/>
          <a:ln>
            <a:noFill/>
          </a:ln>
        </p:spPr>
        <p:txBody>
          <a:bodyPr spcFirstLastPara="1" wrap="square" lIns="91425" tIns="45700" rIns="91425" bIns="45700" anchor="t" anchorCtr="0">
            <a:normAutofit fontScale="85000" lnSpcReduction="10000"/>
          </a:bodyPr>
          <a:lstStyle/>
          <a:p>
            <a:pPr marL="0" lvl="0" indent="0" algn="just" rtl="0">
              <a:lnSpc>
                <a:spcPct val="90000"/>
              </a:lnSpc>
              <a:spcBef>
                <a:spcPts val="0"/>
              </a:spcBef>
              <a:spcAft>
                <a:spcPts val="0"/>
              </a:spcAft>
              <a:buClr>
                <a:schemeClr val="dk1"/>
              </a:buClr>
              <a:buSzPts val="1800"/>
              <a:buNone/>
            </a:pPr>
            <a:endParaRPr lang="es-AR" dirty="0" smtClean="0"/>
          </a:p>
          <a:p>
            <a:pPr marL="0" lvl="0" indent="0" algn="just">
              <a:lnSpc>
                <a:spcPct val="120000"/>
              </a:lnSpc>
              <a:buNone/>
            </a:pPr>
            <a:r>
              <a:rPr lang="es-AR" dirty="0" smtClean="0"/>
              <a:t>Para obtener una medición precisa del pH de su muestra de agua, la Conductividad Eléctrica de su muestra debe ser de al menos 200 µS/cm. Después de completar el Protocolo de Conductividad Eléctrica, consulte sus resultados y seleccione el protocolo de pH que sea apropiado. En este tutorial, revisaremos todos los protocolos, para que pueda ver las diferencias de procedimiento entre ellos. Verá que si la Conductividad Eléctrica es inferior a 200 µS/cm, tendrá que hacer un paso adicional y añadir sal a la muestra hasta que alcance al menos 200 µS/cm.  Esto es cierto tanto para el método del papel de pH como para el del medidor de pH.</a:t>
            </a:r>
          </a:p>
          <a:p>
            <a:pPr marL="0" lvl="0" indent="0" algn="just" rtl="0">
              <a:lnSpc>
                <a:spcPct val="90000"/>
              </a:lnSpc>
              <a:spcBef>
                <a:spcPts val="1000"/>
              </a:spcBef>
              <a:spcAft>
                <a:spcPts val="0"/>
              </a:spcAft>
              <a:buClr>
                <a:schemeClr val="dk1"/>
              </a:buClr>
              <a:buSzPts val="1800"/>
              <a:buNone/>
            </a:pPr>
            <a:endParaRPr lang="es-AR" dirty="0" smtClean="0"/>
          </a:p>
          <a:p>
            <a:pPr marL="0" lvl="0" indent="0" algn="l" rtl="0">
              <a:lnSpc>
                <a:spcPct val="90000"/>
              </a:lnSpc>
              <a:spcBef>
                <a:spcPts val="1000"/>
              </a:spcBef>
              <a:spcAft>
                <a:spcPts val="0"/>
              </a:spcAft>
              <a:buClr>
                <a:schemeClr val="dk1"/>
              </a:buClr>
              <a:buSzPts val="1800"/>
              <a:buNone/>
            </a:pPr>
            <a:r>
              <a:rPr lang="es-AR" dirty="0" smtClean="0"/>
              <a:t>Este conjunto de diapositivas contiene los siguientes protocolos :</a:t>
            </a:r>
          </a:p>
          <a:p>
            <a:pPr marL="228600" lvl="0" indent="-228600" algn="l" rtl="0">
              <a:lnSpc>
                <a:spcPct val="90000"/>
              </a:lnSpc>
              <a:spcBef>
                <a:spcPts val="1000"/>
              </a:spcBef>
              <a:spcAft>
                <a:spcPts val="0"/>
              </a:spcAft>
              <a:buClr>
                <a:srgbClr val="000072"/>
              </a:buClr>
              <a:buSzPts val="1800"/>
              <a:buChar char="•"/>
            </a:pPr>
            <a:r>
              <a:rPr lang="es-AR" b="1" u="sng" dirty="0" smtClean="0">
                <a:solidFill>
                  <a:srgbClr val="000072"/>
                </a:solidFill>
                <a:hlinkClick r:id="rId4">
                  <a:extLst>
                    <a:ext uri="{A12FA001-AC4F-418D-AE19-62706E023703}">
                      <ahyp:hlinkClr xmlns:ahyp="http://schemas.microsoft.com/office/drawing/2018/hyperlinkcolor" xmlns="" val="tx"/>
                    </a:ext>
                  </a:extLst>
                </a:hlinkClick>
              </a:rPr>
              <a:t>I.  Usando el Medidor de pH (conductividad eléctrica mayor que 200 </a:t>
            </a:r>
            <a:r>
              <a:rPr lang="es-AR" b="1" u="sng" dirty="0" err="1" smtClean="0">
                <a:solidFill>
                  <a:srgbClr val="000072"/>
                </a:solidFill>
                <a:hlinkClick r:id="rId4">
                  <a:extLst>
                    <a:ext uri="{A12FA001-AC4F-418D-AE19-62706E023703}">
                      <ahyp:hlinkClr xmlns:ahyp="http://schemas.microsoft.com/office/drawing/2018/hyperlinkcolor" xmlns="" val="tx"/>
                    </a:ext>
                  </a:extLst>
                </a:hlinkClick>
              </a:rPr>
              <a:t>mS</a:t>
            </a:r>
            <a:r>
              <a:rPr lang="es-AR" b="1" u="sng" dirty="0" smtClean="0">
                <a:solidFill>
                  <a:srgbClr val="000072"/>
                </a:solidFill>
                <a:hlinkClick r:id="rId4">
                  <a:extLst>
                    <a:ext uri="{A12FA001-AC4F-418D-AE19-62706E023703}">
                      <ahyp:hlinkClr xmlns:ahyp="http://schemas.microsoft.com/office/drawing/2018/hyperlinkcolor" xmlns="" val="tx"/>
                    </a:ext>
                  </a:extLst>
                </a:hlinkClick>
              </a:rPr>
              <a:t>/cm)</a:t>
            </a:r>
            <a:endParaRPr lang="es-AR" b="1" dirty="0" smtClean="0">
              <a:solidFill>
                <a:srgbClr val="000072"/>
              </a:solidFill>
            </a:endParaRPr>
          </a:p>
          <a:p>
            <a:pPr marL="228600" lvl="0" indent="-228600">
              <a:buClr>
                <a:srgbClr val="000072"/>
              </a:buClr>
            </a:pPr>
            <a:r>
              <a:rPr lang="es-AR" b="1" u="sng" dirty="0" smtClean="0">
                <a:solidFill>
                  <a:srgbClr val="000072"/>
                </a:solidFill>
                <a:hlinkClick r:id="rId5">
                  <a:extLst>
                    <a:ext uri="{A12FA001-AC4F-418D-AE19-62706E023703}">
                      <ahyp:hlinkClr xmlns:ahyp="http://schemas.microsoft.com/office/drawing/2018/hyperlinkcolor" xmlns="" val="tx"/>
                    </a:ext>
                  </a:extLst>
                </a:hlinkClick>
              </a:rPr>
              <a:t>II. </a:t>
            </a:r>
            <a:r>
              <a:rPr lang="es-AR" b="1" u="sng" dirty="0" smtClean="0">
                <a:solidFill>
                  <a:srgbClr val="000072"/>
                </a:solidFill>
                <a:hlinkClick r:id="rId4">
                  <a:extLst>
                    <a:ext uri="{A12FA001-AC4F-418D-AE19-62706E023703}">
                      <ahyp:hlinkClr xmlns:ahyp="http://schemas.microsoft.com/office/drawing/2018/hyperlinkcolor" xmlns="" val="tx"/>
                    </a:ext>
                  </a:extLst>
                </a:hlinkClick>
              </a:rPr>
              <a:t>Usando el Medidor de pH </a:t>
            </a:r>
            <a:r>
              <a:rPr lang="es-AR" b="1" u="sng" dirty="0" smtClean="0">
                <a:solidFill>
                  <a:srgbClr val="000072"/>
                </a:solidFill>
                <a:hlinkClick r:id="rId5">
                  <a:extLst>
                    <a:ext uri="{A12FA001-AC4F-418D-AE19-62706E023703}">
                      <ahyp:hlinkClr xmlns:ahyp="http://schemas.microsoft.com/office/drawing/2018/hyperlinkcolor" xmlns="" val="tx"/>
                    </a:ext>
                  </a:extLst>
                </a:hlinkClick>
              </a:rPr>
              <a:t>(</a:t>
            </a:r>
            <a:r>
              <a:rPr lang="es-AR" b="1" u="sng" dirty="0" smtClean="0">
                <a:solidFill>
                  <a:srgbClr val="000072"/>
                </a:solidFill>
                <a:hlinkClick r:id="rId4">
                  <a:extLst>
                    <a:ext uri="{A12FA001-AC4F-418D-AE19-62706E023703}">
                      <ahyp:hlinkClr xmlns:ahyp="http://schemas.microsoft.com/office/drawing/2018/hyperlinkcolor" xmlns="" val="tx"/>
                    </a:ext>
                  </a:extLst>
                </a:hlinkClick>
              </a:rPr>
              <a:t>conductividad eléctrica </a:t>
            </a:r>
            <a:r>
              <a:rPr lang="es-AR" b="1" u="sng" dirty="0" smtClean="0">
                <a:solidFill>
                  <a:srgbClr val="000072"/>
                </a:solidFill>
              </a:rPr>
              <a:t>menor que </a:t>
            </a:r>
            <a:r>
              <a:rPr lang="es-AR" b="1" u="sng" dirty="0" smtClean="0">
                <a:solidFill>
                  <a:srgbClr val="000072"/>
                </a:solidFill>
                <a:hlinkClick r:id="rId5">
                  <a:extLst>
                    <a:ext uri="{A12FA001-AC4F-418D-AE19-62706E023703}">
                      <ahyp:hlinkClr xmlns:ahyp="http://schemas.microsoft.com/office/drawing/2018/hyperlinkcolor" xmlns="" val="tx"/>
                    </a:ext>
                  </a:extLst>
                </a:hlinkClick>
              </a:rPr>
              <a:t>200 </a:t>
            </a:r>
            <a:r>
              <a:rPr lang="es-AR" b="1" u="sng" dirty="0" err="1" smtClean="0">
                <a:solidFill>
                  <a:srgbClr val="000072"/>
                </a:solidFill>
                <a:hlinkClick r:id="rId5">
                  <a:extLst>
                    <a:ext uri="{A12FA001-AC4F-418D-AE19-62706E023703}">
                      <ahyp:hlinkClr xmlns:ahyp="http://schemas.microsoft.com/office/drawing/2018/hyperlinkcolor" xmlns="" val="tx"/>
                    </a:ext>
                  </a:extLst>
                </a:hlinkClick>
              </a:rPr>
              <a:t>mS</a:t>
            </a:r>
            <a:r>
              <a:rPr lang="es-AR" b="1" u="sng" dirty="0" smtClean="0">
                <a:solidFill>
                  <a:srgbClr val="000072"/>
                </a:solidFill>
                <a:hlinkClick r:id="rId5">
                  <a:extLst>
                    <a:ext uri="{A12FA001-AC4F-418D-AE19-62706E023703}">
                      <ahyp:hlinkClr xmlns:ahyp="http://schemas.microsoft.com/office/drawing/2018/hyperlinkcolor" xmlns="" val="tx"/>
                    </a:ext>
                  </a:extLst>
                </a:hlinkClick>
              </a:rPr>
              <a:t>/cm)</a:t>
            </a:r>
            <a:endParaRPr lang="es-AR" b="1" dirty="0" smtClean="0">
              <a:solidFill>
                <a:srgbClr val="000072"/>
              </a:solidFill>
            </a:endParaRPr>
          </a:p>
          <a:p>
            <a:pPr marL="228600" lvl="0" indent="-228600">
              <a:buClr>
                <a:srgbClr val="000072"/>
              </a:buClr>
            </a:pPr>
            <a:r>
              <a:rPr lang="es-AR" b="1" u="sng" dirty="0" smtClean="0">
                <a:solidFill>
                  <a:srgbClr val="000072"/>
                </a:solidFill>
                <a:hlinkClick r:id="rId6">
                  <a:extLst>
                    <a:ext uri="{A12FA001-AC4F-418D-AE19-62706E023703}">
                      <ahyp:hlinkClr xmlns:ahyp="http://schemas.microsoft.com/office/drawing/2018/hyperlinkcolor" xmlns="" val="tx"/>
                    </a:ext>
                  </a:extLst>
                </a:hlinkClick>
              </a:rPr>
              <a:t>III.  Usando el Papel de pH (</a:t>
            </a:r>
            <a:r>
              <a:rPr lang="es-AR" b="1" u="sng" dirty="0" smtClean="0">
                <a:solidFill>
                  <a:srgbClr val="000072"/>
                </a:solidFill>
                <a:hlinkClick r:id="rId4">
                  <a:extLst>
                    <a:ext uri="{A12FA001-AC4F-418D-AE19-62706E023703}">
                      <ahyp:hlinkClr xmlns:ahyp="http://schemas.microsoft.com/office/drawing/2018/hyperlinkcolor" xmlns="" val="tx"/>
                    </a:ext>
                  </a:extLst>
                </a:hlinkClick>
              </a:rPr>
              <a:t>conductividad eléctrica mayor que </a:t>
            </a:r>
            <a:r>
              <a:rPr lang="es-AR" b="1" u="sng" dirty="0" smtClean="0">
                <a:solidFill>
                  <a:srgbClr val="000072"/>
                </a:solidFill>
                <a:hlinkClick r:id="rId6">
                  <a:extLst>
                    <a:ext uri="{A12FA001-AC4F-418D-AE19-62706E023703}">
                      <ahyp:hlinkClr xmlns:ahyp="http://schemas.microsoft.com/office/drawing/2018/hyperlinkcolor" xmlns="" val="tx"/>
                    </a:ext>
                  </a:extLst>
                </a:hlinkClick>
              </a:rPr>
              <a:t>200 µS/cm)</a:t>
            </a:r>
            <a:endParaRPr lang="es-AR" b="1" dirty="0" smtClean="0">
              <a:solidFill>
                <a:srgbClr val="000072"/>
              </a:solidFill>
            </a:endParaRPr>
          </a:p>
          <a:p>
            <a:pPr marL="228600" lvl="0" indent="-228600" algn="l" rtl="0">
              <a:lnSpc>
                <a:spcPct val="90000"/>
              </a:lnSpc>
              <a:spcBef>
                <a:spcPts val="1000"/>
              </a:spcBef>
              <a:spcAft>
                <a:spcPts val="0"/>
              </a:spcAft>
              <a:buClr>
                <a:srgbClr val="000072"/>
              </a:buClr>
              <a:buSzPts val="1800"/>
              <a:buChar char="•"/>
            </a:pPr>
            <a:r>
              <a:rPr lang="es-AR" b="1" u="sng" dirty="0" smtClean="0">
                <a:solidFill>
                  <a:srgbClr val="000072"/>
                </a:solidFill>
                <a:hlinkClick r:id="rId7">
                  <a:extLst>
                    <a:ext uri="{A12FA001-AC4F-418D-AE19-62706E023703}">
                      <ahyp:hlinkClr xmlns:ahyp="http://schemas.microsoft.com/office/drawing/2018/hyperlinkcolor" xmlns="" val="tx"/>
                    </a:ext>
                  </a:extLst>
                </a:hlinkClick>
              </a:rPr>
              <a:t>IV. Usando el Papel de pH (conductividad eléctrica menor que 200 </a:t>
            </a:r>
            <a:r>
              <a:rPr lang="es-AR" b="1" u="sng" dirty="0" err="1" smtClean="0">
                <a:solidFill>
                  <a:srgbClr val="000072"/>
                </a:solidFill>
                <a:hlinkClick r:id="rId7">
                  <a:extLst>
                    <a:ext uri="{A12FA001-AC4F-418D-AE19-62706E023703}">
                      <ahyp:hlinkClr xmlns:ahyp="http://schemas.microsoft.com/office/drawing/2018/hyperlinkcolor" xmlns="" val="tx"/>
                    </a:ext>
                  </a:extLst>
                </a:hlinkClick>
              </a:rPr>
              <a:t>mS</a:t>
            </a:r>
            <a:r>
              <a:rPr lang="es-AR" b="1" u="sng" dirty="0" smtClean="0">
                <a:solidFill>
                  <a:srgbClr val="000072"/>
                </a:solidFill>
                <a:hlinkClick r:id="rId7">
                  <a:extLst>
                    <a:ext uri="{A12FA001-AC4F-418D-AE19-62706E023703}">
                      <ahyp:hlinkClr xmlns:ahyp="http://schemas.microsoft.com/office/drawing/2018/hyperlinkcolor" xmlns="" val="tx"/>
                    </a:ext>
                  </a:extLst>
                </a:hlinkClick>
              </a:rPr>
              <a:t>/cm)</a:t>
            </a:r>
            <a:endParaRPr lang="es-AR" b="1" dirty="0" smtClean="0">
              <a:solidFill>
                <a:srgbClr val="000072"/>
              </a:solidFill>
            </a:endParaRPr>
          </a:p>
          <a:p>
            <a:pPr marL="228600" lvl="0" indent="-114300" algn="l" rtl="0">
              <a:lnSpc>
                <a:spcPct val="90000"/>
              </a:lnSpc>
              <a:spcBef>
                <a:spcPts val="1000"/>
              </a:spcBef>
              <a:spcAft>
                <a:spcPts val="0"/>
              </a:spcAft>
              <a:buClr>
                <a:schemeClr val="dk1"/>
              </a:buClr>
              <a:buSzPts val="1800"/>
              <a:buNone/>
            </a:pPr>
            <a:endParaRPr lang="es-AR" b="1" dirty="0" smtClean="0">
              <a:solidFill>
                <a:srgbClr val="000072"/>
              </a:solidFill>
            </a:endParaRPr>
          </a:p>
          <a:p>
            <a:pPr marL="228600" lvl="0" indent="-114300" algn="l" rtl="0">
              <a:lnSpc>
                <a:spcPct val="90000"/>
              </a:lnSpc>
              <a:spcBef>
                <a:spcPts val="1000"/>
              </a:spcBef>
              <a:spcAft>
                <a:spcPts val="0"/>
              </a:spcAft>
              <a:buClr>
                <a:schemeClr val="dk1"/>
              </a:buClr>
              <a:buSzPts val="1800"/>
              <a:buNone/>
            </a:pPr>
            <a:endParaRPr lang="es-AR" dirty="0"/>
          </a:p>
        </p:txBody>
      </p:sp>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287" name="Google Shape;287;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290" name="Google Shape;290;p21"/>
          <p:cNvSpPr txBox="1">
            <a:spLocks noGrp="1"/>
          </p:cNvSpPr>
          <p:nvPr>
            <p:ph type="title"/>
          </p:nvPr>
        </p:nvSpPr>
        <p:spPr>
          <a:xfrm>
            <a:off x="1236062" y="831453"/>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s-AR" sz="2400" dirty="0" smtClean="0">
                <a:solidFill>
                  <a:srgbClr val="000072"/>
                </a:solidFill>
              </a:rPr>
              <a:t>Protocolo del pH: ¿Qué necesita para empezar? </a:t>
            </a:r>
            <a:endParaRPr lang="es-AR" sz="2400" dirty="0">
              <a:solidFill>
                <a:schemeClr val="dk2"/>
              </a:solidFill>
            </a:endParaRPr>
          </a:p>
        </p:txBody>
      </p:sp>
      <p:sp>
        <p:nvSpPr>
          <p:cNvPr id="291" name="Google Shape;291;p21"/>
          <p:cNvSpPr txBox="1">
            <a:spLocks noGrp="1"/>
          </p:cNvSpPr>
          <p:nvPr>
            <p:ph type="body" idx="1"/>
          </p:nvPr>
        </p:nvSpPr>
        <p:spPr>
          <a:xfrm>
            <a:off x="1500767" y="1717277"/>
            <a:ext cx="7137833" cy="484544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22346F"/>
              </a:buClr>
              <a:buSzPct val="100000"/>
              <a:buNone/>
            </a:pPr>
            <a:r>
              <a:rPr lang="es-AR" b="1" dirty="0" smtClean="0">
                <a:solidFill>
                  <a:srgbClr val="22346F"/>
                </a:solidFill>
              </a:rPr>
              <a:t>Cuándo		Frecuencia sugerida: Semanalmente</a:t>
            </a:r>
            <a:endParaRPr lang="es-AR" dirty="0" smtClean="0"/>
          </a:p>
          <a:p>
            <a:pPr marL="0" lvl="0" indent="0" algn="l" rtl="0">
              <a:lnSpc>
                <a:spcPct val="90000"/>
              </a:lnSpc>
              <a:spcBef>
                <a:spcPts val="333"/>
              </a:spcBef>
              <a:spcAft>
                <a:spcPts val="0"/>
              </a:spcAft>
              <a:buClr>
                <a:srgbClr val="22346F"/>
              </a:buClr>
              <a:buSzPct val="100000"/>
              <a:buNone/>
            </a:pPr>
            <a:r>
              <a:rPr lang="es-AR" b="1" dirty="0" smtClean="0">
                <a:solidFill>
                  <a:srgbClr val="22346F"/>
                </a:solidFill>
              </a:rPr>
              <a:t>Dónde		Sitio de Estudio de la Hidrósfera 	</a:t>
            </a:r>
            <a:endParaRPr lang="es-AR" dirty="0" smtClean="0"/>
          </a:p>
          <a:p>
            <a:pPr marL="0" lvl="0" indent="0" algn="l" rtl="0">
              <a:lnSpc>
                <a:spcPct val="90000"/>
              </a:lnSpc>
              <a:spcBef>
                <a:spcPts val="333"/>
              </a:spcBef>
              <a:spcAft>
                <a:spcPts val="0"/>
              </a:spcAft>
              <a:buClr>
                <a:srgbClr val="22346F"/>
              </a:buClr>
              <a:buSzPct val="100000"/>
              <a:buNone/>
            </a:pPr>
            <a:r>
              <a:rPr lang="es-AR" b="1" dirty="0" smtClean="0">
                <a:solidFill>
                  <a:srgbClr val="22346F"/>
                </a:solidFill>
              </a:rPr>
              <a:t>Tiempo Necesario	10 minutos</a:t>
            </a:r>
            <a:endParaRPr lang="es-AR" dirty="0" smtClean="0"/>
          </a:p>
          <a:p>
            <a:pPr marL="0" lvl="0" indent="0" algn="l" rtl="0">
              <a:lnSpc>
                <a:spcPct val="90000"/>
              </a:lnSpc>
              <a:spcBef>
                <a:spcPts val="333"/>
              </a:spcBef>
              <a:spcAft>
                <a:spcPts val="0"/>
              </a:spcAft>
              <a:buClr>
                <a:srgbClr val="22346F"/>
              </a:buClr>
              <a:buSzPct val="100000"/>
              <a:buNone/>
            </a:pPr>
            <a:r>
              <a:rPr lang="es-AR" b="1" dirty="0" smtClean="0">
                <a:solidFill>
                  <a:srgbClr val="22346F"/>
                </a:solidFill>
              </a:rPr>
              <a:t>Prerrequisitos	Definición del Sitio (puede hacerse al mismo tiempo)</a:t>
            </a:r>
            <a:endParaRPr lang="es-AR" dirty="0" smtClean="0"/>
          </a:p>
          <a:p>
            <a:pPr marL="0" lvl="0" indent="0" algn="l" rtl="0">
              <a:lnSpc>
                <a:spcPct val="90000"/>
              </a:lnSpc>
              <a:spcBef>
                <a:spcPts val="333"/>
              </a:spcBef>
              <a:spcAft>
                <a:spcPts val="0"/>
              </a:spcAft>
              <a:buClr>
                <a:srgbClr val="22346F"/>
              </a:buClr>
              <a:buSzPct val="100000"/>
              <a:buNone/>
            </a:pPr>
            <a:r>
              <a:rPr lang="es-AR" b="1" dirty="0" smtClean="0">
                <a:solidFill>
                  <a:srgbClr val="22346F"/>
                </a:solidFill>
              </a:rPr>
              <a:t>Instrumentos Clave	Medidor del pH, papel del pH, Conductividad Eléctrica    </a:t>
            </a:r>
          </a:p>
          <a:p>
            <a:pPr marL="0" lvl="0" indent="0" algn="l" rtl="0">
              <a:lnSpc>
                <a:spcPct val="90000"/>
              </a:lnSpc>
              <a:spcBef>
                <a:spcPts val="333"/>
              </a:spcBef>
              <a:spcAft>
                <a:spcPts val="0"/>
              </a:spcAft>
              <a:buClr>
                <a:srgbClr val="22346F"/>
              </a:buClr>
              <a:buSzPct val="100000"/>
              <a:buNone/>
            </a:pPr>
            <a:r>
              <a:rPr lang="es-AR" b="1" dirty="0" smtClean="0">
                <a:solidFill>
                  <a:srgbClr val="22346F"/>
                </a:solidFill>
              </a:rPr>
              <a:t>                                      Medidor de la Conductividad</a:t>
            </a:r>
          </a:p>
          <a:p>
            <a:pPr marL="0" lvl="0" indent="0" algn="l" rtl="0">
              <a:lnSpc>
                <a:spcPct val="90000"/>
              </a:lnSpc>
              <a:spcBef>
                <a:spcPts val="333"/>
              </a:spcBef>
              <a:spcAft>
                <a:spcPts val="0"/>
              </a:spcAft>
              <a:buClr>
                <a:srgbClr val="22346F"/>
              </a:buClr>
              <a:buSzPct val="100000"/>
              <a:buNone/>
            </a:pPr>
            <a:r>
              <a:rPr lang="es-AR" b="1" dirty="0" smtClean="0">
                <a:solidFill>
                  <a:srgbClr val="22346F"/>
                </a:solidFill>
              </a:rPr>
              <a:t>Niveles de Destreza	 Todos	</a:t>
            </a:r>
            <a:endParaRPr lang="es-AR" dirty="0" smtClean="0"/>
          </a:p>
          <a:p>
            <a:pPr marL="0" lvl="0" indent="0" algn="just" rtl="0">
              <a:lnSpc>
                <a:spcPct val="90000"/>
              </a:lnSpc>
              <a:spcBef>
                <a:spcPts val="1000"/>
              </a:spcBef>
              <a:spcAft>
                <a:spcPts val="0"/>
              </a:spcAft>
              <a:buClr>
                <a:schemeClr val="dk1"/>
              </a:buClr>
              <a:buSzPct val="100000"/>
              <a:buNone/>
            </a:pPr>
            <a:endParaRPr lang="es-AR" dirty="0" smtClean="0"/>
          </a:p>
          <a:p>
            <a:pPr marL="0" lvl="0" indent="0" algn="l" rtl="0">
              <a:lnSpc>
                <a:spcPct val="90000"/>
              </a:lnSpc>
              <a:spcBef>
                <a:spcPts val="1000"/>
              </a:spcBef>
              <a:spcAft>
                <a:spcPts val="0"/>
              </a:spcAft>
              <a:buClr>
                <a:srgbClr val="000072"/>
              </a:buClr>
              <a:buSzPct val="100000"/>
              <a:buNone/>
            </a:pPr>
            <a:r>
              <a:rPr lang="es-AR" b="1" dirty="0" smtClean="0">
                <a:solidFill>
                  <a:srgbClr val="000072"/>
                </a:solidFill>
              </a:rPr>
              <a:t>Documentos necesarios de montaje:</a:t>
            </a:r>
            <a:endParaRPr lang="es-AR" dirty="0" smtClean="0"/>
          </a:p>
          <a:p>
            <a:pPr marL="285750" lvl="0" indent="-285750" algn="l" rtl="0">
              <a:lnSpc>
                <a:spcPct val="90000"/>
              </a:lnSpc>
              <a:spcBef>
                <a:spcPts val="1000"/>
              </a:spcBef>
              <a:spcAft>
                <a:spcPts val="0"/>
              </a:spcAft>
              <a:buClr>
                <a:srgbClr val="000072"/>
              </a:buClr>
              <a:buSzPct val="100000"/>
              <a:buFont typeface="Arial" panose="020B0604020202020204" pitchFamily="34" charset="0"/>
              <a:buChar char="•"/>
            </a:pPr>
            <a:r>
              <a:rPr lang="es-AR" b="1" u="sng" dirty="0" smtClean="0">
                <a:solidFill>
                  <a:srgbClr val="000072"/>
                </a:solidFill>
                <a:hlinkClick r:id="rId4">
                  <a:extLst>
                    <a:ext uri="{A12FA001-AC4F-418D-AE19-62706E023703}">
                      <ahyp:hlinkClr xmlns:ahyp="http://schemas.microsoft.com/office/drawing/2018/hyperlinkcolor" xmlns="" val="tx"/>
                    </a:ext>
                  </a:extLst>
                </a:hlinkClick>
              </a:rPr>
              <a:t>Hoja de Datos de la Investigación de la Hidrósfera</a:t>
            </a:r>
            <a:endParaRPr lang="es-AR" b="1" u="sng" dirty="0" smtClean="0">
              <a:solidFill>
                <a:srgbClr val="000072"/>
              </a:solidFill>
            </a:endParaRPr>
          </a:p>
          <a:p>
            <a:pPr marL="285750" lvl="0" indent="-285750" algn="l" rtl="0">
              <a:lnSpc>
                <a:spcPct val="90000"/>
              </a:lnSpc>
              <a:spcBef>
                <a:spcPts val="1000"/>
              </a:spcBef>
              <a:spcAft>
                <a:spcPts val="0"/>
              </a:spcAft>
              <a:buClr>
                <a:srgbClr val="000072"/>
              </a:buClr>
              <a:buSzPct val="100000"/>
              <a:buFont typeface="Arial" panose="020B0604020202020204" pitchFamily="34" charset="0"/>
              <a:buChar char="•"/>
            </a:pPr>
            <a:r>
              <a:rPr lang="es-AR" b="1" dirty="0" smtClean="0">
                <a:solidFill>
                  <a:srgbClr val="000072"/>
                </a:solidFill>
                <a:hlinkClick r:id="rId5">
                  <a:extLst>
                    <a:ext uri="{A12FA001-AC4F-418D-AE19-62706E023703}">
                      <ahyp:hlinkClr xmlns:ahyp="http://schemas.microsoft.com/office/drawing/2018/hyperlinkcolor" xmlns="" val="tx"/>
                    </a:ext>
                  </a:extLst>
                </a:hlinkClick>
              </a:rPr>
              <a:t>Guía de Campo de Conductividad </a:t>
            </a:r>
            <a:r>
              <a:rPr lang="es-AR" b="1" dirty="0" smtClean="0">
                <a:solidFill>
                  <a:srgbClr val="000072"/>
                </a:solidFill>
              </a:rPr>
              <a:t> Eléctrica</a:t>
            </a:r>
          </a:p>
          <a:p>
            <a:pPr marL="228600" lvl="0" indent="-228600" algn="l" rtl="0">
              <a:lnSpc>
                <a:spcPct val="90000"/>
              </a:lnSpc>
              <a:spcBef>
                <a:spcPts val="1000"/>
              </a:spcBef>
              <a:spcAft>
                <a:spcPts val="0"/>
              </a:spcAft>
              <a:buClr>
                <a:srgbClr val="000072"/>
              </a:buClr>
              <a:buSzPct val="100000"/>
              <a:buChar char="•"/>
            </a:pPr>
            <a:r>
              <a:rPr lang="es-AR" b="1" u="sng" dirty="0" smtClean="0">
                <a:solidFill>
                  <a:srgbClr val="000072"/>
                </a:solidFill>
                <a:hlinkClick r:id="rId6">
                  <a:extLst>
                    <a:ext uri="{A12FA001-AC4F-418D-AE19-62706E023703}">
                      <ahyp:hlinkClr xmlns:ahyp="http://schemas.microsoft.com/office/drawing/2018/hyperlinkcolor" xmlns="" val="tx"/>
                    </a:ext>
                  </a:extLst>
                </a:hlinkClick>
              </a:rPr>
              <a:t>I.  Usando el Medidor de pH (conductividad eléctrica mayor que 200 </a:t>
            </a:r>
            <a:r>
              <a:rPr lang="es-AR" b="1" u="sng" dirty="0" err="1" smtClean="0">
                <a:solidFill>
                  <a:srgbClr val="000072"/>
                </a:solidFill>
                <a:hlinkClick r:id="rId6">
                  <a:extLst>
                    <a:ext uri="{A12FA001-AC4F-418D-AE19-62706E023703}">
                      <ahyp:hlinkClr xmlns:ahyp="http://schemas.microsoft.com/office/drawing/2018/hyperlinkcolor" xmlns="" val="tx"/>
                    </a:ext>
                  </a:extLst>
                </a:hlinkClick>
              </a:rPr>
              <a:t>mS</a:t>
            </a:r>
            <a:r>
              <a:rPr lang="es-AR" b="1" u="sng" dirty="0" smtClean="0">
                <a:solidFill>
                  <a:srgbClr val="000072"/>
                </a:solidFill>
                <a:hlinkClick r:id="rId6">
                  <a:extLst>
                    <a:ext uri="{A12FA001-AC4F-418D-AE19-62706E023703}">
                      <ahyp:hlinkClr xmlns:ahyp="http://schemas.microsoft.com/office/drawing/2018/hyperlinkcolor" xmlns="" val="tx"/>
                    </a:ext>
                  </a:extLst>
                </a:hlinkClick>
              </a:rPr>
              <a:t>/cm)</a:t>
            </a:r>
            <a:r>
              <a:rPr lang="es-AR" b="1" u="sng" dirty="0" smtClean="0">
                <a:solidFill>
                  <a:srgbClr val="000072"/>
                </a:solidFill>
              </a:rPr>
              <a:t>. Guía de Campo </a:t>
            </a:r>
            <a:r>
              <a:rPr lang="es-AR" b="1" u="sng" dirty="0" err="1" smtClean="0">
                <a:solidFill>
                  <a:srgbClr val="000072"/>
                </a:solidFill>
              </a:rPr>
              <a:t>pdf</a:t>
            </a:r>
            <a:r>
              <a:rPr lang="es-AR" b="1" u="sng" dirty="0" smtClean="0">
                <a:solidFill>
                  <a:srgbClr val="000072"/>
                </a:solidFill>
              </a:rPr>
              <a:t>.</a:t>
            </a:r>
            <a:endParaRPr lang="es-AR" b="1" dirty="0" smtClean="0">
              <a:solidFill>
                <a:srgbClr val="000072"/>
              </a:solidFill>
            </a:endParaRPr>
          </a:p>
          <a:p>
            <a:pPr marL="228600" indent="-228600">
              <a:buClr>
                <a:srgbClr val="000072"/>
              </a:buClr>
            </a:pPr>
            <a:r>
              <a:rPr lang="es-AR" b="1" u="sng" dirty="0" smtClean="0">
                <a:solidFill>
                  <a:srgbClr val="000072"/>
                </a:solidFill>
                <a:hlinkClick r:id="rId7">
                  <a:extLst>
                    <a:ext uri="{A12FA001-AC4F-418D-AE19-62706E023703}">
                      <ahyp:hlinkClr xmlns:ahyp="http://schemas.microsoft.com/office/drawing/2018/hyperlinkcolor" xmlns="" val="tx"/>
                    </a:ext>
                  </a:extLst>
                </a:hlinkClick>
              </a:rPr>
              <a:t>II. </a:t>
            </a:r>
            <a:r>
              <a:rPr lang="es-AR" b="1" u="sng" dirty="0" smtClean="0">
                <a:solidFill>
                  <a:srgbClr val="000072"/>
                </a:solidFill>
                <a:hlinkClick r:id="rId6">
                  <a:extLst>
                    <a:ext uri="{A12FA001-AC4F-418D-AE19-62706E023703}">
                      <ahyp:hlinkClr xmlns:ahyp="http://schemas.microsoft.com/office/drawing/2018/hyperlinkcolor" xmlns="" val="tx"/>
                    </a:ext>
                  </a:extLst>
                </a:hlinkClick>
              </a:rPr>
              <a:t>Usando el Medidor de pH </a:t>
            </a:r>
            <a:r>
              <a:rPr lang="es-AR" b="1" u="sng" dirty="0" smtClean="0">
                <a:solidFill>
                  <a:srgbClr val="000072"/>
                </a:solidFill>
                <a:hlinkClick r:id="rId7">
                  <a:extLst>
                    <a:ext uri="{A12FA001-AC4F-418D-AE19-62706E023703}">
                      <ahyp:hlinkClr xmlns:ahyp="http://schemas.microsoft.com/office/drawing/2018/hyperlinkcolor" xmlns="" val="tx"/>
                    </a:ext>
                  </a:extLst>
                </a:hlinkClick>
              </a:rPr>
              <a:t>(</a:t>
            </a:r>
            <a:r>
              <a:rPr lang="es-AR" b="1" u="sng" dirty="0" smtClean="0">
                <a:solidFill>
                  <a:srgbClr val="000072"/>
                </a:solidFill>
                <a:hlinkClick r:id="rId6">
                  <a:extLst>
                    <a:ext uri="{A12FA001-AC4F-418D-AE19-62706E023703}">
                      <ahyp:hlinkClr xmlns:ahyp="http://schemas.microsoft.com/office/drawing/2018/hyperlinkcolor" xmlns="" val="tx"/>
                    </a:ext>
                  </a:extLst>
                </a:hlinkClick>
              </a:rPr>
              <a:t>conductividad eléctrica </a:t>
            </a:r>
            <a:r>
              <a:rPr lang="es-AR" b="1" u="sng" dirty="0" smtClean="0">
                <a:solidFill>
                  <a:srgbClr val="000072"/>
                </a:solidFill>
              </a:rPr>
              <a:t>menor que </a:t>
            </a:r>
            <a:r>
              <a:rPr lang="es-AR" b="1" u="sng" dirty="0" smtClean="0">
                <a:solidFill>
                  <a:srgbClr val="000072"/>
                </a:solidFill>
                <a:hlinkClick r:id="rId7">
                  <a:extLst>
                    <a:ext uri="{A12FA001-AC4F-418D-AE19-62706E023703}">
                      <ahyp:hlinkClr xmlns:ahyp="http://schemas.microsoft.com/office/drawing/2018/hyperlinkcolor" xmlns="" val="tx"/>
                    </a:ext>
                  </a:extLst>
                </a:hlinkClick>
              </a:rPr>
              <a:t>200 </a:t>
            </a:r>
            <a:r>
              <a:rPr lang="es-AR" b="1" u="sng" dirty="0" err="1" smtClean="0">
                <a:solidFill>
                  <a:srgbClr val="000072"/>
                </a:solidFill>
                <a:hlinkClick r:id="rId7">
                  <a:extLst>
                    <a:ext uri="{A12FA001-AC4F-418D-AE19-62706E023703}">
                      <ahyp:hlinkClr xmlns:ahyp="http://schemas.microsoft.com/office/drawing/2018/hyperlinkcolor" xmlns="" val="tx"/>
                    </a:ext>
                  </a:extLst>
                </a:hlinkClick>
              </a:rPr>
              <a:t>mS</a:t>
            </a:r>
            <a:r>
              <a:rPr lang="es-AR" b="1" u="sng" dirty="0" smtClean="0">
                <a:solidFill>
                  <a:srgbClr val="000072"/>
                </a:solidFill>
                <a:hlinkClick r:id="rId7">
                  <a:extLst>
                    <a:ext uri="{A12FA001-AC4F-418D-AE19-62706E023703}">
                      <ahyp:hlinkClr xmlns:ahyp="http://schemas.microsoft.com/office/drawing/2018/hyperlinkcolor" xmlns="" val="tx"/>
                    </a:ext>
                  </a:extLst>
                </a:hlinkClick>
              </a:rPr>
              <a:t>/cm)</a:t>
            </a:r>
            <a:r>
              <a:rPr lang="es-AR" b="1" u="sng" dirty="0" smtClean="0">
                <a:solidFill>
                  <a:srgbClr val="000072"/>
                </a:solidFill>
              </a:rPr>
              <a:t>. Guía de Campo </a:t>
            </a:r>
            <a:r>
              <a:rPr lang="es-AR" b="1" u="sng" dirty="0" err="1" smtClean="0">
                <a:solidFill>
                  <a:srgbClr val="000072"/>
                </a:solidFill>
              </a:rPr>
              <a:t>pdf</a:t>
            </a:r>
            <a:r>
              <a:rPr lang="es-AR" b="1" u="sng" dirty="0" smtClean="0">
                <a:solidFill>
                  <a:srgbClr val="000072"/>
                </a:solidFill>
              </a:rPr>
              <a:t>.</a:t>
            </a:r>
            <a:endParaRPr lang="es-AR" b="1" dirty="0" smtClean="0">
              <a:solidFill>
                <a:srgbClr val="000072"/>
              </a:solidFill>
            </a:endParaRPr>
          </a:p>
          <a:p>
            <a:pPr marL="228600" indent="-228600">
              <a:buClr>
                <a:srgbClr val="000072"/>
              </a:buClr>
            </a:pPr>
            <a:r>
              <a:rPr lang="es-AR" b="1" u="sng" dirty="0" smtClean="0">
                <a:solidFill>
                  <a:srgbClr val="000072"/>
                </a:solidFill>
                <a:hlinkClick r:id="rId8">
                  <a:extLst>
                    <a:ext uri="{A12FA001-AC4F-418D-AE19-62706E023703}">
                      <ahyp:hlinkClr xmlns:ahyp="http://schemas.microsoft.com/office/drawing/2018/hyperlinkcolor" xmlns="" val="tx"/>
                    </a:ext>
                  </a:extLst>
                </a:hlinkClick>
              </a:rPr>
              <a:t>III.  Usando el Papel de pH (</a:t>
            </a:r>
            <a:r>
              <a:rPr lang="es-AR" b="1" u="sng" dirty="0" smtClean="0">
                <a:solidFill>
                  <a:srgbClr val="000072"/>
                </a:solidFill>
                <a:hlinkClick r:id="rId6">
                  <a:extLst>
                    <a:ext uri="{A12FA001-AC4F-418D-AE19-62706E023703}">
                      <ahyp:hlinkClr xmlns:ahyp="http://schemas.microsoft.com/office/drawing/2018/hyperlinkcolor" xmlns="" val="tx"/>
                    </a:ext>
                  </a:extLst>
                </a:hlinkClick>
              </a:rPr>
              <a:t>conductividad eléctrica mayor que </a:t>
            </a:r>
            <a:r>
              <a:rPr lang="es-AR" b="1" u="sng" dirty="0" smtClean="0">
                <a:solidFill>
                  <a:srgbClr val="000072"/>
                </a:solidFill>
                <a:hlinkClick r:id="rId8">
                  <a:extLst>
                    <a:ext uri="{A12FA001-AC4F-418D-AE19-62706E023703}">
                      <ahyp:hlinkClr xmlns:ahyp="http://schemas.microsoft.com/office/drawing/2018/hyperlinkcolor" xmlns="" val="tx"/>
                    </a:ext>
                  </a:extLst>
                </a:hlinkClick>
              </a:rPr>
              <a:t>200 µS/cm)</a:t>
            </a:r>
            <a:r>
              <a:rPr lang="es-AR" b="1" u="sng" dirty="0" smtClean="0">
                <a:solidFill>
                  <a:srgbClr val="000072"/>
                </a:solidFill>
              </a:rPr>
              <a:t> Guía de Campo </a:t>
            </a:r>
            <a:r>
              <a:rPr lang="es-AR" b="1" u="sng" dirty="0" err="1" smtClean="0">
                <a:solidFill>
                  <a:srgbClr val="000072"/>
                </a:solidFill>
              </a:rPr>
              <a:t>pdf</a:t>
            </a:r>
            <a:r>
              <a:rPr lang="es-AR" b="1" u="sng" dirty="0" smtClean="0">
                <a:solidFill>
                  <a:srgbClr val="000072"/>
                </a:solidFill>
              </a:rPr>
              <a:t>.</a:t>
            </a:r>
            <a:endParaRPr lang="es-AR" b="1" dirty="0" smtClean="0">
              <a:solidFill>
                <a:srgbClr val="000072"/>
              </a:solidFill>
            </a:endParaRPr>
          </a:p>
          <a:p>
            <a:pPr marL="228600" indent="-228600">
              <a:buClr>
                <a:srgbClr val="000072"/>
              </a:buClr>
            </a:pPr>
            <a:r>
              <a:rPr lang="es-AR" b="1" u="sng" dirty="0" smtClean="0">
                <a:solidFill>
                  <a:srgbClr val="000072"/>
                </a:solidFill>
                <a:hlinkClick r:id="rId9">
                  <a:extLst>
                    <a:ext uri="{A12FA001-AC4F-418D-AE19-62706E023703}">
                      <ahyp:hlinkClr xmlns:ahyp="http://schemas.microsoft.com/office/drawing/2018/hyperlinkcolor" xmlns="" val="tx"/>
                    </a:ext>
                  </a:extLst>
                </a:hlinkClick>
              </a:rPr>
              <a:t>IV. Usando el Papel de pH (conductividad eléctrica menor que 200 </a:t>
            </a:r>
            <a:r>
              <a:rPr lang="es-AR" b="1" u="sng" dirty="0" err="1" smtClean="0">
                <a:solidFill>
                  <a:srgbClr val="000072"/>
                </a:solidFill>
                <a:hlinkClick r:id="rId9">
                  <a:extLst>
                    <a:ext uri="{A12FA001-AC4F-418D-AE19-62706E023703}">
                      <ahyp:hlinkClr xmlns:ahyp="http://schemas.microsoft.com/office/drawing/2018/hyperlinkcolor" xmlns="" val="tx"/>
                    </a:ext>
                  </a:extLst>
                </a:hlinkClick>
              </a:rPr>
              <a:t>mS</a:t>
            </a:r>
            <a:r>
              <a:rPr lang="es-AR" b="1" u="sng" dirty="0" smtClean="0">
                <a:solidFill>
                  <a:srgbClr val="000072"/>
                </a:solidFill>
                <a:hlinkClick r:id="rId9">
                  <a:extLst>
                    <a:ext uri="{A12FA001-AC4F-418D-AE19-62706E023703}">
                      <ahyp:hlinkClr xmlns:ahyp="http://schemas.microsoft.com/office/drawing/2018/hyperlinkcolor" xmlns="" val="tx"/>
                    </a:ext>
                  </a:extLst>
                </a:hlinkClick>
              </a:rPr>
              <a:t>/cm)</a:t>
            </a:r>
            <a:r>
              <a:rPr lang="es-AR" b="1" u="sng" dirty="0" smtClean="0">
                <a:solidFill>
                  <a:srgbClr val="000072"/>
                </a:solidFill>
              </a:rPr>
              <a:t> Guía de Campo </a:t>
            </a:r>
            <a:r>
              <a:rPr lang="es-AR" b="1" u="sng" dirty="0" err="1" smtClean="0">
                <a:solidFill>
                  <a:srgbClr val="000072"/>
                </a:solidFill>
              </a:rPr>
              <a:t>pdf</a:t>
            </a:r>
            <a:r>
              <a:rPr lang="es-AR" b="1" u="sng" dirty="0" smtClean="0">
                <a:solidFill>
                  <a:srgbClr val="000072"/>
                </a:solidFill>
              </a:rPr>
              <a:t>.</a:t>
            </a:r>
            <a:endParaRPr lang="es-AR" b="1" dirty="0" smtClean="0">
              <a:solidFill>
                <a:srgbClr val="000072"/>
              </a:solidFill>
            </a:endParaRPr>
          </a:p>
          <a:p>
            <a:pPr marL="228600" lvl="0" indent="-228600">
              <a:buClr>
                <a:srgbClr val="000072"/>
              </a:buClr>
            </a:pPr>
            <a:endParaRPr lang="es-AR" b="1" dirty="0" smtClean="0">
              <a:solidFill>
                <a:srgbClr val="000072"/>
              </a:solidFill>
            </a:endParaRPr>
          </a:p>
          <a:p>
            <a:pPr marL="228600" lvl="0" indent="-122872" algn="l" rtl="0">
              <a:lnSpc>
                <a:spcPct val="90000"/>
              </a:lnSpc>
              <a:spcBef>
                <a:spcPts val="1000"/>
              </a:spcBef>
              <a:spcAft>
                <a:spcPts val="0"/>
              </a:spcAft>
              <a:buClr>
                <a:schemeClr val="dk1"/>
              </a:buClr>
              <a:buSzPct val="100000"/>
              <a:buNone/>
            </a:pPr>
            <a:endParaRPr lang="es-AR" b="1" dirty="0" smtClean="0">
              <a:solidFill>
                <a:srgbClr val="000072"/>
              </a:solidFill>
            </a:endParaRPr>
          </a:p>
          <a:p>
            <a:pPr marL="228600" lvl="0" indent="-122872" algn="l" rtl="0">
              <a:lnSpc>
                <a:spcPct val="90000"/>
              </a:lnSpc>
              <a:spcBef>
                <a:spcPts val="1000"/>
              </a:spcBef>
              <a:spcAft>
                <a:spcPts val="0"/>
              </a:spcAft>
              <a:buClr>
                <a:schemeClr val="dk1"/>
              </a:buClr>
              <a:buSzPct val="100000"/>
              <a:buNone/>
            </a:pPr>
            <a:endParaRPr lang="es-AR" dirty="0"/>
          </a:p>
        </p:txBody>
      </p:sp>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296" name="Google Shape;296;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299" name="Google Shape;299;p22"/>
          <p:cNvSpPr txBox="1">
            <a:spLocks noGrp="1"/>
          </p:cNvSpPr>
          <p:nvPr>
            <p:ph type="title"/>
          </p:nvPr>
        </p:nvSpPr>
        <p:spPr>
          <a:xfrm>
            <a:off x="1257300" y="845126"/>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s-AR" sz="2400" dirty="0" smtClean="0">
                <a:solidFill>
                  <a:srgbClr val="000072"/>
                </a:solidFill>
              </a:rPr>
              <a:t>Fuentes para el equipo que necesita para el Protocolo del pH del Agua</a:t>
            </a:r>
            <a:endParaRPr lang="es-AR" sz="2400" dirty="0">
              <a:solidFill>
                <a:srgbClr val="055000"/>
              </a:solidFill>
            </a:endParaRPr>
          </a:p>
        </p:txBody>
      </p:sp>
      <p:sp>
        <p:nvSpPr>
          <p:cNvPr id="300" name="Google Shape;300;p22"/>
          <p:cNvSpPr txBox="1">
            <a:spLocks noGrp="1"/>
          </p:cNvSpPr>
          <p:nvPr>
            <p:ph type="body" idx="1"/>
          </p:nvPr>
        </p:nvSpPr>
        <p:spPr>
          <a:xfrm>
            <a:off x="1320483" y="1753238"/>
            <a:ext cx="4880155" cy="425963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endParaRPr lang="es-AR" dirty="0" smtClean="0"/>
          </a:p>
          <a:p>
            <a:pPr marL="228600" lvl="0" indent="-114300">
              <a:lnSpc>
                <a:spcPct val="100000"/>
              </a:lnSpc>
              <a:buNone/>
            </a:pPr>
            <a:r>
              <a:rPr lang="es-AR" dirty="0" smtClean="0"/>
              <a:t>Los siguientes recursos resumen las mediciones asociadas a cada protocolo, el nivel de destreza asociado, las especificaciones científicas de los instrumentos y cómo acceder al equipo que necesita (compra, construcción o descarga). </a:t>
            </a:r>
            <a:endParaRPr lang="es-AR" dirty="0"/>
          </a:p>
        </p:txBody>
      </p:sp>
      <p:sp>
        <p:nvSpPr>
          <p:cNvPr id="301" name="Google Shape;301;p22"/>
          <p:cNvSpPr txBox="1"/>
          <p:nvPr/>
        </p:nvSpPr>
        <p:spPr>
          <a:xfrm>
            <a:off x="1257300" y="4686299"/>
            <a:ext cx="7483793" cy="1752601"/>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1800"/>
              <a:buFont typeface="Arial"/>
              <a:buChar char="•"/>
            </a:pPr>
            <a:r>
              <a:rPr lang="en-US" sz="1800" b="1"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Dónde encontrar especificaciones para los instrumentos utilizados en las Investigaciones de GLOBE</a:t>
            </a:r>
            <a:endParaRPr sz="1800" b="1"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1800"/>
              <a:buFont typeface="Arial"/>
              <a:buChar char="•"/>
            </a:pPr>
            <a:r>
              <a:rPr lang="en-US" sz="1800" b="1"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Dónde encontrar especificaciones en los instrumentos científicos utilizados en las investigaciones de GLOBE</a:t>
            </a:r>
            <a:endParaRPr sz="1800" dirty="0">
              <a:solidFill>
                <a:schemeClr val="dk1"/>
              </a:solidFill>
              <a:latin typeface="Calibri"/>
              <a:ea typeface="Calibri"/>
              <a:cs typeface="Calibri"/>
              <a:sym typeface="Calibri"/>
            </a:endParaRPr>
          </a:p>
        </p:txBody>
      </p:sp>
      <p:pic>
        <p:nvPicPr>
          <p:cNvPr id="302" name="Google Shape;302;p22" descr="Screen Shot  of the GLOBE Teacher's Guide Toolkit."/>
          <p:cNvPicPr preferRelativeResize="0">
            <a:picLocks noGrp="1"/>
          </p:cNvPicPr>
          <p:nvPr>
            <p:ph type="body" idx="2"/>
          </p:nvPr>
        </p:nvPicPr>
        <p:blipFill rotWithShape="1">
          <a:blip r:embed="rId6">
            <a:alphaModFix/>
          </a:blip>
          <a:srcRect/>
          <a:stretch/>
        </p:blipFill>
        <p:spPr>
          <a:xfrm rot="791986">
            <a:off x="6545437" y="2090260"/>
            <a:ext cx="1685726" cy="2158275"/>
          </a:xfrm>
          <a:prstGeom prst="rect">
            <a:avLst/>
          </a:prstGeom>
          <a:noFill/>
          <a:ln>
            <a:noFill/>
          </a:ln>
          <a:effectLst>
            <a:outerShdw blurRad="292100" dist="139700" dir="2700000" algn="tl" rotWithShape="0">
              <a:srgbClr val="333333">
                <a:alpha val="64705"/>
              </a:srgbClr>
            </a:outerShdw>
          </a:effectLst>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307" name="Google Shape;307;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310" name="Google Shape;310;p23"/>
          <p:cNvSpPr txBox="1">
            <a:spLocks noGrp="1"/>
          </p:cNvSpPr>
          <p:nvPr>
            <p:ph type="title"/>
          </p:nvPr>
        </p:nvSpPr>
        <p:spPr>
          <a:xfrm>
            <a:off x="1493593" y="833977"/>
            <a:ext cx="7886700" cy="994172"/>
          </a:xfrm>
          <a:prstGeom prst="rect">
            <a:avLst/>
          </a:prstGeom>
          <a:noFill/>
          <a:ln>
            <a:noFill/>
          </a:ln>
        </p:spPr>
        <p:txBody>
          <a:bodyPr spcFirstLastPara="1" wrap="square" lIns="91425" tIns="45700" rIns="91425" bIns="45700" anchor="ctr" anchorCtr="0">
            <a:normAutofit/>
          </a:bodyPr>
          <a:lstStyle/>
          <a:p>
            <a:pPr lvl="0">
              <a:buSzPts val="2400"/>
            </a:pPr>
            <a:r>
              <a:rPr lang="es-AR" sz="2400" dirty="0" smtClean="0">
                <a:solidFill>
                  <a:srgbClr val="000072"/>
                </a:solidFill>
              </a:rPr>
              <a:t>Inicie su trabajo de campo y de laboratorio con medidas de seguridad</a:t>
            </a:r>
            <a:endParaRPr lang="es-AR" sz="2400" dirty="0">
              <a:solidFill>
                <a:srgbClr val="000072"/>
              </a:solidFill>
            </a:endParaRPr>
          </a:p>
        </p:txBody>
      </p:sp>
      <p:sp>
        <p:nvSpPr>
          <p:cNvPr id="311" name="Google Shape;311;p23"/>
          <p:cNvSpPr txBox="1">
            <a:spLocks noGrp="1"/>
          </p:cNvSpPr>
          <p:nvPr>
            <p:ph type="body" idx="1"/>
          </p:nvPr>
        </p:nvSpPr>
        <p:spPr>
          <a:xfrm>
            <a:off x="1500767" y="1860153"/>
            <a:ext cx="7137833" cy="3717236"/>
          </a:xfrm>
          <a:prstGeom prst="rect">
            <a:avLst/>
          </a:prstGeom>
          <a:noFill/>
          <a:ln>
            <a:noFill/>
          </a:ln>
        </p:spPr>
        <p:txBody>
          <a:bodyPr spcFirstLastPara="1" wrap="square" lIns="91425" tIns="45700" rIns="91425" bIns="45700" anchor="t" anchorCtr="0">
            <a:normAutofit/>
          </a:bodyPr>
          <a:lstStyle/>
          <a:p>
            <a:pPr marL="0" lvl="0" indent="0" algn="just">
              <a:spcBef>
                <a:spcPts val="0"/>
              </a:spcBef>
              <a:buNone/>
            </a:pPr>
            <a:r>
              <a:rPr lang="es-AR" dirty="0" smtClean="0"/>
              <a:t>La seguridad es importante al realizar los Protocolos de Hidrósfera.  Aunque tendrá que usar su juicio para seleccionar sólo los Sitios de Estudio de la Hidrósfera a los que sea seguro acceder y tomar muestras, es necesario tomar precauciones adicionales.</a:t>
            </a:r>
          </a:p>
          <a:p>
            <a:pPr marL="0" lvl="0" indent="0" algn="just">
              <a:spcBef>
                <a:spcPts val="0"/>
              </a:spcBef>
              <a:buNone/>
            </a:pPr>
            <a:endParaRPr lang="es-AR" dirty="0" smtClean="0"/>
          </a:p>
          <a:p>
            <a:pPr marL="0" lvl="0" indent="0" algn="just">
              <a:spcBef>
                <a:spcPts val="0"/>
              </a:spcBef>
              <a:buNone/>
            </a:pPr>
            <a:r>
              <a:rPr lang="es-AR" dirty="0" smtClean="0"/>
              <a:t>Los alumnos deben llevar guantes y gafas de protección cuando manipulen muestras de agua y productos químicos para evitar el peligro de las salpicaduras.</a:t>
            </a:r>
          </a:p>
          <a:p>
            <a:pPr marL="0" lvl="0" indent="0" algn="just">
              <a:spcBef>
                <a:spcPts val="0"/>
              </a:spcBef>
              <a:buNone/>
            </a:pPr>
            <a:endParaRPr lang="es-AR" dirty="0" smtClean="0"/>
          </a:p>
          <a:p>
            <a:pPr marL="0" lvl="0" indent="0" algn="just">
              <a:spcBef>
                <a:spcPts val="0"/>
              </a:spcBef>
              <a:buNone/>
            </a:pPr>
            <a:r>
              <a:rPr lang="es-AR" dirty="0" smtClean="0"/>
              <a:t>Al realizar los Protocolos de Hidrósfera GLOBE, es importante proteger a los alumnos de la exposición a los mosquitos que pican. Pida a sus alumnos que lleven ropa que cubra el cuerpo para que haya poca zona de picadura expuesta. También es aconsejable aplicar un repelente de insectos si se toman muestras durante la temporada de cría de mosquitos. </a:t>
            </a:r>
          </a:p>
        </p:txBody>
      </p:sp>
      <p:pic>
        <p:nvPicPr>
          <p:cNvPr id="312" name="Google Shape;312;p23" descr="Safety icon: Be sure that students wear globes and goggle during your investigations"/>
          <p:cNvPicPr preferRelativeResize="0">
            <a:picLocks noGrp="1"/>
          </p:cNvPicPr>
          <p:nvPr>
            <p:ph type="body" idx="2"/>
          </p:nvPr>
        </p:nvPicPr>
        <p:blipFill rotWithShape="1">
          <a:blip r:embed="rId4">
            <a:alphaModFix/>
          </a:blip>
          <a:srcRect l="1399" t="19524" r="92657" b="46678"/>
          <a:stretch/>
        </p:blipFill>
        <p:spPr>
          <a:xfrm>
            <a:off x="1596787" y="5936776"/>
            <a:ext cx="454925" cy="386687"/>
          </a:xfrm>
          <a:prstGeom prst="triangle">
            <a:avLst/>
          </a:prstGeom>
          <a:noFill/>
          <a:ln>
            <a:noFill/>
          </a:ln>
        </p:spPr>
      </p:pic>
      <p:sp>
        <p:nvSpPr>
          <p:cNvPr id="2" name="CuadroTexto 1"/>
          <p:cNvSpPr txBox="1"/>
          <p:nvPr/>
        </p:nvSpPr>
        <p:spPr>
          <a:xfrm>
            <a:off x="2202427" y="5868595"/>
            <a:ext cx="4591664" cy="523220"/>
          </a:xfrm>
          <a:prstGeom prst="rect">
            <a:avLst/>
          </a:prstGeom>
          <a:noFill/>
        </p:spPr>
        <p:txBody>
          <a:bodyPr wrap="square" rtlCol="0">
            <a:spAutoFit/>
          </a:bodyPr>
          <a:lstStyle/>
          <a:p>
            <a:r>
              <a:rPr lang="es-AR" b="1" i="1" dirty="0" smtClean="0">
                <a:latin typeface="Calibri" panose="020F0502020204030204" pitchFamily="34" charset="0"/>
                <a:cs typeface="Calibri" panose="020F0502020204030204" pitchFamily="34" charset="0"/>
              </a:rPr>
              <a:t>SEGURIDAD</a:t>
            </a:r>
            <a:r>
              <a:rPr lang="es-AR" i="1" dirty="0" smtClean="0">
                <a:latin typeface="Calibri" panose="020F0502020204030204" pitchFamily="34" charset="0"/>
                <a:cs typeface="Calibri" panose="020F0502020204030204" pitchFamily="34" charset="0"/>
              </a:rPr>
              <a:t>: asegúrese de que sus estudiante utilicen guantes y gafas durante sus investigaciones.</a:t>
            </a:r>
            <a:endParaRPr lang="es-AR" b="1" i="1" dirty="0">
              <a:latin typeface="Calibri" panose="020F0502020204030204" pitchFamily="34" charset="0"/>
              <a:cs typeface="Calibri" panose="020F0502020204030204" pitchFamily="34" charset="0"/>
            </a:endParaRPr>
          </a:p>
        </p:txBody>
      </p:sp>
      <p:pic>
        <p:nvPicPr>
          <p:cNvPr id="12" name="Google Shape;312;p23" descr="Safety icon: Be sure that students wear globes and goggle during your investigations"/>
          <p:cNvPicPr preferRelativeResize="0">
            <a:picLocks/>
          </p:cNvPicPr>
          <p:nvPr/>
        </p:nvPicPr>
        <p:blipFill rotWithShape="1">
          <a:blip r:embed="rId4">
            <a:alphaModFix/>
          </a:blip>
          <a:srcRect l="69362" t="-7234" r="-6742" b="-39723"/>
          <a:stretch/>
        </p:blipFill>
        <p:spPr>
          <a:xfrm>
            <a:off x="6587306" y="5635648"/>
            <a:ext cx="2861187" cy="1681317"/>
          </a:xfrm>
          <a:prstGeom prst="diamond">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320" name="Google Shape;320;p24"/>
          <p:cNvSpPr txBox="1">
            <a:spLocks noGrp="1"/>
          </p:cNvSpPr>
          <p:nvPr>
            <p:ph type="title"/>
          </p:nvPr>
        </p:nvSpPr>
        <p:spPr>
          <a:xfrm>
            <a:off x="1027556" y="2931914"/>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72"/>
              </a:buClr>
              <a:buSzPts val="2800"/>
              <a:buFont typeface="Calibri"/>
              <a:buNone/>
            </a:pPr>
            <a:r>
              <a:rPr lang="en-US" dirty="0">
                <a:solidFill>
                  <a:srgbClr val="000072"/>
                </a:solidFill>
              </a:rPr>
              <a:t> I. </a:t>
            </a:r>
            <a:r>
              <a:rPr lang="en-US" dirty="0" err="1">
                <a:solidFill>
                  <a:srgbClr val="000072"/>
                </a:solidFill>
              </a:rPr>
              <a:t>Protocolo</a:t>
            </a:r>
            <a:r>
              <a:rPr lang="en-US" dirty="0">
                <a:solidFill>
                  <a:srgbClr val="000072"/>
                </a:solidFill>
              </a:rPr>
              <a:t> del pH del Agua </a:t>
            </a:r>
            <a:r>
              <a:rPr lang="en-US" dirty="0" err="1">
                <a:solidFill>
                  <a:srgbClr val="000072"/>
                </a:solidFill>
              </a:rPr>
              <a:t>utilizando</a:t>
            </a:r>
            <a:r>
              <a:rPr lang="en-US" dirty="0">
                <a:solidFill>
                  <a:srgbClr val="000072"/>
                </a:solidFill>
              </a:rPr>
              <a:t> un </a:t>
            </a:r>
            <a:br>
              <a:rPr lang="en-US" dirty="0">
                <a:solidFill>
                  <a:srgbClr val="000072"/>
                </a:solidFill>
              </a:rPr>
            </a:br>
            <a:r>
              <a:rPr lang="en-US" dirty="0">
                <a:solidFill>
                  <a:srgbClr val="000072"/>
                </a:solidFill>
              </a:rPr>
              <a:t>  </a:t>
            </a:r>
            <a:r>
              <a:rPr lang="en-US" dirty="0" err="1">
                <a:solidFill>
                  <a:srgbClr val="FF0000"/>
                </a:solidFill>
              </a:rPr>
              <a:t>Medidor</a:t>
            </a:r>
            <a:r>
              <a:rPr lang="en-US" dirty="0">
                <a:solidFill>
                  <a:srgbClr val="FF0000"/>
                </a:solidFill>
              </a:rPr>
              <a:t> de  pH</a:t>
            </a:r>
            <a:r>
              <a:rPr lang="en-US" dirty="0">
                <a:solidFill>
                  <a:srgbClr val="000072"/>
                </a:solidFill>
              </a:rPr>
              <a:t>: </a:t>
            </a:r>
            <a:br>
              <a:rPr lang="en-US" dirty="0">
                <a:solidFill>
                  <a:srgbClr val="000072"/>
                </a:solidFill>
              </a:rPr>
            </a:br>
            <a:r>
              <a:rPr lang="en-US" dirty="0" err="1">
                <a:solidFill>
                  <a:srgbClr val="000072"/>
                </a:solidFill>
              </a:rPr>
              <a:t>Conductividad</a:t>
            </a:r>
            <a:r>
              <a:rPr lang="en-US" dirty="0">
                <a:solidFill>
                  <a:srgbClr val="000072"/>
                </a:solidFill>
              </a:rPr>
              <a:t> </a:t>
            </a:r>
            <a:r>
              <a:rPr lang="en-US" dirty="0" err="1">
                <a:solidFill>
                  <a:srgbClr val="000072"/>
                </a:solidFill>
              </a:rPr>
              <a:t>Eléctrica</a:t>
            </a:r>
            <a:r>
              <a:rPr lang="en-US" dirty="0">
                <a:solidFill>
                  <a:srgbClr val="000072"/>
                </a:solidFill>
              </a:rPr>
              <a:t> </a:t>
            </a:r>
            <a:r>
              <a:rPr lang="en-US" dirty="0">
                <a:solidFill>
                  <a:srgbClr val="FF0000"/>
                </a:solidFill>
              </a:rPr>
              <a:t>mayor </a:t>
            </a:r>
            <a:r>
              <a:rPr lang="en-US" dirty="0">
                <a:solidFill>
                  <a:srgbClr val="000072"/>
                </a:solidFill>
              </a:rPr>
              <a:t>que 200 </a:t>
            </a:r>
            <a:r>
              <a:rPr lang="en-US" dirty="0"/>
              <a:t>µS/cm</a:t>
            </a:r>
            <a:endParaRPr dirty="0">
              <a:solidFill>
                <a:srgbClr val="000072"/>
              </a:solidFill>
            </a:endParaRPr>
          </a:p>
        </p:txBody>
      </p:sp>
      <p:pic>
        <p:nvPicPr>
          <p:cNvPr id="6" name="Imagen 5"/>
          <p:cNvPicPr>
            <a:picLocks noChangeAspect="1"/>
          </p:cNvPicPr>
          <p:nvPr/>
        </p:nvPicPr>
        <p:blipFill>
          <a:blip r:embed="rId3"/>
          <a:stretch>
            <a:fillRect/>
          </a:stretch>
        </p:blipFill>
        <p:spPr>
          <a:xfrm>
            <a:off x="-397" y="-297"/>
            <a:ext cx="9144793" cy="6858594"/>
          </a:xfrm>
          <a:prstGeom prst="rect">
            <a:avLst/>
          </a:prstGeom>
        </p:spPr>
      </p:pic>
      <p:sp>
        <p:nvSpPr>
          <p:cNvPr id="7" name="Rectángulo redondeado 6"/>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8" name="CuadroTexto 7"/>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dirty="0"/>
          </a:p>
        </p:txBody>
      </p:sp>
      <p:sp>
        <p:nvSpPr>
          <p:cNvPr id="329" name="Google Shape;329;p25"/>
          <p:cNvSpPr txBox="1">
            <a:spLocks noGrp="1"/>
          </p:cNvSpPr>
          <p:nvPr>
            <p:ph type="title"/>
          </p:nvPr>
        </p:nvSpPr>
        <p:spPr>
          <a:xfrm>
            <a:off x="1257300" y="974655"/>
            <a:ext cx="7886700" cy="1325563"/>
          </a:xfrm>
          <a:prstGeom prst="rect">
            <a:avLst/>
          </a:prstGeom>
          <a:noFill/>
          <a:ln>
            <a:noFill/>
          </a:ln>
        </p:spPr>
        <p:txBody>
          <a:bodyPr spcFirstLastPara="1" wrap="square" lIns="91425" tIns="45700" rIns="91425" bIns="45700" anchor="ctr" anchorCtr="0">
            <a:normAutofit/>
          </a:bodyPr>
          <a:lstStyle/>
          <a:p>
            <a:pPr lvl="0">
              <a:buClr>
                <a:srgbClr val="000072"/>
              </a:buClr>
            </a:pPr>
            <a:r>
              <a:rPr lang="en-US" sz="2400" dirty="0">
                <a:solidFill>
                  <a:srgbClr val="000072"/>
                </a:solidFill>
              </a:rPr>
              <a:t>I.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a:t>
            </a:r>
            <a:r>
              <a:rPr lang="en-US" sz="2400" dirty="0" err="1">
                <a:solidFill>
                  <a:srgbClr val="FF0000"/>
                </a:solidFill>
              </a:rPr>
              <a:t>pH</a:t>
            </a:r>
            <a:r>
              <a:rPr lang="en-US" sz="2400" dirty="0" err="1">
                <a:solidFill>
                  <a:srgbClr val="000072"/>
                </a:solidFill>
              </a:rPr>
              <a:t>.</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a:solidFill>
                  <a:srgbClr val="FF0000"/>
                </a:solidFill>
              </a:rPr>
              <a:t>mayor </a:t>
            </a:r>
            <a:r>
              <a:rPr lang="en-US" sz="2400" dirty="0">
                <a:solidFill>
                  <a:srgbClr val="000072"/>
                </a:solidFill>
              </a:rPr>
              <a:t>que 200 </a:t>
            </a:r>
            <a:r>
              <a:rPr lang="en-US" sz="2400" dirty="0"/>
              <a:t>µS/cm </a:t>
            </a:r>
            <a:r>
              <a:rPr lang="en-US" sz="2400" dirty="0">
                <a:solidFill>
                  <a:srgbClr val="000072"/>
                </a:solidFill>
              </a:rPr>
              <a:t>(1/4)</a:t>
            </a:r>
            <a:r>
              <a:rPr lang="en-US" sz="2400" dirty="0">
                <a:solidFill>
                  <a:srgbClr val="FF0000"/>
                </a:solidFill>
              </a:rPr>
              <a:t/>
            </a:r>
            <a:br>
              <a:rPr lang="en-US" sz="2400" dirty="0">
                <a:solidFill>
                  <a:srgbClr val="FF0000"/>
                </a:solidFill>
              </a:rPr>
            </a:br>
            <a:endParaRPr sz="2400" dirty="0"/>
          </a:p>
        </p:txBody>
      </p:sp>
      <p:sp>
        <p:nvSpPr>
          <p:cNvPr id="330" name="Google Shape;330;p25"/>
          <p:cNvSpPr txBox="1">
            <a:spLocks noGrp="1"/>
          </p:cNvSpPr>
          <p:nvPr>
            <p:ph type="body" idx="2"/>
          </p:nvPr>
        </p:nvSpPr>
        <p:spPr>
          <a:xfrm>
            <a:off x="1257299" y="1979434"/>
            <a:ext cx="7190961" cy="4351338"/>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en-US" sz="2000" dirty="0"/>
              <a:t>Si </a:t>
            </a:r>
            <a:r>
              <a:rPr lang="en-US" sz="2000" dirty="0" err="1"/>
              <a:t>su</a:t>
            </a:r>
            <a:r>
              <a:rPr lang="en-US" sz="2000" dirty="0"/>
              <a:t> sitio de </a:t>
            </a:r>
            <a:r>
              <a:rPr lang="en-US" sz="2000" dirty="0" err="1"/>
              <a:t>estudio</a:t>
            </a:r>
            <a:r>
              <a:rPr lang="en-US" sz="2000" dirty="0"/>
              <a:t> es </a:t>
            </a:r>
            <a:r>
              <a:rPr lang="en-US" sz="2000" dirty="0" err="1"/>
              <a:t>salobre</a:t>
            </a:r>
            <a:r>
              <a:rPr lang="en-US" sz="2000" dirty="0"/>
              <a:t> o el </a:t>
            </a:r>
            <a:r>
              <a:rPr lang="en-US" sz="2000" dirty="0" err="1"/>
              <a:t>océano</a:t>
            </a:r>
            <a:r>
              <a:rPr lang="en-US" sz="2000" dirty="0"/>
              <a:t>, </a:t>
            </a:r>
            <a:r>
              <a:rPr lang="en-US" sz="2000" dirty="0" err="1"/>
              <a:t>puede</a:t>
            </a:r>
            <a:r>
              <a:rPr lang="en-US" sz="2000" dirty="0"/>
              <a:t> </a:t>
            </a:r>
            <a:r>
              <a:rPr lang="en-US" sz="2000" dirty="0" err="1"/>
              <a:t>asumir</a:t>
            </a:r>
            <a:r>
              <a:rPr lang="en-US" sz="2000" dirty="0"/>
              <a:t> que la </a:t>
            </a:r>
            <a:r>
              <a:rPr lang="en-US" sz="2000" dirty="0" err="1"/>
              <a:t>Conductividad</a:t>
            </a:r>
            <a:r>
              <a:rPr lang="en-US" sz="2000" dirty="0"/>
              <a:t> </a:t>
            </a:r>
            <a:r>
              <a:rPr lang="en-US" sz="2000" dirty="0" err="1"/>
              <a:t>Eléctrica</a:t>
            </a:r>
            <a:r>
              <a:rPr lang="en-US" sz="2000" dirty="0"/>
              <a:t> es mayor de 200 µS/cm</a:t>
            </a:r>
            <a:endParaRPr sz="2000" dirty="0"/>
          </a:p>
          <a:p>
            <a:pPr marL="228600" lvl="0" indent="-228600" algn="l" rtl="0">
              <a:lnSpc>
                <a:spcPct val="90000"/>
              </a:lnSpc>
              <a:spcBef>
                <a:spcPts val="1000"/>
              </a:spcBef>
              <a:spcAft>
                <a:spcPts val="0"/>
              </a:spcAft>
              <a:buClr>
                <a:srgbClr val="000072"/>
              </a:buClr>
              <a:buSzPts val="1800"/>
              <a:buChar char="•"/>
            </a:pPr>
            <a:r>
              <a:rPr lang="en-US" sz="1800" b="1" dirty="0" err="1">
                <a:solidFill>
                  <a:srgbClr val="000072"/>
                </a:solidFill>
              </a:rPr>
              <a:t>Montaje</a:t>
            </a:r>
            <a:r>
              <a:rPr lang="en-US" sz="1800" b="1" dirty="0">
                <a:solidFill>
                  <a:srgbClr val="000072"/>
                </a:solidFill>
              </a:rPr>
              <a:t> del </a:t>
            </a:r>
            <a:r>
              <a:rPr lang="en-US" sz="1800" b="1" dirty="0" err="1">
                <a:solidFill>
                  <a:srgbClr val="000072"/>
                </a:solidFill>
              </a:rPr>
              <a:t>equipo</a:t>
            </a:r>
            <a:r>
              <a:rPr lang="en-US" sz="1800" b="1" dirty="0">
                <a:solidFill>
                  <a:srgbClr val="000072"/>
                </a:solidFill>
              </a:rPr>
              <a:t> para el  pH del </a:t>
            </a:r>
            <a:r>
              <a:rPr lang="en-US" sz="1800" b="1" dirty="0" err="1">
                <a:solidFill>
                  <a:srgbClr val="000072"/>
                </a:solidFill>
              </a:rPr>
              <a:t>agua</a:t>
            </a:r>
            <a:endParaRPr dirty="0"/>
          </a:p>
          <a:p>
            <a:pPr marL="285750" lvl="0" indent="-285750">
              <a:buFont typeface="Arial" panose="020B0604020202020204" pitchFamily="34" charset="0"/>
              <a:buChar char="•"/>
            </a:pPr>
            <a:r>
              <a:rPr lang="en-US" sz="1800" dirty="0"/>
              <a:t> </a:t>
            </a:r>
            <a:r>
              <a:rPr lang="en-US" sz="1800" dirty="0" err="1"/>
              <a:t>Medidor</a:t>
            </a:r>
            <a:r>
              <a:rPr lang="en-US" sz="1800" dirty="0"/>
              <a:t> de pH</a:t>
            </a:r>
          </a:p>
          <a:p>
            <a:pPr marL="285750" lvl="0" indent="-285750"/>
            <a:r>
              <a:rPr lang="en-US" sz="1800" dirty="0"/>
              <a:t>Vaso de 100 ml</a:t>
            </a:r>
          </a:p>
          <a:p>
            <a:pPr marL="285750" lvl="0" indent="-285750"/>
            <a:r>
              <a:rPr lang="en-US" sz="1800" dirty="0" err="1"/>
              <a:t>Guantes</a:t>
            </a:r>
            <a:r>
              <a:rPr lang="en-US" sz="1800" dirty="0"/>
              <a:t> de </a:t>
            </a:r>
            <a:r>
              <a:rPr lang="en-US" sz="1800" dirty="0" err="1"/>
              <a:t>protección</a:t>
            </a:r>
            <a:endParaRPr lang="en-US" sz="1800" dirty="0"/>
          </a:p>
          <a:p>
            <a:pPr marL="285750" lvl="0" indent="-285750"/>
            <a:r>
              <a:rPr lang="en-US" sz="1800" dirty="0" err="1"/>
              <a:t>Lápiz</a:t>
            </a:r>
            <a:r>
              <a:rPr lang="en-US" sz="1800" dirty="0"/>
              <a:t> o </a:t>
            </a:r>
            <a:r>
              <a:rPr lang="en-US" sz="1800" dirty="0" err="1"/>
              <a:t>bolígrafo</a:t>
            </a:r>
            <a:endParaRPr lang="en-US" sz="1800" dirty="0"/>
          </a:p>
          <a:p>
            <a:pPr marL="285750" lvl="0" indent="-285750"/>
            <a:r>
              <a:rPr lang="en-US" sz="1800" dirty="0"/>
              <a:t>Agua </a:t>
            </a:r>
            <a:r>
              <a:rPr lang="en-US" sz="1800" dirty="0" err="1"/>
              <a:t>destilada</a:t>
            </a:r>
            <a:r>
              <a:rPr lang="en-US" sz="1800" dirty="0"/>
              <a:t> </a:t>
            </a:r>
            <a:r>
              <a:rPr lang="en-US" sz="1800" dirty="0" err="1"/>
              <a:t>en</a:t>
            </a:r>
            <a:r>
              <a:rPr lang="en-US" sz="1800" dirty="0"/>
              <a:t> </a:t>
            </a:r>
            <a:r>
              <a:rPr lang="en-US" sz="1800" dirty="0" err="1"/>
              <a:t>botella</a:t>
            </a:r>
            <a:r>
              <a:rPr lang="en-US" sz="1800" dirty="0"/>
              <a:t> de </a:t>
            </a:r>
            <a:r>
              <a:rPr lang="en-US" sz="1800" dirty="0" err="1"/>
              <a:t>lavado</a:t>
            </a:r>
            <a:endParaRPr lang="en-US" sz="1800" dirty="0"/>
          </a:p>
          <a:p>
            <a:pPr marL="285750" lvl="0" indent="-285750"/>
            <a:r>
              <a:rPr lang="en-US" sz="1800" dirty="0" err="1"/>
              <a:t>Toallas</a:t>
            </a:r>
            <a:r>
              <a:rPr lang="en-US" sz="1800" dirty="0"/>
              <a:t> de </a:t>
            </a:r>
            <a:r>
              <a:rPr lang="en-US" sz="1800" dirty="0" err="1"/>
              <a:t>papel</a:t>
            </a:r>
            <a:r>
              <a:rPr lang="en-US" sz="1800" dirty="0"/>
              <a:t> o </a:t>
            </a:r>
            <a:r>
              <a:rPr lang="en-US" sz="1800" dirty="0" err="1"/>
              <a:t>pañuelos</a:t>
            </a:r>
            <a:r>
              <a:rPr lang="en-US" sz="1800" dirty="0"/>
              <a:t> </a:t>
            </a:r>
            <a:r>
              <a:rPr lang="en-US" sz="1800" dirty="0" err="1"/>
              <a:t>limpios</a:t>
            </a:r>
            <a:endParaRPr sz="1800" dirty="0"/>
          </a:p>
          <a:p>
            <a:pPr marL="228600" lvl="0" indent="-228600">
              <a:buClr>
                <a:srgbClr val="000072"/>
              </a:buClr>
              <a:buSzPts val="1900"/>
            </a:pPr>
            <a:r>
              <a:rPr lang="en-US" sz="1800" b="1" u="sng" dirty="0" err="1">
                <a:solidFill>
                  <a:schemeClr val="accent5">
                    <a:lumMod val="75000"/>
                  </a:schemeClr>
                </a:solidFill>
              </a:rPr>
              <a:t>Protocolo</a:t>
            </a:r>
            <a:r>
              <a:rPr lang="en-US" sz="1800" b="1" u="sng" dirty="0">
                <a:solidFill>
                  <a:schemeClr val="accent5">
                    <a:lumMod val="75000"/>
                  </a:schemeClr>
                </a:solidFill>
              </a:rPr>
              <a:t> del pH del Agua </a:t>
            </a:r>
            <a:r>
              <a:rPr lang="en-US" sz="1800" b="1" u="sng" dirty="0" err="1">
                <a:solidFill>
                  <a:schemeClr val="accent5">
                    <a:lumMod val="75000"/>
                  </a:schemeClr>
                </a:solidFill>
              </a:rPr>
              <a:t>utilizando</a:t>
            </a:r>
            <a:r>
              <a:rPr lang="en-US" sz="1800" b="1" u="sng" dirty="0">
                <a:solidFill>
                  <a:schemeClr val="accent5">
                    <a:lumMod val="75000"/>
                  </a:schemeClr>
                </a:solidFill>
              </a:rPr>
              <a:t> un  </a:t>
            </a:r>
            <a:r>
              <a:rPr lang="en-US" sz="1800" b="1" u="sng" dirty="0" err="1">
                <a:solidFill>
                  <a:schemeClr val="accent5">
                    <a:lumMod val="75000"/>
                  </a:schemeClr>
                </a:solidFill>
              </a:rPr>
              <a:t>Medidor</a:t>
            </a:r>
            <a:r>
              <a:rPr lang="en-US" sz="1800" b="1" u="sng" dirty="0">
                <a:solidFill>
                  <a:schemeClr val="accent5">
                    <a:lumMod val="75000"/>
                  </a:schemeClr>
                </a:solidFill>
              </a:rPr>
              <a:t>  de  </a:t>
            </a:r>
            <a:r>
              <a:rPr lang="en-US" sz="1800" b="1" u="sng" dirty="0" err="1">
                <a:solidFill>
                  <a:schemeClr val="accent5">
                    <a:lumMod val="75000"/>
                  </a:schemeClr>
                </a:solidFill>
              </a:rPr>
              <a:t>pH.</a:t>
            </a:r>
            <a:r>
              <a:rPr lang="en-US" sz="1800" b="1" u="sng" dirty="0">
                <a:solidFill>
                  <a:schemeClr val="accent5">
                    <a:lumMod val="75000"/>
                  </a:schemeClr>
                </a:solidFill>
              </a:rPr>
              <a:t> </a:t>
            </a:r>
            <a:r>
              <a:rPr lang="en-US" sz="1800" b="1" u="sng" dirty="0" err="1">
                <a:solidFill>
                  <a:schemeClr val="accent5">
                    <a:lumMod val="75000"/>
                  </a:schemeClr>
                </a:solidFill>
              </a:rPr>
              <a:t>Conductividad</a:t>
            </a:r>
            <a:r>
              <a:rPr lang="en-US" sz="1800" b="1" u="sng" dirty="0">
                <a:solidFill>
                  <a:schemeClr val="accent5">
                    <a:lumMod val="75000"/>
                  </a:schemeClr>
                </a:solidFill>
              </a:rPr>
              <a:t> </a:t>
            </a:r>
            <a:r>
              <a:rPr lang="en-US" sz="1800" b="1" u="sng" dirty="0" err="1">
                <a:solidFill>
                  <a:schemeClr val="accent5">
                    <a:lumMod val="75000"/>
                  </a:schemeClr>
                </a:solidFill>
              </a:rPr>
              <a:t>Eléctrica</a:t>
            </a:r>
            <a:r>
              <a:rPr lang="en-US" sz="1800" b="1" u="sng" dirty="0">
                <a:solidFill>
                  <a:schemeClr val="accent5">
                    <a:lumMod val="75000"/>
                  </a:schemeClr>
                </a:solidFill>
              </a:rPr>
              <a:t> mayor que 200 µS/cm</a:t>
            </a:r>
            <a:endParaRPr sz="1800" b="1" u="sng" dirty="0">
              <a:solidFill>
                <a:schemeClr val="accent5">
                  <a:lumMod val="75000"/>
                </a:schemeClr>
              </a:solidFill>
            </a:endParaRPr>
          </a:p>
        </p:txBody>
      </p:sp>
      <p:pic>
        <p:nvPicPr>
          <p:cNvPr id="331" name="Google Shape;331;p25" descr="Illustration of EC meter in Beaker"/>
          <p:cNvPicPr preferRelativeResize="0">
            <a:picLocks noGrp="1"/>
          </p:cNvPicPr>
          <p:nvPr>
            <p:ph type="body" idx="1"/>
          </p:nvPr>
        </p:nvPicPr>
        <p:blipFill rotWithShape="1">
          <a:blip r:embed="rId3">
            <a:alphaModFix/>
          </a:blip>
          <a:srcRect/>
          <a:stretch/>
        </p:blipFill>
        <p:spPr>
          <a:xfrm>
            <a:off x="6006789" y="2810342"/>
            <a:ext cx="1254192" cy="2198980"/>
          </a:xfrm>
          <a:prstGeom prst="rect">
            <a:avLst/>
          </a:prstGeom>
          <a:noFill/>
          <a:ln>
            <a:noFill/>
          </a:ln>
          <a:effectLst>
            <a:outerShdw blurRad="292100" dist="139700" dir="2700000" algn="tl" rotWithShape="0">
              <a:srgbClr val="333333">
                <a:alpha val="64705"/>
              </a:srgbClr>
            </a:outerShdw>
          </a:effectLst>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6" descr="Illustration of pH meter with cap off, wash bottle and paper towels or tissues"/>
          <p:cNvPicPr preferRelativeResize="0">
            <a:picLocks noGrp="1"/>
          </p:cNvPicPr>
          <p:nvPr>
            <p:ph type="body" idx="1"/>
          </p:nvPr>
        </p:nvPicPr>
        <p:blipFill rotWithShape="1">
          <a:blip r:embed="rId3">
            <a:alphaModFix/>
          </a:blip>
          <a:srcRect/>
          <a:stretch/>
        </p:blipFill>
        <p:spPr>
          <a:xfrm>
            <a:off x="6838121" y="2005012"/>
            <a:ext cx="2286000" cy="3725238"/>
          </a:xfrm>
          <a:prstGeom prst="rect">
            <a:avLst/>
          </a:prstGeom>
          <a:noFill/>
          <a:ln>
            <a:noFill/>
          </a:ln>
        </p:spPr>
      </p:pic>
      <p:sp>
        <p:nvSpPr>
          <p:cNvPr id="337" name="Google Shape;337;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340" name="Google Shape;340;p26"/>
          <p:cNvSpPr txBox="1">
            <a:spLocks noGrp="1"/>
          </p:cNvSpPr>
          <p:nvPr>
            <p:ph type="title"/>
          </p:nvPr>
        </p:nvSpPr>
        <p:spPr>
          <a:xfrm>
            <a:off x="1257300" y="974655"/>
            <a:ext cx="7886700" cy="1325563"/>
          </a:xfrm>
          <a:prstGeom prst="rect">
            <a:avLst/>
          </a:prstGeom>
          <a:noFill/>
          <a:ln>
            <a:noFill/>
          </a:ln>
        </p:spPr>
        <p:txBody>
          <a:bodyPr spcFirstLastPara="1" wrap="square" lIns="91425" tIns="45700" rIns="91425" bIns="45700" anchor="ctr" anchorCtr="0">
            <a:normAutofit/>
          </a:bodyPr>
          <a:lstStyle/>
          <a:p>
            <a:pPr lvl="0">
              <a:buClr>
                <a:srgbClr val="000072"/>
              </a:buClr>
            </a:pPr>
            <a:r>
              <a:rPr lang="en-US" sz="2400" dirty="0">
                <a:solidFill>
                  <a:srgbClr val="000072"/>
                </a:solidFill>
              </a:rPr>
              <a:t>I.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a:solidFill>
                  <a:srgbClr val="FF0000"/>
                </a:solidFill>
              </a:rPr>
              <a:t>mayor </a:t>
            </a:r>
            <a:r>
              <a:rPr lang="en-US" sz="2400" dirty="0">
                <a:solidFill>
                  <a:srgbClr val="000072"/>
                </a:solidFill>
              </a:rPr>
              <a:t>que 200 </a:t>
            </a:r>
            <a:r>
              <a:rPr lang="en-US" sz="2400" dirty="0"/>
              <a:t>µS/cm</a:t>
            </a:r>
            <a:r>
              <a:rPr lang="en-US" sz="2400" dirty="0">
                <a:solidFill>
                  <a:srgbClr val="000072"/>
                </a:solidFill>
              </a:rPr>
              <a:t>(2/4)</a:t>
            </a:r>
            <a:r>
              <a:rPr lang="en-US" dirty="0">
                <a:solidFill>
                  <a:srgbClr val="FF0000"/>
                </a:solidFill>
              </a:rPr>
              <a:t/>
            </a:r>
            <a:br>
              <a:rPr lang="en-US" dirty="0">
                <a:solidFill>
                  <a:srgbClr val="FF0000"/>
                </a:solidFill>
              </a:rPr>
            </a:br>
            <a:endParaRPr dirty="0"/>
          </a:p>
        </p:txBody>
      </p:sp>
      <p:sp>
        <p:nvSpPr>
          <p:cNvPr id="341" name="Google Shape;341;p26"/>
          <p:cNvSpPr txBox="1">
            <a:spLocks noGrp="1"/>
          </p:cNvSpPr>
          <p:nvPr>
            <p:ph type="body" idx="2"/>
          </p:nvPr>
        </p:nvSpPr>
        <p:spPr>
          <a:xfrm>
            <a:off x="1257300" y="2187575"/>
            <a:ext cx="5739849" cy="4351338"/>
          </a:xfrm>
          <a:prstGeom prst="rect">
            <a:avLst/>
          </a:prstGeom>
          <a:noFill/>
          <a:ln>
            <a:noFill/>
          </a:ln>
        </p:spPr>
        <p:txBody>
          <a:bodyPr spcFirstLastPara="1" wrap="square" lIns="91425" tIns="45700" rIns="91425" bIns="45700" anchor="t" anchorCtr="0">
            <a:normAutofit/>
          </a:bodyPr>
          <a:lstStyle/>
          <a:p>
            <a:pPr marL="0" lvl="0" indent="0">
              <a:lnSpc>
                <a:spcPct val="110000"/>
              </a:lnSpc>
              <a:spcBef>
                <a:spcPts val="0"/>
              </a:spcBef>
              <a:buClr>
                <a:srgbClr val="000000"/>
              </a:buClr>
              <a:buSzPct val="100000"/>
              <a:buNone/>
            </a:pPr>
            <a:r>
              <a:rPr lang="en-US" sz="1500" dirty="0">
                <a:solidFill>
                  <a:srgbClr val="000000"/>
                </a:solidFill>
              </a:rPr>
              <a:t>1. </a:t>
            </a:r>
            <a:r>
              <a:rPr lang="en-US" sz="1500" dirty="0" err="1">
                <a:solidFill>
                  <a:srgbClr val="000000"/>
                </a:solidFill>
              </a:rPr>
              <a:t>Rellene</a:t>
            </a:r>
            <a:r>
              <a:rPr lang="en-US" sz="1500" dirty="0">
                <a:solidFill>
                  <a:srgbClr val="000000"/>
                </a:solidFill>
              </a:rPr>
              <a:t> la </a:t>
            </a:r>
            <a:r>
              <a:rPr lang="en-US" sz="1500" dirty="0" err="1">
                <a:solidFill>
                  <a:srgbClr val="000000"/>
                </a:solidFill>
              </a:rPr>
              <a:t>parte</a:t>
            </a:r>
            <a:r>
              <a:rPr lang="en-US" sz="1500" dirty="0">
                <a:solidFill>
                  <a:srgbClr val="000000"/>
                </a:solidFill>
              </a:rPr>
              <a:t> superior de la </a:t>
            </a:r>
            <a:r>
              <a:rPr lang="en-US" sz="1500" dirty="0" err="1">
                <a:solidFill>
                  <a:srgbClr val="000000"/>
                </a:solidFill>
              </a:rPr>
              <a:t>Investigación</a:t>
            </a:r>
            <a:r>
              <a:rPr lang="en-US" sz="1500" dirty="0">
                <a:solidFill>
                  <a:srgbClr val="000000"/>
                </a:solidFill>
              </a:rPr>
              <a:t> </a:t>
            </a:r>
            <a:r>
              <a:rPr lang="en-US" sz="1500" dirty="0" err="1">
                <a:solidFill>
                  <a:srgbClr val="000000"/>
                </a:solidFill>
              </a:rPr>
              <a:t>sobre</a:t>
            </a:r>
            <a:r>
              <a:rPr lang="en-US" sz="1500" dirty="0">
                <a:solidFill>
                  <a:srgbClr val="000000"/>
                </a:solidFill>
              </a:rPr>
              <a:t> la </a:t>
            </a:r>
            <a:r>
              <a:rPr lang="en-US" sz="1500" dirty="0" err="1">
                <a:solidFill>
                  <a:srgbClr val="000000"/>
                </a:solidFill>
              </a:rPr>
              <a:t>Hidrósfera</a:t>
            </a:r>
            <a:r>
              <a:rPr lang="en-US" sz="1500" dirty="0">
                <a:solidFill>
                  <a:srgbClr val="000000"/>
                </a:solidFill>
              </a:rPr>
              <a:t>. </a:t>
            </a:r>
            <a:r>
              <a:rPr lang="en-US" sz="1500" dirty="0" err="1">
                <a:solidFill>
                  <a:srgbClr val="000000"/>
                </a:solidFill>
              </a:rPr>
              <a:t>En</a:t>
            </a:r>
            <a:r>
              <a:rPr lang="en-US" sz="1500" dirty="0">
                <a:solidFill>
                  <a:srgbClr val="000000"/>
                </a:solidFill>
              </a:rPr>
              <a:t> la </a:t>
            </a:r>
            <a:r>
              <a:rPr lang="en-US" sz="1500" dirty="0" err="1">
                <a:solidFill>
                  <a:srgbClr val="000000"/>
                </a:solidFill>
              </a:rPr>
              <a:t>sección</a:t>
            </a:r>
            <a:r>
              <a:rPr lang="en-US" sz="1500" dirty="0">
                <a:solidFill>
                  <a:srgbClr val="000000"/>
                </a:solidFill>
              </a:rPr>
              <a:t> de pH de la Hoja de </a:t>
            </a:r>
            <a:r>
              <a:rPr lang="en-US" sz="1500" dirty="0" err="1">
                <a:solidFill>
                  <a:srgbClr val="000000"/>
                </a:solidFill>
              </a:rPr>
              <a:t>Datos</a:t>
            </a:r>
            <a:r>
              <a:rPr lang="en-US" sz="1500" dirty="0">
                <a:solidFill>
                  <a:srgbClr val="000000"/>
                </a:solidFill>
              </a:rPr>
              <a:t>, marque la </a:t>
            </a:r>
            <a:r>
              <a:rPr lang="en-US" sz="1500" dirty="0" err="1">
                <a:solidFill>
                  <a:srgbClr val="000000"/>
                </a:solidFill>
              </a:rPr>
              <a:t>casilla</a:t>
            </a:r>
            <a:r>
              <a:rPr lang="en-US" sz="1500" dirty="0">
                <a:solidFill>
                  <a:srgbClr val="000000"/>
                </a:solidFill>
              </a:rPr>
              <a:t> junto a "</a:t>
            </a:r>
            <a:r>
              <a:rPr lang="en-US" sz="1500" dirty="0" err="1">
                <a:solidFill>
                  <a:srgbClr val="000000"/>
                </a:solidFill>
              </a:rPr>
              <a:t>medidor</a:t>
            </a:r>
            <a:r>
              <a:rPr lang="en-US" sz="1500" dirty="0">
                <a:solidFill>
                  <a:srgbClr val="000000"/>
                </a:solidFill>
              </a:rPr>
              <a:t> de pH".</a:t>
            </a:r>
          </a:p>
          <a:p>
            <a:pPr marL="0" lvl="0" indent="0">
              <a:lnSpc>
                <a:spcPct val="110000"/>
              </a:lnSpc>
              <a:spcBef>
                <a:spcPts val="0"/>
              </a:spcBef>
              <a:buClr>
                <a:srgbClr val="000000"/>
              </a:buClr>
              <a:buSzPct val="100000"/>
              <a:buNone/>
            </a:pPr>
            <a:endParaRPr lang="en-US" sz="1500" dirty="0">
              <a:solidFill>
                <a:srgbClr val="000000"/>
              </a:solidFill>
            </a:endParaRPr>
          </a:p>
          <a:p>
            <a:pPr marL="0" lvl="0" indent="0">
              <a:lnSpc>
                <a:spcPct val="110000"/>
              </a:lnSpc>
              <a:spcBef>
                <a:spcPts val="0"/>
              </a:spcBef>
              <a:buClr>
                <a:srgbClr val="000000"/>
              </a:buClr>
              <a:buSzPct val="100000"/>
              <a:buNone/>
            </a:pPr>
            <a:r>
              <a:rPr lang="en-US" sz="1500" dirty="0">
                <a:solidFill>
                  <a:srgbClr val="000000"/>
                </a:solidFill>
              </a:rPr>
              <a:t>2. </a:t>
            </a:r>
            <a:r>
              <a:rPr lang="en-US" sz="1500" dirty="0" err="1">
                <a:solidFill>
                  <a:srgbClr val="000000"/>
                </a:solidFill>
              </a:rPr>
              <a:t>Colóquese</a:t>
            </a:r>
            <a:r>
              <a:rPr lang="en-US" sz="1500" dirty="0">
                <a:solidFill>
                  <a:srgbClr val="000000"/>
                </a:solidFill>
              </a:rPr>
              <a:t> los </a:t>
            </a:r>
            <a:r>
              <a:rPr lang="en-US" sz="1500" dirty="0" err="1">
                <a:solidFill>
                  <a:srgbClr val="000000"/>
                </a:solidFill>
              </a:rPr>
              <a:t>guantes</a:t>
            </a:r>
            <a:r>
              <a:rPr lang="en-US" sz="1500" dirty="0">
                <a:solidFill>
                  <a:srgbClr val="000000"/>
                </a:solidFill>
              </a:rPr>
              <a:t> de </a:t>
            </a:r>
            <a:r>
              <a:rPr lang="en-US" sz="1500" dirty="0" err="1">
                <a:solidFill>
                  <a:srgbClr val="000000"/>
                </a:solidFill>
              </a:rPr>
              <a:t>protección</a:t>
            </a:r>
            <a:r>
              <a:rPr lang="en-US" sz="1500" dirty="0">
                <a:solidFill>
                  <a:srgbClr val="000000"/>
                </a:solidFill>
              </a:rPr>
              <a:t>.</a:t>
            </a:r>
          </a:p>
          <a:p>
            <a:pPr marL="0" lvl="0" indent="0">
              <a:lnSpc>
                <a:spcPct val="110000"/>
              </a:lnSpc>
              <a:spcBef>
                <a:spcPts val="0"/>
              </a:spcBef>
              <a:buClr>
                <a:srgbClr val="000000"/>
              </a:buClr>
              <a:buSzPct val="100000"/>
              <a:buNone/>
            </a:pPr>
            <a:endParaRPr lang="en-US" sz="1500" dirty="0">
              <a:solidFill>
                <a:srgbClr val="000000"/>
              </a:solidFill>
            </a:endParaRPr>
          </a:p>
          <a:p>
            <a:pPr marL="0" lvl="0" indent="0">
              <a:lnSpc>
                <a:spcPct val="110000"/>
              </a:lnSpc>
              <a:spcBef>
                <a:spcPts val="0"/>
              </a:spcBef>
              <a:buClr>
                <a:srgbClr val="000000"/>
              </a:buClr>
              <a:buSzPct val="100000"/>
              <a:buNone/>
            </a:pPr>
            <a:r>
              <a:rPr lang="en-US" sz="1500" dirty="0">
                <a:solidFill>
                  <a:srgbClr val="000000"/>
                </a:solidFill>
              </a:rPr>
              <a:t>3. Retire el </a:t>
            </a:r>
            <a:r>
              <a:rPr lang="en-US" sz="1500" dirty="0" err="1">
                <a:solidFill>
                  <a:srgbClr val="000000"/>
                </a:solidFill>
              </a:rPr>
              <a:t>tapón</a:t>
            </a:r>
            <a:r>
              <a:rPr lang="en-US" sz="1500" dirty="0">
                <a:solidFill>
                  <a:srgbClr val="000000"/>
                </a:solidFill>
              </a:rPr>
              <a:t> del </a:t>
            </a:r>
            <a:r>
              <a:rPr lang="en-US" sz="1500" dirty="0" err="1">
                <a:solidFill>
                  <a:srgbClr val="000000"/>
                </a:solidFill>
              </a:rPr>
              <a:t>medidor</a:t>
            </a:r>
            <a:r>
              <a:rPr lang="en-US" sz="1500" dirty="0">
                <a:solidFill>
                  <a:srgbClr val="000000"/>
                </a:solidFill>
              </a:rPr>
              <a:t> que </a:t>
            </a:r>
            <a:r>
              <a:rPr lang="en-US" sz="1500" dirty="0" err="1">
                <a:solidFill>
                  <a:srgbClr val="000000"/>
                </a:solidFill>
              </a:rPr>
              <a:t>cubre</a:t>
            </a:r>
            <a:r>
              <a:rPr lang="en-US" sz="1500" dirty="0">
                <a:solidFill>
                  <a:srgbClr val="000000"/>
                </a:solidFill>
              </a:rPr>
              <a:t> el </a:t>
            </a:r>
            <a:r>
              <a:rPr lang="en-US" sz="1500" dirty="0" err="1">
                <a:solidFill>
                  <a:srgbClr val="000000"/>
                </a:solidFill>
              </a:rPr>
              <a:t>electrodo</a:t>
            </a:r>
            <a:r>
              <a:rPr lang="en-US" sz="1500" dirty="0">
                <a:solidFill>
                  <a:srgbClr val="000000"/>
                </a:solidFill>
              </a:rPr>
              <a:t> (el </a:t>
            </a:r>
            <a:r>
              <a:rPr lang="en-US" sz="1500" dirty="0" err="1">
                <a:solidFill>
                  <a:srgbClr val="000000"/>
                </a:solidFill>
              </a:rPr>
              <a:t>bulbo</a:t>
            </a:r>
            <a:r>
              <a:rPr lang="en-US" sz="1500" dirty="0">
                <a:solidFill>
                  <a:srgbClr val="000000"/>
                </a:solidFill>
              </a:rPr>
              <a:t> de </a:t>
            </a:r>
            <a:r>
              <a:rPr lang="en-US" sz="1500" dirty="0" err="1">
                <a:solidFill>
                  <a:srgbClr val="000000"/>
                </a:solidFill>
              </a:rPr>
              <a:t>vidrio</a:t>
            </a:r>
            <a:r>
              <a:rPr lang="en-US" sz="1500" dirty="0">
                <a:solidFill>
                  <a:srgbClr val="000000"/>
                </a:solidFill>
              </a:rPr>
              <a:t> del </a:t>
            </a:r>
            <a:r>
              <a:rPr lang="en-US" sz="1500" dirty="0" err="1">
                <a:solidFill>
                  <a:srgbClr val="000000"/>
                </a:solidFill>
              </a:rPr>
              <a:t>medidor</a:t>
            </a:r>
            <a:r>
              <a:rPr lang="en-US" sz="1500" dirty="0">
                <a:solidFill>
                  <a:srgbClr val="000000"/>
                </a:solidFill>
              </a:rPr>
              <a:t> de pH).</a:t>
            </a:r>
          </a:p>
          <a:p>
            <a:pPr marL="0" lvl="0" indent="0">
              <a:lnSpc>
                <a:spcPct val="110000"/>
              </a:lnSpc>
              <a:spcBef>
                <a:spcPts val="0"/>
              </a:spcBef>
              <a:buClr>
                <a:srgbClr val="000000"/>
              </a:buClr>
              <a:buSzPct val="100000"/>
              <a:buNone/>
            </a:pPr>
            <a:endParaRPr lang="en-US" sz="1500" dirty="0">
              <a:solidFill>
                <a:srgbClr val="000000"/>
              </a:solidFill>
            </a:endParaRPr>
          </a:p>
          <a:p>
            <a:pPr marL="0" lvl="0" indent="0">
              <a:lnSpc>
                <a:spcPct val="110000"/>
              </a:lnSpc>
              <a:spcBef>
                <a:spcPts val="0"/>
              </a:spcBef>
              <a:buClr>
                <a:srgbClr val="000000"/>
              </a:buClr>
              <a:buSzPct val="100000"/>
              <a:buNone/>
            </a:pPr>
            <a:r>
              <a:rPr lang="en-US" sz="1500" dirty="0">
                <a:solidFill>
                  <a:srgbClr val="000000"/>
                </a:solidFill>
              </a:rPr>
              <a:t>4.  </a:t>
            </a:r>
            <a:r>
              <a:rPr lang="en-US" sz="1500" dirty="0" err="1">
                <a:solidFill>
                  <a:srgbClr val="000000"/>
                </a:solidFill>
              </a:rPr>
              <a:t>Enjuague</a:t>
            </a:r>
            <a:r>
              <a:rPr lang="en-US" sz="1500" dirty="0">
                <a:solidFill>
                  <a:srgbClr val="000000"/>
                </a:solidFill>
              </a:rPr>
              <a:t> el </a:t>
            </a:r>
            <a:r>
              <a:rPr lang="en-US" sz="1500" dirty="0" err="1">
                <a:solidFill>
                  <a:srgbClr val="000000"/>
                </a:solidFill>
              </a:rPr>
              <a:t>electrodo</a:t>
            </a:r>
            <a:r>
              <a:rPr lang="en-US" sz="1500" dirty="0">
                <a:solidFill>
                  <a:srgbClr val="000000"/>
                </a:solidFill>
              </a:rPr>
              <a:t> del </a:t>
            </a:r>
            <a:r>
              <a:rPr lang="en-US" sz="1500" dirty="0" err="1">
                <a:solidFill>
                  <a:srgbClr val="000000"/>
                </a:solidFill>
              </a:rPr>
              <a:t>medidor</a:t>
            </a:r>
            <a:r>
              <a:rPr lang="en-US" sz="1500" dirty="0">
                <a:solidFill>
                  <a:srgbClr val="000000"/>
                </a:solidFill>
              </a:rPr>
              <a:t> y la zona que lo </a:t>
            </a:r>
            <a:r>
              <a:rPr lang="en-US" sz="1500" dirty="0" err="1">
                <a:solidFill>
                  <a:srgbClr val="000000"/>
                </a:solidFill>
              </a:rPr>
              <a:t>rodea</a:t>
            </a:r>
            <a:r>
              <a:rPr lang="en-US" sz="1500" dirty="0">
                <a:solidFill>
                  <a:srgbClr val="000000"/>
                </a:solidFill>
              </a:rPr>
              <a:t> con </a:t>
            </a:r>
            <a:r>
              <a:rPr lang="en-US" sz="1500" dirty="0" err="1">
                <a:solidFill>
                  <a:srgbClr val="000000"/>
                </a:solidFill>
              </a:rPr>
              <a:t>agua</a:t>
            </a:r>
            <a:r>
              <a:rPr lang="en-US" sz="1500" dirty="0">
                <a:solidFill>
                  <a:srgbClr val="000000"/>
                </a:solidFill>
              </a:rPr>
              <a:t> </a:t>
            </a:r>
            <a:r>
              <a:rPr lang="en-US" sz="1500" dirty="0" err="1">
                <a:solidFill>
                  <a:srgbClr val="000000"/>
                </a:solidFill>
              </a:rPr>
              <a:t>destilada</a:t>
            </a:r>
            <a:r>
              <a:rPr lang="en-US" sz="1500" dirty="0">
                <a:solidFill>
                  <a:srgbClr val="000000"/>
                </a:solidFill>
              </a:rPr>
              <a:t> </a:t>
            </a:r>
            <a:r>
              <a:rPr lang="en-US" sz="1500" dirty="0" err="1">
                <a:solidFill>
                  <a:srgbClr val="000000"/>
                </a:solidFill>
              </a:rPr>
              <a:t>en</a:t>
            </a:r>
            <a:r>
              <a:rPr lang="en-US" sz="1500" dirty="0">
                <a:solidFill>
                  <a:srgbClr val="000000"/>
                </a:solidFill>
              </a:rPr>
              <a:t> la </a:t>
            </a:r>
            <a:r>
              <a:rPr lang="en-US" sz="1500" dirty="0" err="1">
                <a:solidFill>
                  <a:srgbClr val="000000"/>
                </a:solidFill>
              </a:rPr>
              <a:t>botella</a:t>
            </a:r>
            <a:r>
              <a:rPr lang="en-US" sz="1500" dirty="0">
                <a:solidFill>
                  <a:srgbClr val="000000"/>
                </a:solidFill>
              </a:rPr>
              <a:t> de </a:t>
            </a:r>
            <a:r>
              <a:rPr lang="en-US" sz="1500" dirty="0" err="1">
                <a:solidFill>
                  <a:srgbClr val="000000"/>
                </a:solidFill>
              </a:rPr>
              <a:t>lavado</a:t>
            </a:r>
            <a:r>
              <a:rPr lang="en-US" sz="1500" dirty="0">
                <a:solidFill>
                  <a:srgbClr val="000000"/>
                </a:solidFill>
              </a:rPr>
              <a:t>. </a:t>
            </a:r>
            <a:r>
              <a:rPr lang="en-US" sz="1500" dirty="0" err="1">
                <a:solidFill>
                  <a:srgbClr val="000000"/>
                </a:solidFill>
              </a:rPr>
              <a:t>Seque</a:t>
            </a:r>
            <a:r>
              <a:rPr lang="en-US" sz="1500" dirty="0">
                <a:solidFill>
                  <a:srgbClr val="000000"/>
                </a:solidFill>
              </a:rPr>
              <a:t> el </a:t>
            </a:r>
            <a:r>
              <a:rPr lang="en-US" sz="1500" dirty="0" err="1">
                <a:solidFill>
                  <a:srgbClr val="000000"/>
                </a:solidFill>
              </a:rPr>
              <a:t>medidor</a:t>
            </a:r>
            <a:r>
              <a:rPr lang="en-US" sz="1500" dirty="0">
                <a:solidFill>
                  <a:srgbClr val="000000"/>
                </a:solidFill>
              </a:rPr>
              <a:t> con una </a:t>
            </a:r>
            <a:r>
              <a:rPr lang="en-US" sz="1500" dirty="0" err="1">
                <a:solidFill>
                  <a:srgbClr val="000000"/>
                </a:solidFill>
              </a:rPr>
              <a:t>toalla</a:t>
            </a:r>
            <a:r>
              <a:rPr lang="en-US" sz="1500" dirty="0">
                <a:solidFill>
                  <a:srgbClr val="000000"/>
                </a:solidFill>
              </a:rPr>
              <a:t> de </a:t>
            </a:r>
            <a:r>
              <a:rPr lang="en-US" sz="1500" dirty="0" err="1">
                <a:solidFill>
                  <a:srgbClr val="000000"/>
                </a:solidFill>
              </a:rPr>
              <a:t>papel</a:t>
            </a:r>
            <a:r>
              <a:rPr lang="en-US" sz="1500" dirty="0">
                <a:solidFill>
                  <a:srgbClr val="000000"/>
                </a:solidFill>
              </a:rPr>
              <a:t> o un </a:t>
            </a:r>
            <a:r>
              <a:rPr lang="en-US" sz="1500" dirty="0" err="1">
                <a:solidFill>
                  <a:srgbClr val="000000"/>
                </a:solidFill>
              </a:rPr>
              <a:t>pañuelo</a:t>
            </a:r>
            <a:r>
              <a:rPr lang="en-US" sz="1500" dirty="0">
                <a:solidFill>
                  <a:srgbClr val="000000"/>
                </a:solidFill>
              </a:rPr>
              <a:t> </a:t>
            </a:r>
            <a:r>
              <a:rPr lang="en-US" sz="1500" dirty="0" err="1">
                <a:solidFill>
                  <a:srgbClr val="000000"/>
                </a:solidFill>
              </a:rPr>
              <a:t>limpio</a:t>
            </a:r>
            <a:r>
              <a:rPr lang="en-US" sz="1500" dirty="0">
                <a:solidFill>
                  <a:srgbClr val="000000"/>
                </a:solidFill>
              </a:rPr>
              <a:t>. Nota: No </a:t>
            </a:r>
            <a:r>
              <a:rPr lang="en-US" sz="1500" dirty="0" err="1">
                <a:solidFill>
                  <a:srgbClr val="000000"/>
                </a:solidFill>
              </a:rPr>
              <a:t>frote</a:t>
            </a:r>
            <a:r>
              <a:rPr lang="en-US" sz="1500" dirty="0">
                <a:solidFill>
                  <a:srgbClr val="000000"/>
                </a:solidFill>
              </a:rPr>
              <a:t> el </a:t>
            </a:r>
            <a:r>
              <a:rPr lang="en-US" sz="1500" dirty="0" err="1">
                <a:solidFill>
                  <a:srgbClr val="000000"/>
                </a:solidFill>
              </a:rPr>
              <a:t>electrodo</a:t>
            </a:r>
            <a:r>
              <a:rPr lang="en-US" sz="1500" dirty="0">
                <a:solidFill>
                  <a:srgbClr val="000000"/>
                </a:solidFill>
              </a:rPr>
              <a:t> </a:t>
            </a:r>
            <a:r>
              <a:rPr lang="en-US" sz="1500" dirty="0" err="1">
                <a:solidFill>
                  <a:srgbClr val="000000"/>
                </a:solidFill>
              </a:rPr>
              <a:t>ni</a:t>
            </a:r>
            <a:r>
              <a:rPr lang="en-US" sz="1500" dirty="0">
                <a:solidFill>
                  <a:srgbClr val="000000"/>
                </a:solidFill>
              </a:rPr>
              <a:t> lo toque con los </a:t>
            </a:r>
            <a:r>
              <a:rPr lang="en-US" sz="1500" dirty="0" err="1">
                <a:solidFill>
                  <a:srgbClr val="000000"/>
                </a:solidFill>
              </a:rPr>
              <a:t>dedos</a:t>
            </a:r>
            <a:r>
              <a:rPr lang="en-US" sz="1500" dirty="0">
                <a:solidFill>
                  <a:srgbClr val="000000"/>
                </a:solidFill>
              </a:rPr>
              <a:t>.</a:t>
            </a:r>
          </a:p>
          <a:p>
            <a:pPr marL="0" lvl="0" indent="0">
              <a:lnSpc>
                <a:spcPct val="110000"/>
              </a:lnSpc>
              <a:spcBef>
                <a:spcPts val="0"/>
              </a:spcBef>
              <a:buClr>
                <a:srgbClr val="000000"/>
              </a:buClr>
              <a:buSzPct val="100000"/>
              <a:buNone/>
            </a:pPr>
            <a:endParaRPr lang="en-US" sz="1500" dirty="0">
              <a:solidFill>
                <a:srgbClr val="000000"/>
              </a:solidFill>
            </a:endParaRPr>
          </a:p>
          <a:p>
            <a:pPr marL="0" lvl="0" indent="0">
              <a:lnSpc>
                <a:spcPct val="110000"/>
              </a:lnSpc>
              <a:spcBef>
                <a:spcPts val="0"/>
              </a:spcBef>
              <a:buClr>
                <a:srgbClr val="000000"/>
              </a:buClr>
              <a:buSzPct val="100000"/>
              <a:buNone/>
            </a:pPr>
            <a:r>
              <a:rPr lang="en-US" sz="1500" dirty="0">
                <a:solidFill>
                  <a:srgbClr val="000000"/>
                </a:solidFill>
              </a:rPr>
              <a:t>5.  </a:t>
            </a:r>
            <a:r>
              <a:rPr lang="en-US" sz="1500" dirty="0" err="1">
                <a:solidFill>
                  <a:srgbClr val="000000"/>
                </a:solidFill>
              </a:rPr>
              <a:t>Aclare</a:t>
            </a:r>
            <a:r>
              <a:rPr lang="en-US" sz="1500" dirty="0">
                <a:solidFill>
                  <a:srgbClr val="000000"/>
                </a:solidFill>
              </a:rPr>
              <a:t> el </a:t>
            </a:r>
            <a:r>
              <a:rPr lang="en-US" sz="1500" dirty="0" err="1">
                <a:solidFill>
                  <a:srgbClr val="000000"/>
                </a:solidFill>
              </a:rPr>
              <a:t>electrodo</a:t>
            </a:r>
            <a:r>
              <a:rPr lang="en-US" sz="1500" dirty="0">
                <a:solidFill>
                  <a:srgbClr val="000000"/>
                </a:solidFill>
              </a:rPr>
              <a:t> con </a:t>
            </a:r>
            <a:r>
              <a:rPr lang="en-US" sz="1500" dirty="0" err="1">
                <a:solidFill>
                  <a:srgbClr val="000000"/>
                </a:solidFill>
              </a:rPr>
              <a:t>agua</a:t>
            </a:r>
            <a:r>
              <a:rPr lang="en-US" sz="1500" dirty="0">
                <a:solidFill>
                  <a:srgbClr val="000000"/>
                </a:solidFill>
              </a:rPr>
              <a:t> </a:t>
            </a:r>
            <a:r>
              <a:rPr lang="en-US" sz="1500" dirty="0" err="1">
                <a:solidFill>
                  <a:srgbClr val="000000"/>
                </a:solidFill>
              </a:rPr>
              <a:t>destilada</a:t>
            </a:r>
            <a:r>
              <a:rPr lang="en-US" sz="1500" dirty="0">
                <a:solidFill>
                  <a:srgbClr val="000000"/>
                </a:solidFill>
              </a:rPr>
              <a:t> y </a:t>
            </a:r>
            <a:r>
              <a:rPr lang="en-US" sz="1500" dirty="0" err="1">
                <a:solidFill>
                  <a:srgbClr val="000000"/>
                </a:solidFill>
              </a:rPr>
              <a:t>vuelva</a:t>
            </a:r>
            <a:r>
              <a:rPr lang="en-US" sz="1500" dirty="0">
                <a:solidFill>
                  <a:srgbClr val="000000"/>
                </a:solidFill>
              </a:rPr>
              <a:t> a </a:t>
            </a:r>
            <a:r>
              <a:rPr lang="en-US" sz="1500" dirty="0" err="1">
                <a:solidFill>
                  <a:srgbClr val="000000"/>
                </a:solidFill>
              </a:rPr>
              <a:t>secarlo</a:t>
            </a:r>
            <a:r>
              <a:rPr lang="en-US" sz="1500" dirty="0">
                <a:solidFill>
                  <a:srgbClr val="000000"/>
                </a:solidFill>
              </a:rPr>
              <a:t>.</a:t>
            </a:r>
            <a:endParaRPr sz="1500" dirty="0"/>
          </a:p>
          <a:p>
            <a:pPr marL="228600" lvl="0" indent="-64135" algn="l" rtl="0">
              <a:lnSpc>
                <a:spcPct val="90000"/>
              </a:lnSpc>
              <a:spcBef>
                <a:spcPts val="1000"/>
              </a:spcBef>
              <a:spcAft>
                <a:spcPts val="0"/>
              </a:spcAft>
              <a:buClr>
                <a:schemeClr val="dk1"/>
              </a:buClr>
              <a:buSzPct val="100000"/>
              <a:buNone/>
            </a:pPr>
            <a:endParaRPr dirty="0"/>
          </a:p>
        </p:txBody>
      </p:sp>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349" name="Google Shape;349;p27"/>
          <p:cNvSpPr txBox="1">
            <a:spLocks noGrp="1"/>
          </p:cNvSpPr>
          <p:nvPr>
            <p:ph type="title"/>
          </p:nvPr>
        </p:nvSpPr>
        <p:spPr>
          <a:xfrm>
            <a:off x="1257300" y="974655"/>
            <a:ext cx="7886700" cy="1325563"/>
          </a:xfrm>
          <a:prstGeom prst="rect">
            <a:avLst/>
          </a:prstGeom>
          <a:noFill/>
          <a:ln>
            <a:noFill/>
          </a:ln>
        </p:spPr>
        <p:txBody>
          <a:bodyPr spcFirstLastPara="1" wrap="square" lIns="91425" tIns="45700" rIns="91425" bIns="45700" anchor="ctr" anchorCtr="0">
            <a:normAutofit/>
          </a:bodyPr>
          <a:lstStyle/>
          <a:p>
            <a:pPr lvl="0">
              <a:buClr>
                <a:srgbClr val="000072"/>
              </a:buClr>
            </a:pPr>
            <a:r>
              <a:rPr lang="en-US" sz="2400" dirty="0">
                <a:solidFill>
                  <a:srgbClr val="000072"/>
                </a:solidFill>
              </a:rPr>
              <a:t>I.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a:solidFill>
                  <a:srgbClr val="FF0000"/>
                </a:solidFill>
              </a:rPr>
              <a:t>mayor </a:t>
            </a:r>
            <a:r>
              <a:rPr lang="en-US" sz="2400" dirty="0">
                <a:solidFill>
                  <a:srgbClr val="000072"/>
                </a:solidFill>
              </a:rPr>
              <a:t>que 200 </a:t>
            </a:r>
            <a:r>
              <a:rPr lang="en-US" sz="2400" dirty="0"/>
              <a:t>µS/cm</a:t>
            </a:r>
            <a:r>
              <a:rPr lang="en-US" sz="2400" dirty="0">
                <a:solidFill>
                  <a:srgbClr val="000072"/>
                </a:solidFill>
              </a:rPr>
              <a:t>(3/4)</a:t>
            </a:r>
            <a:r>
              <a:rPr lang="en-US" dirty="0">
                <a:solidFill>
                  <a:srgbClr val="FF0000"/>
                </a:solidFill>
              </a:rPr>
              <a:t/>
            </a:r>
            <a:br>
              <a:rPr lang="en-US" dirty="0">
                <a:solidFill>
                  <a:srgbClr val="FF0000"/>
                </a:solidFill>
              </a:rPr>
            </a:br>
            <a:endParaRPr dirty="0"/>
          </a:p>
        </p:txBody>
      </p:sp>
      <p:sp>
        <p:nvSpPr>
          <p:cNvPr id="350" name="Google Shape;350;p27"/>
          <p:cNvSpPr txBox="1">
            <a:spLocks noGrp="1"/>
          </p:cNvSpPr>
          <p:nvPr>
            <p:ph type="body" idx="2"/>
          </p:nvPr>
        </p:nvSpPr>
        <p:spPr>
          <a:xfrm>
            <a:off x="1257299" y="1979433"/>
            <a:ext cx="4229101" cy="4401489"/>
          </a:xfrm>
          <a:prstGeom prst="rect">
            <a:avLst/>
          </a:prstGeom>
          <a:noFill/>
          <a:ln>
            <a:noFill/>
          </a:ln>
        </p:spPr>
        <p:txBody>
          <a:bodyPr spcFirstLastPara="1" wrap="square" lIns="91425" tIns="45700" rIns="91425" bIns="45700" anchor="t" anchorCtr="0">
            <a:normAutofit fontScale="62500" lnSpcReduction="20000"/>
          </a:bodyPr>
          <a:lstStyle/>
          <a:p>
            <a:pPr marL="0" lvl="0" indent="0">
              <a:lnSpc>
                <a:spcPct val="120000"/>
              </a:lnSpc>
              <a:buSzPct val="100000"/>
              <a:buNone/>
            </a:pPr>
            <a:r>
              <a:rPr lang="en-US" sz="2000" dirty="0"/>
              <a:t>6.</a:t>
            </a:r>
            <a:r>
              <a:rPr lang="en-US" sz="2000" b="1" dirty="0">
                <a:solidFill>
                  <a:schemeClr val="accent5">
                    <a:lumMod val="75000"/>
                  </a:schemeClr>
                </a:solidFill>
              </a:rPr>
              <a:t> </a:t>
            </a:r>
            <a:r>
              <a:rPr lang="en-US" sz="2000" b="1" dirty="0" err="1">
                <a:solidFill>
                  <a:schemeClr val="accent5">
                    <a:lumMod val="75000"/>
                  </a:schemeClr>
                </a:solidFill>
              </a:rPr>
              <a:t>Calibre</a:t>
            </a:r>
            <a:r>
              <a:rPr lang="en-US" sz="2000" b="1" dirty="0">
                <a:solidFill>
                  <a:schemeClr val="accent5">
                    <a:lumMod val="75000"/>
                  </a:schemeClr>
                </a:solidFill>
              </a:rPr>
              <a:t> </a:t>
            </a:r>
            <a:r>
              <a:rPr lang="en-US" sz="2000" dirty="0"/>
              <a:t>el </a:t>
            </a:r>
            <a:r>
              <a:rPr lang="en-US" sz="2000" dirty="0" err="1"/>
              <a:t>medidor</a:t>
            </a:r>
            <a:r>
              <a:rPr lang="en-US" sz="2000" dirty="0"/>
              <a:t> del pH </a:t>
            </a:r>
            <a:r>
              <a:rPr lang="en-US" sz="2000" dirty="0" err="1"/>
              <a:t>según</a:t>
            </a:r>
            <a:r>
              <a:rPr lang="en-US" sz="2000" dirty="0"/>
              <a:t> las </a:t>
            </a:r>
            <a:r>
              <a:rPr lang="en-US" sz="2000" dirty="0" err="1"/>
              <a:t>indicaciones</a:t>
            </a:r>
            <a:r>
              <a:rPr lang="en-US" sz="2000" dirty="0"/>
              <a:t> del </a:t>
            </a:r>
            <a:r>
              <a:rPr lang="en-US" sz="2000" dirty="0" err="1"/>
              <a:t>fabricante</a:t>
            </a:r>
            <a:r>
              <a:rPr lang="en-US" sz="2000" dirty="0"/>
              <a:t>, </a:t>
            </a:r>
            <a:r>
              <a:rPr lang="en-US" sz="2000" dirty="0" err="1"/>
              <a:t>utilizando</a:t>
            </a:r>
            <a:r>
              <a:rPr lang="en-US" sz="2000" dirty="0"/>
              <a:t> las </a:t>
            </a:r>
            <a:r>
              <a:rPr lang="en-US" sz="2000" dirty="0" err="1"/>
              <a:t>tres</a:t>
            </a:r>
            <a:r>
              <a:rPr lang="en-US" sz="2000" dirty="0"/>
              <a:t> </a:t>
            </a:r>
            <a:r>
              <a:rPr lang="en-US" sz="2000" dirty="0" err="1"/>
              <a:t>soluciones</a:t>
            </a:r>
            <a:r>
              <a:rPr lang="en-US" sz="2000" dirty="0"/>
              <a:t> </a:t>
            </a:r>
            <a:r>
              <a:rPr lang="en-US" sz="2000" dirty="0" err="1"/>
              <a:t>tampón</a:t>
            </a:r>
            <a:r>
              <a:rPr lang="en-US" sz="2000" dirty="0"/>
              <a:t>.  </a:t>
            </a:r>
          </a:p>
          <a:p>
            <a:pPr marL="0" lvl="0" indent="0">
              <a:lnSpc>
                <a:spcPct val="120000"/>
              </a:lnSpc>
              <a:buSzPct val="100000"/>
              <a:buNone/>
            </a:pPr>
            <a:endParaRPr lang="en-US" sz="2000" dirty="0"/>
          </a:p>
          <a:p>
            <a:pPr marL="0" lvl="0" indent="0">
              <a:lnSpc>
                <a:spcPct val="120000"/>
              </a:lnSpc>
              <a:buSzPct val="100000"/>
              <a:buNone/>
            </a:pPr>
            <a:r>
              <a:rPr lang="en-US" sz="2000" dirty="0"/>
              <a:t>7. </a:t>
            </a:r>
            <a:r>
              <a:rPr lang="en-US" sz="2000" dirty="0" err="1"/>
              <a:t>Enjuague</a:t>
            </a:r>
            <a:r>
              <a:rPr lang="en-US" sz="2000" dirty="0"/>
              <a:t> un </a:t>
            </a:r>
            <a:r>
              <a:rPr lang="en-US" sz="2000" dirty="0" err="1"/>
              <a:t>vaso</a:t>
            </a:r>
            <a:r>
              <a:rPr lang="en-US" sz="2000" dirty="0"/>
              <a:t> de 100 mL </a:t>
            </a:r>
            <a:r>
              <a:rPr lang="en-US" sz="2000" dirty="0" err="1"/>
              <a:t>tres</a:t>
            </a:r>
            <a:r>
              <a:rPr lang="en-US" sz="2000" dirty="0"/>
              <a:t> </a:t>
            </a:r>
            <a:r>
              <a:rPr lang="en-US" sz="2000" dirty="0" err="1"/>
              <a:t>veces</a:t>
            </a:r>
            <a:r>
              <a:rPr lang="en-US" sz="2000" dirty="0"/>
              <a:t> con </a:t>
            </a:r>
            <a:r>
              <a:rPr lang="en-US" sz="2000" dirty="0" err="1"/>
              <a:t>agua</a:t>
            </a:r>
            <a:r>
              <a:rPr lang="en-US" sz="2000" dirty="0"/>
              <a:t> de </a:t>
            </a:r>
            <a:r>
              <a:rPr lang="en-US" sz="2000" dirty="0" err="1"/>
              <a:t>muestra</a:t>
            </a:r>
            <a:r>
              <a:rPr lang="en-US" sz="2000" dirty="0"/>
              <a:t>. </a:t>
            </a:r>
          </a:p>
          <a:p>
            <a:pPr marL="0" lvl="0" indent="0">
              <a:lnSpc>
                <a:spcPct val="120000"/>
              </a:lnSpc>
              <a:buSzPct val="100000"/>
              <a:buNone/>
            </a:pPr>
            <a:endParaRPr lang="en-US" sz="2000" dirty="0"/>
          </a:p>
          <a:p>
            <a:pPr marL="0" lvl="0" indent="0">
              <a:lnSpc>
                <a:spcPct val="120000"/>
              </a:lnSpc>
              <a:buSzPct val="100000"/>
              <a:buNone/>
            </a:pPr>
            <a:r>
              <a:rPr lang="en-US" sz="2000" dirty="0"/>
              <a:t>8. </a:t>
            </a:r>
            <a:r>
              <a:rPr lang="en-US" sz="2000" dirty="0" err="1"/>
              <a:t>Vierta</a:t>
            </a:r>
            <a:r>
              <a:rPr lang="en-US" sz="2000" dirty="0"/>
              <a:t> 50 mL de </a:t>
            </a:r>
            <a:r>
              <a:rPr lang="en-US" sz="2000" dirty="0" err="1"/>
              <a:t>agua</a:t>
            </a:r>
            <a:r>
              <a:rPr lang="en-US" sz="2000" dirty="0"/>
              <a:t> de </a:t>
            </a:r>
            <a:r>
              <a:rPr lang="en-US" sz="2000" dirty="0" err="1"/>
              <a:t>muestra</a:t>
            </a:r>
            <a:r>
              <a:rPr lang="en-US" sz="2000" dirty="0"/>
              <a:t> </a:t>
            </a:r>
            <a:r>
              <a:rPr lang="en-US" sz="2000" dirty="0" err="1"/>
              <a:t>en</a:t>
            </a:r>
            <a:r>
              <a:rPr lang="en-US" sz="2000" dirty="0"/>
              <a:t> el </a:t>
            </a:r>
            <a:r>
              <a:rPr lang="en-US" sz="2000" dirty="0" err="1"/>
              <a:t>vaso</a:t>
            </a:r>
            <a:r>
              <a:rPr lang="en-US" sz="2000" dirty="0"/>
              <a:t> de 100 </a:t>
            </a:r>
            <a:r>
              <a:rPr lang="en-US" sz="2000" dirty="0" err="1"/>
              <a:t>mL.</a:t>
            </a:r>
            <a:r>
              <a:rPr lang="en-US" sz="2000" dirty="0"/>
              <a:t> </a:t>
            </a:r>
          </a:p>
          <a:p>
            <a:pPr marL="0" lvl="0" indent="0">
              <a:lnSpc>
                <a:spcPct val="120000"/>
              </a:lnSpc>
              <a:buSzPct val="100000"/>
              <a:buNone/>
            </a:pPr>
            <a:endParaRPr lang="en-US" sz="2000" dirty="0"/>
          </a:p>
          <a:p>
            <a:pPr marL="0" lvl="0" indent="0">
              <a:lnSpc>
                <a:spcPct val="120000"/>
              </a:lnSpc>
              <a:buSzPct val="100000"/>
              <a:buNone/>
            </a:pPr>
            <a:r>
              <a:rPr lang="en-US" sz="2000" dirty="0"/>
              <a:t>9. </a:t>
            </a:r>
            <a:r>
              <a:rPr lang="en-US" sz="2000" dirty="0" err="1"/>
              <a:t>Coloque</a:t>
            </a:r>
            <a:r>
              <a:rPr lang="en-US" sz="2000" dirty="0"/>
              <a:t> la </a:t>
            </a:r>
            <a:r>
              <a:rPr lang="en-US" sz="2000" dirty="0" err="1"/>
              <a:t>parte</a:t>
            </a:r>
            <a:r>
              <a:rPr lang="en-US" sz="2000" dirty="0"/>
              <a:t> del </a:t>
            </a:r>
            <a:r>
              <a:rPr lang="en-US" sz="2000" dirty="0" err="1"/>
              <a:t>electrodo</a:t>
            </a:r>
            <a:r>
              <a:rPr lang="en-US" sz="2000" dirty="0"/>
              <a:t> del </a:t>
            </a:r>
            <a:r>
              <a:rPr lang="en-US" sz="2000" dirty="0" err="1"/>
              <a:t>medidor</a:t>
            </a:r>
            <a:r>
              <a:rPr lang="en-US" sz="2000" dirty="0"/>
              <a:t> </a:t>
            </a:r>
            <a:r>
              <a:rPr lang="en-US" sz="2000" dirty="0" err="1"/>
              <a:t>en</a:t>
            </a:r>
            <a:r>
              <a:rPr lang="en-US" sz="2000" dirty="0"/>
              <a:t> el </a:t>
            </a:r>
            <a:r>
              <a:rPr lang="en-US" sz="2000" dirty="0" err="1"/>
              <a:t>agua</a:t>
            </a:r>
            <a:r>
              <a:rPr lang="en-US" sz="2000" dirty="0"/>
              <a:t>.</a:t>
            </a:r>
          </a:p>
          <a:p>
            <a:pPr marL="0" lvl="0" indent="0">
              <a:lnSpc>
                <a:spcPct val="120000"/>
              </a:lnSpc>
              <a:buSzPct val="100000"/>
              <a:buNone/>
            </a:pPr>
            <a:endParaRPr lang="en-US" sz="2000" dirty="0"/>
          </a:p>
          <a:p>
            <a:pPr marL="0" lvl="0" indent="0">
              <a:lnSpc>
                <a:spcPct val="120000"/>
              </a:lnSpc>
              <a:buSzPct val="100000"/>
              <a:buNone/>
            </a:pPr>
            <a:r>
              <a:rPr lang="en-US" sz="2000" dirty="0"/>
              <a:t>10. </a:t>
            </a:r>
            <a:r>
              <a:rPr lang="en-US" sz="2000" dirty="0" err="1"/>
              <a:t>Agite</a:t>
            </a:r>
            <a:r>
              <a:rPr lang="en-US" sz="2000" dirty="0"/>
              <a:t> una </a:t>
            </a:r>
            <a:r>
              <a:rPr lang="en-US" sz="2000" dirty="0" err="1"/>
              <a:t>vez</a:t>
            </a:r>
            <a:r>
              <a:rPr lang="en-US" sz="2000" dirty="0"/>
              <a:t> con el </a:t>
            </a:r>
            <a:r>
              <a:rPr lang="en-US" sz="2000" dirty="0" err="1"/>
              <a:t>medidor</a:t>
            </a:r>
            <a:r>
              <a:rPr lang="en-US" sz="2000" dirty="0"/>
              <a:t>. No </a:t>
            </a:r>
            <a:r>
              <a:rPr lang="en-US" sz="2000" dirty="0" err="1"/>
              <a:t>deje</a:t>
            </a:r>
            <a:r>
              <a:rPr lang="en-US" sz="2000" dirty="0"/>
              <a:t> que el </a:t>
            </a:r>
            <a:r>
              <a:rPr lang="en-US" sz="2000" dirty="0" err="1"/>
              <a:t>medidor</a:t>
            </a:r>
            <a:r>
              <a:rPr lang="en-US" sz="2000" dirty="0"/>
              <a:t> toque el </a:t>
            </a:r>
            <a:r>
              <a:rPr lang="en-US" sz="2000" dirty="0" err="1"/>
              <a:t>fondo</a:t>
            </a:r>
            <a:r>
              <a:rPr lang="en-US" sz="2000" dirty="0"/>
              <a:t> o los </a:t>
            </a:r>
            <a:r>
              <a:rPr lang="en-US" sz="2000" dirty="0" err="1"/>
              <a:t>lados</a:t>
            </a:r>
            <a:r>
              <a:rPr lang="en-US" sz="2000" dirty="0"/>
              <a:t> del </a:t>
            </a:r>
            <a:r>
              <a:rPr lang="en-US" sz="2000" dirty="0" err="1"/>
              <a:t>vaso</a:t>
            </a:r>
            <a:r>
              <a:rPr lang="en-US" sz="2000" dirty="0"/>
              <a:t> . </a:t>
            </a:r>
            <a:r>
              <a:rPr lang="en-US" sz="2000" dirty="0" err="1"/>
              <a:t>Espere</a:t>
            </a:r>
            <a:r>
              <a:rPr lang="en-US" sz="2000" dirty="0"/>
              <a:t> un </a:t>
            </a:r>
            <a:r>
              <a:rPr lang="en-US" sz="2000" dirty="0" err="1"/>
              <a:t>minuto</a:t>
            </a:r>
            <a:r>
              <a:rPr lang="en-US" sz="2000" dirty="0"/>
              <a:t>.  Si el </a:t>
            </a:r>
            <a:r>
              <a:rPr lang="en-US" sz="2000" dirty="0" err="1"/>
              <a:t>medidor</a:t>
            </a:r>
            <a:r>
              <a:rPr lang="en-US" sz="2000" dirty="0"/>
              <a:t> de pH </a:t>
            </a:r>
            <a:r>
              <a:rPr lang="en-US" sz="2000" dirty="0" err="1"/>
              <a:t>sigue</a:t>
            </a:r>
            <a:r>
              <a:rPr lang="en-US" sz="2000" dirty="0"/>
              <a:t> </a:t>
            </a:r>
            <a:r>
              <a:rPr lang="en-US" sz="2000" dirty="0" err="1"/>
              <a:t>cambiando</a:t>
            </a:r>
            <a:r>
              <a:rPr lang="en-US" sz="2000" dirty="0"/>
              <a:t> los </a:t>
            </a:r>
            <a:r>
              <a:rPr lang="en-US" sz="2000" dirty="0" err="1"/>
              <a:t>números</a:t>
            </a:r>
            <a:r>
              <a:rPr lang="en-US" sz="2000" dirty="0"/>
              <a:t>, </a:t>
            </a:r>
            <a:r>
              <a:rPr lang="en-US" sz="2000" dirty="0" err="1"/>
              <a:t>espere</a:t>
            </a:r>
            <a:r>
              <a:rPr lang="en-US" sz="2000" dirty="0"/>
              <a:t> </a:t>
            </a:r>
            <a:r>
              <a:rPr lang="en-US" sz="2000" dirty="0" err="1"/>
              <a:t>otro</a:t>
            </a:r>
            <a:r>
              <a:rPr lang="en-US" sz="2000" dirty="0"/>
              <a:t> </a:t>
            </a:r>
            <a:r>
              <a:rPr lang="en-US" sz="2000" dirty="0" err="1"/>
              <a:t>minuto</a:t>
            </a:r>
            <a:r>
              <a:rPr lang="en-US" sz="2000" dirty="0"/>
              <a:t>.</a:t>
            </a:r>
            <a:endParaRPr sz="2000" dirty="0"/>
          </a:p>
          <a:p>
            <a:pPr marL="0" lvl="0" indent="0" algn="l" rtl="0">
              <a:lnSpc>
                <a:spcPct val="90000"/>
              </a:lnSpc>
              <a:spcBef>
                <a:spcPts val="1000"/>
              </a:spcBef>
              <a:spcAft>
                <a:spcPts val="0"/>
              </a:spcAft>
              <a:buClr>
                <a:schemeClr val="dk1"/>
              </a:buClr>
              <a:buSzPct val="100000"/>
              <a:buNone/>
            </a:pPr>
            <a:endParaRPr sz="1800" dirty="0">
              <a:solidFill>
                <a:srgbClr val="000000"/>
              </a:solidFill>
            </a:endParaRPr>
          </a:p>
          <a:p>
            <a:pPr marL="228600" lvl="0" indent="-104140" algn="l" rtl="0">
              <a:lnSpc>
                <a:spcPct val="90000"/>
              </a:lnSpc>
              <a:spcBef>
                <a:spcPts val="1000"/>
              </a:spcBef>
              <a:spcAft>
                <a:spcPts val="0"/>
              </a:spcAft>
              <a:buClr>
                <a:schemeClr val="dk1"/>
              </a:buClr>
              <a:buSzPct val="100000"/>
              <a:buNone/>
            </a:pPr>
            <a:endParaRPr dirty="0"/>
          </a:p>
        </p:txBody>
      </p:sp>
      <p:pic>
        <p:nvPicPr>
          <p:cNvPr id="351" name="Google Shape;351;p27" descr="Photo montage of student calibrating the pH meter, inserting into buffer solutions, and using the calibrated pH meter to take a reading in a pond."/>
          <p:cNvPicPr preferRelativeResize="0">
            <a:picLocks noGrp="1"/>
          </p:cNvPicPr>
          <p:nvPr>
            <p:ph type="body" idx="1"/>
          </p:nvPr>
        </p:nvPicPr>
        <p:blipFill rotWithShape="1">
          <a:blip r:embed="rId3">
            <a:alphaModFix/>
          </a:blip>
          <a:srcRect/>
          <a:stretch/>
        </p:blipFill>
        <p:spPr>
          <a:xfrm>
            <a:off x="5367828" y="1979433"/>
            <a:ext cx="3518453" cy="3471120"/>
          </a:xfrm>
          <a:prstGeom prst="rect">
            <a:avLst/>
          </a:prstGeom>
          <a:noFill/>
          <a:ln>
            <a:noFill/>
          </a:ln>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359" name="Google Shape;359;p28"/>
          <p:cNvSpPr txBox="1">
            <a:spLocks noGrp="1"/>
          </p:cNvSpPr>
          <p:nvPr>
            <p:ph type="title"/>
          </p:nvPr>
        </p:nvSpPr>
        <p:spPr>
          <a:xfrm>
            <a:off x="1257300" y="974655"/>
            <a:ext cx="7886700" cy="1325563"/>
          </a:xfrm>
          <a:prstGeom prst="rect">
            <a:avLst/>
          </a:prstGeom>
          <a:noFill/>
          <a:ln>
            <a:noFill/>
          </a:ln>
        </p:spPr>
        <p:txBody>
          <a:bodyPr spcFirstLastPara="1" wrap="square" lIns="91425" tIns="45700" rIns="91425" bIns="45700" anchor="ctr" anchorCtr="0">
            <a:noAutofit/>
          </a:bodyPr>
          <a:lstStyle/>
          <a:p>
            <a:pPr lvl="0">
              <a:buClr>
                <a:srgbClr val="000072"/>
              </a:buClr>
            </a:pPr>
            <a:r>
              <a:rPr lang="en-US" sz="2400" dirty="0">
                <a:solidFill>
                  <a:srgbClr val="000072"/>
                </a:solidFill>
              </a:rPr>
              <a:t>I.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a:solidFill>
                  <a:srgbClr val="FF0000"/>
                </a:solidFill>
              </a:rPr>
              <a:t>mayor </a:t>
            </a:r>
            <a:r>
              <a:rPr lang="en-US" sz="2400" dirty="0">
                <a:solidFill>
                  <a:srgbClr val="000072"/>
                </a:solidFill>
              </a:rPr>
              <a:t>que 200 </a:t>
            </a:r>
            <a:r>
              <a:rPr lang="en-US" sz="2400" dirty="0"/>
              <a:t>µS/cm</a:t>
            </a:r>
            <a:r>
              <a:rPr lang="en-US" sz="2400" dirty="0">
                <a:solidFill>
                  <a:srgbClr val="000072"/>
                </a:solidFill>
              </a:rPr>
              <a:t>(4/4)</a:t>
            </a:r>
            <a:r>
              <a:rPr lang="en-US" sz="2400" dirty="0">
                <a:solidFill>
                  <a:srgbClr val="FF0000"/>
                </a:solidFill>
              </a:rPr>
              <a:t/>
            </a:r>
            <a:br>
              <a:rPr lang="en-US" sz="2400" dirty="0">
                <a:solidFill>
                  <a:srgbClr val="FF0000"/>
                </a:solidFill>
              </a:rPr>
            </a:br>
            <a:endParaRPr sz="2400" dirty="0"/>
          </a:p>
        </p:txBody>
      </p:sp>
      <p:sp>
        <p:nvSpPr>
          <p:cNvPr id="360" name="Google Shape;360;p28"/>
          <p:cNvSpPr txBox="1">
            <a:spLocks noGrp="1"/>
          </p:cNvSpPr>
          <p:nvPr>
            <p:ph type="body" idx="2"/>
          </p:nvPr>
        </p:nvSpPr>
        <p:spPr>
          <a:xfrm>
            <a:off x="1257300" y="1637436"/>
            <a:ext cx="7542144" cy="4742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1800" dirty="0"/>
          </a:p>
          <a:p>
            <a:pPr marL="0" lvl="0" indent="0">
              <a:buNone/>
            </a:pPr>
            <a:endParaRPr lang="en-US" sz="1800" dirty="0"/>
          </a:p>
          <a:p>
            <a:pPr marL="0" lvl="0" indent="0">
              <a:buNone/>
            </a:pPr>
            <a:r>
              <a:rPr lang="en-US" sz="1800" dirty="0"/>
              <a:t>14. </a:t>
            </a:r>
            <a:r>
              <a:rPr lang="en-US" sz="1800" dirty="0" err="1"/>
              <a:t>Calcule</a:t>
            </a:r>
            <a:r>
              <a:rPr lang="en-US" sz="1800" dirty="0"/>
              <a:t> el </a:t>
            </a:r>
            <a:r>
              <a:rPr lang="en-US" sz="1800" dirty="0" err="1"/>
              <a:t>promedio</a:t>
            </a:r>
            <a:r>
              <a:rPr lang="en-US" sz="1800" dirty="0"/>
              <a:t> de las </a:t>
            </a:r>
            <a:r>
              <a:rPr lang="en-US" sz="1800" dirty="0" err="1"/>
              <a:t>tres</a:t>
            </a:r>
            <a:r>
              <a:rPr lang="en-US" sz="1800" dirty="0"/>
              <a:t> </a:t>
            </a:r>
            <a:r>
              <a:rPr lang="en-US" sz="1800" dirty="0" err="1"/>
              <a:t>observaciones</a:t>
            </a:r>
            <a:r>
              <a:rPr lang="en-US" sz="1800" dirty="0"/>
              <a:t> y </a:t>
            </a:r>
            <a:r>
              <a:rPr lang="en-US" sz="1800" dirty="0" err="1"/>
              <a:t>anótela</a:t>
            </a:r>
            <a:r>
              <a:rPr lang="en-US" sz="1800" dirty="0"/>
              <a:t> </a:t>
            </a:r>
            <a:r>
              <a:rPr lang="en-US" sz="1800" dirty="0" err="1"/>
              <a:t>en</a:t>
            </a:r>
            <a:r>
              <a:rPr lang="en-US" sz="1800" dirty="0"/>
              <a:t> la Hoja de </a:t>
            </a:r>
            <a:r>
              <a:rPr lang="en-US" sz="1800" dirty="0" err="1"/>
              <a:t>Datos</a:t>
            </a:r>
            <a:r>
              <a:rPr lang="en-US" sz="1800" dirty="0"/>
              <a:t>:</a:t>
            </a:r>
            <a:r>
              <a:rPr lang="en-US" sz="1800" b="1" dirty="0">
                <a:solidFill>
                  <a:srgbClr val="000072"/>
                </a:solidFill>
              </a:rPr>
              <a:t>	</a:t>
            </a:r>
          </a:p>
          <a:p>
            <a:pPr marL="0" lvl="0" indent="0" algn="l" rtl="0">
              <a:lnSpc>
                <a:spcPct val="90000"/>
              </a:lnSpc>
              <a:spcBef>
                <a:spcPts val="1000"/>
              </a:spcBef>
              <a:spcAft>
                <a:spcPts val="0"/>
              </a:spcAft>
              <a:buClr>
                <a:srgbClr val="000072"/>
              </a:buClr>
              <a:buSzPts val="1800"/>
              <a:buNone/>
            </a:pPr>
            <a:r>
              <a:rPr lang="en-US" sz="1800" b="1" dirty="0">
                <a:solidFill>
                  <a:srgbClr val="000072"/>
                </a:solidFill>
              </a:rPr>
              <a:t>            </a:t>
            </a:r>
            <a:r>
              <a:rPr lang="en-US" sz="1800" b="1" dirty="0" err="1">
                <a:solidFill>
                  <a:srgbClr val="000072"/>
                </a:solidFill>
              </a:rPr>
              <a:t>Calcule</a:t>
            </a:r>
            <a:r>
              <a:rPr lang="en-US" sz="1800" b="1" dirty="0">
                <a:solidFill>
                  <a:srgbClr val="000072"/>
                </a:solidFill>
              </a:rPr>
              <a:t> el  </a:t>
            </a:r>
            <a:r>
              <a:rPr lang="en-US" sz="1800" b="1" dirty="0" err="1">
                <a:solidFill>
                  <a:srgbClr val="000072"/>
                </a:solidFill>
              </a:rPr>
              <a:t>Promedio</a:t>
            </a:r>
            <a:r>
              <a:rPr lang="en-US" sz="1800" b="1" dirty="0">
                <a:solidFill>
                  <a:srgbClr val="000072"/>
                </a:solidFill>
              </a:rPr>
              <a:t>:  </a:t>
            </a:r>
            <a:r>
              <a:rPr lang="en-US" sz="1800" b="1" u="sng" dirty="0" err="1">
                <a:solidFill>
                  <a:srgbClr val="000072"/>
                </a:solidFill>
              </a:rPr>
              <a:t>Observador</a:t>
            </a:r>
            <a:r>
              <a:rPr lang="en-US" sz="1800" b="1" u="sng" dirty="0">
                <a:solidFill>
                  <a:srgbClr val="000072"/>
                </a:solidFill>
              </a:rPr>
              <a:t> 1 + </a:t>
            </a:r>
            <a:r>
              <a:rPr lang="en-US" sz="1800" b="1" u="sng" dirty="0" err="1">
                <a:solidFill>
                  <a:srgbClr val="000072"/>
                </a:solidFill>
              </a:rPr>
              <a:t>Observador</a:t>
            </a:r>
            <a:r>
              <a:rPr lang="en-US" sz="1800" b="1" u="sng" dirty="0">
                <a:solidFill>
                  <a:srgbClr val="000072"/>
                </a:solidFill>
              </a:rPr>
              <a:t> 2 + </a:t>
            </a:r>
            <a:r>
              <a:rPr lang="en-US" sz="1800" b="1" u="sng" dirty="0" err="1">
                <a:solidFill>
                  <a:srgbClr val="000072"/>
                </a:solidFill>
              </a:rPr>
              <a:t>Observador</a:t>
            </a:r>
            <a:r>
              <a:rPr lang="en-US" sz="1800" b="1" u="sng" dirty="0">
                <a:solidFill>
                  <a:srgbClr val="000072"/>
                </a:solidFill>
              </a:rPr>
              <a:t> 3</a:t>
            </a:r>
            <a:endParaRPr sz="1800" b="1" dirty="0">
              <a:solidFill>
                <a:srgbClr val="000072"/>
              </a:solidFill>
            </a:endParaRPr>
          </a:p>
          <a:p>
            <a:pPr marL="0" lvl="0" indent="0" algn="l" rtl="0">
              <a:lnSpc>
                <a:spcPct val="90000"/>
              </a:lnSpc>
              <a:spcBef>
                <a:spcPts val="1000"/>
              </a:spcBef>
              <a:spcAft>
                <a:spcPts val="0"/>
              </a:spcAft>
              <a:buClr>
                <a:srgbClr val="000072"/>
              </a:buClr>
              <a:buSzPts val="1800"/>
              <a:buNone/>
            </a:pPr>
            <a:r>
              <a:rPr lang="en-US" sz="1800" b="1" dirty="0">
                <a:solidFill>
                  <a:srgbClr val="000072"/>
                </a:solidFill>
              </a:rPr>
              <a:t>			                       3</a:t>
            </a:r>
            <a:endParaRPr sz="1800" dirty="0"/>
          </a:p>
          <a:p>
            <a:pPr marL="0" lvl="0" indent="0">
              <a:buNone/>
            </a:pPr>
            <a:r>
              <a:rPr lang="en-US" sz="1800" dirty="0"/>
              <a:t>15. </a:t>
            </a:r>
            <a:r>
              <a:rPr lang="en-US" sz="1800" dirty="0" err="1"/>
              <a:t>Enjuague</a:t>
            </a:r>
            <a:r>
              <a:rPr lang="en-US" sz="1800" dirty="0"/>
              <a:t> el </a:t>
            </a:r>
            <a:r>
              <a:rPr lang="en-US" sz="1800" dirty="0" err="1"/>
              <a:t>electrodo</a:t>
            </a:r>
            <a:r>
              <a:rPr lang="en-US" sz="1800" dirty="0"/>
              <a:t> con </a:t>
            </a:r>
            <a:r>
              <a:rPr lang="en-US" sz="1800" dirty="0" err="1"/>
              <a:t>agua</a:t>
            </a:r>
            <a:r>
              <a:rPr lang="en-US" sz="1800" dirty="0"/>
              <a:t> </a:t>
            </a:r>
            <a:r>
              <a:rPr lang="en-US" sz="1800" dirty="0" err="1"/>
              <a:t>destilada</a:t>
            </a:r>
            <a:r>
              <a:rPr lang="en-US" sz="1800" dirty="0"/>
              <a:t> y </a:t>
            </a:r>
            <a:r>
              <a:rPr lang="en-US" sz="1800" dirty="0" err="1"/>
              <a:t>séquelo</a:t>
            </a:r>
            <a:r>
              <a:rPr lang="en-US" sz="1800" dirty="0"/>
              <a:t>. </a:t>
            </a:r>
            <a:r>
              <a:rPr lang="en-US" sz="1800" dirty="0" err="1"/>
              <a:t>Apague</a:t>
            </a:r>
            <a:r>
              <a:rPr lang="en-US" sz="1800" dirty="0"/>
              <a:t> el </a:t>
            </a:r>
            <a:r>
              <a:rPr lang="en-US" sz="1800" dirty="0" err="1"/>
              <a:t>medidor</a:t>
            </a:r>
            <a:r>
              <a:rPr lang="en-US" sz="1800" dirty="0"/>
              <a:t>. </a:t>
            </a:r>
            <a:r>
              <a:rPr lang="en-US" sz="1800" dirty="0" err="1"/>
              <a:t>Ponga</a:t>
            </a:r>
            <a:r>
              <a:rPr lang="en-US" sz="1800" dirty="0"/>
              <a:t> el </a:t>
            </a:r>
            <a:r>
              <a:rPr lang="en-US" sz="1800" dirty="0" err="1"/>
              <a:t>capuchón</a:t>
            </a:r>
            <a:r>
              <a:rPr lang="en-US" sz="1800" dirty="0"/>
              <a:t> para </a:t>
            </a:r>
            <a:r>
              <a:rPr lang="en-US" sz="1800" dirty="0" err="1"/>
              <a:t>proteger</a:t>
            </a:r>
            <a:r>
              <a:rPr lang="en-US" sz="1800" dirty="0"/>
              <a:t> el </a:t>
            </a:r>
            <a:r>
              <a:rPr lang="en-US" sz="1800" dirty="0" err="1"/>
              <a:t>electrodo</a:t>
            </a:r>
            <a:r>
              <a:rPr lang="en-US" sz="1800" dirty="0"/>
              <a:t>.</a:t>
            </a:r>
          </a:p>
          <a:p>
            <a:pPr marL="0" lvl="0" indent="0">
              <a:buNone/>
            </a:pPr>
            <a:endParaRPr lang="en-US" sz="1800" dirty="0"/>
          </a:p>
          <a:p>
            <a:pPr marL="0" lvl="0" indent="0">
              <a:buNone/>
            </a:pPr>
            <a:r>
              <a:rPr lang="en-US" sz="1800" dirty="0"/>
              <a:t>16. </a:t>
            </a:r>
            <a:r>
              <a:rPr lang="en-US" sz="1800" dirty="0" err="1"/>
              <a:t>Introduzca</a:t>
            </a:r>
            <a:r>
              <a:rPr lang="en-US" sz="1800" dirty="0"/>
              <a:t> sus </a:t>
            </a:r>
            <a:r>
              <a:rPr lang="en-US" sz="1800" dirty="0" err="1"/>
              <a:t>datos</a:t>
            </a:r>
            <a:r>
              <a:rPr lang="en-US" sz="1800" dirty="0"/>
              <a:t> </a:t>
            </a:r>
            <a:r>
              <a:rPr lang="en-US" sz="1800" dirty="0" err="1"/>
              <a:t>en</a:t>
            </a:r>
            <a:r>
              <a:rPr lang="en-US" sz="1800" dirty="0"/>
              <a:t> el sitio web de GLOBE.</a:t>
            </a:r>
          </a:p>
          <a:p>
            <a:pPr marL="0" lvl="0" indent="0">
              <a:buNone/>
            </a:pPr>
            <a:r>
              <a:rPr lang="en-US" sz="1800" dirty="0"/>
              <a:t>     </a:t>
            </a:r>
            <a:r>
              <a:rPr lang="es-ES" dirty="0"/>
              <a:t> </a:t>
            </a:r>
          </a:p>
          <a:p>
            <a:pPr marL="0" lvl="0" indent="0">
              <a:buNone/>
            </a:pPr>
            <a:r>
              <a:rPr lang="en-US" sz="2000" b="1" dirty="0">
                <a:solidFill>
                  <a:srgbClr val="FF0000"/>
                </a:solidFill>
              </a:rPr>
              <a:t>*Fin de la </a:t>
            </a:r>
            <a:r>
              <a:rPr lang="en-US" sz="2000" b="1" dirty="0" err="1">
                <a:solidFill>
                  <a:srgbClr val="FF0000"/>
                </a:solidFill>
              </a:rPr>
              <a:t>recopilación</a:t>
            </a:r>
            <a:r>
              <a:rPr lang="en-US" sz="2000" b="1" dirty="0">
                <a:solidFill>
                  <a:srgbClr val="FF0000"/>
                </a:solidFill>
              </a:rPr>
              <a:t> de </a:t>
            </a:r>
            <a:r>
              <a:rPr lang="en-US" sz="2000" b="1" dirty="0" err="1">
                <a:solidFill>
                  <a:srgbClr val="FF0000"/>
                </a:solidFill>
              </a:rPr>
              <a:t>datos</a:t>
            </a:r>
            <a:r>
              <a:rPr lang="en-US" sz="2000" b="1" dirty="0">
                <a:solidFill>
                  <a:srgbClr val="FF0000"/>
                </a:solidFill>
              </a:rPr>
              <a:t> para </a:t>
            </a:r>
            <a:r>
              <a:rPr lang="en-US" sz="2000" b="1" dirty="0" err="1">
                <a:solidFill>
                  <a:srgbClr val="FF0000"/>
                </a:solidFill>
              </a:rPr>
              <a:t>este</a:t>
            </a:r>
            <a:r>
              <a:rPr lang="en-US" sz="2000" b="1" dirty="0">
                <a:solidFill>
                  <a:srgbClr val="FF0000"/>
                </a:solidFill>
              </a:rPr>
              <a:t> </a:t>
            </a:r>
            <a:r>
              <a:rPr lang="en-US" sz="2000" b="1" dirty="0" err="1">
                <a:solidFill>
                  <a:srgbClr val="FF0000"/>
                </a:solidFill>
              </a:rPr>
              <a:t>Protocolo</a:t>
            </a:r>
            <a:r>
              <a:rPr lang="en-US" sz="2000" b="1" dirty="0">
                <a:solidFill>
                  <a:srgbClr val="FF0000"/>
                </a:solidFill>
              </a:rPr>
              <a:t> del pH del Agua*</a:t>
            </a:r>
            <a:endParaRPr lang="en-US" sz="2000" dirty="0"/>
          </a:p>
          <a:p>
            <a:pPr marL="228600" lvl="0" indent="-76200">
              <a:buSzPts val="2400"/>
              <a:buNone/>
            </a:pPr>
            <a:endParaRPr lang="en-US" sz="2400" dirty="0"/>
          </a:p>
          <a:p>
            <a:pPr marL="0" lvl="0" indent="0">
              <a:buSzPts val="3200"/>
              <a:buNone/>
            </a:pPr>
            <a:endParaRPr lang="en-US" sz="3600" dirty="0"/>
          </a:p>
          <a:p>
            <a:pPr marL="0" lvl="0" indent="0" algn="l" rtl="0">
              <a:lnSpc>
                <a:spcPct val="90000"/>
              </a:lnSpc>
              <a:spcBef>
                <a:spcPts val="1000"/>
              </a:spcBef>
              <a:spcAft>
                <a:spcPts val="0"/>
              </a:spcAft>
              <a:buClr>
                <a:schemeClr val="dk1"/>
              </a:buClr>
              <a:buSzPts val="1800"/>
              <a:buNone/>
            </a:pPr>
            <a:endParaRPr dirty="0"/>
          </a:p>
          <a:p>
            <a:pPr marL="0" lvl="0" indent="0" algn="l" rtl="0">
              <a:lnSpc>
                <a:spcPct val="90000"/>
              </a:lnSpc>
              <a:spcBef>
                <a:spcPts val="1000"/>
              </a:spcBef>
              <a:spcAft>
                <a:spcPts val="0"/>
              </a:spcAft>
              <a:buClr>
                <a:schemeClr val="dk1"/>
              </a:buClr>
              <a:buSzPts val="1800"/>
              <a:buNone/>
            </a:pPr>
            <a:endParaRPr sz="1800" b="1" dirty="0">
              <a:solidFill>
                <a:srgbClr val="000072"/>
              </a:solidFill>
            </a:endParaRPr>
          </a:p>
          <a:p>
            <a:pPr marL="0" lvl="0" indent="0" algn="l" rtl="0">
              <a:lnSpc>
                <a:spcPct val="90000"/>
              </a:lnSpc>
              <a:spcBef>
                <a:spcPts val="1000"/>
              </a:spcBef>
              <a:spcAft>
                <a:spcPts val="0"/>
              </a:spcAft>
              <a:buClr>
                <a:schemeClr val="dk1"/>
              </a:buClr>
              <a:buSzPts val="1800"/>
              <a:buNone/>
            </a:pPr>
            <a:endParaRPr sz="1800" dirty="0">
              <a:solidFill>
                <a:srgbClr val="000000"/>
              </a:solidFill>
            </a:endParaRPr>
          </a:p>
          <a:p>
            <a:pPr marL="228600" lvl="0" indent="-50800" algn="l" rtl="0">
              <a:lnSpc>
                <a:spcPct val="90000"/>
              </a:lnSpc>
              <a:spcBef>
                <a:spcPts val="1000"/>
              </a:spcBef>
              <a:spcAft>
                <a:spcPts val="0"/>
              </a:spcAft>
              <a:buClr>
                <a:schemeClr val="dk1"/>
              </a:buClr>
              <a:buSzPts val="2800"/>
              <a:buNone/>
            </a:pPr>
            <a:endParaRPr dirty="0"/>
          </a:p>
        </p:txBody>
      </p:sp>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368" name="Google Shape;368;p29"/>
          <p:cNvSpPr txBox="1">
            <a:spLocks noGrp="1"/>
          </p:cNvSpPr>
          <p:nvPr>
            <p:ph type="title"/>
          </p:nvPr>
        </p:nvSpPr>
        <p:spPr>
          <a:xfrm>
            <a:off x="1199834" y="2591174"/>
            <a:ext cx="7886700" cy="1325563"/>
          </a:xfrm>
          <a:prstGeom prst="rect">
            <a:avLst/>
          </a:prstGeom>
          <a:noFill/>
          <a:ln>
            <a:noFill/>
          </a:ln>
        </p:spPr>
        <p:txBody>
          <a:bodyPr spcFirstLastPara="1" wrap="square" lIns="91425" tIns="45700" rIns="91425" bIns="45700" anchor="ctr" anchorCtr="0">
            <a:normAutofit/>
          </a:bodyPr>
          <a:lstStyle/>
          <a:p>
            <a:pPr marL="514350" lvl="0" indent="-514350">
              <a:buClr>
                <a:srgbClr val="000072"/>
              </a:buClr>
            </a:pPr>
            <a:r>
              <a:rPr lang="en-US" dirty="0">
                <a:solidFill>
                  <a:srgbClr val="000072"/>
                </a:solidFill>
              </a:rPr>
              <a:t>II.  </a:t>
            </a:r>
            <a:r>
              <a:rPr lang="en-US" dirty="0" err="1">
                <a:solidFill>
                  <a:srgbClr val="000072"/>
                </a:solidFill>
              </a:rPr>
              <a:t>Protocolo</a:t>
            </a:r>
            <a:r>
              <a:rPr lang="en-US" dirty="0">
                <a:solidFill>
                  <a:srgbClr val="000072"/>
                </a:solidFill>
              </a:rPr>
              <a:t> del pH del Agua </a:t>
            </a:r>
            <a:r>
              <a:rPr lang="en-US" dirty="0" err="1">
                <a:solidFill>
                  <a:srgbClr val="000072"/>
                </a:solidFill>
              </a:rPr>
              <a:t>utilizando</a:t>
            </a:r>
            <a:r>
              <a:rPr lang="en-US" dirty="0">
                <a:solidFill>
                  <a:srgbClr val="000072"/>
                </a:solidFill>
              </a:rPr>
              <a:t> un </a:t>
            </a:r>
            <a:r>
              <a:rPr lang="en-US" dirty="0" err="1">
                <a:solidFill>
                  <a:srgbClr val="FF0000"/>
                </a:solidFill>
              </a:rPr>
              <a:t>Medidor</a:t>
            </a:r>
            <a:r>
              <a:rPr lang="en-US" dirty="0">
                <a:solidFill>
                  <a:srgbClr val="FF0000"/>
                </a:solidFill>
              </a:rPr>
              <a:t>  de  pH</a:t>
            </a:r>
            <a:r>
              <a:rPr lang="en-US" dirty="0">
                <a:solidFill>
                  <a:srgbClr val="000072"/>
                </a:solidFill>
              </a:rPr>
              <a:t>:  </a:t>
            </a:r>
            <a:r>
              <a:rPr lang="en-US" dirty="0" err="1">
                <a:solidFill>
                  <a:srgbClr val="000072"/>
                </a:solidFill>
              </a:rPr>
              <a:t>Conductividad</a:t>
            </a:r>
            <a:r>
              <a:rPr lang="en-US" dirty="0">
                <a:solidFill>
                  <a:srgbClr val="000072"/>
                </a:solidFill>
              </a:rPr>
              <a:t> </a:t>
            </a:r>
            <a:r>
              <a:rPr lang="en-US" dirty="0" err="1">
                <a:solidFill>
                  <a:srgbClr val="000072"/>
                </a:solidFill>
              </a:rPr>
              <a:t>Eléctrica</a:t>
            </a:r>
            <a:r>
              <a:rPr lang="en-US" dirty="0">
                <a:solidFill>
                  <a:srgbClr val="000072"/>
                </a:solidFill>
              </a:rPr>
              <a:t> </a:t>
            </a:r>
            <a:r>
              <a:rPr lang="en-US" dirty="0" err="1">
                <a:solidFill>
                  <a:srgbClr val="FF0000"/>
                </a:solidFill>
              </a:rPr>
              <a:t>menor</a:t>
            </a:r>
            <a:r>
              <a:rPr lang="en-US" dirty="0">
                <a:solidFill>
                  <a:srgbClr val="FF0000"/>
                </a:solidFill>
              </a:rPr>
              <a:t> </a:t>
            </a:r>
            <a:r>
              <a:rPr lang="en-US" dirty="0">
                <a:solidFill>
                  <a:srgbClr val="000072"/>
                </a:solidFill>
              </a:rPr>
              <a:t>que 200 </a:t>
            </a:r>
            <a:r>
              <a:rPr lang="en-US" dirty="0"/>
              <a:t>µS/cm</a:t>
            </a:r>
            <a:endParaRPr dirty="0">
              <a:solidFill>
                <a:srgbClr val="000072"/>
              </a:solidFill>
            </a:endParaRPr>
          </a:p>
        </p:txBody>
      </p:sp>
      <p:pic>
        <p:nvPicPr>
          <p:cNvPr id="6" name="Imagen 5"/>
          <p:cNvPicPr>
            <a:picLocks noChangeAspect="1"/>
          </p:cNvPicPr>
          <p:nvPr/>
        </p:nvPicPr>
        <p:blipFill>
          <a:blip r:embed="rId3"/>
          <a:stretch>
            <a:fillRect/>
          </a:stretch>
        </p:blipFill>
        <p:spPr>
          <a:xfrm>
            <a:off x="-397" y="-297"/>
            <a:ext cx="9144793" cy="6858594"/>
          </a:xfrm>
          <a:prstGeom prst="rect">
            <a:avLst/>
          </a:prstGeom>
        </p:spPr>
      </p:pic>
      <p:sp>
        <p:nvSpPr>
          <p:cNvPr id="7" name="Rectángulo redondeado 6"/>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8" name="CuadroTexto 7"/>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¿Qué es el pH del agua?</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smtClean="0">
                <a:solidFill>
                  <a:srgbClr val="0B037B"/>
                </a:solidFill>
                <a:latin typeface="Calibri" panose="020F0502020204030204" pitchFamily="34" charset="0"/>
                <a:cs typeface="Calibri" panose="020F0502020204030204" pitchFamily="34" charset="0"/>
              </a:rPr>
              <a:t>A. ¿Qué es el pH del agua?</a:t>
            </a:r>
          </a:p>
          <a:p>
            <a:endParaRPr lang="es-AR" sz="1200" b="1" dirty="0" smtClean="0">
              <a:solidFill>
                <a:srgbClr val="91AAC6"/>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a:t>
            </a:r>
            <a:r>
              <a:rPr lang="es-AR" sz="1200" b="1" dirty="0" smtClean="0">
                <a:solidFill>
                  <a:srgbClr val="95A9C1"/>
                </a:solidFill>
                <a:latin typeface="Calibri" panose="020F0502020204030204" pitchFamily="34" charset="0"/>
                <a:cs typeface="Calibri" panose="020F0502020204030204" pitchFamily="34" charset="0"/>
              </a:rPr>
              <a:t>.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107" name="Google Shape;107;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10" name="Google Shape;110;p3"/>
          <p:cNvSpPr txBox="1">
            <a:spLocks noGrp="1"/>
          </p:cNvSpPr>
          <p:nvPr>
            <p:ph type="title"/>
          </p:nvPr>
        </p:nvSpPr>
        <p:spPr>
          <a:xfrm>
            <a:off x="1202048" y="831453"/>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3200"/>
              <a:buFont typeface="Calibri"/>
              <a:buNone/>
            </a:pPr>
            <a:r>
              <a:rPr lang="es-AR" sz="3200" dirty="0" smtClean="0">
                <a:solidFill>
                  <a:srgbClr val="000072"/>
                </a:solidFill>
              </a:rPr>
              <a:t>La Hidrósfera en el sistema terrestre </a:t>
            </a:r>
            <a:endParaRPr lang="es-AR" sz="3200" dirty="0"/>
          </a:p>
        </p:txBody>
      </p:sp>
      <p:sp>
        <p:nvSpPr>
          <p:cNvPr id="111" name="Google Shape;111;p3"/>
          <p:cNvSpPr txBox="1">
            <a:spLocks noGrp="1"/>
          </p:cNvSpPr>
          <p:nvPr>
            <p:ph type="body" idx="1"/>
          </p:nvPr>
        </p:nvSpPr>
        <p:spPr>
          <a:xfrm>
            <a:off x="1338931" y="1675729"/>
            <a:ext cx="4798965" cy="4879449"/>
          </a:xfrm>
          <a:prstGeom prst="rect">
            <a:avLst/>
          </a:prstGeom>
          <a:noFill/>
          <a:ln>
            <a:noFill/>
          </a:ln>
        </p:spPr>
        <p:txBody>
          <a:bodyPr spcFirstLastPara="1" wrap="square" lIns="91425" tIns="45700" rIns="91425" bIns="45700" anchor="t" anchorCtr="0">
            <a:noAutofit/>
          </a:bodyPr>
          <a:lstStyle/>
          <a:p>
            <a:pPr marL="0" indent="0" algn="just">
              <a:buNone/>
            </a:pPr>
            <a:r>
              <a:rPr lang="es-AR" sz="1600" dirty="0" smtClean="0"/>
              <a:t>La Hidrósfera es la parte del sistema terrestre que incluye el agua, el hielo y el vapor de agua. El agua participa en muchas reacciones químicas naturales importantes y es un buen disolvente. La modificación de cualquier parte del sistema terrestre, como la cantidad o el tipo de vegetación de una región o el paso de una cubierta terrestre natural a otra impermeable, puede afectar al resto del sistema. La lluvia y la nieve capturan los aerosoles del aire. El agua ácida disuelve lentamente las rocas, lo que hace que el agua contenga sólidos disueltos. Las impurezas disueltas o suspendidas determinan la composición química del agua. </a:t>
            </a:r>
          </a:p>
          <a:p>
            <a:pPr marL="0" indent="0" algn="just">
              <a:buNone/>
            </a:pPr>
            <a:r>
              <a:rPr lang="es-AR" sz="1600" dirty="0" smtClean="0"/>
              <a:t>Los programas actuales de medición en muchas zonas del mundo sólo cubren unas pocas masas de agua unas pocas veces al año. Los Protocolos de Hidrósfera de  GLOBE le permitirán recopilar datos valiosos para ayudar a llenar estos vacíos y mejorar nuestra comprensión de las aguas naturales de la Tierra.</a:t>
            </a:r>
          </a:p>
          <a:p>
            <a:pPr marL="0" lvl="0" indent="0" algn="just" rtl="0">
              <a:lnSpc>
                <a:spcPct val="90000"/>
              </a:lnSpc>
              <a:spcBef>
                <a:spcPts val="0"/>
              </a:spcBef>
              <a:spcAft>
                <a:spcPts val="0"/>
              </a:spcAft>
              <a:buClr>
                <a:schemeClr val="dk1"/>
              </a:buClr>
              <a:buSzPts val="1800"/>
              <a:buNone/>
            </a:pPr>
            <a:endParaRPr lang="es-AR" dirty="0"/>
          </a:p>
        </p:txBody>
      </p:sp>
      <p:pic>
        <p:nvPicPr>
          <p:cNvPr id="112" name="Google Shape;112;p3" descr="Earth system diagram: Energy flows and matter cycles through the Earth's biosphere, hydrosphere, atmosphere and pedosphere (soil). The cycles are powered by the Sun's energy. "/>
          <p:cNvPicPr preferRelativeResize="0">
            <a:picLocks noGrp="1"/>
          </p:cNvPicPr>
          <p:nvPr>
            <p:ph type="body" idx="2"/>
          </p:nvPr>
        </p:nvPicPr>
        <p:blipFill rotWithShape="1">
          <a:blip r:embed="rId4">
            <a:alphaModFix/>
          </a:blip>
          <a:srcRect/>
          <a:stretch/>
        </p:blipFill>
        <p:spPr>
          <a:xfrm>
            <a:off x="6137896" y="1825625"/>
            <a:ext cx="2772188" cy="2819623"/>
          </a:xfrm>
          <a:prstGeom prst="rect">
            <a:avLst/>
          </a:prstGeom>
          <a:noFill/>
          <a:ln>
            <a:noFill/>
          </a:ln>
        </p:spPr>
      </p:pic>
      <p:sp>
        <p:nvSpPr>
          <p:cNvPr id="113" name="Google Shape;113;p3"/>
          <p:cNvSpPr/>
          <p:nvPr/>
        </p:nvSpPr>
        <p:spPr>
          <a:xfrm>
            <a:off x="6364861" y="4612479"/>
            <a:ext cx="4572000" cy="954067"/>
          </a:xfrm>
          <a:prstGeom prst="rect">
            <a:avLst/>
          </a:prstGeom>
          <a:noFill/>
          <a:ln>
            <a:noFill/>
          </a:ln>
        </p:spPr>
        <p:txBody>
          <a:bodyPr spcFirstLastPara="1" wrap="square" lIns="91425" tIns="45700" rIns="91425" bIns="45700" anchor="t" anchorCtr="0">
            <a:spAutoFit/>
          </a:bodyPr>
          <a:lstStyle/>
          <a:p>
            <a:r>
              <a:rPr lang="en-US" i="1" dirty="0">
                <a:latin typeface="Calibri" panose="020F0502020204030204" pitchFamily="34" charset="0"/>
                <a:cs typeface="Calibri" panose="020F0502020204030204" pitchFamily="34" charset="0"/>
              </a:rPr>
              <a:t>El Sistema Terrestre:</a:t>
            </a:r>
          </a:p>
          <a:p>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Flujos</a:t>
            </a:r>
            <a:r>
              <a:rPr lang="en-US" i="1" dirty="0">
                <a:latin typeface="Calibri" panose="020F0502020204030204" pitchFamily="34" charset="0"/>
                <a:cs typeface="Calibri" panose="020F0502020204030204" pitchFamily="34" charset="0"/>
              </a:rPr>
              <a:t> de </a:t>
            </a:r>
            <a:r>
              <a:rPr lang="en-US" i="1" dirty="0" err="1">
                <a:latin typeface="Calibri" panose="020F0502020204030204" pitchFamily="34" charset="0"/>
                <a:cs typeface="Calibri" panose="020F0502020204030204" pitchFamily="34" charset="0"/>
              </a:rPr>
              <a:t>energía</a:t>
            </a:r>
            <a:r>
              <a:rPr lang="en-US" i="1" dirty="0">
                <a:latin typeface="Calibri" panose="020F0502020204030204" pitchFamily="34" charset="0"/>
                <a:cs typeface="Calibri" panose="020F0502020204030204" pitchFamily="34" charset="0"/>
              </a:rPr>
              <a:t> y </a:t>
            </a:r>
            <a:r>
              <a:rPr lang="en-US" i="1" dirty="0" err="1">
                <a:latin typeface="Calibri" panose="020F0502020204030204" pitchFamily="34" charset="0"/>
                <a:cs typeface="Calibri" panose="020F0502020204030204" pitchFamily="34" charset="0"/>
              </a:rPr>
              <a:t>ciclos</a:t>
            </a:r>
            <a:r>
              <a:rPr lang="en-US" i="1" dirty="0">
                <a:latin typeface="Calibri" panose="020F0502020204030204" pitchFamily="34" charset="0"/>
                <a:cs typeface="Calibri" panose="020F0502020204030204" pitchFamily="34" charset="0"/>
              </a:rPr>
              <a:t> de l</a:t>
            </a:r>
          </a:p>
          <a:p>
            <a:r>
              <a:rPr lang="en-US" i="1" dirty="0">
                <a:latin typeface="Calibri" panose="020F0502020204030204" pitchFamily="34" charset="0"/>
                <a:cs typeface="Calibri" panose="020F0502020204030204" pitchFamily="34" charset="0"/>
              </a:rPr>
              <a:t>a </a:t>
            </a:r>
            <a:r>
              <a:rPr lang="en-US" i="1" dirty="0" err="1">
                <a:latin typeface="Calibri" panose="020F0502020204030204" pitchFamily="34" charset="0"/>
                <a:cs typeface="Calibri" panose="020F0502020204030204" pitchFamily="34" charset="0"/>
              </a:rPr>
              <a:t>materia</a:t>
            </a:r>
            <a:endParaRPr lang="en-US" i="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297"/>
            <a:ext cx="9144793" cy="6858594"/>
          </a:xfrm>
          <a:prstGeom prst="rect">
            <a:avLst/>
          </a:prstGeom>
        </p:spPr>
      </p:pic>
      <p:sp>
        <p:nvSpPr>
          <p:cNvPr id="373" name="Google Shape;373;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376" name="Google Shape;376;p30"/>
          <p:cNvSpPr txBox="1">
            <a:spLocks noGrp="1"/>
          </p:cNvSpPr>
          <p:nvPr>
            <p:ph type="title"/>
          </p:nvPr>
        </p:nvSpPr>
        <p:spPr>
          <a:xfrm>
            <a:off x="1287409" y="1057274"/>
            <a:ext cx="7678564" cy="924203"/>
          </a:xfrm>
          <a:prstGeom prst="rect">
            <a:avLst/>
          </a:prstGeom>
          <a:noFill/>
          <a:ln>
            <a:noFill/>
          </a:ln>
        </p:spPr>
        <p:txBody>
          <a:bodyPr spcFirstLastPara="1" wrap="square" lIns="91425" tIns="45700" rIns="91425" bIns="45700" anchor="ctr" anchorCtr="0">
            <a:normAutofit fontScale="90000"/>
          </a:bodyPr>
          <a:lstStyle/>
          <a:p>
            <a:pPr marL="514350" lvl="0" indent="-514350">
              <a:buClr>
                <a:srgbClr val="000072"/>
              </a:buClr>
              <a:buSzPts val="2400"/>
              <a:buFont typeface="Calibri"/>
              <a:buAutoNum type="romanUcPeriod" startAt="2"/>
            </a:pP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 </a:t>
            </a:r>
            <a:r>
              <a:rPr lang="en-US" sz="2400" dirty="0">
                <a:solidFill>
                  <a:srgbClr val="000072"/>
                </a:solidFill>
              </a:rPr>
              <a:t>(1/8)</a:t>
            </a:r>
            <a:endParaRPr dirty="0"/>
          </a:p>
        </p:txBody>
      </p:sp>
      <p:pic>
        <p:nvPicPr>
          <p:cNvPr id="4" name="Imagen 3"/>
          <p:cNvPicPr>
            <a:picLocks noChangeAspect="1"/>
          </p:cNvPicPr>
          <p:nvPr/>
        </p:nvPicPr>
        <p:blipFill>
          <a:blip r:embed="rId4"/>
          <a:stretch>
            <a:fillRect/>
          </a:stretch>
        </p:blipFill>
        <p:spPr>
          <a:xfrm>
            <a:off x="1619854" y="1981477"/>
            <a:ext cx="7114649" cy="4676037"/>
          </a:xfrm>
          <a:prstGeom prst="rect">
            <a:avLst/>
          </a:prstGeom>
        </p:spPr>
      </p:pic>
      <p:sp>
        <p:nvSpPr>
          <p:cNvPr id="378" name="Google Shape;378;p30"/>
          <p:cNvSpPr txBox="1">
            <a:spLocks noGrp="1"/>
          </p:cNvSpPr>
          <p:nvPr>
            <p:ph type="body" idx="1"/>
          </p:nvPr>
        </p:nvSpPr>
        <p:spPr>
          <a:xfrm>
            <a:off x="1240491" y="2134442"/>
            <a:ext cx="38862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1800"/>
              <a:buNone/>
            </a:pPr>
            <a:r>
              <a:rPr lang="en-US" b="1" dirty="0" err="1">
                <a:solidFill>
                  <a:srgbClr val="002060"/>
                </a:solidFill>
              </a:rPr>
              <a:t>Equipo</a:t>
            </a:r>
            <a:r>
              <a:rPr lang="en-US" b="1" dirty="0">
                <a:solidFill>
                  <a:srgbClr val="002060"/>
                </a:solidFill>
              </a:rPr>
              <a:t> de </a:t>
            </a:r>
            <a:r>
              <a:rPr lang="en-US" b="1" dirty="0" err="1">
                <a:solidFill>
                  <a:srgbClr val="002060"/>
                </a:solidFill>
              </a:rPr>
              <a:t>montaje</a:t>
            </a:r>
            <a:r>
              <a:rPr lang="en-US" b="1" dirty="0">
                <a:solidFill>
                  <a:srgbClr val="002060"/>
                </a:solidFill>
              </a:rPr>
              <a:t> </a:t>
            </a:r>
            <a:r>
              <a:rPr lang="en-US" b="1" dirty="0" err="1">
                <a:solidFill>
                  <a:srgbClr val="002060"/>
                </a:solidFill>
              </a:rPr>
              <a:t>necesario</a:t>
            </a:r>
            <a:r>
              <a:rPr lang="en-US" b="1" dirty="0">
                <a:solidFill>
                  <a:srgbClr val="002060"/>
                </a:solidFill>
              </a:rPr>
              <a:t>:</a:t>
            </a:r>
            <a:endParaRPr dirty="0"/>
          </a:p>
        </p:txBody>
      </p:sp>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383" name="Google Shape;383;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386" name="Google Shape;386;p31"/>
          <p:cNvSpPr txBox="1">
            <a:spLocks noGrp="1"/>
          </p:cNvSpPr>
          <p:nvPr>
            <p:ph type="title"/>
          </p:nvPr>
        </p:nvSpPr>
        <p:spPr>
          <a:xfrm>
            <a:off x="1199834" y="914390"/>
            <a:ext cx="7886700" cy="994172"/>
          </a:xfrm>
          <a:prstGeom prst="rect">
            <a:avLst/>
          </a:prstGeom>
          <a:noFill/>
          <a:ln>
            <a:noFill/>
          </a:ln>
        </p:spPr>
        <p:txBody>
          <a:bodyPr spcFirstLastPara="1" wrap="square" lIns="91425" tIns="45700" rIns="91425" bIns="45700" anchor="ctr" anchorCtr="0">
            <a:normAutofit/>
          </a:bodyPr>
          <a:lstStyle/>
          <a:p>
            <a:pPr marL="514350" lvl="0" indent="-514350">
              <a:buClr>
                <a:srgbClr val="000072"/>
              </a:buClr>
              <a:buSzPts val="2400"/>
              <a:buFont typeface="Calibri"/>
              <a:buAutoNum type="romanUcPeriod" startAt="2"/>
            </a:pP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 </a:t>
            </a:r>
            <a:r>
              <a:rPr lang="en-US" sz="2400" dirty="0">
                <a:solidFill>
                  <a:srgbClr val="000072"/>
                </a:solidFill>
              </a:rPr>
              <a:t>(2/8)</a:t>
            </a:r>
            <a:endParaRPr dirty="0"/>
          </a:p>
        </p:txBody>
      </p:sp>
      <p:sp>
        <p:nvSpPr>
          <p:cNvPr id="387" name="Google Shape;387;p31"/>
          <p:cNvSpPr txBox="1">
            <a:spLocks noGrp="1"/>
          </p:cNvSpPr>
          <p:nvPr>
            <p:ph type="body" idx="1"/>
          </p:nvPr>
        </p:nvSpPr>
        <p:spPr>
          <a:xfrm>
            <a:off x="1319971" y="1886784"/>
            <a:ext cx="7369218" cy="507855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endParaRPr dirty="0"/>
          </a:p>
          <a:p>
            <a:pPr marL="0" lvl="0" indent="0">
              <a:buNone/>
            </a:pPr>
            <a:r>
              <a:rPr lang="en-US" dirty="0"/>
              <a:t>1. </a:t>
            </a:r>
            <a:r>
              <a:rPr lang="en-US" dirty="0" err="1"/>
              <a:t>Rellene</a:t>
            </a:r>
            <a:r>
              <a:rPr lang="en-US" dirty="0"/>
              <a:t> la </a:t>
            </a:r>
            <a:r>
              <a:rPr lang="en-US" dirty="0" err="1"/>
              <a:t>parte</a:t>
            </a:r>
            <a:r>
              <a:rPr lang="en-US" dirty="0"/>
              <a:t> superior de la </a:t>
            </a:r>
            <a:r>
              <a:rPr lang="en-US" dirty="0" err="1"/>
              <a:t>Investigación</a:t>
            </a:r>
            <a:r>
              <a:rPr lang="en-US" dirty="0"/>
              <a:t> </a:t>
            </a:r>
            <a:r>
              <a:rPr lang="en-US" dirty="0" err="1"/>
              <a:t>sobre</a:t>
            </a:r>
            <a:r>
              <a:rPr lang="en-US" dirty="0"/>
              <a:t> la </a:t>
            </a:r>
            <a:r>
              <a:rPr lang="en-US" dirty="0" err="1"/>
              <a:t>Hidrósfera</a:t>
            </a:r>
            <a:r>
              <a:rPr lang="en-US" dirty="0"/>
              <a:t>, y marque la </a:t>
            </a:r>
            <a:r>
              <a:rPr lang="en-US" dirty="0" err="1"/>
              <a:t>casilla</a:t>
            </a:r>
            <a:r>
              <a:rPr lang="en-US" dirty="0"/>
              <a:t> junto a ”</a:t>
            </a:r>
            <a:r>
              <a:rPr lang="en-US" dirty="0" err="1"/>
              <a:t>Papel</a:t>
            </a:r>
            <a:r>
              <a:rPr lang="en-US" dirty="0"/>
              <a:t> del pH".</a:t>
            </a:r>
          </a:p>
          <a:p>
            <a:pPr marL="0" lvl="0" indent="0">
              <a:buNone/>
            </a:pPr>
            <a:endParaRPr lang="en-US" dirty="0"/>
          </a:p>
          <a:p>
            <a:pPr marL="0" lvl="0" indent="0">
              <a:buNone/>
            </a:pPr>
            <a:r>
              <a:rPr lang="en-US" dirty="0"/>
              <a:t>2. </a:t>
            </a:r>
            <a:r>
              <a:rPr lang="en-US" dirty="0" err="1"/>
              <a:t>Colóquese</a:t>
            </a:r>
            <a:r>
              <a:rPr lang="en-US" dirty="0"/>
              <a:t> los </a:t>
            </a:r>
            <a:r>
              <a:rPr lang="en-US" dirty="0" err="1"/>
              <a:t>guantes</a:t>
            </a:r>
            <a:r>
              <a:rPr lang="en-US" dirty="0"/>
              <a:t> de </a:t>
            </a:r>
            <a:r>
              <a:rPr lang="en-US" dirty="0" err="1"/>
              <a:t>protección</a:t>
            </a:r>
            <a:r>
              <a:rPr lang="en-US" dirty="0"/>
              <a:t>.</a:t>
            </a:r>
          </a:p>
          <a:p>
            <a:pPr marL="0" lvl="0" indent="0">
              <a:buNone/>
            </a:pPr>
            <a:endParaRPr lang="en-US" dirty="0"/>
          </a:p>
          <a:p>
            <a:pPr marL="0" lvl="0" indent="0">
              <a:buNone/>
            </a:pPr>
            <a:r>
              <a:rPr lang="en-US" dirty="0"/>
              <a:t>3. </a:t>
            </a:r>
            <a:r>
              <a:rPr lang="en-US" dirty="0" err="1"/>
              <a:t>Enjuague</a:t>
            </a:r>
            <a:r>
              <a:rPr lang="en-US" dirty="0"/>
              <a:t> las </a:t>
            </a:r>
            <a:r>
              <a:rPr lang="en-US" dirty="0" err="1"/>
              <a:t>pinzas</a:t>
            </a:r>
            <a:r>
              <a:rPr lang="en-US" dirty="0"/>
              <a:t> </a:t>
            </a:r>
            <a:r>
              <a:rPr lang="en-US" dirty="0" err="1"/>
              <a:t>en</a:t>
            </a:r>
            <a:r>
              <a:rPr lang="en-US" dirty="0"/>
              <a:t> el </a:t>
            </a:r>
            <a:r>
              <a:rPr lang="en-US" dirty="0" err="1"/>
              <a:t>agua</a:t>
            </a:r>
            <a:r>
              <a:rPr lang="en-US" dirty="0"/>
              <a:t> de la </a:t>
            </a:r>
            <a:r>
              <a:rPr lang="en-US" dirty="0" err="1"/>
              <a:t>muestra</a:t>
            </a:r>
            <a:r>
              <a:rPr lang="en-US" dirty="0"/>
              <a:t> y </a:t>
            </a:r>
            <a:r>
              <a:rPr lang="en-US" dirty="0" err="1"/>
              <a:t>séquelas</a:t>
            </a:r>
            <a:r>
              <a:rPr lang="en-US" dirty="0"/>
              <a:t> con una </a:t>
            </a:r>
            <a:r>
              <a:rPr lang="en-US" dirty="0" err="1"/>
              <a:t>toalla</a:t>
            </a:r>
            <a:r>
              <a:rPr lang="en-US" dirty="0"/>
              <a:t> de </a:t>
            </a:r>
            <a:r>
              <a:rPr lang="en-US" dirty="0" err="1"/>
              <a:t>papel</a:t>
            </a:r>
            <a:r>
              <a:rPr lang="en-US" dirty="0"/>
              <a:t>.</a:t>
            </a:r>
          </a:p>
          <a:p>
            <a:pPr marL="0" lvl="0" indent="0">
              <a:buNone/>
            </a:pPr>
            <a:endParaRPr lang="en-US" dirty="0"/>
          </a:p>
          <a:p>
            <a:pPr marL="0" lvl="0" indent="0">
              <a:buNone/>
            </a:pPr>
            <a:r>
              <a:rPr lang="en-US" dirty="0"/>
              <a:t>4. </a:t>
            </a:r>
            <a:r>
              <a:rPr lang="en-US" dirty="0" err="1"/>
              <a:t>Enjuague</a:t>
            </a:r>
            <a:r>
              <a:rPr lang="en-US" dirty="0"/>
              <a:t> </a:t>
            </a:r>
            <a:r>
              <a:rPr lang="en-US" dirty="0" err="1"/>
              <a:t>tres</a:t>
            </a:r>
            <a:r>
              <a:rPr lang="en-US" dirty="0"/>
              <a:t> </a:t>
            </a:r>
            <a:r>
              <a:rPr lang="en-US" dirty="0" err="1"/>
              <a:t>veces</a:t>
            </a:r>
            <a:r>
              <a:rPr lang="en-US" dirty="0"/>
              <a:t> dos </a:t>
            </a:r>
            <a:r>
              <a:rPr lang="en-US" dirty="0" err="1"/>
              <a:t>vasos</a:t>
            </a:r>
            <a:r>
              <a:rPr lang="en-US" dirty="0"/>
              <a:t> o </a:t>
            </a:r>
            <a:r>
              <a:rPr lang="en-US" dirty="0" err="1"/>
              <a:t>tazas</a:t>
            </a:r>
            <a:r>
              <a:rPr lang="en-US" dirty="0"/>
              <a:t> con el </a:t>
            </a:r>
            <a:r>
              <a:rPr lang="en-US" dirty="0" err="1"/>
              <a:t>agua</a:t>
            </a:r>
            <a:r>
              <a:rPr lang="en-US" dirty="0"/>
              <a:t> de la </a:t>
            </a:r>
            <a:r>
              <a:rPr lang="en-US" dirty="0" err="1"/>
              <a:t>muestra</a:t>
            </a:r>
            <a:r>
              <a:rPr lang="en-US" dirty="0"/>
              <a:t>.</a:t>
            </a:r>
            <a:endParaRPr dirty="0"/>
          </a:p>
        </p:txBody>
      </p:sp>
      <p:pic>
        <p:nvPicPr>
          <p:cNvPr id="388" name="Google Shape;388;p31" descr="Illustration of beaker, stirring rod, salt and tweezers, and paper towels"/>
          <p:cNvPicPr preferRelativeResize="0">
            <a:picLocks noGrp="1"/>
          </p:cNvPicPr>
          <p:nvPr>
            <p:ph type="body" idx="2"/>
          </p:nvPr>
        </p:nvPicPr>
        <p:blipFill rotWithShape="1">
          <a:blip r:embed="rId4">
            <a:alphaModFix/>
          </a:blip>
          <a:srcRect/>
          <a:stretch/>
        </p:blipFill>
        <p:spPr>
          <a:xfrm>
            <a:off x="6081162" y="2555220"/>
            <a:ext cx="2806700" cy="1371600"/>
          </a:xfrm>
          <a:prstGeom prst="rect">
            <a:avLst/>
          </a:prstGeom>
          <a:noFill/>
          <a:ln>
            <a:noFill/>
          </a:ln>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pic>
        <p:nvPicPr>
          <p:cNvPr id="2" name="Imagen 1"/>
          <p:cNvPicPr>
            <a:picLocks noChangeAspect="1"/>
          </p:cNvPicPr>
          <p:nvPr/>
        </p:nvPicPr>
        <p:blipFill>
          <a:blip r:embed="rId5"/>
          <a:stretch>
            <a:fillRect/>
          </a:stretch>
        </p:blipFill>
        <p:spPr>
          <a:xfrm>
            <a:off x="2960002" y="5486281"/>
            <a:ext cx="5230821" cy="137171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397" name="Google Shape;397;p32"/>
          <p:cNvSpPr txBox="1">
            <a:spLocks noGrp="1"/>
          </p:cNvSpPr>
          <p:nvPr>
            <p:ph type="title"/>
          </p:nvPr>
        </p:nvSpPr>
        <p:spPr>
          <a:xfrm>
            <a:off x="1199834" y="914390"/>
            <a:ext cx="7886700" cy="994172"/>
          </a:xfrm>
          <a:prstGeom prst="rect">
            <a:avLst/>
          </a:prstGeom>
          <a:noFill/>
          <a:ln>
            <a:noFill/>
          </a:ln>
        </p:spPr>
        <p:txBody>
          <a:bodyPr spcFirstLastPara="1" wrap="square" lIns="91425" tIns="45700" rIns="91425" bIns="45700" anchor="ctr" anchorCtr="0">
            <a:normAutofit/>
          </a:bodyPr>
          <a:lstStyle/>
          <a:p>
            <a:pPr marL="514350" lvl="0" indent="-514350">
              <a:buClr>
                <a:srgbClr val="000072"/>
              </a:buClr>
              <a:buSzPts val="2400"/>
              <a:buFont typeface="Calibri"/>
              <a:buAutoNum type="romanUcPeriod" startAt="2"/>
            </a:pP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 </a:t>
            </a:r>
            <a:r>
              <a:rPr lang="en-US" sz="2400" dirty="0">
                <a:solidFill>
                  <a:srgbClr val="000072"/>
                </a:solidFill>
              </a:rPr>
              <a:t>(3/8)</a:t>
            </a:r>
            <a:endParaRPr dirty="0"/>
          </a:p>
        </p:txBody>
      </p:sp>
      <p:sp>
        <p:nvSpPr>
          <p:cNvPr id="398" name="Google Shape;398;p32"/>
          <p:cNvSpPr txBox="1">
            <a:spLocks noGrp="1"/>
          </p:cNvSpPr>
          <p:nvPr>
            <p:ph type="body" idx="1"/>
          </p:nvPr>
        </p:nvSpPr>
        <p:spPr>
          <a:xfrm>
            <a:off x="1320483" y="1620422"/>
            <a:ext cx="7369218" cy="507855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endParaRPr dirty="0"/>
          </a:p>
          <a:p>
            <a:pPr marL="342900" lvl="0">
              <a:buAutoNum type="arabicPeriod" startAt="5"/>
            </a:pPr>
            <a:r>
              <a:rPr lang="en-US" dirty="0" err="1"/>
              <a:t>Llene</a:t>
            </a:r>
            <a:r>
              <a:rPr lang="en-US" dirty="0"/>
              <a:t> un </a:t>
            </a:r>
            <a:r>
              <a:rPr lang="en-US" dirty="0" err="1"/>
              <a:t>vaso</a:t>
            </a:r>
            <a:r>
              <a:rPr lang="en-US" dirty="0"/>
              <a:t> o una </a:t>
            </a:r>
            <a:r>
              <a:rPr lang="en-US" dirty="0" err="1"/>
              <a:t>taza</a:t>
            </a:r>
            <a:r>
              <a:rPr lang="en-US" dirty="0"/>
              <a:t> con </a:t>
            </a:r>
            <a:r>
              <a:rPr lang="en-US" dirty="0" err="1"/>
              <a:t>unos</a:t>
            </a:r>
            <a:r>
              <a:rPr lang="en-US" dirty="0"/>
              <a:t> 50 mL de </a:t>
            </a:r>
            <a:r>
              <a:rPr lang="en-US" dirty="0" err="1"/>
              <a:t>agua</a:t>
            </a:r>
            <a:r>
              <a:rPr lang="en-US" dirty="0"/>
              <a:t> de </a:t>
            </a:r>
            <a:r>
              <a:rPr lang="en-US" dirty="0" err="1"/>
              <a:t>muestra</a:t>
            </a:r>
            <a:r>
              <a:rPr lang="en-US" dirty="0"/>
              <a:t>.</a:t>
            </a:r>
          </a:p>
          <a:p>
            <a:pPr marL="342900" lvl="0">
              <a:buAutoNum type="arabicPeriod" startAt="5"/>
            </a:pPr>
            <a:r>
              <a:rPr lang="en-US" dirty="0" err="1"/>
              <a:t>Utilizando</a:t>
            </a:r>
            <a:r>
              <a:rPr lang="en-US" dirty="0"/>
              <a:t> las </a:t>
            </a:r>
            <a:r>
              <a:rPr lang="en-US" dirty="0" err="1"/>
              <a:t>pinzas</a:t>
            </a:r>
            <a:r>
              <a:rPr lang="en-US" dirty="0"/>
              <a:t>, </a:t>
            </a:r>
            <a:r>
              <a:rPr lang="en-US" dirty="0" err="1"/>
              <a:t>coloque</a:t>
            </a:r>
            <a:r>
              <a:rPr lang="en-US" dirty="0"/>
              <a:t> un </a:t>
            </a:r>
            <a:r>
              <a:rPr lang="en-US" dirty="0" err="1"/>
              <a:t>cristal</a:t>
            </a:r>
            <a:r>
              <a:rPr lang="en-US" dirty="0"/>
              <a:t> de </a:t>
            </a:r>
            <a:r>
              <a:rPr lang="en-US" dirty="0" err="1"/>
              <a:t>sal</a:t>
            </a:r>
            <a:r>
              <a:rPr lang="en-US" dirty="0"/>
              <a:t> </a:t>
            </a:r>
            <a:r>
              <a:rPr lang="en-US" dirty="0" err="1"/>
              <a:t>en</a:t>
            </a:r>
            <a:r>
              <a:rPr lang="en-US" dirty="0"/>
              <a:t> el </a:t>
            </a:r>
            <a:r>
              <a:rPr lang="en-US" dirty="0" err="1"/>
              <a:t>agua</a:t>
            </a:r>
            <a:r>
              <a:rPr lang="en-US" dirty="0"/>
              <a:t> de </a:t>
            </a:r>
            <a:r>
              <a:rPr lang="en-US" dirty="0" err="1"/>
              <a:t>muestra</a:t>
            </a:r>
            <a:r>
              <a:rPr lang="en-US" dirty="0"/>
              <a:t>. (Si no </a:t>
            </a:r>
            <a:r>
              <a:rPr lang="en-US" dirty="0" err="1"/>
              <a:t>tiene</a:t>
            </a:r>
            <a:r>
              <a:rPr lang="en-US" dirty="0"/>
              <a:t> </a:t>
            </a:r>
            <a:r>
              <a:rPr lang="en-US" dirty="0" err="1"/>
              <a:t>cristales</a:t>
            </a:r>
            <a:r>
              <a:rPr lang="en-US" dirty="0"/>
              <a:t> de </a:t>
            </a:r>
            <a:r>
              <a:rPr lang="en-US" dirty="0" err="1"/>
              <a:t>sal</a:t>
            </a:r>
            <a:r>
              <a:rPr lang="en-US" dirty="0"/>
              <a:t>, </a:t>
            </a:r>
            <a:r>
              <a:rPr lang="en-US" dirty="0" err="1"/>
              <a:t>utilice</a:t>
            </a:r>
            <a:r>
              <a:rPr lang="en-US" dirty="0"/>
              <a:t> </a:t>
            </a:r>
            <a:r>
              <a:rPr lang="en-US" dirty="0" err="1"/>
              <a:t>unos</a:t>
            </a:r>
            <a:r>
              <a:rPr lang="en-US" dirty="0"/>
              <a:t> </a:t>
            </a:r>
            <a:r>
              <a:rPr lang="en-US" dirty="0" err="1"/>
              <a:t>cuantos</a:t>
            </a:r>
            <a:r>
              <a:rPr lang="en-US" dirty="0"/>
              <a:t> </a:t>
            </a:r>
            <a:r>
              <a:rPr lang="en-US" dirty="0" err="1"/>
              <a:t>granos</a:t>
            </a:r>
            <a:r>
              <a:rPr lang="en-US" dirty="0"/>
              <a:t> de </a:t>
            </a:r>
            <a:r>
              <a:rPr lang="en-US" dirty="0" err="1"/>
              <a:t>sal</a:t>
            </a:r>
            <a:r>
              <a:rPr lang="en-US" dirty="0"/>
              <a:t> de mesa y </a:t>
            </a:r>
            <a:r>
              <a:rPr lang="en-US" dirty="0" err="1"/>
              <a:t>viértalos</a:t>
            </a:r>
            <a:r>
              <a:rPr lang="en-US" dirty="0"/>
              <a:t> </a:t>
            </a:r>
            <a:r>
              <a:rPr lang="en-US" dirty="0" err="1"/>
              <a:t>en</a:t>
            </a:r>
            <a:r>
              <a:rPr lang="en-US" dirty="0"/>
              <a:t> el </a:t>
            </a:r>
            <a:r>
              <a:rPr lang="en-US" dirty="0" err="1"/>
              <a:t>agua</a:t>
            </a:r>
            <a:r>
              <a:rPr lang="en-US" dirty="0"/>
              <a:t> de la </a:t>
            </a:r>
            <a:r>
              <a:rPr lang="en-US" dirty="0" err="1"/>
              <a:t>muestra</a:t>
            </a:r>
            <a:r>
              <a:rPr lang="en-US" dirty="0"/>
              <a:t>)*.</a:t>
            </a:r>
          </a:p>
          <a:p>
            <a:pPr marL="342900" lvl="0">
              <a:buAutoNum type="arabicPeriod" startAt="5"/>
            </a:pPr>
            <a:r>
              <a:rPr lang="en-US" dirty="0" err="1"/>
              <a:t>Remueva</a:t>
            </a:r>
            <a:r>
              <a:rPr lang="en-US" dirty="0"/>
              <a:t> bien con una </a:t>
            </a:r>
            <a:r>
              <a:rPr lang="en-US" dirty="0" err="1"/>
              <a:t>varilla</a:t>
            </a:r>
            <a:r>
              <a:rPr lang="en-US" dirty="0"/>
              <a:t> o una </a:t>
            </a:r>
            <a:r>
              <a:rPr lang="en-US" dirty="0" err="1"/>
              <a:t>cuchara</a:t>
            </a:r>
            <a:r>
              <a:rPr lang="en-US" dirty="0"/>
              <a:t>.</a:t>
            </a:r>
            <a:endParaRPr dirty="0"/>
          </a:p>
        </p:txBody>
      </p:sp>
      <p:pic>
        <p:nvPicPr>
          <p:cNvPr id="399" name="Google Shape;399;p32" descr="Illustration of needed equipment: water sample bottle, two beakers, stirring rod, tweezers, and salt."/>
          <p:cNvPicPr preferRelativeResize="0"/>
          <p:nvPr/>
        </p:nvPicPr>
        <p:blipFill rotWithShape="1">
          <a:blip r:embed="rId3">
            <a:alphaModFix/>
          </a:blip>
          <a:srcRect/>
          <a:stretch/>
        </p:blipFill>
        <p:spPr>
          <a:xfrm>
            <a:off x="6079989" y="2904074"/>
            <a:ext cx="2132757" cy="2361266"/>
          </a:xfrm>
          <a:prstGeom prst="rect">
            <a:avLst/>
          </a:prstGeom>
          <a:noFill/>
          <a:ln>
            <a:noFill/>
          </a:ln>
        </p:spPr>
      </p:pic>
      <p:pic>
        <p:nvPicPr>
          <p:cNvPr id="400" name="Google Shape;400;p32" descr="caution icon"/>
          <p:cNvPicPr preferRelativeResize="0"/>
          <p:nvPr/>
        </p:nvPicPr>
        <p:blipFill rotWithShape="1">
          <a:blip r:embed="rId4">
            <a:alphaModFix/>
          </a:blip>
          <a:srcRect/>
          <a:stretch/>
        </p:blipFill>
        <p:spPr>
          <a:xfrm>
            <a:off x="1255264" y="5615574"/>
            <a:ext cx="399410" cy="409377"/>
          </a:xfrm>
          <a:prstGeom prst="rect">
            <a:avLst/>
          </a:prstGeom>
          <a:noFill/>
          <a:ln>
            <a:noFill/>
          </a:ln>
          <a:effectLst>
            <a:outerShdw blurRad="292100" dist="139700" dir="2700000" algn="tl" rotWithShape="0">
              <a:srgbClr val="333333">
                <a:alpha val="64705"/>
              </a:srgbClr>
            </a:outerShdw>
          </a:effectLst>
        </p:spPr>
      </p:pic>
      <p:sp>
        <p:nvSpPr>
          <p:cNvPr id="401" name="Google Shape;401;p32"/>
          <p:cNvSpPr txBox="1"/>
          <p:nvPr/>
        </p:nvSpPr>
        <p:spPr>
          <a:xfrm>
            <a:off x="1635434" y="5615574"/>
            <a:ext cx="7292112" cy="1077178"/>
          </a:xfrm>
          <a:prstGeom prst="rect">
            <a:avLst/>
          </a:prstGeom>
          <a:noFill/>
          <a:ln>
            <a:noFill/>
          </a:ln>
        </p:spPr>
        <p:txBody>
          <a:bodyPr spcFirstLastPara="1" wrap="square" lIns="91425" tIns="45700" rIns="91425" bIns="45700" anchor="t" anchorCtr="0">
            <a:spAutoFit/>
          </a:bodyPr>
          <a:lstStyle/>
          <a:p>
            <a:pPr lvl="0"/>
            <a:r>
              <a:rPr lang="en-US" sz="1600" b="1" i="1" dirty="0">
                <a:solidFill>
                  <a:schemeClr val="dk1"/>
                </a:solidFill>
                <a:latin typeface="Calibri"/>
                <a:ea typeface="Calibri"/>
                <a:cs typeface="Calibri"/>
                <a:sym typeface="Calibri"/>
              </a:rPr>
              <a:t>*Los </a:t>
            </a:r>
            <a:r>
              <a:rPr lang="en-US" sz="1600" b="1" i="1" dirty="0" err="1">
                <a:solidFill>
                  <a:schemeClr val="dk1"/>
                </a:solidFill>
                <a:latin typeface="Calibri"/>
                <a:ea typeface="Calibri"/>
                <a:cs typeface="Calibri"/>
                <a:sym typeface="Calibri"/>
              </a:rPr>
              <a:t>cristales</a:t>
            </a:r>
            <a:r>
              <a:rPr lang="en-US" sz="1600" b="1" i="1" dirty="0">
                <a:solidFill>
                  <a:schemeClr val="dk1"/>
                </a:solidFill>
                <a:latin typeface="Calibri"/>
                <a:ea typeface="Calibri"/>
                <a:cs typeface="Calibri"/>
                <a:sym typeface="Calibri"/>
              </a:rPr>
              <a:t> de 0,5 a 2,0 mm de </a:t>
            </a:r>
            <a:r>
              <a:rPr lang="en-US" sz="1600" b="1" i="1" dirty="0" err="1">
                <a:solidFill>
                  <a:schemeClr val="dk1"/>
                </a:solidFill>
                <a:latin typeface="Calibri"/>
                <a:ea typeface="Calibri"/>
                <a:cs typeface="Calibri"/>
                <a:sym typeface="Calibri"/>
              </a:rPr>
              <a:t>diámetro</a:t>
            </a:r>
            <a:r>
              <a:rPr lang="en-US" sz="1600" b="1" i="1" dirty="0">
                <a:solidFill>
                  <a:schemeClr val="dk1"/>
                </a:solidFill>
                <a:latin typeface="Calibri"/>
                <a:ea typeface="Calibri"/>
                <a:cs typeface="Calibri"/>
                <a:sym typeface="Calibri"/>
              </a:rPr>
              <a:t> son </a:t>
            </a:r>
            <a:r>
              <a:rPr lang="en-US" sz="1600" b="1" i="1" dirty="0" err="1">
                <a:solidFill>
                  <a:schemeClr val="dk1"/>
                </a:solidFill>
                <a:latin typeface="Calibri"/>
                <a:ea typeface="Calibri"/>
                <a:cs typeface="Calibri"/>
                <a:sym typeface="Calibri"/>
              </a:rPr>
              <a:t>mucho</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más</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fáciles</a:t>
            </a:r>
            <a:r>
              <a:rPr lang="en-US" sz="1600" b="1" i="1" dirty="0">
                <a:solidFill>
                  <a:schemeClr val="dk1"/>
                </a:solidFill>
                <a:latin typeface="Calibri"/>
                <a:ea typeface="Calibri"/>
                <a:cs typeface="Calibri"/>
                <a:sym typeface="Calibri"/>
              </a:rPr>
              <a:t> de </a:t>
            </a:r>
            <a:r>
              <a:rPr lang="en-US" sz="1600" b="1" i="1" dirty="0" err="1">
                <a:solidFill>
                  <a:schemeClr val="dk1"/>
                </a:solidFill>
                <a:latin typeface="Calibri"/>
                <a:ea typeface="Calibri"/>
                <a:cs typeface="Calibri"/>
                <a:sym typeface="Calibri"/>
              </a:rPr>
              <a:t>trabajar</a:t>
            </a:r>
            <a:r>
              <a:rPr lang="en-US" sz="1600" b="1" i="1" dirty="0">
                <a:solidFill>
                  <a:schemeClr val="dk1"/>
                </a:solidFill>
                <a:latin typeface="Calibri"/>
                <a:ea typeface="Calibri"/>
                <a:cs typeface="Calibri"/>
                <a:sym typeface="Calibri"/>
              </a:rPr>
              <a:t> que la "</a:t>
            </a:r>
            <a:r>
              <a:rPr lang="en-US" sz="1600" b="1" i="1" dirty="0" err="1">
                <a:solidFill>
                  <a:schemeClr val="dk1"/>
                </a:solidFill>
                <a:latin typeface="Calibri"/>
                <a:ea typeface="Calibri"/>
                <a:cs typeface="Calibri"/>
                <a:sym typeface="Calibri"/>
              </a:rPr>
              <a:t>sal</a:t>
            </a:r>
            <a:r>
              <a:rPr lang="en-US" sz="1600" b="1" i="1" dirty="0">
                <a:solidFill>
                  <a:schemeClr val="dk1"/>
                </a:solidFill>
                <a:latin typeface="Calibri"/>
                <a:ea typeface="Calibri"/>
                <a:cs typeface="Calibri"/>
                <a:sym typeface="Calibri"/>
              </a:rPr>
              <a:t> de mesa" </a:t>
            </a:r>
            <a:r>
              <a:rPr lang="en-US" sz="1600" b="1" i="1" dirty="0" err="1">
                <a:solidFill>
                  <a:schemeClr val="dk1"/>
                </a:solidFill>
                <a:latin typeface="Calibri"/>
                <a:ea typeface="Calibri"/>
                <a:cs typeface="Calibri"/>
                <a:sym typeface="Calibri"/>
              </a:rPr>
              <a:t>molida</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muy</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finamente</a:t>
            </a:r>
            <a:r>
              <a:rPr lang="en-US" sz="1600" b="1" i="1" dirty="0">
                <a:solidFill>
                  <a:schemeClr val="dk1"/>
                </a:solidFill>
                <a:latin typeface="Calibri"/>
                <a:ea typeface="Calibri"/>
                <a:cs typeface="Calibri"/>
                <a:sym typeface="Calibri"/>
              </a:rPr>
              <a:t> que se </a:t>
            </a:r>
            <a:r>
              <a:rPr lang="en-US" sz="1600" b="1" i="1" dirty="0" err="1">
                <a:solidFill>
                  <a:schemeClr val="dk1"/>
                </a:solidFill>
                <a:latin typeface="Calibri"/>
                <a:ea typeface="Calibri"/>
                <a:cs typeface="Calibri"/>
                <a:sym typeface="Calibri"/>
              </a:rPr>
              <a:t>utiliza</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en</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algunos</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países</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En</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Norteamérica</a:t>
            </a:r>
            <a:r>
              <a:rPr lang="en-US" sz="1600" b="1" i="1" dirty="0">
                <a:solidFill>
                  <a:schemeClr val="dk1"/>
                </a:solidFill>
                <a:latin typeface="Calibri"/>
                <a:ea typeface="Calibri"/>
                <a:cs typeface="Calibri"/>
                <a:sym typeface="Calibri"/>
              </a:rPr>
              <a:t>, los </a:t>
            </a:r>
            <a:r>
              <a:rPr lang="en-US" sz="1600" b="1" i="1" dirty="0" err="1">
                <a:solidFill>
                  <a:schemeClr val="dk1"/>
                </a:solidFill>
                <a:latin typeface="Calibri"/>
                <a:ea typeface="Calibri"/>
                <a:cs typeface="Calibri"/>
                <a:sym typeface="Calibri"/>
              </a:rPr>
              <a:t>cristales</a:t>
            </a:r>
            <a:r>
              <a:rPr lang="en-US" sz="1600" b="1" i="1" dirty="0">
                <a:solidFill>
                  <a:schemeClr val="dk1"/>
                </a:solidFill>
                <a:latin typeface="Calibri"/>
                <a:ea typeface="Calibri"/>
                <a:cs typeface="Calibri"/>
                <a:sym typeface="Calibri"/>
              </a:rPr>
              <a:t> de </a:t>
            </a:r>
            <a:r>
              <a:rPr lang="en-US" sz="1600" b="1" i="1" dirty="0" err="1">
                <a:solidFill>
                  <a:schemeClr val="dk1"/>
                </a:solidFill>
                <a:latin typeface="Calibri"/>
                <a:ea typeface="Calibri"/>
                <a:cs typeface="Calibri"/>
                <a:sym typeface="Calibri"/>
              </a:rPr>
              <a:t>sal</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más</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grandes</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suelen</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comercializarse</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como</a:t>
            </a:r>
            <a:r>
              <a:rPr lang="en-US" sz="1600" b="1" i="1" dirty="0">
                <a:solidFill>
                  <a:schemeClr val="dk1"/>
                </a:solidFill>
                <a:latin typeface="Calibri"/>
                <a:ea typeface="Calibri"/>
                <a:cs typeface="Calibri"/>
                <a:sym typeface="Calibri"/>
              </a:rPr>
              <a:t> "</a:t>
            </a:r>
            <a:r>
              <a:rPr lang="en-US" sz="1600" b="1" i="1" dirty="0" err="1">
                <a:solidFill>
                  <a:schemeClr val="dk1"/>
                </a:solidFill>
                <a:latin typeface="Calibri"/>
                <a:ea typeface="Calibri"/>
                <a:cs typeface="Calibri"/>
                <a:sym typeface="Calibri"/>
              </a:rPr>
              <a:t>sal</a:t>
            </a:r>
            <a:r>
              <a:rPr lang="en-US" sz="1600" b="1" i="1" dirty="0">
                <a:solidFill>
                  <a:schemeClr val="dk1"/>
                </a:solidFill>
                <a:latin typeface="Calibri"/>
                <a:ea typeface="Calibri"/>
                <a:cs typeface="Calibri"/>
                <a:sym typeface="Calibri"/>
              </a:rPr>
              <a:t> marina".</a:t>
            </a:r>
            <a:endParaRPr i="1" dirty="0">
              <a:latin typeface="Calibri" panose="020F0502020204030204" pitchFamily="34" charset="0"/>
              <a:cs typeface="Calibri" panose="020F0502020204030204" pitchFamily="34" charset="0"/>
            </a:endParaRPr>
          </a:p>
        </p:txBody>
      </p:sp>
      <p:pic>
        <p:nvPicPr>
          <p:cNvPr id="10" name="Imagen 9"/>
          <p:cNvPicPr>
            <a:picLocks noChangeAspect="1"/>
          </p:cNvPicPr>
          <p:nvPr/>
        </p:nvPicPr>
        <p:blipFill>
          <a:blip r:embed="rId5"/>
          <a:stretch>
            <a:fillRect/>
          </a:stretch>
        </p:blipFill>
        <p:spPr>
          <a:xfrm>
            <a:off x="-397" y="-297"/>
            <a:ext cx="9144793" cy="6858594"/>
          </a:xfrm>
          <a:prstGeom prst="rect">
            <a:avLst/>
          </a:prstGeom>
        </p:spPr>
      </p:pic>
      <p:sp>
        <p:nvSpPr>
          <p:cNvPr id="11" name="Rectángulo redondeado 10"/>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2" name="CuadroTexto 11"/>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409" name="Google Shape;409;p33"/>
          <p:cNvSpPr txBox="1">
            <a:spLocks noGrp="1"/>
          </p:cNvSpPr>
          <p:nvPr>
            <p:ph type="title"/>
          </p:nvPr>
        </p:nvSpPr>
        <p:spPr>
          <a:xfrm>
            <a:off x="1199834" y="914390"/>
            <a:ext cx="7886700" cy="994172"/>
          </a:xfrm>
          <a:prstGeom prst="rect">
            <a:avLst/>
          </a:prstGeom>
          <a:noFill/>
          <a:ln>
            <a:noFill/>
          </a:ln>
        </p:spPr>
        <p:txBody>
          <a:bodyPr spcFirstLastPara="1" wrap="square" lIns="91425" tIns="45700" rIns="91425" bIns="45700" anchor="ctr" anchorCtr="0">
            <a:normAutofit/>
          </a:bodyPr>
          <a:lstStyle/>
          <a:p>
            <a:pPr marL="514350" lvl="0" indent="-514350">
              <a:buClr>
                <a:srgbClr val="000072"/>
              </a:buClr>
              <a:buSzPts val="2400"/>
              <a:buFont typeface="Calibri"/>
              <a:buAutoNum type="romanUcPeriod" startAt="2"/>
            </a:pP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a:t>
            </a:r>
            <a:r>
              <a:rPr lang="en-US" sz="2400" dirty="0">
                <a:solidFill>
                  <a:srgbClr val="000072"/>
                </a:solidFill>
              </a:rPr>
              <a:t>(4/8)</a:t>
            </a:r>
            <a:endParaRPr dirty="0"/>
          </a:p>
        </p:txBody>
      </p:sp>
      <p:sp>
        <p:nvSpPr>
          <p:cNvPr id="410" name="Google Shape;410;p33"/>
          <p:cNvSpPr txBox="1">
            <a:spLocks noGrp="1"/>
          </p:cNvSpPr>
          <p:nvPr>
            <p:ph type="body" idx="1"/>
          </p:nvPr>
        </p:nvSpPr>
        <p:spPr>
          <a:xfrm>
            <a:off x="1320483" y="1620422"/>
            <a:ext cx="4880155" cy="5078552"/>
          </a:xfrm>
          <a:prstGeom prst="rect">
            <a:avLst/>
          </a:prstGeom>
          <a:noFill/>
          <a:ln>
            <a:noFill/>
          </a:ln>
        </p:spPr>
        <p:txBody>
          <a:bodyPr spcFirstLastPara="1" wrap="square" lIns="91425" tIns="45700" rIns="91425" bIns="45700" anchor="t" anchorCtr="0">
            <a:normAutofit/>
          </a:bodyPr>
          <a:lstStyle/>
          <a:p>
            <a:pPr marL="228600" lvl="0" indent="-114300" algn="l" rtl="0">
              <a:lnSpc>
                <a:spcPct val="90000"/>
              </a:lnSpc>
              <a:spcBef>
                <a:spcPts val="0"/>
              </a:spcBef>
              <a:spcAft>
                <a:spcPts val="0"/>
              </a:spcAft>
              <a:buClr>
                <a:schemeClr val="dk1"/>
              </a:buClr>
              <a:buSzPts val="1800"/>
              <a:buNone/>
            </a:pPr>
            <a:endParaRPr b="1" dirty="0"/>
          </a:p>
          <a:p>
            <a:pPr marL="0" lvl="0" indent="0">
              <a:buNone/>
            </a:pPr>
            <a:r>
              <a:rPr lang="en-US" dirty="0"/>
              <a:t>8. </a:t>
            </a:r>
            <a:r>
              <a:rPr lang="en-US" dirty="0" err="1"/>
              <a:t>Mida</a:t>
            </a:r>
            <a:r>
              <a:rPr lang="en-US" dirty="0"/>
              <a:t> la </a:t>
            </a:r>
            <a:r>
              <a:rPr lang="en-US" dirty="0" err="1"/>
              <a:t>conductividad</a:t>
            </a:r>
            <a:r>
              <a:rPr lang="en-US" dirty="0"/>
              <a:t> </a:t>
            </a:r>
            <a:r>
              <a:rPr lang="en-US" dirty="0" err="1"/>
              <a:t>eléctrica</a:t>
            </a:r>
            <a:r>
              <a:rPr lang="en-US" dirty="0"/>
              <a:t> del </a:t>
            </a:r>
            <a:r>
              <a:rPr lang="en-US" dirty="0" err="1"/>
              <a:t>agua</a:t>
            </a:r>
            <a:r>
              <a:rPr lang="en-US" dirty="0"/>
              <a:t> de la </a:t>
            </a:r>
            <a:r>
              <a:rPr lang="en-US" dirty="0" err="1"/>
              <a:t>muestra</a:t>
            </a:r>
            <a:r>
              <a:rPr lang="en-US" dirty="0"/>
              <a:t> </a:t>
            </a:r>
            <a:r>
              <a:rPr lang="en-US" dirty="0" err="1"/>
              <a:t>tratada</a:t>
            </a:r>
            <a:r>
              <a:rPr lang="en-US" dirty="0"/>
              <a:t> (con la </a:t>
            </a:r>
            <a:r>
              <a:rPr lang="en-US" dirty="0" err="1"/>
              <a:t>sal</a:t>
            </a:r>
            <a:r>
              <a:rPr lang="en-US" dirty="0"/>
              <a:t> </a:t>
            </a:r>
            <a:r>
              <a:rPr lang="en-US" dirty="0" err="1"/>
              <a:t>añadida</a:t>
            </a:r>
            <a:r>
              <a:rPr lang="en-US" dirty="0"/>
              <a:t>) </a:t>
            </a:r>
            <a:r>
              <a:rPr lang="en-US" dirty="0" err="1"/>
              <a:t>utilizando</a:t>
            </a:r>
            <a:r>
              <a:rPr lang="en-US" dirty="0"/>
              <a:t> el </a:t>
            </a:r>
            <a:r>
              <a:rPr lang="en-US" b="1" dirty="0" err="1">
                <a:solidFill>
                  <a:schemeClr val="accent5">
                    <a:lumMod val="75000"/>
                  </a:schemeClr>
                </a:solidFill>
              </a:rPr>
              <a:t>Protocolo</a:t>
            </a:r>
            <a:r>
              <a:rPr lang="en-US" b="1" dirty="0">
                <a:solidFill>
                  <a:schemeClr val="accent5">
                    <a:lumMod val="75000"/>
                  </a:schemeClr>
                </a:solidFill>
              </a:rPr>
              <a:t> de </a:t>
            </a:r>
            <a:r>
              <a:rPr lang="en-US" b="1" dirty="0" err="1">
                <a:solidFill>
                  <a:schemeClr val="accent5">
                    <a:lumMod val="75000"/>
                  </a:schemeClr>
                </a:solidFill>
              </a:rPr>
              <a:t>Conductividad</a:t>
            </a:r>
            <a:r>
              <a:rPr lang="en-US" b="1" dirty="0">
                <a:solidFill>
                  <a:schemeClr val="accent5">
                    <a:lumMod val="75000"/>
                  </a:schemeClr>
                </a:solidFill>
              </a:rPr>
              <a:t> </a:t>
            </a:r>
            <a:r>
              <a:rPr lang="en-US" b="1" dirty="0" err="1">
                <a:solidFill>
                  <a:schemeClr val="accent5">
                    <a:lumMod val="75000"/>
                  </a:schemeClr>
                </a:solidFill>
              </a:rPr>
              <a:t>Eléctrica</a:t>
            </a:r>
            <a:r>
              <a:rPr lang="en-US" b="1" dirty="0">
                <a:solidFill>
                  <a:schemeClr val="accent5">
                    <a:lumMod val="75000"/>
                  </a:schemeClr>
                </a:solidFill>
              </a:rPr>
              <a:t>.</a:t>
            </a:r>
          </a:p>
          <a:p>
            <a:pPr marL="0" lvl="0" indent="0">
              <a:buNone/>
            </a:pPr>
            <a:endParaRPr lang="en-US" dirty="0"/>
          </a:p>
          <a:p>
            <a:pPr marL="0" lvl="0" indent="0">
              <a:buNone/>
            </a:pPr>
            <a:r>
              <a:rPr lang="en-US" dirty="0"/>
              <a:t>a. Si la </a:t>
            </a:r>
            <a:r>
              <a:rPr lang="en-US" dirty="0" err="1"/>
              <a:t>conductividad</a:t>
            </a:r>
            <a:r>
              <a:rPr lang="en-US" dirty="0"/>
              <a:t> </a:t>
            </a:r>
            <a:r>
              <a:rPr lang="en-US" dirty="0" err="1"/>
              <a:t>eléctrica</a:t>
            </a:r>
            <a:r>
              <a:rPr lang="en-US" dirty="0"/>
              <a:t> es de al </a:t>
            </a:r>
            <a:r>
              <a:rPr lang="en-US" dirty="0" err="1"/>
              <a:t>menos</a:t>
            </a:r>
            <a:r>
              <a:rPr lang="en-US" dirty="0"/>
              <a:t> 200 µS/cm, </a:t>
            </a:r>
            <a:r>
              <a:rPr lang="en-US" dirty="0" err="1"/>
              <a:t>registre</a:t>
            </a:r>
            <a:r>
              <a:rPr lang="en-US" dirty="0"/>
              <a:t> el valor </a:t>
            </a:r>
            <a:r>
              <a:rPr lang="en-US" dirty="0" err="1"/>
              <a:t>en</a:t>
            </a:r>
            <a:r>
              <a:rPr lang="en-US" dirty="0"/>
              <a:t> la Hoja de </a:t>
            </a:r>
            <a:r>
              <a:rPr lang="en-US" dirty="0" err="1"/>
              <a:t>Datos</a:t>
            </a:r>
            <a:r>
              <a:rPr lang="en-US" dirty="0"/>
              <a:t>. Vaya al </a:t>
            </a:r>
            <a:r>
              <a:rPr lang="en-US" b="1" dirty="0">
                <a:solidFill>
                  <a:schemeClr val="accent5">
                    <a:lumMod val="75000"/>
                  </a:schemeClr>
                </a:solidFill>
              </a:rPr>
              <a:t>paso</a:t>
            </a:r>
            <a:r>
              <a:rPr lang="en-US" dirty="0"/>
              <a:t> </a:t>
            </a:r>
            <a:r>
              <a:rPr lang="en-US" b="1" dirty="0">
                <a:solidFill>
                  <a:schemeClr val="accent5">
                    <a:lumMod val="75000"/>
                  </a:schemeClr>
                </a:solidFill>
              </a:rPr>
              <a:t>9.</a:t>
            </a:r>
          </a:p>
          <a:p>
            <a:pPr marL="0" lvl="0" indent="0">
              <a:buNone/>
            </a:pPr>
            <a:endParaRPr lang="en-US" dirty="0"/>
          </a:p>
          <a:p>
            <a:pPr marL="0" lvl="0" indent="0">
              <a:buNone/>
            </a:pPr>
            <a:r>
              <a:rPr lang="en-US" dirty="0"/>
              <a:t>b. Si la </a:t>
            </a:r>
            <a:r>
              <a:rPr lang="en-US" dirty="0" err="1"/>
              <a:t>conductividad</a:t>
            </a:r>
            <a:r>
              <a:rPr lang="en-US" dirty="0"/>
              <a:t> </a:t>
            </a:r>
            <a:r>
              <a:rPr lang="en-US" dirty="0" err="1"/>
              <a:t>eléctrica</a:t>
            </a:r>
            <a:r>
              <a:rPr lang="en-US" dirty="0"/>
              <a:t> </a:t>
            </a:r>
            <a:r>
              <a:rPr lang="en-US" dirty="0" err="1"/>
              <a:t>sigue</a:t>
            </a:r>
            <a:r>
              <a:rPr lang="en-US" dirty="0"/>
              <a:t> </a:t>
            </a:r>
            <a:r>
              <a:rPr lang="en-US" dirty="0" err="1"/>
              <a:t>siendo</a:t>
            </a:r>
            <a:r>
              <a:rPr lang="en-US" dirty="0"/>
              <a:t> inferior a 200 mS/cm, </a:t>
            </a:r>
            <a:r>
              <a:rPr lang="en-US" dirty="0" err="1"/>
              <a:t>vaya</a:t>
            </a:r>
            <a:r>
              <a:rPr lang="en-US" dirty="0"/>
              <a:t> al </a:t>
            </a:r>
            <a:r>
              <a:rPr lang="en-US" b="1" dirty="0">
                <a:solidFill>
                  <a:schemeClr val="accent5">
                    <a:lumMod val="75000"/>
                  </a:schemeClr>
                </a:solidFill>
              </a:rPr>
              <a:t>paso 6 </a:t>
            </a:r>
            <a:r>
              <a:rPr lang="en-US" dirty="0"/>
              <a:t>y </a:t>
            </a:r>
            <a:r>
              <a:rPr lang="en-US" dirty="0" err="1"/>
              <a:t>repita</a:t>
            </a:r>
            <a:r>
              <a:rPr lang="en-US" dirty="0"/>
              <a:t> hasta </a:t>
            </a:r>
            <a:r>
              <a:rPr lang="en-US" dirty="0" err="1"/>
              <a:t>obtener</a:t>
            </a:r>
            <a:r>
              <a:rPr lang="en-US" dirty="0"/>
              <a:t> un valor que sea al </a:t>
            </a:r>
            <a:r>
              <a:rPr lang="en-US" dirty="0" err="1"/>
              <a:t>menos</a:t>
            </a:r>
            <a:r>
              <a:rPr lang="en-US" dirty="0"/>
              <a:t> 200 µS/cm. </a:t>
            </a:r>
            <a:endParaRPr dirty="0"/>
          </a:p>
        </p:txBody>
      </p:sp>
      <p:pic>
        <p:nvPicPr>
          <p:cNvPr id="411" name="Google Shape;411;p33" descr="Illustration: EC meter in Beaker"/>
          <p:cNvPicPr preferRelativeResize="0">
            <a:picLocks noGrp="1"/>
          </p:cNvPicPr>
          <p:nvPr>
            <p:ph type="body" idx="1"/>
          </p:nvPr>
        </p:nvPicPr>
        <p:blipFill rotWithShape="1">
          <a:blip r:embed="rId3">
            <a:alphaModFix/>
          </a:blip>
          <a:srcRect/>
          <a:stretch/>
        </p:blipFill>
        <p:spPr>
          <a:xfrm>
            <a:off x="6444596" y="2309454"/>
            <a:ext cx="1695933" cy="2973486"/>
          </a:xfrm>
          <a:prstGeom prst="rect">
            <a:avLst/>
          </a:prstGeom>
          <a:noFill/>
          <a:ln>
            <a:noFill/>
          </a:ln>
          <a:effectLst>
            <a:outerShdw blurRad="292100" dist="139700" dir="2700000" algn="tl" rotWithShape="0">
              <a:srgbClr val="333333">
                <a:alpha val="64705"/>
              </a:srgbClr>
            </a:outerShdw>
          </a:effectLst>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419" name="Google Shape;419;p34"/>
          <p:cNvSpPr txBox="1">
            <a:spLocks noGrp="1"/>
          </p:cNvSpPr>
          <p:nvPr>
            <p:ph type="title"/>
          </p:nvPr>
        </p:nvSpPr>
        <p:spPr>
          <a:xfrm>
            <a:off x="1199834" y="914390"/>
            <a:ext cx="7886700" cy="994172"/>
          </a:xfrm>
          <a:prstGeom prst="rect">
            <a:avLst/>
          </a:prstGeom>
          <a:noFill/>
          <a:ln>
            <a:noFill/>
          </a:ln>
        </p:spPr>
        <p:txBody>
          <a:bodyPr spcFirstLastPara="1" wrap="square" lIns="91425" tIns="45700" rIns="91425" bIns="45700" anchor="ctr" anchorCtr="0">
            <a:normAutofit/>
          </a:bodyPr>
          <a:lstStyle/>
          <a:p>
            <a:pPr marL="514350" lvl="0" indent="-514350">
              <a:buClr>
                <a:srgbClr val="000072"/>
              </a:buClr>
              <a:buSzPts val="2400"/>
              <a:buFont typeface="Calibri"/>
              <a:buAutoNum type="romanUcPeriod" startAt="2"/>
            </a:pP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a:t>
            </a:r>
            <a:r>
              <a:rPr lang="en-US" sz="2400" dirty="0">
                <a:solidFill>
                  <a:srgbClr val="000072"/>
                </a:solidFill>
              </a:rPr>
              <a:t>(5/8)</a:t>
            </a:r>
            <a:endParaRPr dirty="0"/>
          </a:p>
        </p:txBody>
      </p:sp>
      <p:sp>
        <p:nvSpPr>
          <p:cNvPr id="420" name="Google Shape;420;p34"/>
          <p:cNvSpPr txBox="1">
            <a:spLocks noGrp="1"/>
          </p:cNvSpPr>
          <p:nvPr>
            <p:ph type="body" idx="1"/>
          </p:nvPr>
        </p:nvSpPr>
        <p:spPr>
          <a:xfrm>
            <a:off x="1320483" y="1620422"/>
            <a:ext cx="4880155" cy="5078552"/>
          </a:xfrm>
          <a:prstGeom prst="rect">
            <a:avLst/>
          </a:prstGeom>
          <a:noFill/>
          <a:ln>
            <a:noFill/>
          </a:ln>
        </p:spPr>
        <p:txBody>
          <a:bodyPr spcFirstLastPara="1" wrap="square" lIns="91425" tIns="45700" rIns="91425" bIns="45700" anchor="t" anchorCtr="0">
            <a:normAutofit/>
          </a:bodyPr>
          <a:lstStyle/>
          <a:p>
            <a:pPr marL="228600" lvl="0" indent="-114300" algn="l" rtl="0">
              <a:lnSpc>
                <a:spcPct val="90000"/>
              </a:lnSpc>
              <a:spcBef>
                <a:spcPts val="0"/>
              </a:spcBef>
              <a:spcAft>
                <a:spcPts val="0"/>
              </a:spcAft>
              <a:buClr>
                <a:schemeClr val="dk1"/>
              </a:buClr>
              <a:buSzPts val="1800"/>
              <a:buNone/>
            </a:pPr>
            <a:endParaRPr dirty="0">
              <a:solidFill>
                <a:srgbClr val="000000"/>
              </a:solidFill>
            </a:endParaRPr>
          </a:p>
          <a:p>
            <a:pPr marL="0" lvl="0" indent="0">
              <a:buClr>
                <a:srgbClr val="000000"/>
              </a:buClr>
              <a:buNone/>
            </a:pPr>
            <a:r>
              <a:rPr lang="en-UY" dirty="0"/>
              <a:t/>
            </a:r>
            <a:br>
              <a:rPr lang="en-UY" dirty="0"/>
            </a:br>
            <a:r>
              <a:rPr lang="en-US" dirty="0"/>
              <a:t>9. Retire la tapa del </a:t>
            </a:r>
            <a:r>
              <a:rPr lang="en-US" dirty="0" err="1"/>
              <a:t>medidor</a:t>
            </a:r>
            <a:r>
              <a:rPr lang="en-US" dirty="0"/>
              <a:t> que </a:t>
            </a:r>
            <a:r>
              <a:rPr lang="en-US" dirty="0" err="1"/>
              <a:t>cubre</a:t>
            </a:r>
            <a:r>
              <a:rPr lang="en-US" dirty="0"/>
              <a:t> el </a:t>
            </a:r>
            <a:r>
              <a:rPr lang="en-US" dirty="0" err="1"/>
              <a:t>electrodo</a:t>
            </a:r>
            <a:r>
              <a:rPr lang="en-US" dirty="0"/>
              <a:t> (el </a:t>
            </a:r>
            <a:r>
              <a:rPr lang="en-US" dirty="0" err="1"/>
              <a:t>bulbo</a:t>
            </a:r>
            <a:r>
              <a:rPr lang="en-US" dirty="0"/>
              <a:t> de </a:t>
            </a:r>
            <a:r>
              <a:rPr lang="en-US" dirty="0" err="1"/>
              <a:t>vidrio</a:t>
            </a:r>
            <a:r>
              <a:rPr lang="en-US" dirty="0"/>
              <a:t> del </a:t>
            </a:r>
            <a:r>
              <a:rPr lang="en-US" dirty="0" err="1"/>
              <a:t>medidor</a:t>
            </a:r>
            <a:r>
              <a:rPr lang="en-US" dirty="0"/>
              <a:t> de pH).</a:t>
            </a:r>
          </a:p>
          <a:p>
            <a:pPr marL="0" lvl="0" indent="0">
              <a:buClr>
                <a:srgbClr val="000000"/>
              </a:buClr>
              <a:buNone/>
            </a:pPr>
            <a:endParaRPr lang="en-US" dirty="0"/>
          </a:p>
          <a:p>
            <a:pPr marL="0" lvl="0" indent="0">
              <a:buClr>
                <a:srgbClr val="000000"/>
              </a:buClr>
              <a:buNone/>
            </a:pPr>
            <a:r>
              <a:rPr lang="en-US" dirty="0"/>
              <a:t>10.  </a:t>
            </a:r>
            <a:r>
              <a:rPr lang="en-US" dirty="0" err="1"/>
              <a:t>Enjuague</a:t>
            </a:r>
            <a:r>
              <a:rPr lang="en-US" dirty="0"/>
              <a:t> el </a:t>
            </a:r>
            <a:r>
              <a:rPr lang="en-US" dirty="0" err="1"/>
              <a:t>electrodo</a:t>
            </a:r>
            <a:r>
              <a:rPr lang="en-US" dirty="0"/>
              <a:t> del </a:t>
            </a:r>
            <a:r>
              <a:rPr lang="en-US" dirty="0" err="1"/>
              <a:t>medidor</a:t>
            </a:r>
            <a:r>
              <a:rPr lang="en-US" dirty="0"/>
              <a:t> y la zona que lo </a:t>
            </a:r>
            <a:r>
              <a:rPr lang="en-US" dirty="0" err="1"/>
              <a:t>rodea</a:t>
            </a:r>
            <a:r>
              <a:rPr lang="en-US" dirty="0"/>
              <a:t> con </a:t>
            </a:r>
            <a:r>
              <a:rPr lang="en-US" dirty="0" err="1"/>
              <a:t>agua</a:t>
            </a:r>
            <a:r>
              <a:rPr lang="en-US" dirty="0"/>
              <a:t> </a:t>
            </a:r>
            <a:r>
              <a:rPr lang="en-US" dirty="0" err="1"/>
              <a:t>destilada</a:t>
            </a:r>
            <a:r>
              <a:rPr lang="en-US" dirty="0"/>
              <a:t> </a:t>
            </a:r>
            <a:r>
              <a:rPr lang="en-US" dirty="0" err="1"/>
              <a:t>en</a:t>
            </a:r>
            <a:r>
              <a:rPr lang="en-US" dirty="0"/>
              <a:t> la </a:t>
            </a:r>
            <a:r>
              <a:rPr lang="en-US" dirty="0" err="1"/>
              <a:t>botella</a:t>
            </a:r>
            <a:r>
              <a:rPr lang="en-US" dirty="0"/>
              <a:t> de </a:t>
            </a:r>
            <a:r>
              <a:rPr lang="en-US" dirty="0" err="1"/>
              <a:t>lavado</a:t>
            </a:r>
            <a:r>
              <a:rPr lang="en-US" dirty="0"/>
              <a:t>. </a:t>
            </a:r>
            <a:r>
              <a:rPr lang="en-US" dirty="0" err="1"/>
              <a:t>Seque</a:t>
            </a:r>
            <a:r>
              <a:rPr lang="en-US" dirty="0"/>
              <a:t> el </a:t>
            </a:r>
            <a:r>
              <a:rPr lang="en-US" dirty="0" err="1"/>
              <a:t>medidor</a:t>
            </a:r>
            <a:r>
              <a:rPr lang="en-US" dirty="0"/>
              <a:t> con una </a:t>
            </a:r>
            <a:r>
              <a:rPr lang="en-US" dirty="0" err="1"/>
              <a:t>toalla</a:t>
            </a:r>
            <a:r>
              <a:rPr lang="en-US" dirty="0"/>
              <a:t> de </a:t>
            </a:r>
            <a:r>
              <a:rPr lang="en-US" dirty="0" err="1"/>
              <a:t>papel</a:t>
            </a:r>
            <a:r>
              <a:rPr lang="en-US" dirty="0"/>
              <a:t> o un </a:t>
            </a:r>
            <a:r>
              <a:rPr lang="en-US" dirty="0" err="1"/>
              <a:t>pañuelo</a:t>
            </a:r>
            <a:r>
              <a:rPr lang="en-US" dirty="0"/>
              <a:t> </a:t>
            </a:r>
            <a:r>
              <a:rPr lang="en-US" dirty="0" err="1"/>
              <a:t>limpio</a:t>
            </a:r>
            <a:r>
              <a:rPr lang="en-US" dirty="0"/>
              <a:t>. Nota: No </a:t>
            </a:r>
            <a:r>
              <a:rPr lang="en-US" dirty="0" err="1"/>
              <a:t>frote</a:t>
            </a:r>
            <a:r>
              <a:rPr lang="en-US" dirty="0"/>
              <a:t> el </a:t>
            </a:r>
            <a:r>
              <a:rPr lang="en-US" dirty="0" err="1"/>
              <a:t>electrodo</a:t>
            </a:r>
            <a:r>
              <a:rPr lang="en-US" dirty="0"/>
              <a:t> </a:t>
            </a:r>
            <a:r>
              <a:rPr lang="en-US" dirty="0" err="1"/>
              <a:t>ni</a:t>
            </a:r>
            <a:r>
              <a:rPr lang="en-US" dirty="0"/>
              <a:t> lo toque con los </a:t>
            </a:r>
            <a:r>
              <a:rPr lang="en-US" dirty="0" err="1"/>
              <a:t>dedos</a:t>
            </a:r>
            <a:r>
              <a:rPr lang="en-US" dirty="0"/>
              <a:t>.</a:t>
            </a:r>
          </a:p>
          <a:p>
            <a:pPr marL="0" lvl="0" indent="0">
              <a:buClr>
                <a:srgbClr val="000000"/>
              </a:buClr>
              <a:buNone/>
            </a:pPr>
            <a:endParaRPr lang="en-US" dirty="0"/>
          </a:p>
          <a:p>
            <a:pPr marL="0" lvl="0" indent="0">
              <a:buClr>
                <a:srgbClr val="000000"/>
              </a:buClr>
              <a:buNone/>
            </a:pPr>
            <a:r>
              <a:rPr lang="en-US" dirty="0"/>
              <a:t>11. </a:t>
            </a:r>
            <a:r>
              <a:rPr lang="en-US" dirty="0" err="1"/>
              <a:t>Enjuague</a:t>
            </a:r>
            <a:r>
              <a:rPr lang="en-US" dirty="0"/>
              <a:t> el </a:t>
            </a:r>
            <a:r>
              <a:rPr lang="en-US" dirty="0" err="1"/>
              <a:t>electrodo</a:t>
            </a:r>
            <a:r>
              <a:rPr lang="en-US" dirty="0"/>
              <a:t> con </a:t>
            </a:r>
            <a:r>
              <a:rPr lang="en-US" dirty="0" err="1"/>
              <a:t>agua</a:t>
            </a:r>
            <a:r>
              <a:rPr lang="en-US" dirty="0"/>
              <a:t> </a:t>
            </a:r>
            <a:r>
              <a:rPr lang="en-US" dirty="0" err="1"/>
              <a:t>destilada</a:t>
            </a:r>
            <a:r>
              <a:rPr lang="en-US" dirty="0"/>
              <a:t> y </a:t>
            </a:r>
            <a:r>
              <a:rPr lang="en-US" dirty="0" err="1"/>
              <a:t>vuelva</a:t>
            </a:r>
            <a:r>
              <a:rPr lang="en-US" dirty="0"/>
              <a:t> a </a:t>
            </a:r>
            <a:r>
              <a:rPr lang="en-US" dirty="0" err="1"/>
              <a:t>secarlo</a:t>
            </a:r>
            <a:r>
              <a:rPr lang="en-US" dirty="0"/>
              <a:t>. </a:t>
            </a:r>
            <a:endParaRPr dirty="0"/>
          </a:p>
        </p:txBody>
      </p:sp>
      <p:pic>
        <p:nvPicPr>
          <p:cNvPr id="421" name="Google Shape;421;p34" descr="Illustration of EC meter in Beaker"/>
          <p:cNvPicPr preferRelativeResize="0">
            <a:picLocks noGrp="1"/>
          </p:cNvPicPr>
          <p:nvPr>
            <p:ph type="body" idx="1"/>
          </p:nvPr>
        </p:nvPicPr>
        <p:blipFill rotWithShape="1">
          <a:blip r:embed="rId3">
            <a:alphaModFix/>
          </a:blip>
          <a:srcRect/>
          <a:stretch/>
        </p:blipFill>
        <p:spPr>
          <a:xfrm>
            <a:off x="6444596" y="2309454"/>
            <a:ext cx="1695933" cy="2973486"/>
          </a:xfrm>
          <a:prstGeom prst="rect">
            <a:avLst/>
          </a:prstGeom>
          <a:noFill/>
          <a:ln>
            <a:noFill/>
          </a:ln>
          <a:effectLst>
            <a:outerShdw blurRad="292100" dist="139700" dir="2700000" algn="tl" rotWithShape="0">
              <a:srgbClr val="333333">
                <a:alpha val="64705"/>
              </a:srgbClr>
            </a:outerShdw>
          </a:effectLst>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429" name="Google Shape;429;p35"/>
          <p:cNvSpPr txBox="1">
            <a:spLocks noGrp="1"/>
          </p:cNvSpPr>
          <p:nvPr>
            <p:ph type="title"/>
          </p:nvPr>
        </p:nvSpPr>
        <p:spPr>
          <a:xfrm>
            <a:off x="1199834" y="914390"/>
            <a:ext cx="7886700" cy="994172"/>
          </a:xfrm>
          <a:prstGeom prst="rect">
            <a:avLst/>
          </a:prstGeom>
          <a:noFill/>
          <a:ln>
            <a:noFill/>
          </a:ln>
        </p:spPr>
        <p:txBody>
          <a:bodyPr spcFirstLastPara="1" wrap="square" lIns="91425" tIns="45700" rIns="91425" bIns="45700" anchor="ctr" anchorCtr="0">
            <a:normAutofit/>
          </a:bodyPr>
          <a:lstStyle/>
          <a:p>
            <a:pPr marL="514350" lvl="0" indent="-514350">
              <a:buClr>
                <a:srgbClr val="000072"/>
              </a:buClr>
              <a:buSzPts val="2400"/>
              <a:buFont typeface="Calibri"/>
              <a:buAutoNum type="romanUcPeriod" startAt="2"/>
            </a:pP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a:t>
            </a:r>
            <a:r>
              <a:rPr lang="en-US" sz="2400" dirty="0">
                <a:solidFill>
                  <a:srgbClr val="000072"/>
                </a:solidFill>
              </a:rPr>
              <a:t>(6/8)</a:t>
            </a:r>
            <a:endParaRPr dirty="0"/>
          </a:p>
        </p:txBody>
      </p:sp>
      <p:sp>
        <p:nvSpPr>
          <p:cNvPr id="430" name="Google Shape;430;p35"/>
          <p:cNvSpPr txBox="1">
            <a:spLocks noGrp="1"/>
          </p:cNvSpPr>
          <p:nvPr>
            <p:ph type="body" idx="1"/>
          </p:nvPr>
        </p:nvSpPr>
        <p:spPr>
          <a:xfrm>
            <a:off x="1320483" y="2190828"/>
            <a:ext cx="4880155" cy="5078552"/>
          </a:xfrm>
          <a:prstGeom prst="rect">
            <a:avLst/>
          </a:prstGeom>
          <a:noFill/>
          <a:ln>
            <a:noFill/>
          </a:ln>
        </p:spPr>
        <p:txBody>
          <a:bodyPr spcFirstLastPara="1" wrap="square" lIns="91425" tIns="45700" rIns="91425" bIns="45700" anchor="t" anchorCtr="0">
            <a:normAutofit/>
          </a:bodyPr>
          <a:lstStyle/>
          <a:p>
            <a:pPr marL="0" lvl="0" indent="0">
              <a:buNone/>
            </a:pPr>
            <a:r>
              <a:rPr lang="en-US" dirty="0"/>
              <a:t>12. </a:t>
            </a:r>
            <a:r>
              <a:rPr lang="en-US" dirty="0" err="1"/>
              <a:t>Calibre</a:t>
            </a:r>
            <a:r>
              <a:rPr lang="en-US" dirty="0"/>
              <a:t> el </a:t>
            </a:r>
            <a:r>
              <a:rPr lang="en-US" dirty="0" err="1"/>
              <a:t>medidor</a:t>
            </a:r>
            <a:r>
              <a:rPr lang="en-US" dirty="0"/>
              <a:t> de pH </a:t>
            </a:r>
            <a:r>
              <a:rPr lang="en-US" dirty="0" err="1"/>
              <a:t>según</a:t>
            </a:r>
            <a:r>
              <a:rPr lang="en-US" dirty="0"/>
              <a:t> las </a:t>
            </a:r>
            <a:r>
              <a:rPr lang="en-US" dirty="0" err="1"/>
              <a:t>indicaciones</a:t>
            </a:r>
            <a:r>
              <a:rPr lang="en-US" dirty="0"/>
              <a:t> del </a:t>
            </a:r>
            <a:r>
              <a:rPr lang="en-US" dirty="0" err="1"/>
              <a:t>fabricante</a:t>
            </a:r>
            <a:r>
              <a:rPr lang="en-US" dirty="0"/>
              <a:t>, </a:t>
            </a:r>
            <a:r>
              <a:rPr lang="en-US" dirty="0" err="1"/>
              <a:t>utilizando</a:t>
            </a:r>
            <a:r>
              <a:rPr lang="en-US" dirty="0"/>
              <a:t> las </a:t>
            </a:r>
            <a:r>
              <a:rPr lang="en-US" dirty="0" err="1"/>
              <a:t>tres</a:t>
            </a:r>
            <a:r>
              <a:rPr lang="en-US" dirty="0"/>
              <a:t> </a:t>
            </a:r>
            <a:r>
              <a:rPr lang="en-US" dirty="0" err="1"/>
              <a:t>soluciones</a:t>
            </a:r>
            <a:r>
              <a:rPr lang="en-US" dirty="0"/>
              <a:t> </a:t>
            </a:r>
            <a:r>
              <a:rPr lang="en-US" dirty="0" err="1"/>
              <a:t>tampón</a:t>
            </a:r>
            <a:r>
              <a:rPr lang="en-US" dirty="0"/>
              <a:t>.  </a:t>
            </a:r>
          </a:p>
          <a:p>
            <a:pPr marL="0" lvl="0" indent="0">
              <a:buNone/>
            </a:pPr>
            <a:endParaRPr lang="en-US" dirty="0"/>
          </a:p>
          <a:p>
            <a:pPr marL="0" lvl="0" indent="0">
              <a:buNone/>
            </a:pPr>
            <a:r>
              <a:rPr lang="en-US" dirty="0"/>
              <a:t>13. </a:t>
            </a:r>
            <a:r>
              <a:rPr lang="en-US" dirty="0" err="1"/>
              <a:t>Introduzca</a:t>
            </a:r>
            <a:r>
              <a:rPr lang="en-US" dirty="0"/>
              <a:t> la </a:t>
            </a:r>
            <a:r>
              <a:rPr lang="en-US" dirty="0" err="1"/>
              <a:t>parte</a:t>
            </a:r>
            <a:r>
              <a:rPr lang="en-US" dirty="0"/>
              <a:t> del </a:t>
            </a:r>
            <a:r>
              <a:rPr lang="en-US" dirty="0" err="1"/>
              <a:t>electrodo</a:t>
            </a:r>
            <a:r>
              <a:rPr lang="en-US" dirty="0"/>
              <a:t> del </a:t>
            </a:r>
            <a:r>
              <a:rPr lang="en-US" dirty="0" err="1"/>
              <a:t>medidor</a:t>
            </a:r>
            <a:r>
              <a:rPr lang="en-US" dirty="0"/>
              <a:t> </a:t>
            </a:r>
            <a:r>
              <a:rPr lang="en-US" dirty="0" err="1"/>
              <a:t>en</a:t>
            </a:r>
            <a:r>
              <a:rPr lang="en-US" dirty="0"/>
              <a:t> el </a:t>
            </a:r>
            <a:r>
              <a:rPr lang="en-US" dirty="0" err="1"/>
              <a:t>agua</a:t>
            </a:r>
            <a:r>
              <a:rPr lang="en-US" dirty="0"/>
              <a:t>.</a:t>
            </a:r>
          </a:p>
          <a:p>
            <a:pPr marL="0" lvl="0" indent="0">
              <a:buNone/>
            </a:pPr>
            <a:endParaRPr lang="en-US" dirty="0"/>
          </a:p>
          <a:p>
            <a:pPr marL="0" lvl="0" indent="0">
              <a:buNone/>
            </a:pPr>
            <a:r>
              <a:rPr lang="en-US" dirty="0"/>
              <a:t>14. </a:t>
            </a:r>
            <a:r>
              <a:rPr lang="en-US" dirty="0" err="1"/>
              <a:t>Agite</a:t>
            </a:r>
            <a:r>
              <a:rPr lang="en-US" dirty="0"/>
              <a:t> una </a:t>
            </a:r>
            <a:r>
              <a:rPr lang="en-US" dirty="0" err="1"/>
              <a:t>vez</a:t>
            </a:r>
            <a:r>
              <a:rPr lang="en-US" dirty="0"/>
              <a:t> con el </a:t>
            </a:r>
            <a:r>
              <a:rPr lang="en-US" dirty="0" err="1"/>
              <a:t>medidor</a:t>
            </a:r>
            <a:r>
              <a:rPr lang="en-US" dirty="0"/>
              <a:t>. No </a:t>
            </a:r>
            <a:r>
              <a:rPr lang="en-US" dirty="0" err="1"/>
              <a:t>deje</a:t>
            </a:r>
            <a:r>
              <a:rPr lang="en-US" dirty="0"/>
              <a:t> que el </a:t>
            </a:r>
            <a:r>
              <a:rPr lang="en-US" dirty="0" err="1"/>
              <a:t>medidor</a:t>
            </a:r>
            <a:r>
              <a:rPr lang="en-US" dirty="0"/>
              <a:t> toque el </a:t>
            </a:r>
            <a:r>
              <a:rPr lang="en-US" dirty="0" err="1"/>
              <a:t>fondo</a:t>
            </a:r>
            <a:r>
              <a:rPr lang="en-US" dirty="0"/>
              <a:t> o los </a:t>
            </a:r>
            <a:r>
              <a:rPr lang="en-US" dirty="0" err="1"/>
              <a:t>lados</a:t>
            </a:r>
            <a:r>
              <a:rPr lang="en-US" dirty="0"/>
              <a:t> del </a:t>
            </a:r>
            <a:r>
              <a:rPr lang="en-US" dirty="0" err="1"/>
              <a:t>vaso</a:t>
            </a:r>
            <a:r>
              <a:rPr lang="en-US" dirty="0"/>
              <a:t>. </a:t>
            </a:r>
            <a:r>
              <a:rPr lang="en-US" dirty="0" err="1"/>
              <a:t>Espera</a:t>
            </a:r>
            <a:r>
              <a:rPr lang="en-US" dirty="0"/>
              <a:t> un </a:t>
            </a:r>
            <a:r>
              <a:rPr lang="en-US" dirty="0" err="1"/>
              <a:t>minuto</a:t>
            </a:r>
            <a:r>
              <a:rPr lang="en-US" dirty="0"/>
              <a:t>.  Si el </a:t>
            </a:r>
            <a:r>
              <a:rPr lang="en-US" dirty="0" err="1"/>
              <a:t>medidor</a:t>
            </a:r>
            <a:r>
              <a:rPr lang="en-US" dirty="0"/>
              <a:t> de pH </a:t>
            </a:r>
            <a:r>
              <a:rPr lang="en-US" dirty="0" err="1"/>
              <a:t>sigue</a:t>
            </a:r>
            <a:r>
              <a:rPr lang="en-US" dirty="0"/>
              <a:t> </a:t>
            </a:r>
            <a:r>
              <a:rPr lang="en-US" dirty="0" err="1"/>
              <a:t>cambiando</a:t>
            </a:r>
            <a:r>
              <a:rPr lang="en-US" dirty="0"/>
              <a:t> los </a:t>
            </a:r>
            <a:r>
              <a:rPr lang="en-US" dirty="0" err="1"/>
              <a:t>números</a:t>
            </a:r>
            <a:r>
              <a:rPr lang="en-US" dirty="0"/>
              <a:t>, </a:t>
            </a:r>
            <a:r>
              <a:rPr lang="en-US" dirty="0" err="1"/>
              <a:t>espere</a:t>
            </a:r>
            <a:r>
              <a:rPr lang="en-US" dirty="0"/>
              <a:t> </a:t>
            </a:r>
            <a:r>
              <a:rPr lang="en-US" dirty="0" err="1"/>
              <a:t>otro</a:t>
            </a:r>
            <a:r>
              <a:rPr lang="en-US" dirty="0"/>
              <a:t> </a:t>
            </a:r>
            <a:r>
              <a:rPr lang="en-US" dirty="0" err="1"/>
              <a:t>minuto</a:t>
            </a:r>
            <a:r>
              <a:rPr lang="en-US" dirty="0"/>
              <a:t>.</a:t>
            </a:r>
            <a:endParaRPr dirty="0"/>
          </a:p>
        </p:txBody>
      </p:sp>
      <p:pic>
        <p:nvPicPr>
          <p:cNvPr id="431" name="Google Shape;431;p35" descr="Photo of calibrating the pH meter, following the enclosed directions with the instrument, and photo of buffer solutions in jars."/>
          <p:cNvPicPr preferRelativeResize="0">
            <a:picLocks noGrp="1"/>
          </p:cNvPicPr>
          <p:nvPr>
            <p:ph type="body" idx="1"/>
          </p:nvPr>
        </p:nvPicPr>
        <p:blipFill rotWithShape="1">
          <a:blip r:embed="rId3">
            <a:alphaModFix/>
          </a:blip>
          <a:srcRect/>
          <a:stretch/>
        </p:blipFill>
        <p:spPr>
          <a:xfrm>
            <a:off x="6321287" y="2043597"/>
            <a:ext cx="2171110" cy="4438714"/>
          </a:xfrm>
          <a:prstGeom prst="rect">
            <a:avLst/>
          </a:prstGeom>
          <a:noFill/>
          <a:ln>
            <a:noFill/>
          </a:ln>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439" name="Google Shape;439;p36"/>
          <p:cNvSpPr txBox="1">
            <a:spLocks noGrp="1"/>
          </p:cNvSpPr>
          <p:nvPr>
            <p:ph type="title"/>
          </p:nvPr>
        </p:nvSpPr>
        <p:spPr>
          <a:xfrm>
            <a:off x="1199834" y="914390"/>
            <a:ext cx="7886700" cy="994172"/>
          </a:xfrm>
          <a:prstGeom prst="rect">
            <a:avLst/>
          </a:prstGeom>
          <a:noFill/>
          <a:ln>
            <a:noFill/>
          </a:ln>
        </p:spPr>
        <p:txBody>
          <a:bodyPr spcFirstLastPara="1" wrap="square" lIns="91425" tIns="45700" rIns="91425" bIns="45700" anchor="ctr" anchorCtr="0">
            <a:normAutofit/>
          </a:bodyPr>
          <a:lstStyle/>
          <a:p>
            <a:pPr marL="514350" lvl="0" indent="-514350">
              <a:buClr>
                <a:srgbClr val="000072"/>
              </a:buClr>
              <a:buSzPts val="2400"/>
              <a:buFont typeface="Calibri"/>
              <a:buAutoNum type="romanUcPeriod" startAt="2"/>
            </a:pP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a:t>
            </a:r>
            <a:r>
              <a:rPr lang="en-US" sz="2400" dirty="0">
                <a:solidFill>
                  <a:srgbClr val="000072"/>
                </a:solidFill>
              </a:rPr>
              <a:t>(7/8)</a:t>
            </a:r>
            <a:endParaRPr dirty="0"/>
          </a:p>
        </p:txBody>
      </p:sp>
      <p:sp>
        <p:nvSpPr>
          <p:cNvPr id="440" name="Google Shape;440;p36"/>
          <p:cNvSpPr txBox="1">
            <a:spLocks noGrp="1"/>
          </p:cNvSpPr>
          <p:nvPr>
            <p:ph type="body" idx="1"/>
          </p:nvPr>
        </p:nvSpPr>
        <p:spPr>
          <a:xfrm>
            <a:off x="1320483" y="1833941"/>
            <a:ext cx="7766051" cy="5078552"/>
          </a:xfrm>
          <a:prstGeom prst="rect">
            <a:avLst/>
          </a:prstGeom>
          <a:noFill/>
          <a:ln>
            <a:noFill/>
          </a:ln>
        </p:spPr>
        <p:txBody>
          <a:bodyPr spcFirstLastPara="1" wrap="square" lIns="91425" tIns="45700" rIns="91425" bIns="45700" anchor="t" anchorCtr="0">
            <a:normAutofit/>
          </a:bodyPr>
          <a:lstStyle/>
          <a:p>
            <a:pPr marL="0" lvl="0" indent="0">
              <a:spcBef>
                <a:spcPts val="0"/>
              </a:spcBef>
              <a:buClr>
                <a:srgbClr val="000000"/>
              </a:buClr>
              <a:buNone/>
            </a:pPr>
            <a:r>
              <a:rPr lang="en-US" dirty="0"/>
              <a:t>15. </a:t>
            </a:r>
            <a:r>
              <a:rPr lang="en-US" dirty="0" err="1"/>
              <a:t>Anote</a:t>
            </a:r>
            <a:r>
              <a:rPr lang="en-US" dirty="0"/>
              <a:t> el valor del pH </a:t>
            </a:r>
            <a:r>
              <a:rPr lang="en-US" dirty="0" err="1"/>
              <a:t>en</a:t>
            </a:r>
            <a:r>
              <a:rPr lang="en-US" dirty="0"/>
              <a:t> la Hoja de </a:t>
            </a:r>
            <a:r>
              <a:rPr lang="en-US" dirty="0" err="1"/>
              <a:t>Datos</a:t>
            </a:r>
            <a:r>
              <a:rPr lang="en-US" dirty="0"/>
              <a:t> de la </a:t>
            </a:r>
            <a:r>
              <a:rPr lang="en-US" dirty="0" err="1"/>
              <a:t>Hidrósfera</a:t>
            </a:r>
            <a:r>
              <a:rPr lang="en-US" dirty="0"/>
              <a:t> (</a:t>
            </a:r>
            <a:r>
              <a:rPr lang="en-US" dirty="0" err="1"/>
              <a:t>ver</a:t>
            </a:r>
            <a:r>
              <a:rPr lang="en-US" dirty="0"/>
              <a:t> </a:t>
            </a:r>
            <a:r>
              <a:rPr lang="en-US" dirty="0" err="1"/>
              <a:t>recuadro</a:t>
            </a:r>
            <a:r>
              <a:rPr lang="en-US" dirty="0"/>
              <a:t> inferior).</a:t>
            </a:r>
          </a:p>
          <a:p>
            <a:pPr marL="0" lvl="0" indent="0">
              <a:spcBef>
                <a:spcPts val="0"/>
              </a:spcBef>
              <a:buClr>
                <a:srgbClr val="000000"/>
              </a:buClr>
              <a:buNone/>
            </a:pPr>
            <a:endParaRPr lang="en-US" dirty="0"/>
          </a:p>
          <a:p>
            <a:pPr marL="0" lvl="0" indent="0">
              <a:spcBef>
                <a:spcPts val="0"/>
              </a:spcBef>
              <a:buClr>
                <a:srgbClr val="000000"/>
              </a:buClr>
              <a:buNone/>
            </a:pPr>
            <a:r>
              <a:rPr lang="en-US" dirty="0"/>
              <a:t>16. </a:t>
            </a:r>
            <a:r>
              <a:rPr lang="en-US" dirty="0" err="1"/>
              <a:t>Repita</a:t>
            </a:r>
            <a:r>
              <a:rPr lang="en-US" dirty="0"/>
              <a:t> los pasos 3-10 dos </a:t>
            </a:r>
            <a:r>
              <a:rPr lang="en-US" dirty="0" err="1"/>
              <a:t>veces</a:t>
            </a:r>
            <a:r>
              <a:rPr lang="en-US" dirty="0"/>
              <a:t> </a:t>
            </a:r>
            <a:r>
              <a:rPr lang="en-US" dirty="0" err="1"/>
              <a:t>utilizando</a:t>
            </a:r>
            <a:r>
              <a:rPr lang="en-US" dirty="0"/>
              <a:t> </a:t>
            </a:r>
            <a:r>
              <a:rPr lang="en-US" dirty="0" err="1"/>
              <a:t>nuevas</a:t>
            </a:r>
            <a:r>
              <a:rPr lang="en-US" dirty="0"/>
              <a:t> </a:t>
            </a:r>
            <a:r>
              <a:rPr lang="en-US" dirty="0" err="1"/>
              <a:t>muestras</a:t>
            </a:r>
            <a:r>
              <a:rPr lang="en-US" dirty="0"/>
              <a:t> de </a:t>
            </a:r>
            <a:r>
              <a:rPr lang="en-US" dirty="0" err="1"/>
              <a:t>agua</a:t>
            </a:r>
            <a:r>
              <a:rPr lang="en-US" dirty="0"/>
              <a:t>. NO es </a:t>
            </a:r>
            <a:r>
              <a:rPr lang="en-US" dirty="0" err="1"/>
              <a:t>necesario</a:t>
            </a:r>
            <a:r>
              <a:rPr lang="en-US" dirty="0"/>
              <a:t> </a:t>
            </a:r>
            <a:r>
              <a:rPr lang="en-US" dirty="0" err="1"/>
              <a:t>calibrar</a:t>
            </a:r>
            <a:r>
              <a:rPr lang="en-US" dirty="0"/>
              <a:t> de nuevo el </a:t>
            </a:r>
            <a:r>
              <a:rPr lang="en-US" dirty="0" err="1"/>
              <a:t>medidor</a:t>
            </a:r>
            <a:r>
              <a:rPr lang="en-US" dirty="0"/>
              <a:t> de </a:t>
            </a:r>
            <a:r>
              <a:rPr lang="en-US" dirty="0" err="1"/>
              <a:t>pH.</a:t>
            </a:r>
            <a:r>
              <a:rPr lang="en-US" dirty="0"/>
              <a:t> </a:t>
            </a:r>
            <a:r>
              <a:rPr lang="en-US" dirty="0" err="1"/>
              <a:t>Registre</a:t>
            </a:r>
            <a:r>
              <a:rPr lang="en-US" dirty="0"/>
              <a:t> los </a:t>
            </a:r>
            <a:r>
              <a:rPr lang="en-US" dirty="0" err="1"/>
              <a:t>valores</a:t>
            </a:r>
            <a:r>
              <a:rPr lang="en-US" dirty="0"/>
              <a:t> de </a:t>
            </a:r>
            <a:r>
              <a:rPr lang="en-US" dirty="0" err="1"/>
              <a:t>conductividad</a:t>
            </a:r>
            <a:r>
              <a:rPr lang="en-US" dirty="0"/>
              <a:t> y pH </a:t>
            </a:r>
            <a:r>
              <a:rPr lang="en-US" dirty="0" err="1"/>
              <a:t>en</a:t>
            </a:r>
            <a:r>
              <a:rPr lang="en-US" dirty="0"/>
              <a:t> la Hoja de </a:t>
            </a:r>
            <a:r>
              <a:rPr lang="en-US" dirty="0" err="1"/>
              <a:t>Datos</a:t>
            </a:r>
            <a:r>
              <a:rPr lang="en-US" dirty="0"/>
              <a:t>. </a:t>
            </a:r>
          </a:p>
          <a:p>
            <a:pPr marL="0" lvl="0" indent="0">
              <a:spcBef>
                <a:spcPts val="0"/>
              </a:spcBef>
              <a:buClr>
                <a:srgbClr val="000000"/>
              </a:buClr>
              <a:buNone/>
            </a:pPr>
            <a:endParaRPr lang="en-US" dirty="0"/>
          </a:p>
          <a:p>
            <a:pPr marL="0" lvl="0" indent="0">
              <a:spcBef>
                <a:spcPts val="0"/>
              </a:spcBef>
              <a:buClr>
                <a:srgbClr val="000000"/>
              </a:buClr>
              <a:buNone/>
            </a:pPr>
            <a:r>
              <a:rPr lang="en-US" dirty="0"/>
              <a:t>17. </a:t>
            </a:r>
            <a:r>
              <a:rPr lang="en-US" dirty="0" err="1"/>
              <a:t>Compruebe</a:t>
            </a:r>
            <a:r>
              <a:rPr lang="en-US" dirty="0"/>
              <a:t> </a:t>
            </a:r>
            <a:r>
              <a:rPr lang="en-US" dirty="0" err="1"/>
              <a:t>si</a:t>
            </a:r>
            <a:r>
              <a:rPr lang="en-US" dirty="0"/>
              <a:t> </a:t>
            </a:r>
            <a:r>
              <a:rPr lang="en-US" dirty="0" err="1"/>
              <a:t>cada</a:t>
            </a:r>
            <a:r>
              <a:rPr lang="en-US" dirty="0"/>
              <a:t> una de las </a:t>
            </a:r>
            <a:r>
              <a:rPr lang="en-US" dirty="0" err="1"/>
              <a:t>tres</a:t>
            </a:r>
            <a:r>
              <a:rPr lang="en-US" dirty="0"/>
              <a:t> </a:t>
            </a:r>
            <a:r>
              <a:rPr lang="en-US" dirty="0" err="1"/>
              <a:t>observaciones</a:t>
            </a:r>
            <a:r>
              <a:rPr lang="en-US" dirty="0"/>
              <a:t> </a:t>
            </a:r>
            <a:r>
              <a:rPr lang="en-US" dirty="0" err="1"/>
              <a:t>está</a:t>
            </a:r>
            <a:r>
              <a:rPr lang="en-US" dirty="0"/>
              <a:t> dentro de 0,2 de la media. Si las </a:t>
            </a:r>
            <a:r>
              <a:rPr lang="en-US" dirty="0" err="1"/>
              <a:t>tres</a:t>
            </a:r>
            <a:r>
              <a:rPr lang="en-US" dirty="0"/>
              <a:t> </a:t>
            </a:r>
            <a:r>
              <a:rPr lang="en-US" dirty="0" err="1"/>
              <a:t>están</a:t>
            </a:r>
            <a:r>
              <a:rPr lang="en-US" dirty="0"/>
              <a:t> dentro de 0,2, </a:t>
            </a:r>
            <a:r>
              <a:rPr lang="en-US" dirty="0" err="1"/>
              <a:t>registre</a:t>
            </a:r>
            <a:r>
              <a:rPr lang="en-US" dirty="0"/>
              <a:t> el </a:t>
            </a:r>
            <a:r>
              <a:rPr lang="en-US" dirty="0" err="1"/>
              <a:t>promedio</a:t>
            </a:r>
            <a:r>
              <a:rPr lang="en-US" dirty="0"/>
              <a:t> </a:t>
            </a:r>
            <a:r>
              <a:rPr lang="en-US" dirty="0" err="1"/>
              <a:t>en</a:t>
            </a:r>
            <a:r>
              <a:rPr lang="en-US" dirty="0"/>
              <a:t> la Hoja de </a:t>
            </a:r>
            <a:r>
              <a:rPr lang="en-US" dirty="0" err="1"/>
              <a:t>Datos</a:t>
            </a:r>
            <a:r>
              <a:rPr lang="en-US" dirty="0"/>
              <a:t>.  Si las </a:t>
            </a:r>
            <a:r>
              <a:rPr lang="en-US" dirty="0" err="1"/>
              <a:t>tres</a:t>
            </a:r>
            <a:r>
              <a:rPr lang="en-US" dirty="0"/>
              <a:t> </a:t>
            </a:r>
            <a:r>
              <a:rPr lang="en-US" dirty="0" err="1"/>
              <a:t>observaciones</a:t>
            </a:r>
            <a:r>
              <a:rPr lang="en-US" dirty="0"/>
              <a:t> no </a:t>
            </a:r>
            <a:r>
              <a:rPr lang="en-US" dirty="0" err="1"/>
              <a:t>están</a:t>
            </a:r>
            <a:r>
              <a:rPr lang="en-US" dirty="0"/>
              <a:t> dentro de 0,2, </a:t>
            </a:r>
            <a:r>
              <a:rPr lang="en-US" dirty="0" err="1"/>
              <a:t>repita</a:t>
            </a:r>
            <a:r>
              <a:rPr lang="en-US" dirty="0"/>
              <a:t> las </a:t>
            </a:r>
            <a:r>
              <a:rPr lang="en-US" dirty="0" err="1"/>
              <a:t>mediciones</a:t>
            </a:r>
            <a:r>
              <a:rPr lang="en-US" dirty="0"/>
              <a:t>.</a:t>
            </a:r>
            <a:endParaRPr dirty="0"/>
          </a:p>
          <a:p>
            <a:pPr marL="0" lvl="0" indent="0" algn="l" rtl="0">
              <a:lnSpc>
                <a:spcPct val="90000"/>
              </a:lnSpc>
              <a:spcBef>
                <a:spcPts val="1000"/>
              </a:spcBef>
              <a:spcAft>
                <a:spcPts val="0"/>
              </a:spcAft>
              <a:buClr>
                <a:schemeClr val="dk1"/>
              </a:buClr>
              <a:buSzPts val="1800"/>
              <a:buNone/>
            </a:pPr>
            <a:endParaRPr dirty="0"/>
          </a:p>
        </p:txBody>
      </p:sp>
      <p:pic>
        <p:nvPicPr>
          <p:cNvPr id="441" name="Google Shape;441;p36" descr="Screen Shot of water pH data sheet. Enter the electrical conductivity of the sample in MS/cm and pH. Indicate the values of buffers used, and make any comments you think relevant."/>
          <p:cNvPicPr preferRelativeResize="0">
            <a:picLocks noGrp="1"/>
          </p:cNvPicPr>
          <p:nvPr>
            <p:ph type="body" idx="1"/>
          </p:nvPr>
        </p:nvPicPr>
        <p:blipFill rotWithShape="1">
          <a:blip r:embed="rId3">
            <a:alphaModFix/>
          </a:blip>
          <a:srcRect/>
          <a:stretch/>
        </p:blipFill>
        <p:spPr>
          <a:xfrm>
            <a:off x="2234925" y="4741796"/>
            <a:ext cx="5438084" cy="1979680"/>
          </a:xfrm>
          <a:prstGeom prst="rect">
            <a:avLst/>
          </a:prstGeom>
          <a:noFill/>
          <a:ln>
            <a:noFill/>
          </a:ln>
          <a:effectLst>
            <a:outerShdw blurRad="292100" dist="139700" dir="2700000" algn="tl" rotWithShape="0">
              <a:srgbClr val="333333">
                <a:alpha val="64705"/>
              </a:srgbClr>
            </a:outerShdw>
          </a:effectLst>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449" name="Google Shape;449;p37"/>
          <p:cNvSpPr txBox="1">
            <a:spLocks noGrp="1"/>
          </p:cNvSpPr>
          <p:nvPr>
            <p:ph type="title"/>
          </p:nvPr>
        </p:nvSpPr>
        <p:spPr>
          <a:xfrm>
            <a:off x="1199834" y="914390"/>
            <a:ext cx="7886700" cy="994172"/>
          </a:xfrm>
          <a:prstGeom prst="rect">
            <a:avLst/>
          </a:prstGeom>
          <a:noFill/>
          <a:ln>
            <a:noFill/>
          </a:ln>
        </p:spPr>
        <p:txBody>
          <a:bodyPr spcFirstLastPara="1" wrap="square" lIns="91425" tIns="45700" rIns="91425" bIns="45700" anchor="ctr" anchorCtr="0">
            <a:normAutofit/>
          </a:bodyPr>
          <a:lstStyle/>
          <a:p>
            <a:pPr marL="514350" lvl="0" indent="-514350">
              <a:buClr>
                <a:srgbClr val="000072"/>
              </a:buClr>
              <a:buSzPts val="2400"/>
              <a:buFont typeface="Calibri"/>
              <a:buAutoNum type="romanUcPeriod" startAt="2"/>
            </a:pP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Medidor</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a:t>
            </a:r>
            <a:r>
              <a:rPr lang="en-US" sz="2400" dirty="0">
                <a:solidFill>
                  <a:srgbClr val="000072"/>
                </a:solidFill>
              </a:rPr>
              <a:t>(8/8)</a:t>
            </a:r>
            <a:endParaRPr dirty="0"/>
          </a:p>
        </p:txBody>
      </p:sp>
      <p:sp>
        <p:nvSpPr>
          <p:cNvPr id="450" name="Google Shape;450;p37"/>
          <p:cNvSpPr txBox="1">
            <a:spLocks noGrp="1"/>
          </p:cNvSpPr>
          <p:nvPr>
            <p:ph type="body" idx="1"/>
          </p:nvPr>
        </p:nvSpPr>
        <p:spPr>
          <a:xfrm>
            <a:off x="1320646" y="2061541"/>
            <a:ext cx="7235687" cy="3996461"/>
          </a:xfrm>
          <a:prstGeom prst="rect">
            <a:avLst/>
          </a:prstGeom>
          <a:noFill/>
          <a:ln>
            <a:noFill/>
          </a:ln>
        </p:spPr>
        <p:txBody>
          <a:bodyPr spcFirstLastPara="1" wrap="square" lIns="91425" tIns="45700" rIns="91425" bIns="45700" anchor="t" anchorCtr="0">
            <a:normAutofit/>
          </a:bodyPr>
          <a:lstStyle/>
          <a:p>
            <a:pPr marL="0" lvl="0" indent="0">
              <a:buSzPts val="2000"/>
              <a:buNone/>
            </a:pPr>
            <a:r>
              <a:rPr lang="en-US" sz="2000" dirty="0">
                <a:solidFill>
                  <a:schemeClr val="tx1"/>
                </a:solidFill>
              </a:rPr>
              <a:t>18. </a:t>
            </a:r>
            <a:r>
              <a:rPr lang="en-US" sz="2000" dirty="0" err="1">
                <a:solidFill>
                  <a:schemeClr val="tx1"/>
                </a:solidFill>
              </a:rPr>
              <a:t>Calcule</a:t>
            </a:r>
            <a:r>
              <a:rPr lang="en-US" sz="2000" dirty="0">
                <a:solidFill>
                  <a:schemeClr val="tx1"/>
                </a:solidFill>
              </a:rPr>
              <a:t> el </a:t>
            </a:r>
            <a:r>
              <a:rPr lang="en-US" sz="2000" dirty="0" err="1">
                <a:solidFill>
                  <a:schemeClr val="tx1"/>
                </a:solidFill>
              </a:rPr>
              <a:t>promedio</a:t>
            </a:r>
            <a:r>
              <a:rPr lang="en-US" sz="2000" dirty="0">
                <a:solidFill>
                  <a:schemeClr val="tx1"/>
                </a:solidFill>
              </a:rPr>
              <a:t> de las </a:t>
            </a:r>
            <a:r>
              <a:rPr lang="en-US" sz="2000" dirty="0" err="1">
                <a:solidFill>
                  <a:schemeClr val="tx1"/>
                </a:solidFill>
              </a:rPr>
              <a:t>tres</a:t>
            </a:r>
            <a:r>
              <a:rPr lang="en-US" sz="2000" dirty="0">
                <a:solidFill>
                  <a:schemeClr val="tx1"/>
                </a:solidFill>
              </a:rPr>
              <a:t> </a:t>
            </a:r>
            <a:r>
              <a:rPr lang="en-US" sz="2000" dirty="0" err="1">
                <a:solidFill>
                  <a:schemeClr val="tx1"/>
                </a:solidFill>
              </a:rPr>
              <a:t>observaciones</a:t>
            </a:r>
            <a:r>
              <a:rPr lang="en-US" sz="2000" dirty="0">
                <a:solidFill>
                  <a:schemeClr val="tx1"/>
                </a:solidFill>
              </a:rPr>
              <a:t> y </a:t>
            </a:r>
            <a:r>
              <a:rPr lang="en-US" sz="2000" dirty="0" err="1">
                <a:solidFill>
                  <a:schemeClr val="tx1"/>
                </a:solidFill>
              </a:rPr>
              <a:t>anótelas</a:t>
            </a:r>
            <a:r>
              <a:rPr lang="en-US" sz="2000" dirty="0">
                <a:solidFill>
                  <a:schemeClr val="tx1"/>
                </a:solidFill>
              </a:rPr>
              <a:t> </a:t>
            </a:r>
            <a:r>
              <a:rPr lang="en-US" sz="2000" dirty="0" err="1">
                <a:solidFill>
                  <a:schemeClr val="tx1"/>
                </a:solidFill>
              </a:rPr>
              <a:t>en</a:t>
            </a:r>
            <a:r>
              <a:rPr lang="en-US" sz="2000" dirty="0">
                <a:solidFill>
                  <a:schemeClr val="tx1"/>
                </a:solidFill>
              </a:rPr>
              <a:t> la Hoja de </a:t>
            </a:r>
            <a:r>
              <a:rPr lang="en-US" sz="2000" dirty="0" err="1">
                <a:solidFill>
                  <a:schemeClr val="tx1"/>
                </a:solidFill>
              </a:rPr>
              <a:t>Datos</a:t>
            </a:r>
            <a:r>
              <a:rPr lang="en-US" sz="2000" dirty="0">
                <a:solidFill>
                  <a:schemeClr val="tx1"/>
                </a:solidFill>
              </a:rPr>
              <a:t>.</a:t>
            </a:r>
            <a:endParaRPr sz="2000" dirty="0">
              <a:solidFill>
                <a:schemeClr val="tx1"/>
              </a:solidFill>
            </a:endParaRPr>
          </a:p>
          <a:p>
            <a:pPr marL="0" lvl="0" indent="0" algn="l" rtl="0">
              <a:lnSpc>
                <a:spcPct val="90000"/>
              </a:lnSpc>
              <a:spcBef>
                <a:spcPts val="1000"/>
              </a:spcBef>
              <a:spcAft>
                <a:spcPts val="0"/>
              </a:spcAft>
              <a:buClr>
                <a:srgbClr val="002060"/>
              </a:buClr>
              <a:buSzPts val="2000"/>
              <a:buNone/>
            </a:pPr>
            <a:r>
              <a:rPr lang="en-US" b="1" dirty="0" err="1">
                <a:solidFill>
                  <a:srgbClr val="002060"/>
                </a:solidFill>
              </a:rPr>
              <a:t>Calcule</a:t>
            </a:r>
            <a:r>
              <a:rPr lang="en-US" b="1" dirty="0">
                <a:solidFill>
                  <a:srgbClr val="002060"/>
                </a:solidFill>
              </a:rPr>
              <a:t> el </a:t>
            </a:r>
            <a:r>
              <a:rPr lang="en-US" b="1" dirty="0" err="1">
                <a:solidFill>
                  <a:srgbClr val="002060"/>
                </a:solidFill>
              </a:rPr>
              <a:t>Promedio</a:t>
            </a:r>
            <a:r>
              <a:rPr lang="en-US" b="1" dirty="0">
                <a:solidFill>
                  <a:srgbClr val="002060"/>
                </a:solidFill>
              </a:rPr>
              <a:t>= </a:t>
            </a:r>
            <a:r>
              <a:rPr lang="en-US" b="1" u="sng" dirty="0" err="1">
                <a:solidFill>
                  <a:srgbClr val="002060"/>
                </a:solidFill>
              </a:rPr>
              <a:t>Observación</a:t>
            </a:r>
            <a:r>
              <a:rPr lang="en-US" b="1" u="sng" dirty="0">
                <a:solidFill>
                  <a:srgbClr val="002060"/>
                </a:solidFill>
              </a:rPr>
              <a:t> 1 + </a:t>
            </a:r>
            <a:r>
              <a:rPr lang="en-US" b="1" u="sng" dirty="0" err="1">
                <a:solidFill>
                  <a:srgbClr val="002060"/>
                </a:solidFill>
              </a:rPr>
              <a:t>Observación</a:t>
            </a:r>
            <a:r>
              <a:rPr lang="en-US" b="1" u="sng" dirty="0">
                <a:solidFill>
                  <a:srgbClr val="002060"/>
                </a:solidFill>
              </a:rPr>
              <a:t> 2 + </a:t>
            </a:r>
            <a:r>
              <a:rPr lang="en-US" b="1" u="sng" dirty="0" err="1">
                <a:solidFill>
                  <a:srgbClr val="002060"/>
                </a:solidFill>
              </a:rPr>
              <a:t>Observación</a:t>
            </a:r>
            <a:r>
              <a:rPr lang="en-US" b="1" u="sng" dirty="0">
                <a:solidFill>
                  <a:srgbClr val="002060"/>
                </a:solidFill>
              </a:rPr>
              <a:t> 3</a:t>
            </a:r>
            <a:endParaRPr dirty="0"/>
          </a:p>
          <a:p>
            <a:pPr marL="0" lvl="0" indent="0" algn="l" rtl="0">
              <a:lnSpc>
                <a:spcPct val="90000"/>
              </a:lnSpc>
              <a:spcBef>
                <a:spcPts val="1000"/>
              </a:spcBef>
              <a:spcAft>
                <a:spcPts val="0"/>
              </a:spcAft>
              <a:buClr>
                <a:srgbClr val="002060"/>
              </a:buClr>
              <a:buSzPts val="2000"/>
              <a:buNone/>
            </a:pPr>
            <a:r>
              <a:rPr lang="en-US" b="1" dirty="0">
                <a:solidFill>
                  <a:srgbClr val="002060"/>
                </a:solidFill>
              </a:rPr>
              <a:t>                                                                   3</a:t>
            </a:r>
            <a:endParaRPr dirty="0"/>
          </a:p>
          <a:p>
            <a:pPr marL="0" lvl="0" indent="0">
              <a:buSzPts val="2000"/>
              <a:buNone/>
            </a:pPr>
            <a:endParaRPr lang="en-US" dirty="0"/>
          </a:p>
          <a:p>
            <a:pPr marL="0" lvl="0" indent="0">
              <a:buSzPts val="2000"/>
              <a:buNone/>
            </a:pPr>
            <a:r>
              <a:rPr lang="en-US" dirty="0"/>
              <a:t>19. </a:t>
            </a:r>
            <a:r>
              <a:rPr lang="en-US" dirty="0" err="1"/>
              <a:t>Enjuague</a:t>
            </a:r>
            <a:r>
              <a:rPr lang="en-US" dirty="0"/>
              <a:t> el </a:t>
            </a:r>
            <a:r>
              <a:rPr lang="en-US" dirty="0" err="1"/>
              <a:t>electrodo</a:t>
            </a:r>
            <a:r>
              <a:rPr lang="en-US" dirty="0"/>
              <a:t> con </a:t>
            </a:r>
            <a:r>
              <a:rPr lang="en-US" dirty="0" err="1"/>
              <a:t>agua</a:t>
            </a:r>
            <a:r>
              <a:rPr lang="en-US" dirty="0"/>
              <a:t> </a:t>
            </a:r>
            <a:r>
              <a:rPr lang="en-US" dirty="0" err="1"/>
              <a:t>destilada</a:t>
            </a:r>
            <a:r>
              <a:rPr lang="en-US" dirty="0"/>
              <a:t> y </a:t>
            </a:r>
            <a:r>
              <a:rPr lang="en-US" dirty="0" err="1"/>
              <a:t>séquelo</a:t>
            </a:r>
            <a:r>
              <a:rPr lang="en-US" dirty="0"/>
              <a:t> con un </a:t>
            </a:r>
            <a:r>
              <a:rPr lang="en-US" dirty="0" err="1"/>
              <a:t>paño</a:t>
            </a:r>
            <a:r>
              <a:rPr lang="en-US" dirty="0"/>
              <a:t>. </a:t>
            </a:r>
            <a:r>
              <a:rPr lang="en-US" dirty="0" err="1"/>
              <a:t>Apague</a:t>
            </a:r>
            <a:r>
              <a:rPr lang="en-US" dirty="0"/>
              <a:t> el </a:t>
            </a:r>
            <a:r>
              <a:rPr lang="en-US" dirty="0" err="1"/>
              <a:t>medidor</a:t>
            </a:r>
            <a:r>
              <a:rPr lang="en-US" dirty="0"/>
              <a:t> y </a:t>
            </a:r>
            <a:r>
              <a:rPr lang="en-US" dirty="0" err="1"/>
              <a:t>coloque</a:t>
            </a:r>
            <a:r>
              <a:rPr lang="en-US" dirty="0"/>
              <a:t> la tapa para </a:t>
            </a:r>
            <a:r>
              <a:rPr lang="en-US" dirty="0" err="1"/>
              <a:t>proteger</a:t>
            </a:r>
            <a:r>
              <a:rPr lang="en-US" dirty="0"/>
              <a:t> el </a:t>
            </a:r>
            <a:r>
              <a:rPr lang="en-US" dirty="0" err="1"/>
              <a:t>electrodo</a:t>
            </a:r>
            <a:r>
              <a:rPr lang="en-US" dirty="0"/>
              <a:t>. 		</a:t>
            </a:r>
          </a:p>
          <a:p>
            <a:pPr marL="0" lvl="0" indent="0">
              <a:buSzPts val="2000"/>
              <a:buNone/>
            </a:pPr>
            <a:r>
              <a:rPr lang="en-US" dirty="0"/>
              <a:t>20. </a:t>
            </a:r>
            <a:r>
              <a:rPr lang="en-US" dirty="0" err="1"/>
              <a:t>Introduzca</a:t>
            </a:r>
            <a:r>
              <a:rPr lang="en-US" dirty="0"/>
              <a:t> sus </a:t>
            </a:r>
            <a:r>
              <a:rPr lang="en-US" dirty="0" err="1"/>
              <a:t>datos</a:t>
            </a:r>
            <a:r>
              <a:rPr lang="en-US" dirty="0"/>
              <a:t> </a:t>
            </a:r>
            <a:r>
              <a:rPr lang="en-US" dirty="0" err="1"/>
              <a:t>en</a:t>
            </a:r>
            <a:r>
              <a:rPr lang="en-US" dirty="0"/>
              <a:t> el sitio web de GLOBE.</a:t>
            </a:r>
            <a:endParaRPr dirty="0"/>
          </a:p>
          <a:p>
            <a:pPr marL="0" indent="0">
              <a:buClr>
                <a:srgbClr val="FF0000"/>
              </a:buClr>
              <a:buSzPts val="2000"/>
              <a:buNone/>
            </a:pPr>
            <a:endParaRPr lang="en-US" dirty="0"/>
          </a:p>
          <a:p>
            <a:pPr marL="0" indent="0">
              <a:buClr>
                <a:srgbClr val="FF0000"/>
              </a:buClr>
              <a:buSzPts val="2000"/>
              <a:buNone/>
            </a:pPr>
            <a:r>
              <a:rPr lang="en-US" b="1" dirty="0">
                <a:solidFill>
                  <a:srgbClr val="FF0000"/>
                </a:solidFill>
              </a:rPr>
              <a:t>*Fin de la </a:t>
            </a:r>
            <a:r>
              <a:rPr lang="en-US" b="1" dirty="0" err="1">
                <a:solidFill>
                  <a:srgbClr val="FF0000"/>
                </a:solidFill>
              </a:rPr>
              <a:t>recopilación</a:t>
            </a:r>
            <a:r>
              <a:rPr lang="en-US" b="1" dirty="0">
                <a:solidFill>
                  <a:srgbClr val="FF0000"/>
                </a:solidFill>
              </a:rPr>
              <a:t> de </a:t>
            </a:r>
            <a:r>
              <a:rPr lang="en-US" b="1" dirty="0" err="1">
                <a:solidFill>
                  <a:srgbClr val="FF0000"/>
                </a:solidFill>
              </a:rPr>
              <a:t>datos</a:t>
            </a:r>
            <a:r>
              <a:rPr lang="en-US" b="1" dirty="0">
                <a:solidFill>
                  <a:srgbClr val="FF0000"/>
                </a:solidFill>
              </a:rPr>
              <a:t> para </a:t>
            </a:r>
            <a:r>
              <a:rPr lang="en-US" b="1" dirty="0" err="1">
                <a:solidFill>
                  <a:srgbClr val="FF0000"/>
                </a:solidFill>
              </a:rPr>
              <a:t>este</a:t>
            </a:r>
            <a:r>
              <a:rPr lang="en-US" b="1" dirty="0">
                <a:solidFill>
                  <a:srgbClr val="FF0000"/>
                </a:solidFill>
              </a:rPr>
              <a:t> </a:t>
            </a:r>
            <a:r>
              <a:rPr lang="en-US" b="1" dirty="0" err="1">
                <a:solidFill>
                  <a:srgbClr val="FF0000"/>
                </a:solidFill>
              </a:rPr>
              <a:t>Protocolo</a:t>
            </a:r>
            <a:r>
              <a:rPr lang="en-US" b="1" dirty="0">
                <a:solidFill>
                  <a:srgbClr val="FF0000"/>
                </a:solidFill>
              </a:rPr>
              <a:t> del pH del Agua*</a:t>
            </a:r>
            <a:endParaRPr lang="en-US" dirty="0"/>
          </a:p>
          <a:p>
            <a:pPr marL="0" lvl="0" indent="0" algn="l" rtl="0">
              <a:lnSpc>
                <a:spcPct val="90000"/>
              </a:lnSpc>
              <a:spcBef>
                <a:spcPts val="1000"/>
              </a:spcBef>
              <a:spcAft>
                <a:spcPts val="0"/>
              </a:spcAft>
              <a:buClr>
                <a:srgbClr val="FF0000"/>
              </a:buClr>
              <a:buSzPts val="2000"/>
              <a:buNone/>
            </a:pPr>
            <a:endParaRPr dirty="0"/>
          </a:p>
          <a:p>
            <a:pPr marL="0" lvl="0" indent="0" algn="l" rtl="0">
              <a:lnSpc>
                <a:spcPct val="90000"/>
              </a:lnSpc>
              <a:spcBef>
                <a:spcPts val="1000"/>
              </a:spcBef>
              <a:spcAft>
                <a:spcPts val="0"/>
              </a:spcAft>
              <a:buClr>
                <a:schemeClr val="dk1"/>
              </a:buClr>
              <a:buSzPts val="2000"/>
              <a:buNone/>
            </a:pPr>
            <a:endParaRPr sz="2000" b="1" dirty="0">
              <a:solidFill>
                <a:srgbClr val="FF0000"/>
              </a:solidFill>
            </a:endParaRPr>
          </a:p>
        </p:txBody>
      </p:sp>
      <p:pic>
        <p:nvPicPr>
          <p:cNvPr id="451" name="Google Shape;451;p37" descr="Caution icon"/>
          <p:cNvPicPr preferRelativeResize="0">
            <a:picLocks noGrp="1"/>
          </p:cNvPicPr>
          <p:nvPr>
            <p:ph type="body" idx="1"/>
          </p:nvPr>
        </p:nvPicPr>
        <p:blipFill rotWithShape="1">
          <a:blip r:embed="rId3">
            <a:alphaModFix/>
          </a:blip>
          <a:srcRect/>
          <a:stretch/>
        </p:blipFill>
        <p:spPr>
          <a:xfrm>
            <a:off x="1320646" y="6058002"/>
            <a:ext cx="379340" cy="388807"/>
          </a:xfrm>
          <a:prstGeom prst="rect">
            <a:avLst/>
          </a:prstGeom>
          <a:noFill/>
          <a:ln>
            <a:noFill/>
          </a:ln>
          <a:effectLst>
            <a:outerShdw blurRad="292100" dist="139700" dir="2700000" algn="tl" rotWithShape="0">
              <a:srgbClr val="333333">
                <a:alpha val="64705"/>
              </a:srgbClr>
            </a:outerShdw>
          </a:effectLst>
        </p:spPr>
      </p:pic>
      <p:sp>
        <p:nvSpPr>
          <p:cNvPr id="452" name="Google Shape;452;p37"/>
          <p:cNvSpPr txBox="1"/>
          <p:nvPr/>
        </p:nvSpPr>
        <p:spPr>
          <a:xfrm>
            <a:off x="1820798" y="6058002"/>
            <a:ext cx="7078133" cy="523180"/>
          </a:xfrm>
          <a:prstGeom prst="rect">
            <a:avLst/>
          </a:prstGeom>
          <a:noFill/>
          <a:ln>
            <a:noFill/>
          </a:ln>
        </p:spPr>
        <p:txBody>
          <a:bodyPr spcFirstLastPara="1" wrap="square" lIns="91425" tIns="45700" rIns="91425" bIns="45700" anchor="t" anchorCtr="0">
            <a:spAutoFit/>
          </a:bodyPr>
          <a:lstStyle/>
          <a:p>
            <a:pPr lvl="0"/>
            <a:r>
              <a:rPr lang="en-US" b="1" i="1" dirty="0">
                <a:latin typeface="Calibri" panose="020F0502020204030204" pitchFamily="34" charset="0"/>
                <a:cs typeface="Calibri" panose="020F0502020204030204" pitchFamily="34" charset="0"/>
              </a:rPr>
              <a:t>Si no </a:t>
            </a:r>
            <a:r>
              <a:rPr lang="en-US" b="1" i="1" dirty="0" err="1">
                <a:latin typeface="Calibri" panose="020F0502020204030204" pitchFamily="34" charset="0"/>
                <a:cs typeface="Calibri" panose="020F0502020204030204" pitchFamily="34" charset="0"/>
              </a:rPr>
              <a:t>consigue</a:t>
            </a:r>
            <a:r>
              <a:rPr lang="en-US" b="1" i="1" dirty="0">
                <a:latin typeface="Calibri" panose="020F0502020204030204" pitchFamily="34" charset="0"/>
                <a:cs typeface="Calibri" panose="020F0502020204030204" pitchFamily="34" charset="0"/>
              </a:rPr>
              <a:t> que las </a:t>
            </a:r>
            <a:r>
              <a:rPr lang="en-US" b="1" i="1" dirty="0" err="1">
                <a:latin typeface="Calibri" panose="020F0502020204030204" pitchFamily="34" charset="0"/>
                <a:cs typeface="Calibri" panose="020F0502020204030204" pitchFamily="34" charset="0"/>
              </a:rPr>
              <a:t>tres</a:t>
            </a:r>
            <a:r>
              <a:rPr lang="en-US" b="1" i="1" dirty="0">
                <a:latin typeface="Calibri" panose="020F0502020204030204" pitchFamily="34" charset="0"/>
                <a:cs typeface="Calibri" panose="020F0502020204030204" pitchFamily="34" charset="0"/>
              </a:rPr>
              <a:t> </a:t>
            </a:r>
            <a:r>
              <a:rPr lang="en-US" b="1" i="1" dirty="0" err="1">
                <a:latin typeface="Calibri" panose="020F0502020204030204" pitchFamily="34" charset="0"/>
                <a:cs typeface="Calibri" panose="020F0502020204030204" pitchFamily="34" charset="0"/>
              </a:rPr>
              <a:t>mediciones</a:t>
            </a:r>
            <a:r>
              <a:rPr lang="en-US" b="1" i="1" dirty="0">
                <a:latin typeface="Calibri" panose="020F0502020204030204" pitchFamily="34" charset="0"/>
                <a:cs typeface="Calibri" panose="020F0502020204030204" pitchFamily="34" charset="0"/>
              </a:rPr>
              <a:t> </a:t>
            </a:r>
            <a:r>
              <a:rPr lang="en-US" b="1" i="1" dirty="0" err="1">
                <a:latin typeface="Calibri" panose="020F0502020204030204" pitchFamily="34" charset="0"/>
                <a:cs typeface="Calibri" panose="020F0502020204030204" pitchFamily="34" charset="0"/>
              </a:rPr>
              <a:t>tengan</a:t>
            </a:r>
            <a:r>
              <a:rPr lang="en-US" b="1" i="1" dirty="0">
                <a:latin typeface="Calibri" panose="020F0502020204030204" pitchFamily="34" charset="0"/>
                <a:cs typeface="Calibri" panose="020F0502020204030204" pitchFamily="34" charset="0"/>
              </a:rPr>
              <a:t> una </a:t>
            </a:r>
            <a:r>
              <a:rPr lang="en-US" b="1" i="1" dirty="0" err="1">
                <a:latin typeface="Calibri" panose="020F0502020204030204" pitchFamily="34" charset="0"/>
                <a:cs typeface="Calibri" panose="020F0502020204030204" pitchFamily="34" charset="0"/>
              </a:rPr>
              <a:t>diferencia</a:t>
            </a:r>
            <a:r>
              <a:rPr lang="en-US" b="1" i="1" dirty="0">
                <a:latin typeface="Calibri" panose="020F0502020204030204" pitchFamily="34" charset="0"/>
                <a:cs typeface="Calibri" panose="020F0502020204030204" pitchFamily="34" charset="0"/>
              </a:rPr>
              <a:t> de 0,2 entre </a:t>
            </a:r>
            <a:r>
              <a:rPr lang="en-US" b="1" i="1" dirty="0" err="1">
                <a:latin typeface="Calibri" panose="020F0502020204030204" pitchFamily="34" charset="0"/>
                <a:cs typeface="Calibri" panose="020F0502020204030204" pitchFamily="34" charset="0"/>
              </a:rPr>
              <a:t>sí</a:t>
            </a:r>
            <a:r>
              <a:rPr lang="en-US" b="1" i="1" dirty="0">
                <a:latin typeface="Calibri" panose="020F0502020204030204" pitchFamily="34" charset="0"/>
                <a:cs typeface="Calibri" panose="020F0502020204030204" pitchFamily="34" charset="0"/>
              </a:rPr>
              <a:t>, </a:t>
            </a:r>
            <a:r>
              <a:rPr lang="en-US" b="1" i="1" dirty="0" err="1">
                <a:latin typeface="Calibri" panose="020F0502020204030204" pitchFamily="34" charset="0"/>
                <a:cs typeface="Calibri" panose="020F0502020204030204" pitchFamily="34" charset="0"/>
              </a:rPr>
              <a:t>hable</a:t>
            </a:r>
            <a:r>
              <a:rPr lang="en-US" b="1" i="1" dirty="0">
                <a:latin typeface="Calibri" panose="020F0502020204030204" pitchFamily="34" charset="0"/>
                <a:cs typeface="Calibri" panose="020F0502020204030204" pitchFamily="34" charset="0"/>
              </a:rPr>
              <a:t> con un </a:t>
            </a:r>
            <a:r>
              <a:rPr lang="en-US" b="1" i="1" dirty="0" err="1">
                <a:latin typeface="Calibri" panose="020F0502020204030204" pitchFamily="34" charset="0"/>
                <a:cs typeface="Calibri" panose="020F0502020204030204" pitchFamily="34" charset="0"/>
              </a:rPr>
              <a:t>entrenador</a:t>
            </a:r>
            <a:r>
              <a:rPr lang="en-US" b="1" i="1" dirty="0">
                <a:latin typeface="Calibri" panose="020F0502020204030204" pitchFamily="34" charset="0"/>
                <a:cs typeface="Calibri" panose="020F0502020204030204" pitchFamily="34" charset="0"/>
              </a:rPr>
              <a:t> senior </a:t>
            </a:r>
            <a:r>
              <a:rPr lang="en-US" b="1" i="1" dirty="0" err="1">
                <a:latin typeface="Calibri" panose="020F0502020204030204" pitchFamily="34" charset="0"/>
                <a:cs typeface="Calibri" panose="020F0502020204030204" pitchFamily="34" charset="0"/>
              </a:rPr>
              <a:t>sobre</a:t>
            </a:r>
            <a:r>
              <a:rPr lang="en-US" b="1" i="1" dirty="0">
                <a:latin typeface="Calibri" panose="020F0502020204030204" pitchFamily="34" charset="0"/>
                <a:cs typeface="Calibri" panose="020F0502020204030204" pitchFamily="34" charset="0"/>
              </a:rPr>
              <a:t> los </a:t>
            </a:r>
            <a:r>
              <a:rPr lang="en-US" b="1" i="1" dirty="0" err="1">
                <a:latin typeface="Calibri" panose="020F0502020204030204" pitchFamily="34" charset="0"/>
                <a:cs typeface="Calibri" panose="020F0502020204030204" pitchFamily="34" charset="0"/>
              </a:rPr>
              <a:t>posibles</a:t>
            </a:r>
            <a:r>
              <a:rPr lang="en-US" b="1" i="1" dirty="0">
                <a:latin typeface="Calibri" panose="020F0502020204030204" pitchFamily="34" charset="0"/>
                <a:cs typeface="Calibri" panose="020F0502020204030204" pitchFamily="34" charset="0"/>
              </a:rPr>
              <a:t> </a:t>
            </a:r>
            <a:r>
              <a:rPr lang="en-US" b="1" i="1" dirty="0" err="1">
                <a:latin typeface="Calibri" panose="020F0502020204030204" pitchFamily="34" charset="0"/>
                <a:cs typeface="Calibri" panose="020F0502020204030204" pitchFamily="34" charset="0"/>
              </a:rPr>
              <a:t>problemas</a:t>
            </a:r>
            <a:r>
              <a:rPr lang="en-US" b="1" i="1" dirty="0">
                <a:latin typeface="Calibri" panose="020F0502020204030204" pitchFamily="34" charset="0"/>
                <a:cs typeface="Calibri" panose="020F0502020204030204" pitchFamily="34" charset="0"/>
              </a:rPr>
              <a:t> </a:t>
            </a:r>
            <a:endParaRPr b="1" i="1" dirty="0">
              <a:latin typeface="Calibri" panose="020F0502020204030204" pitchFamily="34" charset="0"/>
              <a:cs typeface="Calibri" panose="020F0502020204030204" pitchFamily="34" charset="0"/>
            </a:endParaRPr>
          </a:p>
        </p:txBody>
      </p:sp>
      <p:pic>
        <p:nvPicPr>
          <p:cNvPr id="9" name="Imagen 8"/>
          <p:cNvPicPr>
            <a:picLocks noChangeAspect="1"/>
          </p:cNvPicPr>
          <p:nvPr/>
        </p:nvPicPr>
        <p:blipFill>
          <a:blip r:embed="rId4"/>
          <a:stretch>
            <a:fillRect/>
          </a:stretch>
        </p:blipFill>
        <p:spPr>
          <a:xfrm>
            <a:off x="-397" y="-297"/>
            <a:ext cx="9144793" cy="6858594"/>
          </a:xfrm>
          <a:prstGeom prst="rect">
            <a:avLst/>
          </a:prstGeom>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460" name="Google Shape;460;p38"/>
          <p:cNvSpPr txBox="1">
            <a:spLocks noGrp="1"/>
          </p:cNvSpPr>
          <p:nvPr>
            <p:ph type="title"/>
          </p:nvPr>
        </p:nvSpPr>
        <p:spPr>
          <a:xfrm>
            <a:off x="1126333" y="2616817"/>
            <a:ext cx="7924901" cy="1279321"/>
          </a:xfrm>
          <a:prstGeom prst="rect">
            <a:avLst/>
          </a:prstGeom>
          <a:noFill/>
          <a:ln>
            <a:noFill/>
          </a:ln>
        </p:spPr>
        <p:txBody>
          <a:bodyPr spcFirstLastPara="1" wrap="square" lIns="91425" tIns="45700" rIns="91425" bIns="45700" anchor="ctr" anchorCtr="0">
            <a:normAutofit fontScale="90000"/>
          </a:bodyPr>
          <a:lstStyle/>
          <a:p>
            <a:pPr lvl="0" algn="ctr">
              <a:buClr>
                <a:srgbClr val="000072"/>
              </a:buClr>
              <a:buSzPts val="3200"/>
            </a:pPr>
            <a:r>
              <a:rPr lang="en-US" sz="3200" dirty="0">
                <a:solidFill>
                  <a:srgbClr val="000072"/>
                </a:solidFill>
              </a:rPr>
              <a:t>III. </a:t>
            </a:r>
            <a:r>
              <a:rPr lang="en-US" sz="3200" dirty="0" err="1">
                <a:solidFill>
                  <a:srgbClr val="000072"/>
                </a:solidFill>
              </a:rPr>
              <a:t>Protocolo</a:t>
            </a:r>
            <a:r>
              <a:rPr lang="en-US" sz="3200" dirty="0">
                <a:solidFill>
                  <a:srgbClr val="000072"/>
                </a:solidFill>
              </a:rPr>
              <a:t> del pH del Agua </a:t>
            </a:r>
            <a:r>
              <a:rPr lang="en-US" sz="3200" dirty="0" err="1">
                <a:solidFill>
                  <a:srgbClr val="000072"/>
                </a:solidFill>
              </a:rPr>
              <a:t>utilizando</a:t>
            </a:r>
            <a:r>
              <a:rPr lang="en-US" sz="3200" dirty="0">
                <a:solidFill>
                  <a:srgbClr val="000072"/>
                </a:solidFill>
              </a:rPr>
              <a:t> un </a:t>
            </a:r>
            <a:r>
              <a:rPr lang="en-US" sz="3200" dirty="0" err="1">
                <a:solidFill>
                  <a:srgbClr val="FF0000"/>
                </a:solidFill>
              </a:rPr>
              <a:t>Papel</a:t>
            </a:r>
            <a:r>
              <a:rPr lang="en-US" sz="3200" dirty="0">
                <a:solidFill>
                  <a:srgbClr val="FF0000"/>
                </a:solidFill>
              </a:rPr>
              <a:t> de  pH</a:t>
            </a:r>
            <a:r>
              <a:rPr lang="en-US" sz="3200" dirty="0">
                <a:solidFill>
                  <a:srgbClr val="000072"/>
                </a:solidFill>
              </a:rPr>
              <a:t>:  </a:t>
            </a:r>
            <a:r>
              <a:rPr lang="en-US" sz="3200" dirty="0" err="1">
                <a:solidFill>
                  <a:srgbClr val="000072"/>
                </a:solidFill>
              </a:rPr>
              <a:t>Conductividad</a:t>
            </a:r>
            <a:r>
              <a:rPr lang="en-US" sz="3200" dirty="0">
                <a:solidFill>
                  <a:srgbClr val="000072"/>
                </a:solidFill>
              </a:rPr>
              <a:t> </a:t>
            </a:r>
            <a:r>
              <a:rPr lang="en-US" sz="3200" dirty="0" err="1">
                <a:solidFill>
                  <a:srgbClr val="000072"/>
                </a:solidFill>
              </a:rPr>
              <a:t>Eléctrica</a:t>
            </a:r>
            <a:r>
              <a:rPr lang="en-US" sz="3200" dirty="0">
                <a:solidFill>
                  <a:srgbClr val="000072"/>
                </a:solidFill>
              </a:rPr>
              <a:t> </a:t>
            </a:r>
            <a:r>
              <a:rPr lang="en-US" sz="3200" dirty="0">
                <a:solidFill>
                  <a:srgbClr val="FF0000"/>
                </a:solidFill>
              </a:rPr>
              <a:t>mayor </a:t>
            </a:r>
            <a:r>
              <a:rPr lang="en-US" sz="3200" dirty="0">
                <a:solidFill>
                  <a:srgbClr val="000072"/>
                </a:solidFill>
              </a:rPr>
              <a:t>que 200 </a:t>
            </a:r>
            <a:r>
              <a:rPr lang="en-US" sz="3200" dirty="0"/>
              <a:t>µS/cm</a:t>
            </a:r>
            <a:endParaRPr sz="3200" dirty="0">
              <a:solidFill>
                <a:srgbClr val="000072"/>
              </a:solidFill>
            </a:endParaRPr>
          </a:p>
        </p:txBody>
      </p:sp>
      <p:pic>
        <p:nvPicPr>
          <p:cNvPr id="6" name="Imagen 5"/>
          <p:cNvPicPr>
            <a:picLocks noChangeAspect="1"/>
          </p:cNvPicPr>
          <p:nvPr/>
        </p:nvPicPr>
        <p:blipFill>
          <a:blip r:embed="rId3"/>
          <a:stretch>
            <a:fillRect/>
          </a:stretch>
        </p:blipFill>
        <p:spPr>
          <a:xfrm>
            <a:off x="-397" y="-297"/>
            <a:ext cx="9144793" cy="6858594"/>
          </a:xfrm>
          <a:prstGeom prst="rect">
            <a:avLst/>
          </a:prstGeom>
        </p:spPr>
      </p:pic>
      <p:sp>
        <p:nvSpPr>
          <p:cNvPr id="7" name="Rectángulo redondeado 6"/>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8" name="CuadroTexto 7"/>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468" name="Google Shape;468;p39"/>
          <p:cNvSpPr txBox="1">
            <a:spLocks noGrp="1"/>
          </p:cNvSpPr>
          <p:nvPr>
            <p:ph type="title"/>
          </p:nvPr>
        </p:nvSpPr>
        <p:spPr>
          <a:xfrm>
            <a:off x="1257300" y="1028699"/>
            <a:ext cx="7886700" cy="836755"/>
          </a:xfrm>
          <a:prstGeom prst="rect">
            <a:avLst/>
          </a:prstGeom>
          <a:noFill/>
          <a:ln>
            <a:noFill/>
          </a:ln>
        </p:spPr>
        <p:txBody>
          <a:bodyPr spcFirstLastPara="1" wrap="square" lIns="91425" tIns="45700" rIns="91425" bIns="45700" anchor="ctr" anchorCtr="0">
            <a:normAutofit/>
          </a:bodyPr>
          <a:lstStyle/>
          <a:p>
            <a:pPr lvl="0">
              <a:buClr>
                <a:srgbClr val="000072"/>
              </a:buClr>
              <a:buSzPts val="2400"/>
            </a:pPr>
            <a:r>
              <a:rPr lang="en-US" sz="2400" dirty="0">
                <a:solidFill>
                  <a:srgbClr val="000072"/>
                </a:solidFill>
              </a:rPr>
              <a:t>III.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Papel</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a:solidFill>
                  <a:srgbClr val="FF0000"/>
                </a:solidFill>
              </a:rPr>
              <a:t>mayor </a:t>
            </a:r>
            <a:r>
              <a:rPr lang="en-US" sz="2400" dirty="0">
                <a:solidFill>
                  <a:srgbClr val="000072"/>
                </a:solidFill>
              </a:rPr>
              <a:t>que 200 </a:t>
            </a:r>
            <a:r>
              <a:rPr lang="en-US" sz="2400" dirty="0"/>
              <a:t>µS/cm</a:t>
            </a:r>
            <a:r>
              <a:rPr lang="en-US" sz="2400" dirty="0">
                <a:solidFill>
                  <a:srgbClr val="000072"/>
                </a:solidFill>
              </a:rPr>
              <a:t>(1/3)</a:t>
            </a:r>
            <a:endParaRPr dirty="0"/>
          </a:p>
        </p:txBody>
      </p:sp>
      <p:sp>
        <p:nvSpPr>
          <p:cNvPr id="469" name="Google Shape;469;p39"/>
          <p:cNvSpPr txBox="1">
            <a:spLocks noGrp="1"/>
          </p:cNvSpPr>
          <p:nvPr>
            <p:ph type="body" idx="1"/>
          </p:nvPr>
        </p:nvSpPr>
        <p:spPr>
          <a:xfrm>
            <a:off x="1500767" y="1860153"/>
            <a:ext cx="2668897" cy="4259636"/>
          </a:xfrm>
          <a:prstGeom prst="rect">
            <a:avLst/>
          </a:prstGeom>
          <a:noFill/>
          <a:ln>
            <a:noFill/>
          </a:ln>
        </p:spPr>
        <p:txBody>
          <a:bodyPr spcFirstLastPara="1" wrap="square" lIns="91425" tIns="45700" rIns="91425" bIns="45700" anchor="t" anchorCtr="0">
            <a:normAutofit fontScale="92500" lnSpcReduction="20000"/>
          </a:bodyPr>
          <a:lstStyle/>
          <a:p>
            <a:pPr marL="228600" lvl="0" indent="-114300" algn="l" rtl="0">
              <a:lnSpc>
                <a:spcPct val="90000"/>
              </a:lnSpc>
              <a:spcBef>
                <a:spcPts val="0"/>
              </a:spcBef>
              <a:spcAft>
                <a:spcPts val="0"/>
              </a:spcAft>
              <a:buClr>
                <a:schemeClr val="dk1"/>
              </a:buClr>
              <a:buSzPts val="1800"/>
              <a:buNone/>
            </a:pPr>
            <a:endParaRPr dirty="0"/>
          </a:p>
          <a:p>
            <a:pPr marL="342900" lvl="0">
              <a:buAutoNum type="arabicPeriod"/>
            </a:pPr>
            <a:r>
              <a:rPr lang="en-US" dirty="0" err="1"/>
              <a:t>Rellene</a:t>
            </a:r>
            <a:r>
              <a:rPr lang="en-US" dirty="0"/>
              <a:t> la </a:t>
            </a:r>
            <a:r>
              <a:rPr lang="en-US" dirty="0" err="1"/>
              <a:t>parte</a:t>
            </a:r>
            <a:r>
              <a:rPr lang="en-US" dirty="0"/>
              <a:t> superior de la Hoja de </a:t>
            </a:r>
            <a:r>
              <a:rPr lang="en-US" dirty="0" err="1"/>
              <a:t>Investigación</a:t>
            </a:r>
            <a:r>
              <a:rPr lang="en-US" dirty="0"/>
              <a:t> de la </a:t>
            </a:r>
            <a:r>
              <a:rPr lang="en-US" dirty="0" err="1"/>
              <a:t>Hidrósfera</a:t>
            </a:r>
            <a:r>
              <a:rPr lang="en-US" dirty="0"/>
              <a:t>.</a:t>
            </a:r>
          </a:p>
          <a:p>
            <a:pPr marL="342900" lvl="0">
              <a:buAutoNum type="arabicPeriod"/>
            </a:pPr>
            <a:endParaRPr lang="en-US" dirty="0"/>
          </a:p>
          <a:p>
            <a:pPr marL="342900" lvl="0">
              <a:buAutoNum type="arabicPeriod"/>
            </a:pPr>
            <a:r>
              <a:rPr lang="en-US" dirty="0" err="1"/>
              <a:t>En</a:t>
            </a:r>
            <a:r>
              <a:rPr lang="en-US" dirty="0"/>
              <a:t> la </a:t>
            </a:r>
            <a:r>
              <a:rPr lang="en-US" dirty="0" err="1"/>
              <a:t>sección</a:t>
            </a:r>
            <a:r>
              <a:rPr lang="en-US" dirty="0"/>
              <a:t> de pH de la Hoja de </a:t>
            </a:r>
            <a:r>
              <a:rPr lang="en-US" dirty="0" err="1"/>
              <a:t>Datos</a:t>
            </a:r>
            <a:r>
              <a:rPr lang="en-US" dirty="0"/>
              <a:t>, marque la </a:t>
            </a:r>
            <a:r>
              <a:rPr lang="en-US" dirty="0" err="1"/>
              <a:t>casilla</a:t>
            </a:r>
            <a:r>
              <a:rPr lang="en-US" dirty="0"/>
              <a:t> junto a ”</a:t>
            </a:r>
            <a:r>
              <a:rPr lang="en-US" dirty="0" err="1"/>
              <a:t>Papel</a:t>
            </a:r>
            <a:r>
              <a:rPr lang="en-US" dirty="0"/>
              <a:t> </a:t>
            </a:r>
            <a:r>
              <a:rPr lang="en-US" dirty="0" err="1"/>
              <a:t>deL</a:t>
            </a:r>
            <a:r>
              <a:rPr lang="en-US" dirty="0"/>
              <a:t> pH".</a:t>
            </a:r>
          </a:p>
          <a:p>
            <a:pPr marL="342900" lvl="0">
              <a:buAutoNum type="arabicPeriod"/>
            </a:pPr>
            <a:endParaRPr lang="en-US" dirty="0"/>
          </a:p>
          <a:p>
            <a:pPr marL="342900" lvl="0">
              <a:buAutoNum type="arabicPeriod"/>
            </a:pPr>
            <a:r>
              <a:rPr lang="en-US" dirty="0" err="1"/>
              <a:t>Colóquese</a:t>
            </a:r>
            <a:r>
              <a:rPr lang="en-US" dirty="0"/>
              <a:t> </a:t>
            </a:r>
            <a:r>
              <a:rPr lang="en-US" dirty="0" err="1"/>
              <a:t>guantes</a:t>
            </a:r>
            <a:r>
              <a:rPr lang="en-US" dirty="0"/>
              <a:t> y </a:t>
            </a:r>
            <a:r>
              <a:rPr lang="en-US" dirty="0" err="1"/>
              <a:t>gafas</a:t>
            </a:r>
            <a:r>
              <a:rPr lang="en-US" dirty="0"/>
              <a:t> de </a:t>
            </a:r>
            <a:r>
              <a:rPr lang="en-US" dirty="0" err="1"/>
              <a:t>protección</a:t>
            </a:r>
            <a:r>
              <a:rPr lang="en-US" dirty="0"/>
              <a:t>.</a:t>
            </a:r>
          </a:p>
          <a:p>
            <a:pPr marL="0" lvl="0" indent="0" algn="just">
              <a:spcBef>
                <a:spcPts val="360"/>
              </a:spcBef>
              <a:buClr>
                <a:srgbClr val="22346F"/>
              </a:buClr>
              <a:buNone/>
            </a:pPr>
            <a:r>
              <a:rPr lang="en-US" b="1" dirty="0">
                <a:solidFill>
                  <a:srgbClr val="22346F"/>
                </a:solidFill>
              </a:rPr>
              <a:t>	</a:t>
            </a:r>
            <a:endParaRPr lang="en-US" dirty="0"/>
          </a:p>
          <a:p>
            <a:pPr marL="342900" lvl="0" indent="-342900" algn="l" rtl="0">
              <a:lnSpc>
                <a:spcPct val="90000"/>
              </a:lnSpc>
              <a:spcBef>
                <a:spcPts val="1000"/>
              </a:spcBef>
              <a:spcAft>
                <a:spcPts val="0"/>
              </a:spcAft>
              <a:buClr>
                <a:schemeClr val="dk1"/>
              </a:buClr>
              <a:buSzPts val="1800"/>
              <a:buAutoNum type="arabicPeriod"/>
            </a:pPr>
            <a:endParaRPr dirty="0"/>
          </a:p>
          <a:p>
            <a:pPr marL="0" lvl="0" indent="0" algn="just" rtl="0">
              <a:lnSpc>
                <a:spcPct val="90000"/>
              </a:lnSpc>
              <a:spcBef>
                <a:spcPts val="360"/>
              </a:spcBef>
              <a:spcAft>
                <a:spcPts val="0"/>
              </a:spcAft>
              <a:buClr>
                <a:srgbClr val="22346F"/>
              </a:buClr>
              <a:buSzPts val="1800"/>
              <a:buNone/>
            </a:pPr>
            <a:r>
              <a:rPr lang="en-US" b="1" dirty="0">
                <a:solidFill>
                  <a:srgbClr val="22346F"/>
                </a:solidFill>
              </a:rPr>
              <a:t>	</a:t>
            </a:r>
            <a:endParaRPr dirty="0"/>
          </a:p>
        </p:txBody>
      </p:sp>
      <p:pic>
        <p:nvPicPr>
          <p:cNvPr id="470" name="Google Shape;470;p39" descr="Screen Shot of Hydrosphere investigation data entry sheet. You will note the measurement time and date, the name of the site, the state of the water and the sky conditions. "/>
          <p:cNvPicPr preferRelativeResize="0">
            <a:picLocks noGrp="1"/>
          </p:cNvPicPr>
          <p:nvPr>
            <p:ph type="body" idx="2"/>
          </p:nvPr>
        </p:nvPicPr>
        <p:blipFill rotWithShape="1">
          <a:blip r:embed="rId3">
            <a:alphaModFix/>
          </a:blip>
          <a:srcRect/>
          <a:stretch/>
        </p:blipFill>
        <p:spPr>
          <a:xfrm>
            <a:off x="4616900" y="2080425"/>
            <a:ext cx="4015035" cy="2504792"/>
          </a:xfrm>
          <a:prstGeom prst="rect">
            <a:avLst/>
          </a:prstGeom>
          <a:noFill/>
          <a:ln>
            <a:noFill/>
          </a:ln>
          <a:effectLst>
            <a:outerShdw blurRad="292100" dist="139700" dir="2700000" algn="tl" rotWithShape="0">
              <a:srgbClr val="333333">
                <a:alpha val="64705"/>
              </a:srgbClr>
            </a:outerShdw>
          </a:effectLst>
        </p:spPr>
      </p:pic>
      <p:pic>
        <p:nvPicPr>
          <p:cNvPr id="471" name="Google Shape;471;p39" descr="Screen Shot of Hydrosphere data sheet, part 2. Check that you are using pH paper or a pH meter, and enter conductivity measurements  and measured pH. There is a comment area for metadata. "/>
          <p:cNvPicPr preferRelativeResize="0"/>
          <p:nvPr/>
        </p:nvPicPr>
        <p:blipFill rotWithShape="1">
          <a:blip r:embed="rId4">
            <a:alphaModFix/>
          </a:blip>
          <a:srcRect/>
          <a:stretch/>
        </p:blipFill>
        <p:spPr>
          <a:xfrm>
            <a:off x="4616899" y="4826316"/>
            <a:ext cx="4015035" cy="1493745"/>
          </a:xfrm>
          <a:prstGeom prst="rect">
            <a:avLst/>
          </a:prstGeom>
          <a:noFill/>
          <a:ln>
            <a:noFill/>
          </a:ln>
          <a:effectLst>
            <a:outerShdw blurRad="292100" dist="139700" dir="2700000" algn="tl" rotWithShape="0">
              <a:srgbClr val="333333">
                <a:alpha val="64705"/>
              </a:srgbClr>
            </a:outerShdw>
          </a:effectLst>
        </p:spPr>
      </p:pic>
      <p:pic>
        <p:nvPicPr>
          <p:cNvPr id="9" name="Imagen 8"/>
          <p:cNvPicPr>
            <a:picLocks noChangeAspect="1"/>
          </p:cNvPicPr>
          <p:nvPr/>
        </p:nvPicPr>
        <p:blipFill>
          <a:blip r:embed="rId5"/>
          <a:stretch>
            <a:fillRect/>
          </a:stretch>
        </p:blipFill>
        <p:spPr>
          <a:xfrm>
            <a:off x="-397" y="-297"/>
            <a:ext cx="9144793" cy="6858594"/>
          </a:xfrm>
          <a:prstGeom prst="rect">
            <a:avLst/>
          </a:prstGeom>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a:solidFill>
                  <a:schemeClr val="bg1"/>
                </a:solidFill>
                <a:latin typeface="Calibri" panose="020F0502020204030204" pitchFamily="34" charset="0"/>
                <a:cs typeface="Calibri" panose="020F0502020204030204" pitchFamily="34" charset="0"/>
              </a:rPr>
              <a:t>¿Qué es el pH del agua?</a:t>
            </a: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smtClean="0">
                <a:solidFill>
                  <a:srgbClr val="0B037B"/>
                </a:solidFill>
                <a:latin typeface="Calibri" panose="020F0502020204030204" pitchFamily="34" charset="0"/>
                <a:cs typeface="Calibri" panose="020F0502020204030204" pitchFamily="34" charset="0"/>
              </a:rPr>
              <a:t>A. ¿Qué es el pH del agua?</a:t>
            </a:r>
          </a:p>
          <a:p>
            <a:endParaRPr lang="es-AR" sz="1200" b="1" dirty="0" smtClean="0">
              <a:solidFill>
                <a:srgbClr val="91AAC6"/>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a:t>
            </a:r>
            <a:r>
              <a:rPr lang="es-AR" sz="1200" b="1" dirty="0" smtClean="0">
                <a:solidFill>
                  <a:srgbClr val="95A9C1"/>
                </a:solidFill>
                <a:latin typeface="Calibri" panose="020F0502020204030204" pitchFamily="34" charset="0"/>
                <a:cs typeface="Calibri" panose="020F0502020204030204" pitchFamily="34" charset="0"/>
              </a:rPr>
              <a:t>.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118" name="Google Shape;118;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21" name="Google Shape;121;p4"/>
          <p:cNvSpPr txBox="1">
            <a:spLocks noGrp="1"/>
          </p:cNvSpPr>
          <p:nvPr>
            <p:ph type="title"/>
          </p:nvPr>
        </p:nvSpPr>
        <p:spPr>
          <a:xfrm>
            <a:off x="1202048" y="831453"/>
            <a:ext cx="7886700" cy="7066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3200"/>
              <a:buFont typeface="Calibri"/>
              <a:buNone/>
            </a:pPr>
            <a:r>
              <a:rPr lang="es-AR" sz="3200" dirty="0" smtClean="0">
                <a:solidFill>
                  <a:srgbClr val="000072"/>
                </a:solidFill>
              </a:rPr>
              <a:t>La Hidrósfera</a:t>
            </a:r>
            <a:endParaRPr lang="es-AR" sz="3200" dirty="0"/>
          </a:p>
        </p:txBody>
      </p:sp>
      <p:sp>
        <p:nvSpPr>
          <p:cNvPr id="122" name="Google Shape;122;p4"/>
          <p:cNvSpPr txBox="1">
            <a:spLocks noGrp="1"/>
          </p:cNvSpPr>
          <p:nvPr>
            <p:ph type="body" idx="1"/>
          </p:nvPr>
        </p:nvSpPr>
        <p:spPr>
          <a:xfrm>
            <a:off x="1338932" y="1675731"/>
            <a:ext cx="4466446" cy="1814722"/>
          </a:xfrm>
          <a:prstGeom prst="rect">
            <a:avLst/>
          </a:prstGeom>
          <a:noFill/>
          <a:ln>
            <a:noFill/>
          </a:ln>
        </p:spPr>
        <p:txBody>
          <a:bodyPr spcFirstLastPara="1" wrap="square" lIns="91425" tIns="45700" rIns="91425" bIns="45700" anchor="t" anchorCtr="0">
            <a:noAutofit/>
          </a:bodyPr>
          <a:lstStyle/>
          <a:p>
            <a:pPr marL="0" lvl="0" indent="0" algn="just">
              <a:buNone/>
            </a:pPr>
            <a:r>
              <a:rPr lang="es-AR" dirty="0" smtClean="0"/>
              <a:t>GLOBE cuenta con una serie de protocolos que forman parte de la Investigación de la Hidrósfera.  Para medir la acidez de una masa de agua, utilizarás uno de los protocolos de pH del agua. Tienes la opción de utilizar un medidor de pH o un papel de pH en tus investigaciones.</a:t>
            </a:r>
            <a:endParaRPr lang="es-AR" dirty="0"/>
          </a:p>
        </p:txBody>
      </p:sp>
      <p:pic>
        <p:nvPicPr>
          <p:cNvPr id="124" name="Google Shape;124;p4" descr="Illustration of a pH meter and a pH paper dispenser. "/>
          <p:cNvPicPr preferRelativeResize="0"/>
          <p:nvPr/>
        </p:nvPicPr>
        <p:blipFill rotWithShape="1">
          <a:blip r:embed="rId4">
            <a:alphaModFix/>
          </a:blip>
          <a:srcRect/>
          <a:stretch/>
        </p:blipFill>
        <p:spPr>
          <a:xfrm>
            <a:off x="2289659" y="3605083"/>
            <a:ext cx="3515718" cy="2575207"/>
          </a:xfrm>
          <a:prstGeom prst="rect">
            <a:avLst/>
          </a:prstGeom>
          <a:noFill/>
          <a:ln>
            <a:noFill/>
          </a:ln>
        </p:spPr>
      </p:pic>
      <p:sp>
        <p:nvSpPr>
          <p:cNvPr id="2" name="Rectángulo 1"/>
          <p:cNvSpPr/>
          <p:nvPr/>
        </p:nvSpPr>
        <p:spPr>
          <a:xfrm>
            <a:off x="5954307" y="1578954"/>
            <a:ext cx="2809576" cy="47365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spcAft>
                <a:spcPts val="900"/>
              </a:spcAft>
            </a:pPr>
            <a:r>
              <a:rPr lang="es-AR" b="1" u="sng" dirty="0" smtClean="0">
                <a:solidFill>
                  <a:schemeClr val="accent5">
                    <a:lumMod val="50000"/>
                  </a:schemeClr>
                </a:solidFill>
                <a:latin typeface="Calibri" panose="020F0502020204030204" pitchFamily="34" charset="0"/>
                <a:cs typeface="Calibri" panose="020F0502020204030204" pitchFamily="34" charset="0"/>
              </a:rPr>
              <a:t>Mediciones de Hidrósfera de GLOBE</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Sitio de estudio de hidrósfera</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Temperatura del agua</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Transparencia del agua</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Conductividad </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pH</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Larva de mosquitos</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Alcalinidad </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Oxígeno disuelto</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Salinidad </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Nitratos</a:t>
            </a:r>
          </a:p>
          <a:p>
            <a:pPr algn="ctr">
              <a:spcAft>
                <a:spcPts val="900"/>
              </a:spcAft>
            </a:pPr>
            <a:r>
              <a:rPr lang="es-AR" b="1" dirty="0" smtClean="0">
                <a:solidFill>
                  <a:schemeClr val="accent5">
                    <a:lumMod val="50000"/>
                  </a:schemeClr>
                </a:solidFill>
                <a:latin typeface="Calibri" panose="020F0502020204030204" pitchFamily="34" charset="0"/>
                <a:cs typeface="Calibri" panose="020F0502020204030204" pitchFamily="34" charset="0"/>
              </a:rPr>
              <a:t>Macro invertebrados de agua dulce</a:t>
            </a:r>
          </a:p>
          <a:p>
            <a:pPr algn="ctr">
              <a:spcAft>
                <a:spcPts val="900"/>
              </a:spcAft>
            </a:pPr>
            <a:endParaRPr lang="es-AR" b="1" dirty="0" smtClean="0">
              <a:solidFill>
                <a:schemeClr val="accent5">
                  <a:lumMod val="50000"/>
                </a:schemeClr>
              </a:solidFill>
              <a:latin typeface="Calibri" panose="020F0502020204030204" pitchFamily="34" charset="0"/>
              <a:cs typeface="Calibri" panose="020F0502020204030204" pitchFamily="34" charset="0"/>
            </a:endParaRPr>
          </a:p>
        </p:txBody>
      </p:sp>
      <p:sp>
        <p:nvSpPr>
          <p:cNvPr id="4" name="Rectángulo redondeado 3"/>
          <p:cNvSpPr/>
          <p:nvPr/>
        </p:nvSpPr>
        <p:spPr>
          <a:xfrm>
            <a:off x="6600269" y="3549445"/>
            <a:ext cx="1517652" cy="344850"/>
          </a:xfrm>
          <a:prstGeom prst="roundRect">
            <a:avLst>
              <a:gd name="adj" fmla="val 50000"/>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AR" dirty="0">
              <a:latin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479" name="Google Shape;479;p40"/>
          <p:cNvSpPr txBox="1">
            <a:spLocks noGrp="1"/>
          </p:cNvSpPr>
          <p:nvPr>
            <p:ph type="title"/>
          </p:nvPr>
        </p:nvSpPr>
        <p:spPr>
          <a:xfrm>
            <a:off x="1254489" y="1028700"/>
            <a:ext cx="7886700" cy="732774"/>
          </a:xfrm>
          <a:prstGeom prst="rect">
            <a:avLst/>
          </a:prstGeom>
          <a:noFill/>
          <a:ln>
            <a:noFill/>
          </a:ln>
        </p:spPr>
        <p:txBody>
          <a:bodyPr spcFirstLastPara="1" wrap="square" lIns="91425" tIns="45700" rIns="91425" bIns="45700" anchor="ctr" anchorCtr="0">
            <a:normAutofit fontScale="90000"/>
          </a:bodyPr>
          <a:lstStyle/>
          <a:p>
            <a:pPr lvl="0">
              <a:buClr>
                <a:srgbClr val="000072"/>
              </a:buClr>
              <a:buSzPct val="100000"/>
            </a:pPr>
            <a:r>
              <a:rPr lang="en-US" sz="2400" dirty="0">
                <a:solidFill>
                  <a:srgbClr val="000072"/>
                </a:solidFill>
              </a:rPr>
              <a:t>III.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Papel</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a:solidFill>
                  <a:srgbClr val="FF0000"/>
                </a:solidFill>
              </a:rPr>
              <a:t>mayor </a:t>
            </a:r>
            <a:r>
              <a:rPr lang="en-US" sz="2400" dirty="0">
                <a:solidFill>
                  <a:srgbClr val="000072"/>
                </a:solidFill>
              </a:rPr>
              <a:t>que 200 </a:t>
            </a:r>
            <a:r>
              <a:rPr lang="en-US" sz="2400" dirty="0"/>
              <a:t>µS/cm </a:t>
            </a:r>
            <a:r>
              <a:rPr lang="en-US" sz="2400" dirty="0">
                <a:solidFill>
                  <a:srgbClr val="000072"/>
                </a:solidFill>
              </a:rPr>
              <a:t>(2/3)</a:t>
            </a:r>
            <a:endParaRPr dirty="0"/>
          </a:p>
        </p:txBody>
      </p:sp>
      <p:sp>
        <p:nvSpPr>
          <p:cNvPr id="480" name="Google Shape;480;p40"/>
          <p:cNvSpPr txBox="1">
            <a:spLocks noGrp="1"/>
          </p:cNvSpPr>
          <p:nvPr>
            <p:ph type="body" idx="1"/>
          </p:nvPr>
        </p:nvSpPr>
        <p:spPr>
          <a:xfrm>
            <a:off x="1548756" y="2096715"/>
            <a:ext cx="3649083" cy="4259636"/>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en-US" dirty="0"/>
              <a:t>4.  </a:t>
            </a:r>
            <a:r>
              <a:rPr lang="en-US" dirty="0" err="1"/>
              <a:t>Enjuague</a:t>
            </a:r>
            <a:r>
              <a:rPr lang="en-US" dirty="0"/>
              <a:t> el </a:t>
            </a:r>
            <a:r>
              <a:rPr lang="en-US" dirty="0" err="1"/>
              <a:t>vaso</a:t>
            </a:r>
            <a:r>
              <a:rPr lang="en-US" dirty="0"/>
              <a:t> con </a:t>
            </a:r>
            <a:r>
              <a:rPr lang="en-US" dirty="0" err="1"/>
              <a:t>agua</a:t>
            </a:r>
            <a:r>
              <a:rPr lang="en-US" dirty="0"/>
              <a:t> de la </a:t>
            </a:r>
            <a:r>
              <a:rPr lang="en-US" dirty="0" err="1"/>
              <a:t>muestra</a:t>
            </a:r>
            <a:r>
              <a:rPr lang="en-US" dirty="0"/>
              <a:t> </a:t>
            </a:r>
            <a:r>
              <a:rPr lang="en-US" dirty="0" err="1"/>
              <a:t>tres</a:t>
            </a:r>
            <a:r>
              <a:rPr lang="en-US" dirty="0"/>
              <a:t> </a:t>
            </a:r>
            <a:r>
              <a:rPr lang="en-US" dirty="0" err="1"/>
              <a:t>veces</a:t>
            </a:r>
            <a:r>
              <a:rPr lang="en-US" dirty="0"/>
              <a:t>.</a:t>
            </a:r>
          </a:p>
          <a:p>
            <a:pPr marL="0" lvl="0" indent="0">
              <a:spcBef>
                <a:spcPts val="0"/>
              </a:spcBef>
              <a:buNone/>
            </a:pPr>
            <a:endParaRPr lang="en-US" dirty="0"/>
          </a:p>
          <a:p>
            <a:pPr marL="0" lvl="0" indent="0">
              <a:spcBef>
                <a:spcPts val="0"/>
              </a:spcBef>
              <a:buNone/>
            </a:pPr>
            <a:r>
              <a:rPr lang="en-US" dirty="0"/>
              <a:t>5. </a:t>
            </a:r>
            <a:r>
              <a:rPr lang="en-US" dirty="0" err="1"/>
              <a:t>Llene</a:t>
            </a:r>
            <a:r>
              <a:rPr lang="en-US" dirty="0"/>
              <a:t> el </a:t>
            </a:r>
            <a:r>
              <a:rPr lang="en-US" dirty="0" err="1"/>
              <a:t>vaso</a:t>
            </a:r>
            <a:r>
              <a:rPr lang="en-US" dirty="0"/>
              <a:t> hasta la </a:t>
            </a:r>
            <a:r>
              <a:rPr lang="en-US" dirty="0" err="1"/>
              <a:t>mitad</a:t>
            </a:r>
            <a:r>
              <a:rPr lang="en-US" dirty="0"/>
              <a:t> con </a:t>
            </a:r>
            <a:r>
              <a:rPr lang="en-US" dirty="0" err="1"/>
              <a:t>su</a:t>
            </a:r>
            <a:r>
              <a:rPr lang="en-US" dirty="0"/>
              <a:t> </a:t>
            </a:r>
            <a:r>
              <a:rPr lang="en-US" dirty="0" err="1"/>
              <a:t>muestra</a:t>
            </a:r>
            <a:r>
              <a:rPr lang="en-US" dirty="0"/>
              <a:t> de </a:t>
            </a:r>
            <a:r>
              <a:rPr lang="en-US" dirty="0" err="1"/>
              <a:t>agua</a:t>
            </a:r>
            <a:r>
              <a:rPr lang="en-US" dirty="0"/>
              <a:t>.</a:t>
            </a:r>
          </a:p>
          <a:p>
            <a:pPr marL="0" lvl="0" indent="0">
              <a:spcBef>
                <a:spcPts val="0"/>
              </a:spcBef>
              <a:buNone/>
            </a:pPr>
            <a:endParaRPr lang="en-US" dirty="0"/>
          </a:p>
          <a:p>
            <a:pPr marL="0" lvl="0" indent="0">
              <a:spcBef>
                <a:spcPts val="0"/>
              </a:spcBef>
              <a:buNone/>
            </a:pPr>
            <a:r>
              <a:rPr lang="en-US" dirty="0"/>
              <a:t>6. </a:t>
            </a:r>
            <a:r>
              <a:rPr lang="en-US" dirty="0" err="1"/>
              <a:t>Siga</a:t>
            </a:r>
            <a:r>
              <a:rPr lang="en-US" dirty="0"/>
              <a:t> las </a:t>
            </a:r>
            <a:r>
              <a:rPr lang="en-US" dirty="0" err="1"/>
              <a:t>instrucciones</a:t>
            </a:r>
            <a:r>
              <a:rPr lang="en-US" dirty="0"/>
              <a:t> que </a:t>
            </a:r>
            <a:r>
              <a:rPr lang="en-US" dirty="0" err="1"/>
              <a:t>vienen</a:t>
            </a:r>
            <a:r>
              <a:rPr lang="en-US" dirty="0"/>
              <a:t> con </a:t>
            </a:r>
            <a:r>
              <a:rPr lang="en-US" dirty="0" err="1"/>
              <a:t>su</a:t>
            </a:r>
            <a:r>
              <a:rPr lang="en-US" dirty="0"/>
              <a:t> </a:t>
            </a:r>
            <a:r>
              <a:rPr lang="en-US" dirty="0" err="1"/>
              <a:t>papel</a:t>
            </a:r>
            <a:r>
              <a:rPr lang="en-US" dirty="0"/>
              <a:t> de pH para </a:t>
            </a:r>
            <a:r>
              <a:rPr lang="en-US" dirty="0" err="1"/>
              <a:t>analizar</a:t>
            </a:r>
            <a:r>
              <a:rPr lang="en-US" dirty="0"/>
              <a:t> la </a:t>
            </a:r>
            <a:r>
              <a:rPr lang="en-US" dirty="0" err="1"/>
              <a:t>muestra</a:t>
            </a:r>
            <a:r>
              <a:rPr lang="en-US" dirty="0"/>
              <a:t>.</a:t>
            </a:r>
          </a:p>
          <a:p>
            <a:pPr marL="0" lvl="0" indent="0">
              <a:spcBef>
                <a:spcPts val="0"/>
              </a:spcBef>
              <a:buNone/>
            </a:pPr>
            <a:endParaRPr lang="en-US" dirty="0"/>
          </a:p>
          <a:p>
            <a:pPr marL="0" lvl="0" indent="0">
              <a:spcBef>
                <a:spcPts val="0"/>
              </a:spcBef>
              <a:buNone/>
            </a:pPr>
            <a:r>
              <a:rPr lang="en-US" dirty="0"/>
              <a:t>7. </a:t>
            </a:r>
            <a:r>
              <a:rPr lang="en-US" dirty="0" err="1"/>
              <a:t>Registre</a:t>
            </a:r>
            <a:r>
              <a:rPr lang="en-US" dirty="0"/>
              <a:t> </a:t>
            </a:r>
            <a:r>
              <a:rPr lang="en-US" dirty="0" err="1"/>
              <a:t>su</a:t>
            </a:r>
            <a:r>
              <a:rPr lang="en-US" dirty="0"/>
              <a:t> pH </a:t>
            </a:r>
            <a:r>
              <a:rPr lang="en-US" dirty="0" err="1"/>
              <a:t>en</a:t>
            </a:r>
            <a:r>
              <a:rPr lang="en-US" dirty="0"/>
              <a:t> la Hoja de </a:t>
            </a:r>
            <a:r>
              <a:rPr lang="en-US" dirty="0" err="1"/>
              <a:t>Datos</a:t>
            </a:r>
            <a:r>
              <a:rPr lang="en-US" dirty="0"/>
              <a:t> </a:t>
            </a:r>
            <a:r>
              <a:rPr lang="en-US" dirty="0" err="1"/>
              <a:t>como</a:t>
            </a:r>
            <a:r>
              <a:rPr lang="en-US" dirty="0"/>
              <a:t> </a:t>
            </a:r>
            <a:r>
              <a:rPr lang="en-US" dirty="0" err="1"/>
              <a:t>Observador</a:t>
            </a:r>
            <a:r>
              <a:rPr lang="en-US" dirty="0"/>
              <a:t> 1.</a:t>
            </a:r>
            <a:endParaRPr dirty="0"/>
          </a:p>
        </p:txBody>
      </p:sp>
      <p:pic>
        <p:nvPicPr>
          <p:cNvPr id="481" name="Google Shape;481;p40" descr="Illustration of needed equipment, including sample bottle, wash bottle, two beakers or plastic cups and pH paper. "/>
          <p:cNvPicPr preferRelativeResize="0">
            <a:picLocks noGrp="1"/>
          </p:cNvPicPr>
          <p:nvPr>
            <p:ph type="body" idx="2"/>
          </p:nvPr>
        </p:nvPicPr>
        <p:blipFill rotWithShape="1">
          <a:blip r:embed="rId3">
            <a:alphaModFix/>
          </a:blip>
          <a:srcRect/>
          <a:stretch/>
        </p:blipFill>
        <p:spPr>
          <a:xfrm>
            <a:off x="5149850" y="2102644"/>
            <a:ext cx="2844800" cy="3797300"/>
          </a:xfrm>
          <a:prstGeom prst="rect">
            <a:avLst/>
          </a:prstGeom>
          <a:noFill/>
          <a:ln>
            <a:noFill/>
          </a:ln>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41" descr="Illustration of needed equipment, including sample bottle, wash bottle, two beakers or plastic cups and pH paper. "/>
          <p:cNvPicPr preferRelativeResize="0">
            <a:picLocks noGrp="1"/>
          </p:cNvPicPr>
          <p:nvPr>
            <p:ph type="body" idx="2"/>
          </p:nvPr>
        </p:nvPicPr>
        <p:blipFill rotWithShape="1">
          <a:blip r:embed="rId3">
            <a:alphaModFix/>
          </a:blip>
          <a:srcRect/>
          <a:stretch/>
        </p:blipFill>
        <p:spPr>
          <a:xfrm>
            <a:off x="6685952" y="1722152"/>
            <a:ext cx="2373241" cy="3167853"/>
          </a:xfrm>
          <a:prstGeom prst="rect">
            <a:avLst/>
          </a:prstGeom>
          <a:noFill/>
          <a:ln>
            <a:noFill/>
          </a:ln>
        </p:spPr>
      </p:pic>
      <p:sp>
        <p:nvSpPr>
          <p:cNvPr id="487" name="Google Shape;487;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490" name="Google Shape;490;p41"/>
          <p:cNvSpPr txBox="1">
            <a:spLocks noGrp="1"/>
          </p:cNvSpPr>
          <p:nvPr>
            <p:ph type="title"/>
          </p:nvPr>
        </p:nvSpPr>
        <p:spPr>
          <a:xfrm>
            <a:off x="1493593" y="833977"/>
            <a:ext cx="7886700" cy="994172"/>
          </a:xfrm>
          <a:prstGeom prst="rect">
            <a:avLst/>
          </a:prstGeom>
          <a:noFill/>
          <a:ln>
            <a:noFill/>
          </a:ln>
        </p:spPr>
        <p:txBody>
          <a:bodyPr spcFirstLastPara="1" wrap="square" lIns="91425" tIns="45700" rIns="91425" bIns="45700" anchor="ctr" anchorCtr="0">
            <a:normAutofit/>
          </a:bodyPr>
          <a:lstStyle/>
          <a:p>
            <a:pPr lvl="0">
              <a:buClr>
                <a:srgbClr val="000072"/>
              </a:buClr>
              <a:buSzPts val="2400"/>
            </a:pPr>
            <a:r>
              <a:rPr lang="en-US" sz="2400" dirty="0">
                <a:solidFill>
                  <a:srgbClr val="000072"/>
                </a:solidFill>
              </a:rPr>
              <a:t>III.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Papel</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a:solidFill>
                  <a:srgbClr val="FF0000"/>
                </a:solidFill>
              </a:rPr>
              <a:t>mayor </a:t>
            </a:r>
            <a:r>
              <a:rPr lang="en-US" sz="2400" dirty="0">
                <a:solidFill>
                  <a:srgbClr val="000072"/>
                </a:solidFill>
              </a:rPr>
              <a:t>que 200 </a:t>
            </a:r>
            <a:r>
              <a:rPr lang="en-US" sz="2400" dirty="0"/>
              <a:t>µS/cm </a:t>
            </a:r>
            <a:r>
              <a:rPr lang="en-US" sz="2400" dirty="0">
                <a:solidFill>
                  <a:srgbClr val="000072"/>
                </a:solidFill>
              </a:rPr>
              <a:t>(3/3)</a:t>
            </a:r>
            <a:endParaRPr dirty="0"/>
          </a:p>
        </p:txBody>
      </p:sp>
      <p:sp>
        <p:nvSpPr>
          <p:cNvPr id="491" name="Google Shape;491;p41"/>
          <p:cNvSpPr txBox="1">
            <a:spLocks noGrp="1"/>
          </p:cNvSpPr>
          <p:nvPr>
            <p:ph type="body" idx="1"/>
          </p:nvPr>
        </p:nvSpPr>
        <p:spPr>
          <a:xfrm>
            <a:off x="1199834" y="1799011"/>
            <a:ext cx="5690922" cy="4763802"/>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buClr>
                <a:srgbClr val="000090"/>
              </a:buClr>
              <a:buNone/>
            </a:pPr>
            <a:r>
              <a:rPr lang="en-US" dirty="0">
                <a:solidFill>
                  <a:schemeClr val="tx1"/>
                </a:solidFill>
              </a:rPr>
              <a:t>8. </a:t>
            </a:r>
            <a:r>
              <a:rPr lang="en-US" b="1" dirty="0" err="1">
                <a:solidFill>
                  <a:srgbClr val="000090"/>
                </a:solidFill>
              </a:rPr>
              <a:t>Repita</a:t>
            </a:r>
            <a:r>
              <a:rPr lang="en-US" dirty="0"/>
              <a:t> los pasos 4-6 dos </a:t>
            </a:r>
            <a:r>
              <a:rPr lang="en-US" dirty="0" err="1"/>
              <a:t>veces</a:t>
            </a:r>
            <a:r>
              <a:rPr lang="en-US" dirty="0"/>
              <a:t> </a:t>
            </a:r>
            <a:r>
              <a:rPr lang="en-US" dirty="0" err="1"/>
              <a:t>más</a:t>
            </a:r>
            <a:r>
              <a:rPr lang="en-US" dirty="0"/>
              <a:t>, </a:t>
            </a:r>
            <a:r>
              <a:rPr lang="en-US" dirty="0" err="1"/>
              <a:t>usando</a:t>
            </a:r>
            <a:r>
              <a:rPr lang="en-US" dirty="0"/>
              <a:t> </a:t>
            </a:r>
            <a:r>
              <a:rPr lang="en-US" dirty="0" err="1"/>
              <a:t>agua</a:t>
            </a:r>
            <a:r>
              <a:rPr lang="en-US" dirty="0"/>
              <a:t> de </a:t>
            </a:r>
            <a:r>
              <a:rPr lang="en-US" dirty="0" err="1"/>
              <a:t>muestra</a:t>
            </a:r>
            <a:r>
              <a:rPr lang="en-US" dirty="0"/>
              <a:t> fresca y </a:t>
            </a:r>
            <a:r>
              <a:rPr lang="en-US" dirty="0" err="1"/>
              <a:t>papel</a:t>
            </a:r>
            <a:r>
              <a:rPr lang="en-US" dirty="0"/>
              <a:t> de pH nuevo.</a:t>
            </a:r>
          </a:p>
          <a:p>
            <a:pPr marL="0" lvl="0" indent="0">
              <a:spcBef>
                <a:spcPts val="0"/>
              </a:spcBef>
              <a:buClr>
                <a:srgbClr val="000090"/>
              </a:buClr>
              <a:buNone/>
            </a:pPr>
            <a:endParaRPr lang="en-US" dirty="0"/>
          </a:p>
          <a:p>
            <a:pPr marL="0" lvl="0" indent="0">
              <a:spcBef>
                <a:spcPts val="0"/>
              </a:spcBef>
              <a:buClr>
                <a:srgbClr val="000090"/>
              </a:buClr>
              <a:buNone/>
            </a:pPr>
            <a:r>
              <a:rPr lang="en-US" dirty="0"/>
              <a:t>9. </a:t>
            </a:r>
            <a:r>
              <a:rPr lang="en-US" dirty="0" err="1"/>
              <a:t>Registre</a:t>
            </a:r>
            <a:r>
              <a:rPr lang="en-US" dirty="0"/>
              <a:t> sus </a:t>
            </a:r>
            <a:r>
              <a:rPr lang="en-US" dirty="0" err="1"/>
              <a:t>datos</a:t>
            </a:r>
            <a:r>
              <a:rPr lang="en-US" dirty="0"/>
              <a:t> y </a:t>
            </a:r>
            <a:r>
              <a:rPr lang="en-US" dirty="0" err="1"/>
              <a:t>halle</a:t>
            </a:r>
            <a:r>
              <a:rPr lang="en-US" dirty="0"/>
              <a:t> el </a:t>
            </a:r>
            <a:r>
              <a:rPr lang="en-US" dirty="0" err="1"/>
              <a:t>promedio</a:t>
            </a:r>
            <a:r>
              <a:rPr lang="en-US" dirty="0"/>
              <a:t> de las </a:t>
            </a:r>
            <a:r>
              <a:rPr lang="en-US" dirty="0" err="1"/>
              <a:t>tres</a:t>
            </a:r>
            <a:r>
              <a:rPr lang="en-US" dirty="0"/>
              <a:t> </a:t>
            </a:r>
            <a:r>
              <a:rPr lang="en-US" dirty="0" err="1"/>
              <a:t>observaciones</a:t>
            </a:r>
            <a:r>
              <a:rPr lang="en-US" dirty="0"/>
              <a:t>:</a:t>
            </a:r>
            <a:endParaRPr dirty="0"/>
          </a:p>
          <a:p>
            <a:pPr marL="457200" lvl="1" indent="0" algn="l" rtl="0">
              <a:lnSpc>
                <a:spcPct val="90000"/>
              </a:lnSpc>
              <a:spcBef>
                <a:spcPts val="500"/>
              </a:spcBef>
              <a:spcAft>
                <a:spcPts val="0"/>
              </a:spcAft>
              <a:buClr>
                <a:srgbClr val="000072"/>
              </a:buClr>
              <a:buSzPts val="1800"/>
              <a:buNone/>
            </a:pPr>
            <a:r>
              <a:rPr lang="en-US" sz="1800" b="1" dirty="0" err="1">
                <a:solidFill>
                  <a:srgbClr val="000072"/>
                </a:solidFill>
              </a:rPr>
              <a:t>Calcule</a:t>
            </a:r>
            <a:r>
              <a:rPr lang="en-US" sz="1800" b="1" dirty="0">
                <a:solidFill>
                  <a:srgbClr val="000072"/>
                </a:solidFill>
              </a:rPr>
              <a:t> el </a:t>
            </a:r>
            <a:r>
              <a:rPr lang="en-US" sz="1800" b="1" dirty="0" err="1">
                <a:solidFill>
                  <a:srgbClr val="000072"/>
                </a:solidFill>
              </a:rPr>
              <a:t>Promedio</a:t>
            </a:r>
            <a:r>
              <a:rPr lang="en-US" sz="1800" b="1" dirty="0">
                <a:solidFill>
                  <a:srgbClr val="000072"/>
                </a:solidFill>
              </a:rPr>
              <a:t>: </a:t>
            </a:r>
            <a:endParaRPr dirty="0"/>
          </a:p>
          <a:p>
            <a:pPr marL="457200" lvl="1" indent="0" algn="l" rtl="0">
              <a:lnSpc>
                <a:spcPct val="90000"/>
              </a:lnSpc>
              <a:spcBef>
                <a:spcPts val="500"/>
              </a:spcBef>
              <a:spcAft>
                <a:spcPts val="0"/>
              </a:spcAft>
              <a:buClr>
                <a:srgbClr val="000072"/>
              </a:buClr>
              <a:buSzPts val="1800"/>
              <a:buNone/>
            </a:pPr>
            <a:r>
              <a:rPr lang="en-US" sz="1800" b="1" u="sng" dirty="0" err="1">
                <a:solidFill>
                  <a:srgbClr val="000072"/>
                </a:solidFill>
              </a:rPr>
              <a:t>Observador</a:t>
            </a:r>
            <a:r>
              <a:rPr lang="en-US" sz="1800" b="1" u="sng" dirty="0">
                <a:solidFill>
                  <a:srgbClr val="000072"/>
                </a:solidFill>
              </a:rPr>
              <a:t> 1 + </a:t>
            </a:r>
            <a:r>
              <a:rPr lang="en-US" sz="1800" b="1" u="sng" dirty="0" err="1">
                <a:solidFill>
                  <a:srgbClr val="000072"/>
                </a:solidFill>
              </a:rPr>
              <a:t>Observador</a:t>
            </a:r>
            <a:r>
              <a:rPr lang="en-US" sz="1800" b="1" u="sng" dirty="0">
                <a:solidFill>
                  <a:srgbClr val="000072"/>
                </a:solidFill>
              </a:rPr>
              <a:t> 2 + </a:t>
            </a:r>
            <a:r>
              <a:rPr lang="en-US" sz="1800" b="1" u="sng" dirty="0" err="1">
                <a:solidFill>
                  <a:srgbClr val="000072"/>
                </a:solidFill>
              </a:rPr>
              <a:t>Observador</a:t>
            </a:r>
            <a:r>
              <a:rPr lang="en-US" sz="1800" b="1" u="sng" dirty="0">
                <a:solidFill>
                  <a:srgbClr val="000072"/>
                </a:solidFill>
              </a:rPr>
              <a:t> 3</a:t>
            </a:r>
            <a:r>
              <a:rPr lang="en-US" sz="1600" b="1" dirty="0">
                <a:solidFill>
                  <a:srgbClr val="000072"/>
                </a:solidFill>
              </a:rPr>
              <a:t>			           </a:t>
            </a:r>
            <a:r>
              <a:rPr lang="en-US" sz="1800" b="1" dirty="0">
                <a:solidFill>
                  <a:srgbClr val="000072"/>
                </a:solidFill>
              </a:rPr>
              <a:t>3</a:t>
            </a:r>
            <a:endParaRPr sz="1800" dirty="0"/>
          </a:p>
          <a:p>
            <a:pPr marL="0" lvl="0" indent="0">
              <a:buNone/>
            </a:pPr>
            <a:r>
              <a:rPr lang="en-US" dirty="0"/>
              <a:t>10. </a:t>
            </a:r>
            <a:r>
              <a:rPr lang="en-US" dirty="0" err="1"/>
              <a:t>Deseche</a:t>
            </a:r>
            <a:r>
              <a:rPr lang="en-US" dirty="0"/>
              <a:t> el </a:t>
            </a:r>
            <a:r>
              <a:rPr lang="en-US" dirty="0" err="1"/>
              <a:t>papel</a:t>
            </a:r>
            <a:r>
              <a:rPr lang="en-US" dirty="0"/>
              <a:t> de pH </a:t>
            </a:r>
            <a:r>
              <a:rPr lang="en-US" dirty="0" err="1"/>
              <a:t>usado</a:t>
            </a:r>
            <a:r>
              <a:rPr lang="en-US" dirty="0"/>
              <a:t> y los </a:t>
            </a:r>
            <a:r>
              <a:rPr lang="en-US" dirty="0" err="1"/>
              <a:t>guantes</a:t>
            </a:r>
            <a:r>
              <a:rPr lang="en-US" dirty="0"/>
              <a:t> </a:t>
            </a:r>
            <a:r>
              <a:rPr lang="en-US" dirty="0" err="1"/>
              <a:t>en</a:t>
            </a:r>
            <a:r>
              <a:rPr lang="en-US" dirty="0"/>
              <a:t> el </a:t>
            </a:r>
            <a:r>
              <a:rPr lang="en-US" dirty="0" err="1"/>
              <a:t>contenedor</a:t>
            </a:r>
            <a:r>
              <a:rPr lang="en-US" dirty="0"/>
              <a:t> de </a:t>
            </a:r>
            <a:r>
              <a:rPr lang="en-US" dirty="0" err="1"/>
              <a:t>residuos</a:t>
            </a:r>
            <a:r>
              <a:rPr lang="en-US" dirty="0"/>
              <a:t>. </a:t>
            </a:r>
            <a:r>
              <a:rPr lang="en-US" dirty="0" err="1"/>
              <a:t>Enjuague</a:t>
            </a:r>
            <a:r>
              <a:rPr lang="en-US" dirty="0"/>
              <a:t> el </a:t>
            </a:r>
            <a:r>
              <a:rPr lang="en-US" dirty="0" err="1"/>
              <a:t>vaso</a:t>
            </a:r>
            <a:r>
              <a:rPr lang="en-US" dirty="0"/>
              <a:t> con </a:t>
            </a:r>
            <a:r>
              <a:rPr lang="en-US" dirty="0" err="1"/>
              <a:t>agua</a:t>
            </a:r>
            <a:r>
              <a:rPr lang="en-US" dirty="0"/>
              <a:t> </a:t>
            </a:r>
            <a:r>
              <a:rPr lang="en-US" dirty="0" err="1"/>
              <a:t>destilada</a:t>
            </a:r>
            <a:r>
              <a:rPr lang="en-US" dirty="0"/>
              <a:t> </a:t>
            </a:r>
            <a:r>
              <a:rPr lang="en-US" dirty="0" err="1"/>
              <a:t>utilizando</a:t>
            </a:r>
            <a:r>
              <a:rPr lang="en-US" dirty="0"/>
              <a:t> la </a:t>
            </a:r>
            <a:r>
              <a:rPr lang="en-US" dirty="0" err="1"/>
              <a:t>botella</a:t>
            </a:r>
            <a:r>
              <a:rPr lang="en-US" dirty="0"/>
              <a:t> de </a:t>
            </a:r>
            <a:r>
              <a:rPr lang="en-US" dirty="0" err="1"/>
              <a:t>lavado</a:t>
            </a:r>
            <a:r>
              <a:rPr lang="en-US" dirty="0"/>
              <a:t>.</a:t>
            </a:r>
          </a:p>
          <a:p>
            <a:pPr marL="342900" lvl="0">
              <a:buAutoNum type="arabicPeriod" startAt="11"/>
            </a:pPr>
            <a:r>
              <a:rPr lang="en-US" dirty="0" err="1"/>
              <a:t>Introduzca</a:t>
            </a:r>
            <a:r>
              <a:rPr lang="en-US" dirty="0"/>
              <a:t> sus </a:t>
            </a:r>
            <a:r>
              <a:rPr lang="en-US" dirty="0" err="1"/>
              <a:t>datos</a:t>
            </a:r>
            <a:r>
              <a:rPr lang="en-US" dirty="0"/>
              <a:t> </a:t>
            </a:r>
            <a:r>
              <a:rPr lang="en-US" dirty="0" err="1"/>
              <a:t>en</a:t>
            </a:r>
            <a:r>
              <a:rPr lang="en-US" dirty="0"/>
              <a:t> el sitio web de GLOBE.</a:t>
            </a:r>
          </a:p>
          <a:p>
            <a:pPr marL="228600" indent="-114300">
              <a:buNone/>
            </a:pPr>
            <a:r>
              <a:rPr lang="en-US" b="1" dirty="0">
                <a:solidFill>
                  <a:srgbClr val="FF0000"/>
                </a:solidFill>
              </a:rPr>
              <a:t>*Fin de la </a:t>
            </a:r>
            <a:r>
              <a:rPr lang="en-US" b="1" dirty="0" err="1">
                <a:solidFill>
                  <a:srgbClr val="FF0000"/>
                </a:solidFill>
              </a:rPr>
              <a:t>recopilación</a:t>
            </a:r>
            <a:r>
              <a:rPr lang="en-US" b="1" dirty="0">
                <a:solidFill>
                  <a:srgbClr val="FF0000"/>
                </a:solidFill>
              </a:rPr>
              <a:t> de </a:t>
            </a:r>
            <a:r>
              <a:rPr lang="en-US" b="1" dirty="0" err="1">
                <a:solidFill>
                  <a:srgbClr val="FF0000"/>
                </a:solidFill>
              </a:rPr>
              <a:t>datos</a:t>
            </a:r>
            <a:r>
              <a:rPr lang="en-US" b="1" dirty="0">
                <a:solidFill>
                  <a:srgbClr val="FF0000"/>
                </a:solidFill>
              </a:rPr>
              <a:t> para </a:t>
            </a:r>
            <a:r>
              <a:rPr lang="en-US" b="1" dirty="0" err="1">
                <a:solidFill>
                  <a:srgbClr val="FF0000"/>
                </a:solidFill>
              </a:rPr>
              <a:t>este</a:t>
            </a:r>
            <a:r>
              <a:rPr lang="en-US" b="1" dirty="0">
                <a:solidFill>
                  <a:srgbClr val="FF0000"/>
                </a:solidFill>
              </a:rPr>
              <a:t> </a:t>
            </a:r>
            <a:r>
              <a:rPr lang="en-US" b="1" dirty="0" err="1">
                <a:solidFill>
                  <a:srgbClr val="FF0000"/>
                </a:solidFill>
              </a:rPr>
              <a:t>Protocolo</a:t>
            </a:r>
            <a:r>
              <a:rPr lang="en-US" b="1" dirty="0">
                <a:solidFill>
                  <a:srgbClr val="FF0000"/>
                </a:solidFill>
              </a:rPr>
              <a:t> del pH del Agua*</a:t>
            </a:r>
            <a:endParaRPr lang="en-US" dirty="0"/>
          </a:p>
          <a:p>
            <a:pPr marL="228600" lvl="0" indent="-114300" algn="l" rtl="0">
              <a:lnSpc>
                <a:spcPct val="90000"/>
              </a:lnSpc>
              <a:spcBef>
                <a:spcPts val="1000"/>
              </a:spcBef>
              <a:spcAft>
                <a:spcPts val="0"/>
              </a:spcAft>
              <a:buClr>
                <a:schemeClr val="dk1"/>
              </a:buClr>
              <a:buSzPts val="1800"/>
              <a:buNone/>
            </a:pPr>
            <a:endParaRPr dirty="0"/>
          </a:p>
          <a:p>
            <a:pPr marL="0" lvl="0" indent="0" algn="just">
              <a:spcBef>
                <a:spcPts val="360"/>
              </a:spcBef>
              <a:buClr>
                <a:srgbClr val="22346F"/>
              </a:buClr>
              <a:buNone/>
            </a:pPr>
            <a:r>
              <a:rPr lang="en-US" sz="1100" b="1" i="1" dirty="0" err="1">
                <a:solidFill>
                  <a:schemeClr val="tx1"/>
                </a:solidFill>
              </a:rPr>
              <a:t>Compruebe</a:t>
            </a:r>
            <a:r>
              <a:rPr lang="en-US" sz="1100" b="1" i="1" dirty="0">
                <a:solidFill>
                  <a:schemeClr val="tx1"/>
                </a:solidFill>
              </a:rPr>
              <a:t> que </a:t>
            </a:r>
            <a:r>
              <a:rPr lang="en-US" sz="1100" b="1" i="1" dirty="0" err="1">
                <a:solidFill>
                  <a:schemeClr val="tx1"/>
                </a:solidFill>
              </a:rPr>
              <a:t>cada</a:t>
            </a:r>
            <a:r>
              <a:rPr lang="en-US" sz="1100" b="1" i="1" dirty="0">
                <a:solidFill>
                  <a:schemeClr val="tx1"/>
                </a:solidFill>
              </a:rPr>
              <a:t> </a:t>
            </a:r>
            <a:r>
              <a:rPr lang="en-US" sz="1100" b="1" i="1" dirty="0" err="1">
                <a:solidFill>
                  <a:schemeClr val="tx1"/>
                </a:solidFill>
              </a:rPr>
              <a:t>observación</a:t>
            </a:r>
            <a:r>
              <a:rPr lang="en-US" sz="1100" b="1" i="1" dirty="0">
                <a:solidFill>
                  <a:schemeClr val="tx1"/>
                </a:solidFill>
              </a:rPr>
              <a:t> </a:t>
            </a:r>
            <a:r>
              <a:rPr lang="en-US" sz="1100" b="1" i="1" dirty="0" err="1">
                <a:solidFill>
                  <a:schemeClr val="tx1"/>
                </a:solidFill>
              </a:rPr>
              <a:t>está</a:t>
            </a:r>
            <a:r>
              <a:rPr lang="en-US" sz="1100" b="1" i="1" dirty="0">
                <a:solidFill>
                  <a:schemeClr val="tx1"/>
                </a:solidFill>
              </a:rPr>
              <a:t> dentro de 1,0 </a:t>
            </a:r>
            <a:r>
              <a:rPr lang="en-US" sz="1100" b="1" i="1" dirty="0" err="1">
                <a:solidFill>
                  <a:schemeClr val="tx1"/>
                </a:solidFill>
              </a:rPr>
              <a:t>unidades</a:t>
            </a:r>
            <a:r>
              <a:rPr lang="en-US" sz="1100" b="1" i="1" dirty="0">
                <a:solidFill>
                  <a:schemeClr val="tx1"/>
                </a:solidFill>
              </a:rPr>
              <a:t> de pH de la media. Si no </a:t>
            </a:r>
            <a:r>
              <a:rPr lang="en-US" sz="1100" b="1" i="1" dirty="0" err="1">
                <a:solidFill>
                  <a:schemeClr val="tx1"/>
                </a:solidFill>
              </a:rPr>
              <a:t>están</a:t>
            </a:r>
            <a:r>
              <a:rPr lang="en-US" sz="1100" b="1" i="1" dirty="0">
                <a:solidFill>
                  <a:schemeClr val="tx1"/>
                </a:solidFill>
              </a:rPr>
              <a:t> dentro de 1,0 </a:t>
            </a:r>
            <a:r>
              <a:rPr lang="en-US" sz="1100" b="1" i="1" dirty="0" err="1">
                <a:solidFill>
                  <a:schemeClr val="tx1"/>
                </a:solidFill>
              </a:rPr>
              <a:t>unidades</a:t>
            </a:r>
            <a:r>
              <a:rPr lang="en-US" sz="1100" b="1" i="1" dirty="0">
                <a:solidFill>
                  <a:schemeClr val="tx1"/>
                </a:solidFill>
              </a:rPr>
              <a:t> de la media, </a:t>
            </a:r>
            <a:r>
              <a:rPr lang="en-US" sz="1100" b="1" i="1" dirty="0" err="1">
                <a:solidFill>
                  <a:schemeClr val="tx1"/>
                </a:solidFill>
              </a:rPr>
              <a:t>repita</a:t>
            </a:r>
            <a:r>
              <a:rPr lang="en-US" sz="1100" b="1" i="1" dirty="0">
                <a:solidFill>
                  <a:schemeClr val="tx1"/>
                </a:solidFill>
              </a:rPr>
              <a:t> las </a:t>
            </a:r>
            <a:r>
              <a:rPr lang="en-US" sz="1100" b="1" i="1" dirty="0" err="1">
                <a:solidFill>
                  <a:schemeClr val="tx1"/>
                </a:solidFill>
              </a:rPr>
              <a:t>mediciones</a:t>
            </a:r>
            <a:r>
              <a:rPr lang="en-US" sz="1100" b="1" i="1" dirty="0">
                <a:solidFill>
                  <a:schemeClr val="tx1"/>
                </a:solidFill>
              </a:rPr>
              <a:t>.</a:t>
            </a:r>
            <a:endParaRPr sz="1100" b="1" i="1" dirty="0">
              <a:solidFill>
                <a:schemeClr val="tx1"/>
              </a:solidFill>
            </a:endParaRPr>
          </a:p>
        </p:txBody>
      </p:sp>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500" name="Google Shape;500;p42"/>
          <p:cNvSpPr txBox="1">
            <a:spLocks noGrp="1"/>
          </p:cNvSpPr>
          <p:nvPr>
            <p:ph type="title"/>
          </p:nvPr>
        </p:nvSpPr>
        <p:spPr>
          <a:xfrm>
            <a:off x="1126334" y="2616818"/>
            <a:ext cx="7886700" cy="994172"/>
          </a:xfrm>
          <a:prstGeom prst="rect">
            <a:avLst/>
          </a:prstGeom>
          <a:noFill/>
          <a:ln>
            <a:noFill/>
          </a:ln>
        </p:spPr>
        <p:txBody>
          <a:bodyPr spcFirstLastPara="1" wrap="square" lIns="91425" tIns="45700" rIns="91425" bIns="45700" anchor="ctr" anchorCtr="0">
            <a:normAutofit fontScale="90000"/>
          </a:bodyPr>
          <a:lstStyle/>
          <a:p>
            <a:pPr lvl="0" algn="ctr">
              <a:buClr>
                <a:srgbClr val="000072"/>
              </a:buClr>
              <a:buSzPts val="3200"/>
            </a:pPr>
            <a:r>
              <a:rPr lang="en-US" sz="3200" dirty="0">
                <a:solidFill>
                  <a:srgbClr val="000072"/>
                </a:solidFill>
              </a:rPr>
              <a:t>IV. </a:t>
            </a:r>
            <a:r>
              <a:rPr lang="en-US" sz="3200" dirty="0" err="1">
                <a:solidFill>
                  <a:srgbClr val="000072"/>
                </a:solidFill>
              </a:rPr>
              <a:t>Protocolo</a:t>
            </a:r>
            <a:r>
              <a:rPr lang="en-US" sz="3200" dirty="0">
                <a:solidFill>
                  <a:srgbClr val="000072"/>
                </a:solidFill>
              </a:rPr>
              <a:t> del pH del Agua </a:t>
            </a:r>
            <a:r>
              <a:rPr lang="en-US" sz="3200" dirty="0" err="1">
                <a:solidFill>
                  <a:srgbClr val="000072"/>
                </a:solidFill>
              </a:rPr>
              <a:t>utilizando</a:t>
            </a:r>
            <a:r>
              <a:rPr lang="en-US" sz="3200" dirty="0">
                <a:solidFill>
                  <a:srgbClr val="000072"/>
                </a:solidFill>
              </a:rPr>
              <a:t> un </a:t>
            </a:r>
            <a:r>
              <a:rPr lang="en-US" sz="3200" dirty="0" err="1">
                <a:solidFill>
                  <a:srgbClr val="FF0000"/>
                </a:solidFill>
              </a:rPr>
              <a:t>Papel</a:t>
            </a:r>
            <a:r>
              <a:rPr lang="en-US" sz="3200" dirty="0">
                <a:solidFill>
                  <a:srgbClr val="FF0000"/>
                </a:solidFill>
              </a:rPr>
              <a:t> de  pH</a:t>
            </a:r>
            <a:r>
              <a:rPr lang="en-US" sz="3200" dirty="0">
                <a:solidFill>
                  <a:srgbClr val="000072"/>
                </a:solidFill>
              </a:rPr>
              <a:t>:  </a:t>
            </a:r>
            <a:r>
              <a:rPr lang="en-US" sz="3200" dirty="0" err="1">
                <a:solidFill>
                  <a:srgbClr val="000072"/>
                </a:solidFill>
              </a:rPr>
              <a:t>Conductividad</a:t>
            </a:r>
            <a:r>
              <a:rPr lang="en-US" sz="3200" dirty="0">
                <a:solidFill>
                  <a:srgbClr val="000072"/>
                </a:solidFill>
              </a:rPr>
              <a:t> </a:t>
            </a:r>
            <a:r>
              <a:rPr lang="en-US" sz="3200" dirty="0" err="1">
                <a:solidFill>
                  <a:srgbClr val="000072"/>
                </a:solidFill>
              </a:rPr>
              <a:t>Eléctrica</a:t>
            </a:r>
            <a:r>
              <a:rPr lang="en-US" sz="3200" dirty="0">
                <a:solidFill>
                  <a:srgbClr val="000072"/>
                </a:solidFill>
              </a:rPr>
              <a:t> </a:t>
            </a:r>
            <a:r>
              <a:rPr lang="en-US" sz="3200" dirty="0" err="1">
                <a:solidFill>
                  <a:srgbClr val="FF0000"/>
                </a:solidFill>
              </a:rPr>
              <a:t>menor</a:t>
            </a:r>
            <a:r>
              <a:rPr lang="en-US" sz="3200" dirty="0">
                <a:solidFill>
                  <a:srgbClr val="FF0000"/>
                </a:solidFill>
              </a:rPr>
              <a:t> </a:t>
            </a:r>
            <a:r>
              <a:rPr lang="en-US" sz="3200" dirty="0">
                <a:solidFill>
                  <a:srgbClr val="000072"/>
                </a:solidFill>
              </a:rPr>
              <a:t>que 200 </a:t>
            </a:r>
            <a:r>
              <a:rPr lang="en-US" sz="3200" dirty="0"/>
              <a:t>µS/cm</a:t>
            </a:r>
            <a:endParaRPr sz="3200" dirty="0">
              <a:solidFill>
                <a:srgbClr val="000072"/>
              </a:solidFill>
            </a:endParaRPr>
          </a:p>
        </p:txBody>
      </p:sp>
      <p:pic>
        <p:nvPicPr>
          <p:cNvPr id="6" name="Imagen 5"/>
          <p:cNvPicPr>
            <a:picLocks noChangeAspect="1"/>
          </p:cNvPicPr>
          <p:nvPr/>
        </p:nvPicPr>
        <p:blipFill>
          <a:blip r:embed="rId3"/>
          <a:stretch>
            <a:fillRect/>
          </a:stretch>
        </p:blipFill>
        <p:spPr>
          <a:xfrm>
            <a:off x="-397" y="-297"/>
            <a:ext cx="9144793" cy="6858594"/>
          </a:xfrm>
          <a:prstGeom prst="rect">
            <a:avLst/>
          </a:prstGeom>
        </p:spPr>
      </p:pic>
      <p:sp>
        <p:nvSpPr>
          <p:cNvPr id="7" name="Rectángulo redondeado 6"/>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8" name="CuadroTexto 7"/>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297"/>
            <a:ext cx="9144793" cy="6858594"/>
          </a:xfrm>
          <a:prstGeom prst="rect">
            <a:avLst/>
          </a:prstGeom>
        </p:spPr>
      </p:pic>
      <p:sp>
        <p:nvSpPr>
          <p:cNvPr id="505" name="Google Shape;505;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508" name="Google Shape;508;p43"/>
          <p:cNvSpPr txBox="1">
            <a:spLocks noGrp="1"/>
          </p:cNvSpPr>
          <p:nvPr>
            <p:ph type="title"/>
          </p:nvPr>
        </p:nvSpPr>
        <p:spPr>
          <a:xfrm>
            <a:off x="1433010" y="966877"/>
            <a:ext cx="7886700" cy="994172"/>
          </a:xfrm>
          <a:prstGeom prst="rect">
            <a:avLst/>
          </a:prstGeom>
          <a:noFill/>
          <a:ln>
            <a:noFill/>
          </a:ln>
        </p:spPr>
        <p:txBody>
          <a:bodyPr spcFirstLastPara="1" wrap="square" lIns="91425" tIns="45700" rIns="91425" bIns="45700" anchor="ctr" anchorCtr="0">
            <a:normAutofit/>
          </a:bodyPr>
          <a:lstStyle/>
          <a:p>
            <a:pPr lvl="0">
              <a:buClr>
                <a:srgbClr val="000072"/>
              </a:buClr>
              <a:buSzPts val="2400"/>
            </a:pPr>
            <a:r>
              <a:rPr lang="en-US" sz="2400" dirty="0">
                <a:solidFill>
                  <a:srgbClr val="000072"/>
                </a:solidFill>
              </a:rPr>
              <a:t>IV.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Papel</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 (1/6)</a:t>
            </a:r>
            <a:endParaRPr sz="2400" dirty="0">
              <a:solidFill>
                <a:srgbClr val="000072"/>
              </a:solidFill>
            </a:endParaRPr>
          </a:p>
        </p:txBody>
      </p:sp>
      <p:sp>
        <p:nvSpPr>
          <p:cNvPr id="510" name="Google Shape;510;p43"/>
          <p:cNvSpPr txBox="1">
            <a:spLocks noGrp="1"/>
          </p:cNvSpPr>
          <p:nvPr>
            <p:ph type="body" idx="1"/>
          </p:nvPr>
        </p:nvSpPr>
        <p:spPr>
          <a:xfrm>
            <a:off x="1397064" y="5225719"/>
            <a:ext cx="711485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72"/>
              </a:buClr>
              <a:buSzPts val="2000"/>
              <a:buNone/>
            </a:pPr>
            <a:r>
              <a:rPr lang="en-US" sz="2000" b="1" dirty="0" err="1">
                <a:solidFill>
                  <a:srgbClr val="000072"/>
                </a:solidFill>
              </a:rPr>
              <a:t>Documento</a:t>
            </a:r>
            <a:r>
              <a:rPr lang="en-US" sz="2000" b="1" dirty="0">
                <a:solidFill>
                  <a:srgbClr val="000072"/>
                </a:solidFill>
              </a:rPr>
              <a:t> </a:t>
            </a:r>
            <a:r>
              <a:rPr lang="en-US" sz="2000" b="1" dirty="0" err="1">
                <a:solidFill>
                  <a:srgbClr val="000072"/>
                </a:solidFill>
              </a:rPr>
              <a:t>adicional</a:t>
            </a:r>
            <a:r>
              <a:rPr lang="en-US" sz="2000" b="1" dirty="0">
                <a:solidFill>
                  <a:srgbClr val="000072"/>
                </a:solidFill>
              </a:rPr>
              <a:t> </a:t>
            </a:r>
            <a:r>
              <a:rPr lang="en-US" sz="2000" b="1" dirty="0" err="1">
                <a:solidFill>
                  <a:srgbClr val="000072"/>
                </a:solidFill>
              </a:rPr>
              <a:t>necesario</a:t>
            </a:r>
            <a:r>
              <a:rPr lang="en-US" sz="2000" b="1" dirty="0">
                <a:solidFill>
                  <a:srgbClr val="000072"/>
                </a:solidFill>
              </a:rPr>
              <a:t> para el </a:t>
            </a:r>
            <a:r>
              <a:rPr lang="en-US" sz="2000" b="1" dirty="0" err="1">
                <a:solidFill>
                  <a:srgbClr val="000072"/>
                </a:solidFill>
              </a:rPr>
              <a:t>montaje</a:t>
            </a:r>
            <a:r>
              <a:rPr lang="en-US" sz="2000" b="1" dirty="0">
                <a:solidFill>
                  <a:srgbClr val="000072"/>
                </a:solidFill>
              </a:rPr>
              <a:t>:</a:t>
            </a:r>
            <a:r>
              <a:rPr lang="en-US" sz="2000" b="1" dirty="0"/>
              <a:t>  </a:t>
            </a:r>
            <a:endParaRPr dirty="0"/>
          </a:p>
          <a:p>
            <a:pPr marL="0" lvl="0" indent="0">
              <a:buClr>
                <a:srgbClr val="000072"/>
              </a:buClr>
              <a:buSzPts val="1600"/>
              <a:buNone/>
            </a:pPr>
            <a:r>
              <a:rPr lang="en-US" b="1" u="sng" dirty="0" err="1">
                <a:solidFill>
                  <a:schemeClr val="accent5">
                    <a:lumMod val="75000"/>
                  </a:schemeClr>
                </a:solidFill>
              </a:rPr>
              <a:t>Protocolo</a:t>
            </a:r>
            <a:r>
              <a:rPr lang="en-US" b="1" u="sng" dirty="0">
                <a:solidFill>
                  <a:schemeClr val="accent5">
                    <a:lumMod val="75000"/>
                  </a:schemeClr>
                </a:solidFill>
              </a:rPr>
              <a:t> del pH del Agua </a:t>
            </a:r>
            <a:r>
              <a:rPr lang="en-US" b="1" u="sng" dirty="0" err="1">
                <a:solidFill>
                  <a:schemeClr val="accent5">
                    <a:lumMod val="75000"/>
                  </a:schemeClr>
                </a:solidFill>
              </a:rPr>
              <a:t>utilizando</a:t>
            </a:r>
            <a:r>
              <a:rPr lang="en-US" b="1" u="sng" dirty="0">
                <a:solidFill>
                  <a:schemeClr val="accent5">
                    <a:lumMod val="75000"/>
                  </a:schemeClr>
                </a:solidFill>
              </a:rPr>
              <a:t> un </a:t>
            </a:r>
            <a:r>
              <a:rPr lang="en-US" b="1" u="sng" dirty="0" err="1">
                <a:solidFill>
                  <a:schemeClr val="accent5">
                    <a:lumMod val="75000"/>
                  </a:schemeClr>
                </a:solidFill>
              </a:rPr>
              <a:t>Papel</a:t>
            </a:r>
            <a:r>
              <a:rPr lang="en-US" b="1" u="sng" dirty="0">
                <a:solidFill>
                  <a:schemeClr val="accent5">
                    <a:lumMod val="75000"/>
                  </a:schemeClr>
                </a:solidFill>
              </a:rPr>
              <a:t> de  pH:  </a:t>
            </a:r>
            <a:r>
              <a:rPr lang="en-US" b="1" u="sng" dirty="0" err="1">
                <a:solidFill>
                  <a:schemeClr val="accent5">
                    <a:lumMod val="75000"/>
                  </a:schemeClr>
                </a:solidFill>
              </a:rPr>
              <a:t>Conductividad</a:t>
            </a:r>
            <a:r>
              <a:rPr lang="en-US" b="1" u="sng" dirty="0">
                <a:solidFill>
                  <a:schemeClr val="accent5">
                    <a:lumMod val="75000"/>
                  </a:schemeClr>
                </a:solidFill>
              </a:rPr>
              <a:t> </a:t>
            </a:r>
            <a:r>
              <a:rPr lang="en-US" b="1" u="sng" dirty="0" err="1">
                <a:solidFill>
                  <a:schemeClr val="accent5">
                    <a:lumMod val="75000"/>
                  </a:schemeClr>
                </a:solidFill>
              </a:rPr>
              <a:t>Eléctrica</a:t>
            </a:r>
            <a:r>
              <a:rPr lang="en-US" b="1" u="sng" dirty="0">
                <a:solidFill>
                  <a:schemeClr val="accent5">
                    <a:lumMod val="75000"/>
                  </a:schemeClr>
                </a:solidFill>
              </a:rPr>
              <a:t> </a:t>
            </a:r>
            <a:r>
              <a:rPr lang="en-US" b="1" u="sng" dirty="0" err="1">
                <a:solidFill>
                  <a:schemeClr val="accent5">
                    <a:lumMod val="75000"/>
                  </a:schemeClr>
                </a:solidFill>
              </a:rPr>
              <a:t>menor</a:t>
            </a:r>
            <a:r>
              <a:rPr lang="en-US" b="1" u="sng" dirty="0">
                <a:solidFill>
                  <a:schemeClr val="accent5">
                    <a:lumMod val="75000"/>
                  </a:schemeClr>
                </a:solidFill>
              </a:rPr>
              <a:t> que 200 µS/cm</a:t>
            </a:r>
            <a:endParaRPr b="1" u="sng" dirty="0">
              <a:solidFill>
                <a:schemeClr val="accent5">
                  <a:lumMod val="75000"/>
                </a:schemeClr>
              </a:solidFill>
            </a:endParaRPr>
          </a:p>
        </p:txBody>
      </p:sp>
      <p:pic>
        <p:nvPicPr>
          <p:cNvPr id="511" name="Google Shape;511;p43" descr="Caution icon"/>
          <p:cNvPicPr preferRelativeResize="0"/>
          <p:nvPr/>
        </p:nvPicPr>
        <p:blipFill rotWithShape="1">
          <a:blip r:embed="rId4">
            <a:alphaModFix/>
          </a:blip>
          <a:srcRect/>
          <a:stretch/>
        </p:blipFill>
        <p:spPr>
          <a:xfrm>
            <a:off x="1587592" y="6251887"/>
            <a:ext cx="399410" cy="409377"/>
          </a:xfrm>
          <a:prstGeom prst="rect">
            <a:avLst/>
          </a:prstGeom>
          <a:noFill/>
          <a:ln>
            <a:noFill/>
          </a:ln>
          <a:effectLst>
            <a:outerShdw blurRad="292100" dist="139700" dir="2700000" algn="tl" rotWithShape="0">
              <a:srgbClr val="333333">
                <a:alpha val="64705"/>
              </a:srgbClr>
            </a:outerShdw>
          </a:effectLst>
        </p:spPr>
      </p:pic>
      <p:sp>
        <p:nvSpPr>
          <p:cNvPr id="512" name="Google Shape;512;p43"/>
          <p:cNvSpPr/>
          <p:nvPr/>
        </p:nvSpPr>
        <p:spPr>
          <a:xfrm>
            <a:off x="2051245" y="6194966"/>
            <a:ext cx="6650230" cy="677068"/>
          </a:xfrm>
          <a:prstGeom prst="rect">
            <a:avLst/>
          </a:prstGeom>
          <a:noFill/>
          <a:ln>
            <a:noFill/>
          </a:ln>
        </p:spPr>
        <p:txBody>
          <a:bodyPr spcFirstLastPara="1" wrap="square" lIns="91425" tIns="45700" rIns="91425" bIns="45700" anchor="t" anchorCtr="0">
            <a:spAutoFit/>
          </a:bodyPr>
          <a:lstStyle/>
          <a:p>
            <a:r>
              <a:rPr lang="en-US" sz="1200" b="1" i="1" dirty="0" err="1">
                <a:solidFill>
                  <a:schemeClr val="tx1"/>
                </a:solidFill>
                <a:latin typeface="Calibri" panose="020F0502020204030204" pitchFamily="34" charset="0"/>
                <a:cs typeface="Calibri" panose="020F0502020204030204" pitchFamily="34" charset="0"/>
              </a:rPr>
              <a:t>Compruebe</a:t>
            </a:r>
            <a:r>
              <a:rPr lang="en-US" sz="1200" b="1" i="1" dirty="0">
                <a:solidFill>
                  <a:schemeClr val="tx1"/>
                </a:solidFill>
                <a:latin typeface="Calibri" panose="020F0502020204030204" pitchFamily="34" charset="0"/>
                <a:cs typeface="Calibri" panose="020F0502020204030204" pitchFamily="34" charset="0"/>
              </a:rPr>
              <a:t> que </a:t>
            </a:r>
            <a:r>
              <a:rPr lang="en-US" sz="1200" b="1" i="1" dirty="0" err="1">
                <a:solidFill>
                  <a:schemeClr val="tx1"/>
                </a:solidFill>
                <a:latin typeface="Calibri" panose="020F0502020204030204" pitchFamily="34" charset="0"/>
                <a:cs typeface="Calibri" panose="020F0502020204030204" pitchFamily="34" charset="0"/>
              </a:rPr>
              <a:t>cada</a:t>
            </a:r>
            <a:r>
              <a:rPr lang="en-US" sz="1200" b="1" i="1" dirty="0">
                <a:solidFill>
                  <a:schemeClr val="tx1"/>
                </a:solidFill>
                <a:latin typeface="Calibri" panose="020F0502020204030204" pitchFamily="34" charset="0"/>
                <a:cs typeface="Calibri" panose="020F0502020204030204" pitchFamily="34" charset="0"/>
              </a:rPr>
              <a:t> </a:t>
            </a:r>
            <a:r>
              <a:rPr lang="en-US" sz="1200" b="1" i="1" dirty="0" err="1">
                <a:solidFill>
                  <a:schemeClr val="tx1"/>
                </a:solidFill>
                <a:latin typeface="Calibri" panose="020F0502020204030204" pitchFamily="34" charset="0"/>
                <a:cs typeface="Calibri" panose="020F0502020204030204" pitchFamily="34" charset="0"/>
              </a:rPr>
              <a:t>observación</a:t>
            </a:r>
            <a:r>
              <a:rPr lang="en-US" sz="1200" b="1" i="1" dirty="0">
                <a:solidFill>
                  <a:schemeClr val="tx1"/>
                </a:solidFill>
                <a:latin typeface="Calibri" panose="020F0502020204030204" pitchFamily="34" charset="0"/>
                <a:cs typeface="Calibri" panose="020F0502020204030204" pitchFamily="34" charset="0"/>
              </a:rPr>
              <a:t> </a:t>
            </a:r>
            <a:r>
              <a:rPr lang="en-US" sz="1200" b="1" i="1" dirty="0" err="1">
                <a:solidFill>
                  <a:schemeClr val="tx1"/>
                </a:solidFill>
                <a:latin typeface="Calibri" panose="020F0502020204030204" pitchFamily="34" charset="0"/>
                <a:cs typeface="Calibri" panose="020F0502020204030204" pitchFamily="34" charset="0"/>
              </a:rPr>
              <a:t>está</a:t>
            </a:r>
            <a:r>
              <a:rPr lang="en-US" sz="1200" b="1" i="1" dirty="0">
                <a:solidFill>
                  <a:schemeClr val="tx1"/>
                </a:solidFill>
                <a:latin typeface="Calibri" panose="020F0502020204030204" pitchFamily="34" charset="0"/>
                <a:cs typeface="Calibri" panose="020F0502020204030204" pitchFamily="34" charset="0"/>
              </a:rPr>
              <a:t> dentro de 1,0 </a:t>
            </a:r>
            <a:r>
              <a:rPr lang="en-US" sz="1200" b="1" i="1" dirty="0" err="1">
                <a:solidFill>
                  <a:schemeClr val="tx1"/>
                </a:solidFill>
                <a:latin typeface="Calibri" panose="020F0502020204030204" pitchFamily="34" charset="0"/>
                <a:cs typeface="Calibri" panose="020F0502020204030204" pitchFamily="34" charset="0"/>
              </a:rPr>
              <a:t>unidades</a:t>
            </a:r>
            <a:r>
              <a:rPr lang="en-US" sz="1200" b="1" i="1" dirty="0">
                <a:solidFill>
                  <a:schemeClr val="tx1"/>
                </a:solidFill>
                <a:latin typeface="Calibri" panose="020F0502020204030204" pitchFamily="34" charset="0"/>
                <a:cs typeface="Calibri" panose="020F0502020204030204" pitchFamily="34" charset="0"/>
              </a:rPr>
              <a:t> de pH de la media. Si no </a:t>
            </a:r>
            <a:r>
              <a:rPr lang="en-US" sz="1200" b="1" i="1" dirty="0" err="1">
                <a:solidFill>
                  <a:schemeClr val="tx1"/>
                </a:solidFill>
                <a:latin typeface="Calibri" panose="020F0502020204030204" pitchFamily="34" charset="0"/>
                <a:cs typeface="Calibri" panose="020F0502020204030204" pitchFamily="34" charset="0"/>
              </a:rPr>
              <a:t>están</a:t>
            </a:r>
            <a:r>
              <a:rPr lang="en-US" sz="1200" b="1" i="1" dirty="0">
                <a:solidFill>
                  <a:schemeClr val="tx1"/>
                </a:solidFill>
                <a:latin typeface="Calibri" panose="020F0502020204030204" pitchFamily="34" charset="0"/>
                <a:cs typeface="Calibri" panose="020F0502020204030204" pitchFamily="34" charset="0"/>
              </a:rPr>
              <a:t> dentro de 1,0 </a:t>
            </a:r>
            <a:r>
              <a:rPr lang="en-US" sz="1200" b="1" i="1" dirty="0" err="1">
                <a:solidFill>
                  <a:schemeClr val="tx1"/>
                </a:solidFill>
                <a:latin typeface="Calibri" panose="020F0502020204030204" pitchFamily="34" charset="0"/>
                <a:cs typeface="Calibri" panose="020F0502020204030204" pitchFamily="34" charset="0"/>
              </a:rPr>
              <a:t>unidades</a:t>
            </a:r>
            <a:r>
              <a:rPr lang="en-US" sz="1200" b="1" i="1" dirty="0">
                <a:solidFill>
                  <a:schemeClr val="tx1"/>
                </a:solidFill>
                <a:latin typeface="Calibri" panose="020F0502020204030204" pitchFamily="34" charset="0"/>
                <a:cs typeface="Calibri" panose="020F0502020204030204" pitchFamily="34" charset="0"/>
              </a:rPr>
              <a:t> de la media, </a:t>
            </a:r>
            <a:r>
              <a:rPr lang="en-US" sz="1200" b="1" i="1" dirty="0" err="1">
                <a:solidFill>
                  <a:schemeClr val="tx1"/>
                </a:solidFill>
                <a:latin typeface="Calibri" panose="020F0502020204030204" pitchFamily="34" charset="0"/>
                <a:cs typeface="Calibri" panose="020F0502020204030204" pitchFamily="34" charset="0"/>
              </a:rPr>
              <a:t>repita</a:t>
            </a:r>
            <a:r>
              <a:rPr lang="en-US" sz="1200" b="1" i="1" dirty="0">
                <a:solidFill>
                  <a:schemeClr val="tx1"/>
                </a:solidFill>
                <a:latin typeface="Calibri" panose="020F0502020204030204" pitchFamily="34" charset="0"/>
                <a:cs typeface="Calibri" panose="020F0502020204030204" pitchFamily="34" charset="0"/>
              </a:rPr>
              <a:t> las </a:t>
            </a:r>
            <a:r>
              <a:rPr lang="en-US" sz="1200" b="1" i="1" dirty="0" err="1">
                <a:solidFill>
                  <a:schemeClr val="tx1"/>
                </a:solidFill>
                <a:latin typeface="Calibri" panose="020F0502020204030204" pitchFamily="34" charset="0"/>
                <a:cs typeface="Calibri" panose="020F0502020204030204" pitchFamily="34" charset="0"/>
              </a:rPr>
              <a:t>mediciones</a:t>
            </a:r>
            <a:r>
              <a:rPr lang="en-US" sz="1200" b="1" i="1" dirty="0">
                <a:solidFill>
                  <a:schemeClr val="tx1"/>
                </a:solidFill>
                <a:latin typeface="Calibri" panose="020F0502020204030204" pitchFamily="34" charset="0"/>
                <a:cs typeface="Calibri" panose="020F0502020204030204" pitchFamily="34" charset="0"/>
              </a:rPr>
              <a:t>.</a:t>
            </a:r>
          </a:p>
          <a:p>
            <a:pPr marL="0" marR="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1" name="Rectángulo redondeado 10"/>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2" name="CuadroTexto 11"/>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5"/>
          <a:stretch>
            <a:fillRect/>
          </a:stretch>
        </p:blipFill>
        <p:spPr>
          <a:xfrm>
            <a:off x="1987002" y="1822033"/>
            <a:ext cx="5822185" cy="343234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520" name="Google Shape;520;p44"/>
          <p:cNvSpPr txBox="1">
            <a:spLocks noGrp="1"/>
          </p:cNvSpPr>
          <p:nvPr>
            <p:ph type="title"/>
          </p:nvPr>
        </p:nvSpPr>
        <p:spPr>
          <a:xfrm>
            <a:off x="1397064" y="1108033"/>
            <a:ext cx="7886700" cy="994172"/>
          </a:xfrm>
          <a:prstGeom prst="rect">
            <a:avLst/>
          </a:prstGeom>
          <a:noFill/>
          <a:ln>
            <a:noFill/>
          </a:ln>
        </p:spPr>
        <p:txBody>
          <a:bodyPr spcFirstLastPara="1" wrap="square" lIns="91425" tIns="45700" rIns="91425" bIns="45700" anchor="ctr" anchorCtr="0">
            <a:normAutofit fontScale="90000"/>
          </a:bodyPr>
          <a:lstStyle/>
          <a:p>
            <a:pPr lvl="0">
              <a:buClr>
                <a:srgbClr val="000072"/>
              </a:buClr>
              <a:buSzPct val="100000"/>
            </a:pPr>
            <a:r>
              <a:rPr lang="en-US" sz="2400" dirty="0">
                <a:solidFill>
                  <a:srgbClr val="000072"/>
                </a:solidFill>
              </a:rPr>
              <a:t>IV.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Papel</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a:t>
            </a:r>
            <a:r>
              <a:rPr lang="en-US" sz="2400" dirty="0">
                <a:solidFill>
                  <a:srgbClr val="000072"/>
                </a:solidFill>
              </a:rPr>
              <a:t>(2/6)</a:t>
            </a:r>
            <a:r>
              <a:rPr lang="en-US" sz="2400" dirty="0">
                <a:solidFill>
                  <a:schemeClr val="lt1"/>
                </a:solidFill>
              </a:rPr>
              <a:t> 1</a:t>
            </a:r>
            <a:r>
              <a:rPr lang="en-US" sz="2400" dirty="0">
                <a:solidFill>
                  <a:srgbClr val="000072"/>
                </a:solidFill>
              </a:rPr>
              <a:t/>
            </a:r>
            <a:br>
              <a:rPr lang="en-US" sz="2400" dirty="0">
                <a:solidFill>
                  <a:srgbClr val="000072"/>
                </a:solidFill>
              </a:rPr>
            </a:br>
            <a:endParaRPr sz="2400" dirty="0">
              <a:solidFill>
                <a:srgbClr val="000072"/>
              </a:solidFill>
            </a:endParaRPr>
          </a:p>
        </p:txBody>
      </p:sp>
      <p:sp>
        <p:nvSpPr>
          <p:cNvPr id="521" name="Google Shape;521;p44"/>
          <p:cNvSpPr txBox="1">
            <a:spLocks noGrp="1"/>
          </p:cNvSpPr>
          <p:nvPr>
            <p:ph type="body" idx="1"/>
          </p:nvPr>
        </p:nvSpPr>
        <p:spPr>
          <a:xfrm>
            <a:off x="1397064" y="2188224"/>
            <a:ext cx="4259457" cy="4351338"/>
          </a:xfrm>
          <a:prstGeom prst="rect">
            <a:avLst/>
          </a:prstGeom>
          <a:noFill/>
          <a:ln>
            <a:noFill/>
          </a:ln>
        </p:spPr>
        <p:txBody>
          <a:bodyPr spcFirstLastPara="1" wrap="square" lIns="91425" tIns="45700" rIns="91425" bIns="45700" anchor="t" anchorCtr="0">
            <a:normAutofit/>
          </a:bodyPr>
          <a:lstStyle/>
          <a:p>
            <a:pPr marL="0" lvl="0" indent="0">
              <a:buNone/>
            </a:pPr>
            <a:r>
              <a:rPr lang="en-US" dirty="0"/>
              <a:t>1. </a:t>
            </a:r>
            <a:r>
              <a:rPr lang="en-US" dirty="0" err="1"/>
              <a:t>Rellene</a:t>
            </a:r>
            <a:r>
              <a:rPr lang="en-US" dirty="0"/>
              <a:t> la </a:t>
            </a:r>
            <a:r>
              <a:rPr lang="en-US" dirty="0" err="1"/>
              <a:t>parte</a:t>
            </a:r>
            <a:r>
              <a:rPr lang="en-US" dirty="0"/>
              <a:t> superior de la Hoja de </a:t>
            </a:r>
            <a:r>
              <a:rPr lang="en-US" dirty="0" err="1"/>
              <a:t>Investigación</a:t>
            </a:r>
            <a:r>
              <a:rPr lang="en-US" dirty="0"/>
              <a:t> de la </a:t>
            </a:r>
            <a:r>
              <a:rPr lang="en-US" dirty="0" err="1"/>
              <a:t>Hidrósfera</a:t>
            </a:r>
            <a:r>
              <a:rPr lang="en-US" dirty="0"/>
              <a:t>. </a:t>
            </a:r>
            <a:r>
              <a:rPr lang="en-US" dirty="0" err="1"/>
              <a:t>En</a:t>
            </a:r>
            <a:r>
              <a:rPr lang="en-US" dirty="0"/>
              <a:t> la </a:t>
            </a:r>
            <a:r>
              <a:rPr lang="en-US" dirty="0" err="1"/>
              <a:t>sección</a:t>
            </a:r>
            <a:r>
              <a:rPr lang="en-US" dirty="0"/>
              <a:t> de pH de la Hoja de </a:t>
            </a:r>
            <a:r>
              <a:rPr lang="en-US" dirty="0" err="1"/>
              <a:t>Datos</a:t>
            </a:r>
            <a:r>
              <a:rPr lang="en-US" dirty="0"/>
              <a:t>, marque la </a:t>
            </a:r>
            <a:r>
              <a:rPr lang="en-US" dirty="0" err="1"/>
              <a:t>casilla</a:t>
            </a:r>
            <a:r>
              <a:rPr lang="en-US" dirty="0"/>
              <a:t> junto a ”</a:t>
            </a:r>
            <a:r>
              <a:rPr lang="en-US" dirty="0" err="1"/>
              <a:t>Papel</a:t>
            </a:r>
            <a:r>
              <a:rPr lang="en-US" dirty="0"/>
              <a:t> del pH".</a:t>
            </a:r>
          </a:p>
          <a:p>
            <a:pPr marL="0" lvl="0" indent="0">
              <a:buNone/>
            </a:pPr>
            <a:endParaRPr lang="en-US" dirty="0"/>
          </a:p>
          <a:p>
            <a:pPr marL="0" lvl="0" indent="0">
              <a:buNone/>
            </a:pPr>
            <a:r>
              <a:rPr lang="en-US" dirty="0"/>
              <a:t>2. </a:t>
            </a:r>
            <a:r>
              <a:rPr lang="en-US" dirty="0" err="1"/>
              <a:t>Colóquese</a:t>
            </a:r>
            <a:r>
              <a:rPr lang="en-US" dirty="0"/>
              <a:t> </a:t>
            </a:r>
            <a:r>
              <a:rPr lang="en-US" dirty="0" err="1"/>
              <a:t>guantes</a:t>
            </a:r>
            <a:r>
              <a:rPr lang="en-US" dirty="0"/>
              <a:t> y </a:t>
            </a:r>
            <a:r>
              <a:rPr lang="en-US" dirty="0" err="1"/>
              <a:t>gafas</a:t>
            </a:r>
            <a:r>
              <a:rPr lang="en-US" dirty="0"/>
              <a:t> de </a:t>
            </a:r>
            <a:r>
              <a:rPr lang="en-US" dirty="0" err="1"/>
              <a:t>protección</a:t>
            </a:r>
            <a:r>
              <a:rPr lang="en-US" dirty="0"/>
              <a:t>.</a:t>
            </a:r>
          </a:p>
          <a:p>
            <a:pPr marL="0" lvl="0" indent="0">
              <a:buNone/>
            </a:pPr>
            <a:endParaRPr lang="en-US" dirty="0"/>
          </a:p>
          <a:p>
            <a:pPr marL="0" lvl="0" indent="0">
              <a:buNone/>
            </a:pPr>
            <a:r>
              <a:rPr lang="en-US" dirty="0"/>
              <a:t>3. </a:t>
            </a:r>
            <a:r>
              <a:rPr lang="en-US" dirty="0" err="1"/>
              <a:t>Enjuague</a:t>
            </a:r>
            <a:r>
              <a:rPr lang="en-US" dirty="0"/>
              <a:t> las </a:t>
            </a:r>
            <a:r>
              <a:rPr lang="en-US" dirty="0" err="1"/>
              <a:t>pinzas</a:t>
            </a:r>
            <a:r>
              <a:rPr lang="en-US" dirty="0"/>
              <a:t> </a:t>
            </a:r>
            <a:r>
              <a:rPr lang="en-US" dirty="0" err="1"/>
              <a:t>en</a:t>
            </a:r>
            <a:r>
              <a:rPr lang="en-US" dirty="0"/>
              <a:t> el </a:t>
            </a:r>
            <a:r>
              <a:rPr lang="en-US" dirty="0" err="1"/>
              <a:t>agua</a:t>
            </a:r>
            <a:r>
              <a:rPr lang="en-US" dirty="0"/>
              <a:t> de la </a:t>
            </a:r>
            <a:r>
              <a:rPr lang="en-US" dirty="0" err="1"/>
              <a:t>muestra</a:t>
            </a:r>
            <a:r>
              <a:rPr lang="en-US" dirty="0"/>
              <a:t> y </a:t>
            </a:r>
            <a:r>
              <a:rPr lang="en-US" dirty="0" err="1"/>
              <a:t>séqueles</a:t>
            </a:r>
            <a:r>
              <a:rPr lang="en-US" dirty="0"/>
              <a:t> con una </a:t>
            </a:r>
            <a:r>
              <a:rPr lang="en-US" dirty="0" err="1"/>
              <a:t>toalla</a:t>
            </a:r>
            <a:r>
              <a:rPr lang="en-US" dirty="0"/>
              <a:t> de </a:t>
            </a:r>
            <a:r>
              <a:rPr lang="en-US" dirty="0" err="1"/>
              <a:t>papel</a:t>
            </a:r>
            <a:r>
              <a:rPr lang="en-US" dirty="0"/>
              <a:t>.</a:t>
            </a:r>
          </a:p>
          <a:p>
            <a:pPr marL="0" lvl="0" indent="0">
              <a:buNone/>
            </a:pPr>
            <a:endParaRPr lang="en-US" dirty="0"/>
          </a:p>
          <a:p>
            <a:pPr marL="0" lvl="0" indent="0">
              <a:buNone/>
            </a:pPr>
            <a:r>
              <a:rPr lang="en-US" dirty="0"/>
              <a:t>4. </a:t>
            </a:r>
            <a:r>
              <a:rPr lang="en-US" dirty="0" err="1"/>
              <a:t>Enjuague</a:t>
            </a:r>
            <a:r>
              <a:rPr lang="en-US" dirty="0"/>
              <a:t> los </a:t>
            </a:r>
            <a:r>
              <a:rPr lang="en-US" dirty="0" err="1"/>
              <a:t>vasos</a:t>
            </a:r>
            <a:r>
              <a:rPr lang="en-US" dirty="0"/>
              <a:t> con </a:t>
            </a:r>
            <a:r>
              <a:rPr lang="en-US" dirty="0" err="1"/>
              <a:t>agua</a:t>
            </a:r>
            <a:r>
              <a:rPr lang="en-US" dirty="0"/>
              <a:t> de </a:t>
            </a:r>
            <a:r>
              <a:rPr lang="en-US" dirty="0" err="1"/>
              <a:t>muestra</a:t>
            </a:r>
            <a:r>
              <a:rPr lang="en-US" dirty="0"/>
              <a:t> </a:t>
            </a:r>
            <a:r>
              <a:rPr lang="en-US" dirty="0" err="1"/>
              <a:t>tres</a:t>
            </a:r>
            <a:r>
              <a:rPr lang="en-US" dirty="0"/>
              <a:t> </a:t>
            </a:r>
            <a:r>
              <a:rPr lang="en-US" dirty="0" err="1"/>
              <a:t>veces</a:t>
            </a:r>
            <a:r>
              <a:rPr lang="en-US" dirty="0"/>
              <a:t>.</a:t>
            </a:r>
          </a:p>
          <a:p>
            <a:pPr marL="0" lvl="0" indent="0" algn="l" rtl="0">
              <a:lnSpc>
                <a:spcPct val="90000"/>
              </a:lnSpc>
              <a:spcBef>
                <a:spcPts val="1000"/>
              </a:spcBef>
              <a:spcAft>
                <a:spcPts val="0"/>
              </a:spcAft>
              <a:buClr>
                <a:schemeClr val="dk1"/>
              </a:buClr>
              <a:buSzPts val="1800"/>
              <a:buNone/>
            </a:pPr>
            <a:endParaRPr dirty="0"/>
          </a:p>
        </p:txBody>
      </p:sp>
      <p:pic>
        <p:nvPicPr>
          <p:cNvPr id="522" name="Google Shape;522;p44" descr="Illustration of wash bottle, two beakers, tweezers and paper towels"/>
          <p:cNvPicPr preferRelativeResize="0">
            <a:picLocks noGrp="1"/>
          </p:cNvPicPr>
          <p:nvPr>
            <p:ph type="body" idx="2"/>
          </p:nvPr>
        </p:nvPicPr>
        <p:blipFill rotWithShape="1">
          <a:blip r:embed="rId3">
            <a:alphaModFix/>
          </a:blip>
          <a:srcRect/>
          <a:stretch/>
        </p:blipFill>
        <p:spPr>
          <a:xfrm>
            <a:off x="5656521" y="2258393"/>
            <a:ext cx="3177406" cy="3944982"/>
          </a:xfrm>
          <a:prstGeom prst="rect">
            <a:avLst/>
          </a:prstGeom>
          <a:noFill/>
          <a:ln>
            <a:noFill/>
          </a:ln>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530" name="Google Shape;530;p45"/>
          <p:cNvSpPr txBox="1">
            <a:spLocks noGrp="1"/>
          </p:cNvSpPr>
          <p:nvPr>
            <p:ph type="title"/>
          </p:nvPr>
        </p:nvSpPr>
        <p:spPr>
          <a:xfrm>
            <a:off x="1397064" y="1108033"/>
            <a:ext cx="7886700" cy="994172"/>
          </a:xfrm>
          <a:prstGeom prst="rect">
            <a:avLst/>
          </a:prstGeom>
          <a:noFill/>
          <a:ln>
            <a:noFill/>
          </a:ln>
        </p:spPr>
        <p:txBody>
          <a:bodyPr spcFirstLastPara="1" wrap="square" lIns="91425" tIns="45700" rIns="91425" bIns="45700" anchor="ctr" anchorCtr="0">
            <a:normAutofit fontScale="90000"/>
          </a:bodyPr>
          <a:lstStyle/>
          <a:p>
            <a:pPr lvl="0">
              <a:buClr>
                <a:srgbClr val="000072"/>
              </a:buClr>
              <a:buSzPct val="100000"/>
            </a:pPr>
            <a:r>
              <a:rPr lang="en-US" sz="2400" dirty="0">
                <a:solidFill>
                  <a:srgbClr val="000072"/>
                </a:solidFill>
              </a:rPr>
              <a:t>IV.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Papel</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 </a:t>
            </a:r>
            <a:r>
              <a:rPr lang="en-US" sz="2400" dirty="0">
                <a:solidFill>
                  <a:srgbClr val="000072"/>
                </a:solidFill>
              </a:rPr>
              <a:t>(3/6) </a:t>
            </a:r>
            <a:r>
              <a:rPr lang="en-US" sz="2400" dirty="0">
                <a:solidFill>
                  <a:schemeClr val="lt1"/>
                </a:solidFill>
              </a:rPr>
              <a:t>2</a:t>
            </a:r>
            <a:r>
              <a:rPr lang="en-US" sz="2400" dirty="0">
                <a:solidFill>
                  <a:srgbClr val="000072"/>
                </a:solidFill>
              </a:rPr>
              <a:t/>
            </a:r>
            <a:br>
              <a:rPr lang="en-US" sz="2400" dirty="0">
                <a:solidFill>
                  <a:srgbClr val="000072"/>
                </a:solidFill>
              </a:rPr>
            </a:br>
            <a:endParaRPr sz="2400" dirty="0">
              <a:solidFill>
                <a:srgbClr val="000072"/>
              </a:solidFill>
            </a:endParaRPr>
          </a:p>
        </p:txBody>
      </p:sp>
      <p:sp>
        <p:nvSpPr>
          <p:cNvPr id="531" name="Google Shape;531;p45"/>
          <p:cNvSpPr txBox="1">
            <a:spLocks noGrp="1"/>
          </p:cNvSpPr>
          <p:nvPr>
            <p:ph type="body" idx="1"/>
          </p:nvPr>
        </p:nvSpPr>
        <p:spPr>
          <a:xfrm>
            <a:off x="1397063" y="1963915"/>
            <a:ext cx="4259457" cy="4351338"/>
          </a:xfrm>
          <a:prstGeom prst="rect">
            <a:avLst/>
          </a:prstGeom>
          <a:noFill/>
          <a:ln>
            <a:noFill/>
          </a:ln>
        </p:spPr>
        <p:txBody>
          <a:bodyPr spcFirstLastPara="1" wrap="square" lIns="91425" tIns="45700" rIns="91425" bIns="45700" anchor="t" anchorCtr="0">
            <a:normAutofit/>
          </a:bodyPr>
          <a:lstStyle/>
          <a:p>
            <a:pPr marL="0" lvl="0" indent="0">
              <a:buNone/>
            </a:pPr>
            <a:r>
              <a:rPr lang="en-US" dirty="0"/>
              <a:t>5. </a:t>
            </a:r>
            <a:r>
              <a:rPr lang="en-US" dirty="0" err="1"/>
              <a:t>Llene</a:t>
            </a:r>
            <a:r>
              <a:rPr lang="en-US" dirty="0"/>
              <a:t> un </a:t>
            </a:r>
            <a:r>
              <a:rPr lang="en-US" dirty="0" err="1"/>
              <a:t>vaso</a:t>
            </a:r>
            <a:r>
              <a:rPr lang="en-US" dirty="0"/>
              <a:t> o una </a:t>
            </a:r>
            <a:r>
              <a:rPr lang="en-US" dirty="0" err="1"/>
              <a:t>taza</a:t>
            </a:r>
            <a:r>
              <a:rPr lang="en-US" dirty="0"/>
              <a:t> con </a:t>
            </a:r>
            <a:r>
              <a:rPr lang="en-US" dirty="0" err="1"/>
              <a:t>unos</a:t>
            </a:r>
            <a:r>
              <a:rPr lang="en-US" dirty="0"/>
              <a:t> 50 mL de </a:t>
            </a:r>
            <a:r>
              <a:rPr lang="en-US" dirty="0" err="1"/>
              <a:t>agua</a:t>
            </a:r>
            <a:r>
              <a:rPr lang="en-US" dirty="0"/>
              <a:t> de </a:t>
            </a:r>
            <a:r>
              <a:rPr lang="en-US" dirty="0" err="1"/>
              <a:t>muestra</a:t>
            </a:r>
            <a:r>
              <a:rPr lang="en-US" dirty="0"/>
              <a:t>.</a:t>
            </a:r>
          </a:p>
          <a:p>
            <a:pPr marL="0" lvl="0" indent="0">
              <a:buNone/>
            </a:pPr>
            <a:endParaRPr lang="en-US" dirty="0"/>
          </a:p>
          <a:p>
            <a:pPr marL="0" lvl="0" indent="0">
              <a:buNone/>
            </a:pPr>
            <a:r>
              <a:rPr lang="en-US" dirty="0"/>
              <a:t>6. </a:t>
            </a:r>
            <a:r>
              <a:rPr lang="en-US" dirty="0" err="1"/>
              <a:t>Utilizando</a:t>
            </a:r>
            <a:r>
              <a:rPr lang="en-US" dirty="0"/>
              <a:t> las </a:t>
            </a:r>
            <a:r>
              <a:rPr lang="en-US" dirty="0" err="1"/>
              <a:t>pinzas</a:t>
            </a:r>
            <a:r>
              <a:rPr lang="en-US" dirty="0"/>
              <a:t>, </a:t>
            </a:r>
            <a:r>
              <a:rPr lang="en-US" dirty="0" err="1"/>
              <a:t>coloque</a:t>
            </a:r>
            <a:r>
              <a:rPr lang="en-US" dirty="0"/>
              <a:t> un </a:t>
            </a:r>
            <a:r>
              <a:rPr lang="en-US" dirty="0" err="1"/>
              <a:t>cristal</a:t>
            </a:r>
            <a:r>
              <a:rPr lang="en-US" dirty="0"/>
              <a:t> de </a:t>
            </a:r>
            <a:r>
              <a:rPr lang="en-US" dirty="0" err="1"/>
              <a:t>sal</a:t>
            </a:r>
            <a:r>
              <a:rPr lang="en-US" dirty="0"/>
              <a:t> </a:t>
            </a:r>
            <a:r>
              <a:rPr lang="en-US" dirty="0" err="1"/>
              <a:t>en</a:t>
            </a:r>
            <a:r>
              <a:rPr lang="en-US" dirty="0"/>
              <a:t> el </a:t>
            </a:r>
            <a:r>
              <a:rPr lang="en-US" dirty="0" err="1"/>
              <a:t>agua</a:t>
            </a:r>
            <a:r>
              <a:rPr lang="en-US" dirty="0"/>
              <a:t> de </a:t>
            </a:r>
            <a:r>
              <a:rPr lang="en-US" dirty="0" err="1"/>
              <a:t>muestra</a:t>
            </a:r>
            <a:r>
              <a:rPr lang="en-US" dirty="0"/>
              <a:t>. (Si no </a:t>
            </a:r>
            <a:r>
              <a:rPr lang="en-US" dirty="0" err="1"/>
              <a:t>tiene</a:t>
            </a:r>
            <a:r>
              <a:rPr lang="en-US" dirty="0"/>
              <a:t> </a:t>
            </a:r>
            <a:r>
              <a:rPr lang="en-US" dirty="0" err="1"/>
              <a:t>cristales</a:t>
            </a:r>
            <a:r>
              <a:rPr lang="en-US" dirty="0"/>
              <a:t> de </a:t>
            </a:r>
            <a:r>
              <a:rPr lang="en-US" dirty="0" err="1"/>
              <a:t>sal</a:t>
            </a:r>
            <a:r>
              <a:rPr lang="en-US" dirty="0"/>
              <a:t>, </a:t>
            </a:r>
            <a:r>
              <a:rPr lang="en-US" dirty="0" err="1"/>
              <a:t>utilice</a:t>
            </a:r>
            <a:r>
              <a:rPr lang="en-US" dirty="0"/>
              <a:t> </a:t>
            </a:r>
            <a:r>
              <a:rPr lang="en-US" dirty="0" err="1"/>
              <a:t>varios</a:t>
            </a:r>
            <a:r>
              <a:rPr lang="en-US" dirty="0"/>
              <a:t> </a:t>
            </a:r>
            <a:r>
              <a:rPr lang="en-US" dirty="0" err="1"/>
              <a:t>granos</a:t>
            </a:r>
            <a:r>
              <a:rPr lang="en-US" dirty="0"/>
              <a:t> de </a:t>
            </a:r>
            <a:r>
              <a:rPr lang="en-US" dirty="0" err="1"/>
              <a:t>sal</a:t>
            </a:r>
            <a:r>
              <a:rPr lang="en-US" dirty="0"/>
              <a:t> de mesa (un </a:t>
            </a:r>
            <a:r>
              <a:rPr lang="en-US" dirty="0" err="1"/>
              <a:t>montón</a:t>
            </a:r>
            <a:r>
              <a:rPr lang="en-US" dirty="0"/>
              <a:t> de </a:t>
            </a:r>
            <a:r>
              <a:rPr lang="en-US" dirty="0" err="1"/>
              <a:t>unos</a:t>
            </a:r>
            <a:r>
              <a:rPr lang="en-US" dirty="0"/>
              <a:t> 2 mm de ancho </a:t>
            </a:r>
            <a:r>
              <a:rPr lang="en-US" dirty="0" err="1"/>
              <a:t>en</a:t>
            </a:r>
            <a:r>
              <a:rPr lang="en-US" dirty="0"/>
              <a:t> el </a:t>
            </a:r>
            <a:r>
              <a:rPr lang="en-US" dirty="0" err="1"/>
              <a:t>fondo</a:t>
            </a:r>
            <a:r>
              <a:rPr lang="en-US" dirty="0"/>
              <a:t>).</a:t>
            </a:r>
          </a:p>
          <a:p>
            <a:pPr marL="0" lvl="0" indent="0">
              <a:buNone/>
            </a:pPr>
            <a:endParaRPr lang="en-US" dirty="0"/>
          </a:p>
          <a:p>
            <a:pPr marL="0" lvl="0" indent="0">
              <a:buNone/>
            </a:pPr>
            <a:r>
              <a:rPr lang="en-US" dirty="0"/>
              <a:t>7.  </a:t>
            </a:r>
            <a:r>
              <a:rPr lang="en-US" dirty="0" err="1"/>
              <a:t>Revuelva</a:t>
            </a:r>
            <a:r>
              <a:rPr lang="en-US" dirty="0"/>
              <a:t> bien con la </a:t>
            </a:r>
            <a:r>
              <a:rPr lang="en-US" dirty="0" err="1"/>
              <a:t>varilla</a:t>
            </a:r>
            <a:r>
              <a:rPr lang="en-US" dirty="0"/>
              <a:t> o la </a:t>
            </a:r>
            <a:r>
              <a:rPr lang="en-US" dirty="0" err="1"/>
              <a:t>cuchara</a:t>
            </a:r>
            <a:r>
              <a:rPr lang="en-US" dirty="0"/>
              <a:t>.</a:t>
            </a:r>
          </a:p>
          <a:p>
            <a:pPr marL="0" lvl="0" indent="0" algn="l" rtl="0">
              <a:lnSpc>
                <a:spcPct val="90000"/>
              </a:lnSpc>
              <a:spcBef>
                <a:spcPts val="1000"/>
              </a:spcBef>
              <a:spcAft>
                <a:spcPts val="0"/>
              </a:spcAft>
              <a:buClr>
                <a:schemeClr val="dk1"/>
              </a:buClr>
              <a:buSzPts val="1800"/>
              <a:buNone/>
            </a:pPr>
            <a:endParaRPr dirty="0"/>
          </a:p>
        </p:txBody>
      </p:sp>
      <p:pic>
        <p:nvPicPr>
          <p:cNvPr id="532" name="Google Shape;532;p45" descr="Illustration of needed equipment: water sample bottle, two beakers, stirring rod, tweezers, and salt."/>
          <p:cNvPicPr preferRelativeResize="0">
            <a:picLocks noGrp="1"/>
          </p:cNvPicPr>
          <p:nvPr>
            <p:ph type="body" idx="2"/>
          </p:nvPr>
        </p:nvPicPr>
        <p:blipFill rotWithShape="1">
          <a:blip r:embed="rId3">
            <a:alphaModFix/>
          </a:blip>
          <a:srcRect/>
          <a:stretch/>
        </p:blipFill>
        <p:spPr>
          <a:xfrm>
            <a:off x="5738973" y="1954123"/>
            <a:ext cx="3043520" cy="3369611"/>
          </a:xfrm>
          <a:prstGeom prst="rect">
            <a:avLst/>
          </a:prstGeom>
          <a:noFill/>
          <a:ln>
            <a:noFill/>
          </a:ln>
        </p:spPr>
      </p:pic>
      <p:sp>
        <p:nvSpPr>
          <p:cNvPr id="533" name="Google Shape;533;p45"/>
          <p:cNvSpPr txBox="1"/>
          <p:nvPr/>
        </p:nvSpPr>
        <p:spPr>
          <a:xfrm>
            <a:off x="1475584" y="5662136"/>
            <a:ext cx="7188200" cy="1077178"/>
          </a:xfrm>
          <a:prstGeom prst="rect">
            <a:avLst/>
          </a:prstGeom>
          <a:noFill/>
          <a:ln>
            <a:noFill/>
          </a:ln>
        </p:spPr>
        <p:txBody>
          <a:bodyPr spcFirstLastPara="1" wrap="square" lIns="91425" tIns="45700" rIns="91425" bIns="45700" anchor="t" anchorCtr="0">
            <a:spAutoFit/>
          </a:bodyPr>
          <a:lstStyle/>
          <a:p>
            <a:pPr lvl="0"/>
            <a:r>
              <a:rPr lang="en-US" sz="1600" i="1" dirty="0">
                <a:solidFill>
                  <a:schemeClr val="dk1"/>
                </a:solidFill>
                <a:latin typeface="Calibri"/>
                <a:ea typeface="Calibri"/>
                <a:cs typeface="Calibri"/>
                <a:sym typeface="Calibri"/>
              </a:rPr>
              <a:t>* Una nota </a:t>
            </a:r>
            <a:r>
              <a:rPr lang="en-US" sz="1600" i="1" dirty="0" err="1">
                <a:solidFill>
                  <a:schemeClr val="dk1"/>
                </a:solidFill>
                <a:latin typeface="Calibri"/>
                <a:ea typeface="Calibri"/>
                <a:cs typeface="Calibri"/>
                <a:sym typeface="Calibri"/>
              </a:rPr>
              <a:t>sobre</a:t>
            </a:r>
            <a:r>
              <a:rPr lang="en-US" sz="1600" i="1" dirty="0">
                <a:solidFill>
                  <a:schemeClr val="dk1"/>
                </a:solidFill>
                <a:latin typeface="Calibri"/>
                <a:ea typeface="Calibri"/>
                <a:cs typeface="Calibri"/>
                <a:sym typeface="Calibri"/>
              </a:rPr>
              <a:t> los </a:t>
            </a:r>
            <a:r>
              <a:rPr lang="en-US" sz="1600" i="1" dirty="0" err="1">
                <a:solidFill>
                  <a:schemeClr val="dk1"/>
                </a:solidFill>
                <a:latin typeface="Calibri"/>
                <a:ea typeface="Calibri"/>
                <a:cs typeface="Calibri"/>
                <a:sym typeface="Calibri"/>
              </a:rPr>
              <a:t>cristales</a:t>
            </a:r>
            <a:r>
              <a:rPr lang="en-US" sz="1600" i="1" dirty="0">
                <a:solidFill>
                  <a:schemeClr val="dk1"/>
                </a:solidFill>
                <a:latin typeface="Calibri"/>
                <a:ea typeface="Calibri"/>
                <a:cs typeface="Calibri"/>
                <a:sym typeface="Calibri"/>
              </a:rPr>
              <a:t> de </a:t>
            </a:r>
            <a:r>
              <a:rPr lang="en-US" sz="1600" i="1" dirty="0" err="1">
                <a:solidFill>
                  <a:schemeClr val="dk1"/>
                </a:solidFill>
                <a:latin typeface="Calibri"/>
                <a:ea typeface="Calibri"/>
                <a:cs typeface="Calibri"/>
                <a:sym typeface="Calibri"/>
              </a:rPr>
              <a:t>sal</a:t>
            </a:r>
            <a:r>
              <a:rPr lang="en-US" sz="1600" i="1" dirty="0">
                <a:solidFill>
                  <a:schemeClr val="dk1"/>
                </a:solidFill>
                <a:latin typeface="Calibri"/>
                <a:ea typeface="Calibri"/>
                <a:cs typeface="Calibri"/>
                <a:sym typeface="Calibri"/>
              </a:rPr>
              <a:t>. Los </a:t>
            </a:r>
            <a:r>
              <a:rPr lang="en-US" sz="1600" i="1" dirty="0" err="1">
                <a:solidFill>
                  <a:schemeClr val="dk1"/>
                </a:solidFill>
                <a:latin typeface="Calibri"/>
                <a:ea typeface="Calibri"/>
                <a:cs typeface="Calibri"/>
                <a:sym typeface="Calibri"/>
              </a:rPr>
              <a:t>cristales</a:t>
            </a:r>
            <a:r>
              <a:rPr lang="en-US" sz="1600" i="1" dirty="0">
                <a:solidFill>
                  <a:schemeClr val="dk1"/>
                </a:solidFill>
                <a:latin typeface="Calibri"/>
                <a:ea typeface="Calibri"/>
                <a:cs typeface="Calibri"/>
                <a:sym typeface="Calibri"/>
              </a:rPr>
              <a:t> de entre 0,5 y 2,0 mm de </a:t>
            </a:r>
            <a:r>
              <a:rPr lang="en-US" sz="1600" i="1" dirty="0" err="1">
                <a:solidFill>
                  <a:schemeClr val="dk1"/>
                </a:solidFill>
                <a:latin typeface="Calibri"/>
                <a:ea typeface="Calibri"/>
                <a:cs typeface="Calibri"/>
                <a:sym typeface="Calibri"/>
              </a:rPr>
              <a:t>diámetro</a:t>
            </a:r>
            <a:r>
              <a:rPr lang="en-US" sz="1600" i="1" dirty="0">
                <a:solidFill>
                  <a:schemeClr val="dk1"/>
                </a:solidFill>
                <a:latin typeface="Calibri"/>
                <a:ea typeface="Calibri"/>
                <a:cs typeface="Calibri"/>
                <a:sym typeface="Calibri"/>
              </a:rPr>
              <a:t> son </a:t>
            </a:r>
            <a:r>
              <a:rPr lang="en-US" sz="1600" i="1" dirty="0" err="1">
                <a:solidFill>
                  <a:schemeClr val="dk1"/>
                </a:solidFill>
                <a:latin typeface="Calibri"/>
                <a:ea typeface="Calibri"/>
                <a:cs typeface="Calibri"/>
                <a:sym typeface="Calibri"/>
              </a:rPr>
              <a:t>mucho</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más</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fáciles</a:t>
            </a:r>
            <a:r>
              <a:rPr lang="en-US" sz="1600" i="1" dirty="0">
                <a:solidFill>
                  <a:schemeClr val="dk1"/>
                </a:solidFill>
                <a:latin typeface="Calibri"/>
                <a:ea typeface="Calibri"/>
                <a:cs typeface="Calibri"/>
                <a:sym typeface="Calibri"/>
              </a:rPr>
              <a:t> de </a:t>
            </a:r>
            <a:r>
              <a:rPr lang="en-US" sz="1600" i="1" dirty="0" err="1">
                <a:solidFill>
                  <a:schemeClr val="dk1"/>
                </a:solidFill>
                <a:latin typeface="Calibri"/>
                <a:ea typeface="Calibri"/>
                <a:cs typeface="Calibri"/>
                <a:sym typeface="Calibri"/>
              </a:rPr>
              <a:t>trabajar</a:t>
            </a:r>
            <a:r>
              <a:rPr lang="en-US" sz="1600" i="1" dirty="0">
                <a:solidFill>
                  <a:schemeClr val="dk1"/>
                </a:solidFill>
                <a:latin typeface="Calibri"/>
                <a:ea typeface="Calibri"/>
                <a:cs typeface="Calibri"/>
                <a:sym typeface="Calibri"/>
              </a:rPr>
              <a:t> que la "</a:t>
            </a:r>
            <a:r>
              <a:rPr lang="en-US" sz="1600" i="1" dirty="0" err="1">
                <a:solidFill>
                  <a:schemeClr val="dk1"/>
                </a:solidFill>
                <a:latin typeface="Calibri"/>
                <a:ea typeface="Calibri"/>
                <a:cs typeface="Calibri"/>
                <a:sym typeface="Calibri"/>
              </a:rPr>
              <a:t>sal</a:t>
            </a:r>
            <a:r>
              <a:rPr lang="en-US" sz="1600" i="1" dirty="0">
                <a:solidFill>
                  <a:schemeClr val="dk1"/>
                </a:solidFill>
                <a:latin typeface="Calibri"/>
                <a:ea typeface="Calibri"/>
                <a:cs typeface="Calibri"/>
                <a:sym typeface="Calibri"/>
              </a:rPr>
              <a:t> de mesa" </a:t>
            </a:r>
            <a:r>
              <a:rPr lang="en-US" sz="1600" i="1" dirty="0" err="1">
                <a:solidFill>
                  <a:schemeClr val="dk1"/>
                </a:solidFill>
                <a:latin typeface="Calibri"/>
                <a:ea typeface="Calibri"/>
                <a:cs typeface="Calibri"/>
                <a:sym typeface="Calibri"/>
              </a:rPr>
              <a:t>molida</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muy</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finamente</a:t>
            </a:r>
            <a:r>
              <a:rPr lang="en-US" sz="1600" i="1" dirty="0">
                <a:solidFill>
                  <a:schemeClr val="dk1"/>
                </a:solidFill>
                <a:latin typeface="Calibri"/>
                <a:ea typeface="Calibri"/>
                <a:cs typeface="Calibri"/>
                <a:sym typeface="Calibri"/>
              </a:rPr>
              <a:t> que se </a:t>
            </a:r>
            <a:r>
              <a:rPr lang="en-US" sz="1600" i="1" dirty="0" err="1">
                <a:solidFill>
                  <a:schemeClr val="dk1"/>
                </a:solidFill>
                <a:latin typeface="Calibri"/>
                <a:ea typeface="Calibri"/>
                <a:cs typeface="Calibri"/>
                <a:sym typeface="Calibri"/>
              </a:rPr>
              <a:t>utiliza</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en</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algunos</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países</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En</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Norteamérica</a:t>
            </a:r>
            <a:r>
              <a:rPr lang="en-US" sz="1600" i="1" dirty="0">
                <a:solidFill>
                  <a:schemeClr val="dk1"/>
                </a:solidFill>
                <a:latin typeface="Calibri"/>
                <a:ea typeface="Calibri"/>
                <a:cs typeface="Calibri"/>
                <a:sym typeface="Calibri"/>
              </a:rPr>
              <a:t>, los </a:t>
            </a:r>
            <a:r>
              <a:rPr lang="en-US" sz="1600" i="1" dirty="0" err="1">
                <a:solidFill>
                  <a:schemeClr val="dk1"/>
                </a:solidFill>
                <a:latin typeface="Calibri"/>
                <a:ea typeface="Calibri"/>
                <a:cs typeface="Calibri"/>
                <a:sym typeface="Calibri"/>
              </a:rPr>
              <a:t>cristales</a:t>
            </a:r>
            <a:r>
              <a:rPr lang="en-US" sz="1600" i="1" dirty="0">
                <a:solidFill>
                  <a:schemeClr val="dk1"/>
                </a:solidFill>
                <a:latin typeface="Calibri"/>
                <a:ea typeface="Calibri"/>
                <a:cs typeface="Calibri"/>
                <a:sym typeface="Calibri"/>
              </a:rPr>
              <a:t> de </a:t>
            </a:r>
            <a:r>
              <a:rPr lang="en-US" sz="1600" i="1" dirty="0" err="1">
                <a:solidFill>
                  <a:schemeClr val="dk1"/>
                </a:solidFill>
                <a:latin typeface="Calibri"/>
                <a:ea typeface="Calibri"/>
                <a:cs typeface="Calibri"/>
                <a:sym typeface="Calibri"/>
              </a:rPr>
              <a:t>sal</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más</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grandes</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suelen</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comercializarse</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como</a:t>
            </a:r>
            <a:r>
              <a:rPr lang="en-US" sz="1600" i="1" dirty="0">
                <a:solidFill>
                  <a:schemeClr val="dk1"/>
                </a:solidFill>
                <a:latin typeface="Calibri"/>
                <a:ea typeface="Calibri"/>
                <a:cs typeface="Calibri"/>
                <a:sym typeface="Calibri"/>
              </a:rPr>
              <a:t> "</a:t>
            </a:r>
            <a:r>
              <a:rPr lang="en-US" sz="1600" i="1" dirty="0" err="1">
                <a:solidFill>
                  <a:schemeClr val="dk1"/>
                </a:solidFill>
                <a:latin typeface="Calibri"/>
                <a:ea typeface="Calibri"/>
                <a:cs typeface="Calibri"/>
                <a:sym typeface="Calibri"/>
              </a:rPr>
              <a:t>sal</a:t>
            </a:r>
            <a:r>
              <a:rPr lang="en-US" sz="1600" i="1" dirty="0">
                <a:solidFill>
                  <a:schemeClr val="dk1"/>
                </a:solidFill>
                <a:latin typeface="Calibri"/>
                <a:ea typeface="Calibri"/>
                <a:cs typeface="Calibri"/>
                <a:sym typeface="Calibri"/>
              </a:rPr>
              <a:t> marina"</a:t>
            </a:r>
            <a:endParaRPr i="1" dirty="0">
              <a:latin typeface="Calibri" panose="020F0502020204030204" pitchFamily="34" charset="0"/>
              <a:cs typeface="Calibri" panose="020F0502020204030204" pitchFamily="34" charset="0"/>
            </a:endParaRPr>
          </a:p>
        </p:txBody>
      </p:sp>
      <p:pic>
        <p:nvPicPr>
          <p:cNvPr id="9" name="Imagen 8"/>
          <p:cNvPicPr>
            <a:picLocks noChangeAspect="1"/>
          </p:cNvPicPr>
          <p:nvPr/>
        </p:nvPicPr>
        <p:blipFill>
          <a:blip r:embed="rId4"/>
          <a:stretch>
            <a:fillRect/>
          </a:stretch>
        </p:blipFill>
        <p:spPr>
          <a:xfrm>
            <a:off x="-397" y="-297"/>
            <a:ext cx="9144793" cy="6858594"/>
          </a:xfrm>
          <a:prstGeom prst="rect">
            <a:avLst/>
          </a:prstGeom>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541" name="Google Shape;541;p46"/>
          <p:cNvSpPr txBox="1">
            <a:spLocks noGrp="1"/>
          </p:cNvSpPr>
          <p:nvPr>
            <p:ph type="title"/>
          </p:nvPr>
        </p:nvSpPr>
        <p:spPr>
          <a:xfrm>
            <a:off x="1397064" y="1108033"/>
            <a:ext cx="7886700" cy="994172"/>
          </a:xfrm>
          <a:prstGeom prst="rect">
            <a:avLst/>
          </a:prstGeom>
          <a:noFill/>
          <a:ln>
            <a:noFill/>
          </a:ln>
        </p:spPr>
        <p:txBody>
          <a:bodyPr spcFirstLastPara="1" wrap="square" lIns="91425" tIns="45700" rIns="91425" bIns="45700" anchor="ctr" anchorCtr="0">
            <a:normAutofit fontScale="90000"/>
          </a:bodyPr>
          <a:lstStyle/>
          <a:p>
            <a:pPr lvl="0">
              <a:buClr>
                <a:srgbClr val="000072"/>
              </a:buClr>
              <a:buSzPct val="100000"/>
            </a:pPr>
            <a:r>
              <a:rPr lang="en-US" sz="2400" dirty="0">
                <a:solidFill>
                  <a:srgbClr val="000072"/>
                </a:solidFill>
              </a:rPr>
              <a:t>IV.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Papel</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 </a:t>
            </a:r>
            <a:r>
              <a:rPr lang="en-US" sz="2400" dirty="0">
                <a:solidFill>
                  <a:srgbClr val="000072"/>
                </a:solidFill>
              </a:rPr>
              <a:t>(4/6)</a:t>
            </a:r>
            <a:br>
              <a:rPr lang="en-US" sz="2400" dirty="0">
                <a:solidFill>
                  <a:srgbClr val="000072"/>
                </a:solidFill>
              </a:rPr>
            </a:br>
            <a:endParaRPr sz="2400" dirty="0">
              <a:solidFill>
                <a:srgbClr val="000072"/>
              </a:solidFill>
            </a:endParaRPr>
          </a:p>
        </p:txBody>
      </p:sp>
      <p:sp>
        <p:nvSpPr>
          <p:cNvPr id="542" name="Google Shape;542;p46"/>
          <p:cNvSpPr txBox="1">
            <a:spLocks noGrp="1"/>
          </p:cNvSpPr>
          <p:nvPr>
            <p:ph type="body" idx="1"/>
          </p:nvPr>
        </p:nvSpPr>
        <p:spPr>
          <a:xfrm>
            <a:off x="1397063" y="1963915"/>
            <a:ext cx="4898001" cy="4351338"/>
          </a:xfrm>
          <a:prstGeom prst="rect">
            <a:avLst/>
          </a:prstGeom>
          <a:noFill/>
          <a:ln>
            <a:noFill/>
          </a:ln>
        </p:spPr>
        <p:txBody>
          <a:bodyPr spcFirstLastPara="1" wrap="square" lIns="91425" tIns="45700" rIns="91425" bIns="45700" anchor="t" anchorCtr="0">
            <a:normAutofit/>
          </a:bodyPr>
          <a:lstStyle/>
          <a:p>
            <a:pPr marL="0" lvl="0" indent="0" algn="just">
              <a:spcBef>
                <a:spcPts val="0"/>
              </a:spcBef>
              <a:buNone/>
            </a:pPr>
            <a:r>
              <a:rPr lang="en-US" dirty="0"/>
              <a:t>8. </a:t>
            </a:r>
            <a:r>
              <a:rPr lang="en-US" dirty="0" err="1"/>
              <a:t>Mida</a:t>
            </a:r>
            <a:r>
              <a:rPr lang="en-US" dirty="0"/>
              <a:t> la </a:t>
            </a:r>
            <a:r>
              <a:rPr lang="en-US" dirty="0" err="1"/>
              <a:t>conductividad</a:t>
            </a:r>
            <a:r>
              <a:rPr lang="en-US" dirty="0"/>
              <a:t> </a:t>
            </a:r>
            <a:r>
              <a:rPr lang="en-US" dirty="0" err="1"/>
              <a:t>eléctrica</a:t>
            </a:r>
            <a:r>
              <a:rPr lang="en-US" dirty="0"/>
              <a:t> del </a:t>
            </a:r>
            <a:r>
              <a:rPr lang="en-US" dirty="0" err="1"/>
              <a:t>agua</a:t>
            </a:r>
            <a:r>
              <a:rPr lang="en-US" dirty="0"/>
              <a:t> de la </a:t>
            </a:r>
            <a:r>
              <a:rPr lang="en-US" dirty="0" err="1"/>
              <a:t>muestra</a:t>
            </a:r>
            <a:r>
              <a:rPr lang="en-US" dirty="0"/>
              <a:t> </a:t>
            </a:r>
            <a:r>
              <a:rPr lang="en-US" dirty="0" err="1"/>
              <a:t>tratada</a:t>
            </a:r>
            <a:r>
              <a:rPr lang="en-US" dirty="0"/>
              <a:t> (con la </a:t>
            </a:r>
            <a:r>
              <a:rPr lang="en-US" dirty="0" err="1"/>
              <a:t>sal</a:t>
            </a:r>
            <a:r>
              <a:rPr lang="en-US" dirty="0"/>
              <a:t> </a:t>
            </a:r>
            <a:r>
              <a:rPr lang="en-US" dirty="0" err="1"/>
              <a:t>añadida</a:t>
            </a:r>
            <a:r>
              <a:rPr lang="en-US" dirty="0"/>
              <a:t>) </a:t>
            </a:r>
            <a:r>
              <a:rPr lang="en-US" dirty="0" err="1"/>
              <a:t>utilizando</a:t>
            </a:r>
            <a:r>
              <a:rPr lang="en-US" dirty="0"/>
              <a:t> el </a:t>
            </a:r>
            <a:r>
              <a:rPr lang="en-US" b="1" dirty="0" err="1">
                <a:solidFill>
                  <a:schemeClr val="accent5">
                    <a:lumMod val="75000"/>
                  </a:schemeClr>
                </a:solidFill>
              </a:rPr>
              <a:t>Protocolo</a:t>
            </a:r>
            <a:r>
              <a:rPr lang="en-US" b="1" dirty="0">
                <a:solidFill>
                  <a:schemeClr val="accent5">
                    <a:lumMod val="75000"/>
                  </a:schemeClr>
                </a:solidFill>
              </a:rPr>
              <a:t> de </a:t>
            </a:r>
            <a:r>
              <a:rPr lang="en-US" b="1" dirty="0" err="1">
                <a:solidFill>
                  <a:schemeClr val="accent5">
                    <a:lumMod val="75000"/>
                  </a:schemeClr>
                </a:solidFill>
              </a:rPr>
              <a:t>Conductividad</a:t>
            </a:r>
            <a:r>
              <a:rPr lang="en-US" b="1" dirty="0">
                <a:solidFill>
                  <a:schemeClr val="accent5">
                    <a:lumMod val="75000"/>
                  </a:schemeClr>
                </a:solidFill>
              </a:rPr>
              <a:t> </a:t>
            </a:r>
            <a:r>
              <a:rPr lang="en-US" b="1" dirty="0" err="1">
                <a:solidFill>
                  <a:schemeClr val="accent5">
                    <a:lumMod val="75000"/>
                  </a:schemeClr>
                </a:solidFill>
              </a:rPr>
              <a:t>Eléctrica</a:t>
            </a:r>
            <a:r>
              <a:rPr lang="en-US" b="1" dirty="0">
                <a:solidFill>
                  <a:schemeClr val="accent5">
                    <a:lumMod val="75000"/>
                  </a:schemeClr>
                </a:solidFill>
              </a:rPr>
              <a:t>.</a:t>
            </a:r>
          </a:p>
          <a:p>
            <a:pPr marL="0" lvl="0" indent="0" algn="just">
              <a:spcBef>
                <a:spcPts val="0"/>
              </a:spcBef>
              <a:buNone/>
            </a:pPr>
            <a:endParaRPr lang="en-US" dirty="0"/>
          </a:p>
          <a:p>
            <a:pPr marL="0" lvl="0" indent="0" algn="just">
              <a:spcBef>
                <a:spcPts val="0"/>
              </a:spcBef>
              <a:buNone/>
            </a:pPr>
            <a:r>
              <a:rPr lang="en-US" dirty="0"/>
              <a:t>a. Si la </a:t>
            </a:r>
            <a:r>
              <a:rPr lang="en-US" dirty="0" err="1"/>
              <a:t>conductividad</a:t>
            </a:r>
            <a:r>
              <a:rPr lang="en-US" dirty="0"/>
              <a:t> </a:t>
            </a:r>
            <a:r>
              <a:rPr lang="en-US" dirty="0" err="1"/>
              <a:t>eléctrica</a:t>
            </a:r>
            <a:r>
              <a:rPr lang="en-US" dirty="0"/>
              <a:t> es de al </a:t>
            </a:r>
            <a:r>
              <a:rPr lang="en-US" dirty="0" err="1"/>
              <a:t>menos</a:t>
            </a:r>
            <a:r>
              <a:rPr lang="en-US" dirty="0"/>
              <a:t> 200 µS/cm , </a:t>
            </a:r>
            <a:r>
              <a:rPr lang="en-US" dirty="0" err="1"/>
              <a:t>registre</a:t>
            </a:r>
            <a:r>
              <a:rPr lang="en-US" dirty="0"/>
              <a:t> el valor </a:t>
            </a:r>
            <a:r>
              <a:rPr lang="en-US" dirty="0" err="1"/>
              <a:t>en</a:t>
            </a:r>
            <a:r>
              <a:rPr lang="en-US" dirty="0"/>
              <a:t> la Hoja de </a:t>
            </a:r>
            <a:r>
              <a:rPr lang="en-US" dirty="0" err="1"/>
              <a:t>Datos</a:t>
            </a:r>
            <a:r>
              <a:rPr lang="en-US" dirty="0"/>
              <a:t>. Vaya al </a:t>
            </a:r>
            <a:r>
              <a:rPr lang="en-US" b="1" dirty="0">
                <a:solidFill>
                  <a:schemeClr val="accent5">
                    <a:lumMod val="75000"/>
                  </a:schemeClr>
                </a:solidFill>
              </a:rPr>
              <a:t>paso 9.</a:t>
            </a:r>
          </a:p>
          <a:p>
            <a:pPr marL="0" lvl="0" indent="0" algn="just">
              <a:spcBef>
                <a:spcPts val="0"/>
              </a:spcBef>
              <a:buNone/>
            </a:pPr>
            <a:endParaRPr lang="en-US" dirty="0"/>
          </a:p>
          <a:p>
            <a:pPr marL="0" lvl="0" indent="0" algn="just">
              <a:spcBef>
                <a:spcPts val="0"/>
              </a:spcBef>
              <a:buNone/>
            </a:pPr>
            <a:r>
              <a:rPr lang="en-US" dirty="0"/>
              <a:t>b. Si la </a:t>
            </a:r>
            <a:r>
              <a:rPr lang="en-US" dirty="0" err="1"/>
              <a:t>conductividad</a:t>
            </a:r>
            <a:r>
              <a:rPr lang="en-US" dirty="0"/>
              <a:t> </a:t>
            </a:r>
            <a:r>
              <a:rPr lang="en-US" dirty="0" err="1"/>
              <a:t>eléctrica</a:t>
            </a:r>
            <a:r>
              <a:rPr lang="en-US" dirty="0"/>
              <a:t> </a:t>
            </a:r>
            <a:r>
              <a:rPr lang="en-US" dirty="0" err="1"/>
              <a:t>sigue</a:t>
            </a:r>
            <a:r>
              <a:rPr lang="en-US" dirty="0"/>
              <a:t> </a:t>
            </a:r>
            <a:r>
              <a:rPr lang="en-US" dirty="0" err="1"/>
              <a:t>siendo</a:t>
            </a:r>
            <a:r>
              <a:rPr lang="en-US" dirty="0"/>
              <a:t> inferior a 200 µS/cm , </a:t>
            </a:r>
            <a:r>
              <a:rPr lang="en-US" dirty="0" err="1"/>
              <a:t>vuelva</a:t>
            </a:r>
            <a:r>
              <a:rPr lang="en-US" dirty="0"/>
              <a:t> al </a:t>
            </a:r>
            <a:r>
              <a:rPr lang="en-US" b="1" dirty="0">
                <a:solidFill>
                  <a:schemeClr val="accent5">
                    <a:lumMod val="75000"/>
                  </a:schemeClr>
                </a:solidFill>
              </a:rPr>
              <a:t>paso 6</a:t>
            </a:r>
            <a:r>
              <a:rPr lang="en-US" dirty="0"/>
              <a:t> y </a:t>
            </a:r>
            <a:r>
              <a:rPr lang="en-US" dirty="0" err="1"/>
              <a:t>repita</a:t>
            </a:r>
            <a:r>
              <a:rPr lang="en-US" dirty="0"/>
              <a:t> hasta </a:t>
            </a:r>
            <a:r>
              <a:rPr lang="en-US" dirty="0" err="1"/>
              <a:t>obtener</a:t>
            </a:r>
            <a:r>
              <a:rPr lang="en-US" dirty="0"/>
              <a:t> un valor que sea al </a:t>
            </a:r>
            <a:r>
              <a:rPr lang="en-US" dirty="0" err="1"/>
              <a:t>menos</a:t>
            </a:r>
            <a:r>
              <a:rPr lang="en-US" dirty="0"/>
              <a:t> 200 µS/cm. </a:t>
            </a:r>
            <a:r>
              <a:rPr lang="en-US" dirty="0" err="1"/>
              <a:t>Registre</a:t>
            </a:r>
            <a:r>
              <a:rPr lang="en-US" dirty="0"/>
              <a:t> el valor de la </a:t>
            </a:r>
            <a:r>
              <a:rPr lang="en-US" dirty="0" err="1"/>
              <a:t>conductividad</a:t>
            </a:r>
            <a:r>
              <a:rPr lang="en-US" dirty="0"/>
              <a:t> </a:t>
            </a:r>
            <a:r>
              <a:rPr lang="en-US" dirty="0" err="1"/>
              <a:t>en</a:t>
            </a:r>
            <a:r>
              <a:rPr lang="en-US" dirty="0"/>
              <a:t> la Hoja de </a:t>
            </a:r>
            <a:r>
              <a:rPr lang="en-US" dirty="0" err="1"/>
              <a:t>Datos</a:t>
            </a:r>
            <a:r>
              <a:rPr lang="en-US" dirty="0"/>
              <a:t>.</a:t>
            </a:r>
            <a:endParaRPr dirty="0"/>
          </a:p>
        </p:txBody>
      </p:sp>
      <p:pic>
        <p:nvPicPr>
          <p:cNvPr id="543" name="Google Shape;543;p46" descr="Illustration of electrical conductivity meter immersed in the sample beaker, and a salt container."/>
          <p:cNvPicPr preferRelativeResize="0">
            <a:picLocks noGrp="1"/>
          </p:cNvPicPr>
          <p:nvPr>
            <p:ph type="body" idx="2"/>
          </p:nvPr>
        </p:nvPicPr>
        <p:blipFill rotWithShape="1">
          <a:blip r:embed="rId3">
            <a:alphaModFix/>
          </a:blip>
          <a:srcRect/>
          <a:stretch/>
        </p:blipFill>
        <p:spPr>
          <a:xfrm>
            <a:off x="6492294" y="1924790"/>
            <a:ext cx="2310770" cy="4390463"/>
          </a:xfrm>
          <a:prstGeom prst="rect">
            <a:avLst/>
          </a:prstGeom>
          <a:noFill/>
          <a:ln>
            <a:noFill/>
          </a:ln>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88787"/>
            <a:ext cx="9144793" cy="6858594"/>
          </a:xfrm>
          <a:prstGeom prst="rect">
            <a:avLst/>
          </a:prstGeom>
        </p:spPr>
      </p:pic>
      <p:sp>
        <p:nvSpPr>
          <p:cNvPr id="548" name="Google Shape;548;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551" name="Google Shape;551;p47"/>
          <p:cNvSpPr txBox="1">
            <a:spLocks noGrp="1"/>
          </p:cNvSpPr>
          <p:nvPr>
            <p:ph type="title"/>
          </p:nvPr>
        </p:nvSpPr>
        <p:spPr>
          <a:xfrm>
            <a:off x="1397064" y="1108033"/>
            <a:ext cx="7886700" cy="994172"/>
          </a:xfrm>
          <a:prstGeom prst="rect">
            <a:avLst/>
          </a:prstGeom>
          <a:noFill/>
          <a:ln>
            <a:noFill/>
          </a:ln>
        </p:spPr>
        <p:txBody>
          <a:bodyPr spcFirstLastPara="1" wrap="square" lIns="91425" tIns="45700" rIns="91425" bIns="45700" anchor="ctr" anchorCtr="0">
            <a:normAutofit fontScale="90000"/>
          </a:bodyPr>
          <a:lstStyle/>
          <a:p>
            <a:pPr lvl="0">
              <a:buClr>
                <a:srgbClr val="000072"/>
              </a:buClr>
              <a:buSzPct val="100000"/>
            </a:pPr>
            <a:r>
              <a:rPr lang="en-US" sz="2400" dirty="0">
                <a:solidFill>
                  <a:srgbClr val="000072"/>
                </a:solidFill>
              </a:rPr>
              <a:t>IV.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Papel</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 </a:t>
            </a:r>
            <a:r>
              <a:rPr lang="en-US" sz="2400" dirty="0">
                <a:solidFill>
                  <a:srgbClr val="000072"/>
                </a:solidFill>
              </a:rPr>
              <a:t>(5/6)</a:t>
            </a:r>
            <a:br>
              <a:rPr lang="en-US" sz="2400" dirty="0">
                <a:solidFill>
                  <a:srgbClr val="000072"/>
                </a:solidFill>
              </a:rPr>
            </a:br>
            <a:endParaRPr sz="2400" dirty="0">
              <a:solidFill>
                <a:srgbClr val="000072"/>
              </a:solidFill>
            </a:endParaRPr>
          </a:p>
        </p:txBody>
      </p:sp>
      <p:sp>
        <p:nvSpPr>
          <p:cNvPr id="552" name="Google Shape;552;p47"/>
          <p:cNvSpPr txBox="1">
            <a:spLocks noGrp="1"/>
          </p:cNvSpPr>
          <p:nvPr>
            <p:ph type="body" idx="1"/>
          </p:nvPr>
        </p:nvSpPr>
        <p:spPr>
          <a:xfrm>
            <a:off x="1340143" y="1622670"/>
            <a:ext cx="5457342"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endParaRPr sz="1400" b="1" dirty="0"/>
          </a:p>
          <a:p>
            <a:pPr marL="0" lvl="0" indent="0" algn="just">
              <a:buNone/>
            </a:pPr>
            <a:r>
              <a:rPr lang="en-US" dirty="0"/>
              <a:t>9. </a:t>
            </a:r>
            <a:r>
              <a:rPr lang="en-US" dirty="0" err="1"/>
              <a:t>Siga</a:t>
            </a:r>
            <a:r>
              <a:rPr lang="en-US" dirty="0"/>
              <a:t> las </a:t>
            </a:r>
            <a:r>
              <a:rPr lang="en-US" dirty="0" err="1"/>
              <a:t>instrucciones</a:t>
            </a:r>
            <a:r>
              <a:rPr lang="en-US" dirty="0"/>
              <a:t> que </a:t>
            </a:r>
            <a:r>
              <a:rPr lang="en-US" dirty="0" err="1"/>
              <a:t>vienen</a:t>
            </a:r>
            <a:r>
              <a:rPr lang="en-US" dirty="0"/>
              <a:t> con </a:t>
            </a:r>
            <a:r>
              <a:rPr lang="en-US" dirty="0" err="1"/>
              <a:t>su</a:t>
            </a:r>
            <a:r>
              <a:rPr lang="en-US" dirty="0"/>
              <a:t> </a:t>
            </a:r>
            <a:r>
              <a:rPr lang="en-US" dirty="0" err="1"/>
              <a:t>papel</a:t>
            </a:r>
            <a:r>
              <a:rPr lang="en-US" dirty="0"/>
              <a:t> para </a:t>
            </a:r>
            <a:r>
              <a:rPr lang="en-US" dirty="0" err="1"/>
              <a:t>comprobar</a:t>
            </a:r>
            <a:r>
              <a:rPr lang="en-US" dirty="0"/>
              <a:t> el pH de la </a:t>
            </a:r>
            <a:r>
              <a:rPr lang="en-US" dirty="0" err="1"/>
              <a:t>muestra</a:t>
            </a:r>
            <a:r>
              <a:rPr lang="en-US" dirty="0"/>
              <a:t>. </a:t>
            </a:r>
          </a:p>
          <a:p>
            <a:pPr marL="0" lvl="0" indent="0" algn="just">
              <a:buNone/>
            </a:pPr>
            <a:endParaRPr lang="en-US" dirty="0"/>
          </a:p>
          <a:p>
            <a:pPr marL="0" lvl="0" indent="0" algn="just">
              <a:buNone/>
            </a:pPr>
            <a:r>
              <a:rPr lang="en-US" dirty="0"/>
              <a:t>10. </a:t>
            </a:r>
            <a:r>
              <a:rPr lang="en-US" dirty="0" err="1"/>
              <a:t>Registre</a:t>
            </a:r>
            <a:r>
              <a:rPr lang="en-US" dirty="0"/>
              <a:t> </a:t>
            </a:r>
            <a:r>
              <a:rPr lang="en-US" dirty="0" err="1"/>
              <a:t>su</a:t>
            </a:r>
            <a:r>
              <a:rPr lang="en-US" dirty="0"/>
              <a:t> pH </a:t>
            </a:r>
            <a:r>
              <a:rPr lang="en-US" dirty="0" err="1"/>
              <a:t>en</a:t>
            </a:r>
            <a:r>
              <a:rPr lang="en-US" dirty="0"/>
              <a:t> la Hoja de </a:t>
            </a:r>
            <a:r>
              <a:rPr lang="en-US" dirty="0" err="1"/>
              <a:t>Datos</a:t>
            </a:r>
            <a:r>
              <a:rPr lang="en-US" dirty="0"/>
              <a:t> </a:t>
            </a:r>
            <a:r>
              <a:rPr lang="en-US" dirty="0" err="1"/>
              <a:t>como</a:t>
            </a:r>
            <a:r>
              <a:rPr lang="en-US" dirty="0"/>
              <a:t> </a:t>
            </a:r>
            <a:r>
              <a:rPr lang="en-US" dirty="0" err="1"/>
              <a:t>Observador</a:t>
            </a:r>
            <a:r>
              <a:rPr lang="en-US" dirty="0"/>
              <a:t> 1.</a:t>
            </a:r>
          </a:p>
          <a:p>
            <a:pPr marL="0" lvl="0" indent="0" algn="just">
              <a:buNone/>
            </a:pPr>
            <a:endParaRPr lang="en-US" dirty="0"/>
          </a:p>
          <a:p>
            <a:pPr marL="0" lvl="0" indent="0" algn="just">
              <a:buNone/>
            </a:pPr>
            <a:r>
              <a:rPr lang="en-US" dirty="0"/>
              <a:t>11. </a:t>
            </a:r>
            <a:r>
              <a:rPr lang="en-US" dirty="0" err="1"/>
              <a:t>Repita</a:t>
            </a:r>
            <a:r>
              <a:rPr lang="en-US" dirty="0"/>
              <a:t> los pasos 3-9 </a:t>
            </a:r>
            <a:r>
              <a:rPr lang="en-US" dirty="0" err="1"/>
              <a:t>utilizando</a:t>
            </a:r>
            <a:r>
              <a:rPr lang="en-US" dirty="0"/>
              <a:t> </a:t>
            </a:r>
            <a:r>
              <a:rPr lang="en-US" dirty="0" err="1"/>
              <a:t>nuevas</a:t>
            </a:r>
            <a:r>
              <a:rPr lang="en-US" dirty="0"/>
              <a:t> </a:t>
            </a:r>
            <a:r>
              <a:rPr lang="en-US" dirty="0" err="1"/>
              <a:t>muestras</a:t>
            </a:r>
            <a:r>
              <a:rPr lang="en-US" dirty="0"/>
              <a:t> de </a:t>
            </a:r>
            <a:r>
              <a:rPr lang="en-US" dirty="0" err="1"/>
              <a:t>agua</a:t>
            </a:r>
            <a:r>
              <a:rPr lang="en-US" dirty="0"/>
              <a:t> y </a:t>
            </a:r>
            <a:r>
              <a:rPr lang="en-US" dirty="0" err="1"/>
              <a:t>nuevos</a:t>
            </a:r>
            <a:r>
              <a:rPr lang="en-US" dirty="0"/>
              <a:t> </a:t>
            </a:r>
            <a:r>
              <a:rPr lang="en-US" dirty="0" err="1"/>
              <a:t>trozos</a:t>
            </a:r>
            <a:r>
              <a:rPr lang="en-US" dirty="0"/>
              <a:t> de </a:t>
            </a:r>
            <a:r>
              <a:rPr lang="en-US" dirty="0" err="1"/>
              <a:t>papel</a:t>
            </a:r>
            <a:r>
              <a:rPr lang="en-US" dirty="0"/>
              <a:t>. </a:t>
            </a:r>
            <a:r>
              <a:rPr lang="en-US" dirty="0" err="1"/>
              <a:t>Registre</a:t>
            </a:r>
            <a:r>
              <a:rPr lang="en-US" dirty="0"/>
              <a:t> los </a:t>
            </a:r>
            <a:r>
              <a:rPr lang="en-US" dirty="0" err="1"/>
              <a:t>datos</a:t>
            </a:r>
            <a:r>
              <a:rPr lang="en-US" dirty="0"/>
              <a:t> </a:t>
            </a:r>
            <a:r>
              <a:rPr lang="en-US" dirty="0" err="1"/>
              <a:t>en</a:t>
            </a:r>
            <a:r>
              <a:rPr lang="en-US" dirty="0"/>
              <a:t> la Hoja de </a:t>
            </a:r>
            <a:r>
              <a:rPr lang="en-US" dirty="0" err="1"/>
              <a:t>Datos</a:t>
            </a:r>
            <a:r>
              <a:rPr lang="en-US" dirty="0"/>
              <a:t> </a:t>
            </a:r>
            <a:r>
              <a:rPr lang="en-US" dirty="0" err="1"/>
              <a:t>como</a:t>
            </a:r>
            <a:r>
              <a:rPr lang="en-US" dirty="0"/>
              <a:t> </a:t>
            </a:r>
            <a:r>
              <a:rPr lang="en-US" dirty="0" err="1"/>
              <a:t>Observador</a:t>
            </a:r>
            <a:r>
              <a:rPr lang="en-US" dirty="0"/>
              <a:t> 2 y </a:t>
            </a:r>
            <a:r>
              <a:rPr lang="en-US" dirty="0" err="1"/>
              <a:t>Observador</a:t>
            </a:r>
            <a:r>
              <a:rPr lang="en-US" dirty="0"/>
              <a:t> 3.</a:t>
            </a:r>
          </a:p>
          <a:p>
            <a:pPr marL="0" lvl="0" indent="0" algn="just">
              <a:buNone/>
            </a:pPr>
            <a:endParaRPr lang="en-US" dirty="0"/>
          </a:p>
          <a:p>
            <a:pPr marL="0" lvl="0" indent="0" algn="just">
              <a:buNone/>
            </a:pPr>
            <a:r>
              <a:rPr lang="en-US" dirty="0"/>
              <a:t>12. </a:t>
            </a:r>
            <a:r>
              <a:rPr lang="en-US" dirty="0" err="1"/>
              <a:t>Encuentre</a:t>
            </a:r>
            <a:r>
              <a:rPr lang="en-US" dirty="0"/>
              <a:t> el </a:t>
            </a:r>
            <a:r>
              <a:rPr lang="en-US" dirty="0" err="1"/>
              <a:t>promedio</a:t>
            </a:r>
            <a:r>
              <a:rPr lang="en-US" dirty="0"/>
              <a:t> de las </a:t>
            </a:r>
            <a:r>
              <a:rPr lang="en-US" dirty="0" err="1"/>
              <a:t>tres</a:t>
            </a:r>
            <a:r>
              <a:rPr lang="en-US" dirty="0"/>
              <a:t> </a:t>
            </a:r>
            <a:r>
              <a:rPr lang="en-US" dirty="0" err="1"/>
              <a:t>observaciones</a:t>
            </a:r>
            <a:r>
              <a:rPr lang="en-US" dirty="0"/>
              <a:t>.</a:t>
            </a:r>
            <a:endParaRPr dirty="0"/>
          </a:p>
          <a:p>
            <a:pPr marL="0" lvl="0" indent="0" algn="l" rtl="0">
              <a:lnSpc>
                <a:spcPct val="90000"/>
              </a:lnSpc>
              <a:spcBef>
                <a:spcPts val="1000"/>
              </a:spcBef>
              <a:spcAft>
                <a:spcPts val="0"/>
              </a:spcAft>
              <a:buClr>
                <a:schemeClr val="dk1"/>
              </a:buClr>
              <a:buSzPts val="1800"/>
              <a:buNone/>
            </a:pPr>
            <a:endParaRPr dirty="0"/>
          </a:p>
        </p:txBody>
      </p:sp>
      <p:sp>
        <p:nvSpPr>
          <p:cNvPr id="553" name="Google Shape;553;p47"/>
          <p:cNvSpPr txBox="1"/>
          <p:nvPr/>
        </p:nvSpPr>
        <p:spPr>
          <a:xfrm>
            <a:off x="1666938" y="5418293"/>
            <a:ext cx="7034610" cy="13541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dirty="0">
                <a:solidFill>
                  <a:srgbClr val="000072"/>
                </a:solidFill>
                <a:latin typeface="Calibri"/>
                <a:ea typeface="Calibri"/>
                <a:cs typeface="Calibri"/>
                <a:sym typeface="Calibri"/>
              </a:rPr>
              <a:t>Calculate el </a:t>
            </a:r>
            <a:r>
              <a:rPr lang="en-US" sz="1800" b="1" dirty="0" err="1">
                <a:solidFill>
                  <a:srgbClr val="000072"/>
                </a:solidFill>
                <a:latin typeface="Calibri"/>
                <a:ea typeface="Calibri"/>
                <a:cs typeface="Calibri"/>
                <a:sym typeface="Calibri"/>
              </a:rPr>
              <a:t>Promedio</a:t>
            </a:r>
            <a:r>
              <a:rPr lang="en-US" sz="1800" b="1" dirty="0">
                <a:solidFill>
                  <a:srgbClr val="000072"/>
                </a:solidFill>
                <a:latin typeface="Calibri"/>
                <a:ea typeface="Calibri"/>
                <a:cs typeface="Calibri"/>
                <a:sym typeface="Calibri"/>
              </a:rPr>
              <a:t>:  </a:t>
            </a:r>
            <a:r>
              <a:rPr lang="en-US" sz="1800" b="1" u="sng" dirty="0" err="1">
                <a:solidFill>
                  <a:srgbClr val="000072"/>
                </a:solidFill>
                <a:latin typeface="Calibri"/>
                <a:ea typeface="Calibri"/>
                <a:cs typeface="Calibri"/>
                <a:sym typeface="Calibri"/>
              </a:rPr>
              <a:t>Observador</a:t>
            </a:r>
            <a:r>
              <a:rPr lang="en-US" sz="1800" b="1" u="sng" dirty="0">
                <a:solidFill>
                  <a:srgbClr val="000072"/>
                </a:solidFill>
                <a:latin typeface="Calibri"/>
                <a:ea typeface="Calibri"/>
                <a:cs typeface="Calibri"/>
                <a:sym typeface="Calibri"/>
              </a:rPr>
              <a:t> 1 + </a:t>
            </a:r>
            <a:r>
              <a:rPr lang="en-US" sz="1800" b="1" u="sng" dirty="0" err="1">
                <a:solidFill>
                  <a:srgbClr val="000072"/>
                </a:solidFill>
                <a:latin typeface="Calibri"/>
                <a:ea typeface="Calibri"/>
                <a:cs typeface="Calibri"/>
                <a:sym typeface="Calibri"/>
              </a:rPr>
              <a:t>Observador</a:t>
            </a:r>
            <a:r>
              <a:rPr lang="en-US" sz="1800" b="1" u="sng" dirty="0">
                <a:solidFill>
                  <a:srgbClr val="000072"/>
                </a:solidFill>
                <a:latin typeface="Calibri"/>
                <a:ea typeface="Calibri"/>
                <a:cs typeface="Calibri"/>
                <a:sym typeface="Calibri"/>
              </a:rPr>
              <a:t> 2 + </a:t>
            </a:r>
            <a:r>
              <a:rPr lang="en-US" sz="1800" b="1" u="sng" dirty="0" err="1">
                <a:solidFill>
                  <a:srgbClr val="000072"/>
                </a:solidFill>
                <a:latin typeface="Calibri"/>
                <a:ea typeface="Calibri"/>
                <a:cs typeface="Calibri"/>
                <a:sym typeface="Calibri"/>
              </a:rPr>
              <a:t>Observador</a:t>
            </a:r>
            <a:r>
              <a:rPr lang="en-US" sz="1800" b="1" u="sng" dirty="0">
                <a:solidFill>
                  <a:srgbClr val="000072"/>
                </a:solidFill>
                <a:latin typeface="Calibri"/>
                <a:ea typeface="Calibri"/>
                <a:cs typeface="Calibri"/>
                <a:sym typeface="Calibri"/>
              </a:rPr>
              <a:t> 3</a:t>
            </a:r>
            <a:endParaRPr sz="1800" b="1" dirty="0">
              <a:solidFill>
                <a:srgbClr val="000072"/>
              </a:solidFill>
              <a:latin typeface="Calibri"/>
              <a:ea typeface="Calibri"/>
              <a:cs typeface="Calibri"/>
              <a:sym typeface="Calibri"/>
            </a:endParaRPr>
          </a:p>
          <a:p>
            <a:pPr marL="0" marR="0" lvl="0" indent="0" algn="just" rtl="0">
              <a:spcBef>
                <a:spcPts val="0"/>
              </a:spcBef>
              <a:spcAft>
                <a:spcPts val="0"/>
              </a:spcAft>
              <a:buNone/>
            </a:pPr>
            <a:r>
              <a:rPr lang="en-US" sz="1800" b="1" dirty="0">
                <a:solidFill>
                  <a:srgbClr val="000072"/>
                </a:solidFill>
                <a:latin typeface="Calibri"/>
                <a:ea typeface="Calibri"/>
                <a:cs typeface="Calibri"/>
                <a:sym typeface="Calibri"/>
              </a:rPr>
              <a:t>				3</a:t>
            </a:r>
            <a:endParaRPr dirty="0">
              <a:latin typeface="Calibri" panose="020F0502020204030204" pitchFamily="34" charset="0"/>
              <a:cs typeface="Calibri" panose="020F0502020204030204" pitchFamily="34" charset="0"/>
            </a:endParaRPr>
          </a:p>
          <a:p>
            <a:pPr lvl="0" algn="just"/>
            <a:r>
              <a:rPr lang="en-US" i="1" dirty="0" smtClean="0">
                <a:solidFill>
                  <a:schemeClr val="dk1"/>
                </a:solidFill>
                <a:latin typeface="Calibri"/>
                <a:ea typeface="Calibri"/>
                <a:cs typeface="Calibri"/>
                <a:sym typeface="Calibri"/>
              </a:rPr>
              <a:t>Si </a:t>
            </a:r>
            <a:r>
              <a:rPr lang="en-US" i="1" dirty="0">
                <a:solidFill>
                  <a:schemeClr val="dk1"/>
                </a:solidFill>
                <a:latin typeface="Calibri"/>
                <a:ea typeface="Calibri"/>
                <a:cs typeface="Calibri"/>
                <a:sym typeface="Calibri"/>
              </a:rPr>
              <a:t>no </a:t>
            </a:r>
            <a:r>
              <a:rPr lang="en-US" i="1" dirty="0" err="1" smtClean="0">
                <a:solidFill>
                  <a:schemeClr val="dk1"/>
                </a:solidFill>
                <a:latin typeface="Calibri"/>
                <a:ea typeface="Calibri"/>
                <a:cs typeface="Calibri"/>
                <a:sym typeface="Calibri"/>
              </a:rPr>
              <a:t>puede</a:t>
            </a:r>
            <a:r>
              <a:rPr lang="en-US" i="1" dirty="0" smtClean="0">
                <a:solidFill>
                  <a:schemeClr val="dk1"/>
                </a:solidFill>
                <a:latin typeface="Calibri"/>
                <a:ea typeface="Calibri"/>
                <a:cs typeface="Calibri"/>
                <a:sym typeface="Calibri"/>
              </a:rPr>
              <a:t> </a:t>
            </a:r>
            <a:r>
              <a:rPr lang="en-US" i="1" dirty="0" err="1">
                <a:solidFill>
                  <a:schemeClr val="dk1"/>
                </a:solidFill>
                <a:latin typeface="Calibri"/>
                <a:ea typeface="Calibri"/>
                <a:cs typeface="Calibri"/>
                <a:sym typeface="Calibri"/>
              </a:rPr>
              <a:t>obtener</a:t>
            </a:r>
            <a:r>
              <a:rPr lang="en-US" i="1" dirty="0">
                <a:solidFill>
                  <a:schemeClr val="dk1"/>
                </a:solidFill>
                <a:latin typeface="Calibri"/>
                <a:ea typeface="Calibri"/>
                <a:cs typeface="Calibri"/>
                <a:sym typeface="Calibri"/>
              </a:rPr>
              <a:t> </a:t>
            </a:r>
            <a:r>
              <a:rPr lang="en-US" i="1" dirty="0" err="1">
                <a:solidFill>
                  <a:schemeClr val="dk1"/>
                </a:solidFill>
                <a:latin typeface="Calibri"/>
                <a:ea typeface="Calibri"/>
                <a:cs typeface="Calibri"/>
                <a:sym typeface="Calibri"/>
              </a:rPr>
              <a:t>lecturas</a:t>
            </a:r>
            <a:r>
              <a:rPr lang="en-US" i="1" dirty="0">
                <a:solidFill>
                  <a:schemeClr val="dk1"/>
                </a:solidFill>
                <a:latin typeface="Calibri"/>
                <a:ea typeface="Calibri"/>
                <a:cs typeface="Calibri"/>
                <a:sym typeface="Calibri"/>
              </a:rPr>
              <a:t> dentro de 1 </a:t>
            </a:r>
            <a:r>
              <a:rPr lang="en-US" i="1" dirty="0" err="1">
                <a:solidFill>
                  <a:schemeClr val="dk1"/>
                </a:solidFill>
                <a:latin typeface="Calibri"/>
                <a:ea typeface="Calibri"/>
                <a:cs typeface="Calibri"/>
                <a:sym typeface="Calibri"/>
              </a:rPr>
              <a:t>unidad</a:t>
            </a:r>
            <a:r>
              <a:rPr lang="en-US" i="1" dirty="0">
                <a:solidFill>
                  <a:schemeClr val="dk1"/>
                </a:solidFill>
                <a:latin typeface="Calibri"/>
                <a:ea typeface="Calibri"/>
                <a:cs typeface="Calibri"/>
                <a:sym typeface="Calibri"/>
              </a:rPr>
              <a:t> de pH </a:t>
            </a:r>
            <a:r>
              <a:rPr lang="en-US" i="1" dirty="0" err="1">
                <a:solidFill>
                  <a:schemeClr val="dk1"/>
                </a:solidFill>
                <a:latin typeface="Calibri"/>
                <a:ea typeface="Calibri"/>
                <a:cs typeface="Calibri"/>
                <a:sym typeface="Calibri"/>
              </a:rPr>
              <a:t>en</a:t>
            </a:r>
            <a:r>
              <a:rPr lang="en-US" i="1" dirty="0">
                <a:solidFill>
                  <a:schemeClr val="dk1"/>
                </a:solidFill>
                <a:latin typeface="Calibri"/>
                <a:ea typeface="Calibri"/>
                <a:cs typeface="Calibri"/>
                <a:sym typeface="Calibri"/>
              </a:rPr>
              <a:t> </a:t>
            </a:r>
            <a:r>
              <a:rPr lang="en-US" i="1" dirty="0" err="1" smtClean="0">
                <a:solidFill>
                  <a:schemeClr val="dk1"/>
                </a:solidFill>
                <a:latin typeface="Calibri"/>
                <a:ea typeface="Calibri"/>
                <a:cs typeface="Calibri"/>
                <a:sym typeface="Calibri"/>
              </a:rPr>
              <a:t>sus</a:t>
            </a:r>
            <a:r>
              <a:rPr lang="en-US" i="1" dirty="0" smtClean="0">
                <a:solidFill>
                  <a:schemeClr val="dk1"/>
                </a:solidFill>
                <a:latin typeface="Calibri"/>
                <a:ea typeface="Calibri"/>
                <a:cs typeface="Calibri"/>
                <a:sym typeface="Calibri"/>
              </a:rPr>
              <a:t> </a:t>
            </a:r>
            <a:r>
              <a:rPr lang="en-US" i="1" dirty="0" err="1">
                <a:solidFill>
                  <a:schemeClr val="dk1"/>
                </a:solidFill>
                <a:latin typeface="Calibri"/>
                <a:ea typeface="Calibri"/>
                <a:cs typeface="Calibri"/>
                <a:sym typeface="Calibri"/>
              </a:rPr>
              <a:t>tres</a:t>
            </a:r>
            <a:r>
              <a:rPr lang="en-US" i="1" dirty="0">
                <a:solidFill>
                  <a:schemeClr val="dk1"/>
                </a:solidFill>
                <a:latin typeface="Calibri"/>
                <a:ea typeface="Calibri"/>
                <a:cs typeface="Calibri"/>
                <a:sym typeface="Calibri"/>
              </a:rPr>
              <a:t> </a:t>
            </a:r>
            <a:r>
              <a:rPr lang="en-US" i="1" dirty="0" err="1">
                <a:solidFill>
                  <a:schemeClr val="dk1"/>
                </a:solidFill>
                <a:latin typeface="Calibri"/>
                <a:ea typeface="Calibri"/>
                <a:cs typeface="Calibri"/>
                <a:sym typeface="Calibri"/>
              </a:rPr>
              <a:t>muestras</a:t>
            </a:r>
            <a:r>
              <a:rPr lang="en-US" i="1" dirty="0">
                <a:solidFill>
                  <a:schemeClr val="dk1"/>
                </a:solidFill>
                <a:latin typeface="Calibri"/>
                <a:ea typeface="Calibri"/>
                <a:cs typeface="Calibri"/>
                <a:sym typeface="Calibri"/>
              </a:rPr>
              <a:t>, </a:t>
            </a:r>
            <a:r>
              <a:rPr lang="en-US" i="1" dirty="0" err="1">
                <a:solidFill>
                  <a:schemeClr val="dk1"/>
                </a:solidFill>
                <a:latin typeface="Calibri"/>
                <a:ea typeface="Calibri"/>
                <a:cs typeface="Calibri"/>
                <a:sym typeface="Calibri"/>
              </a:rPr>
              <a:t>puede</a:t>
            </a:r>
            <a:r>
              <a:rPr lang="en-US" i="1" dirty="0">
                <a:solidFill>
                  <a:schemeClr val="dk1"/>
                </a:solidFill>
                <a:latin typeface="Calibri"/>
                <a:ea typeface="Calibri"/>
                <a:cs typeface="Calibri"/>
                <a:sym typeface="Calibri"/>
              </a:rPr>
              <a:t> </a:t>
            </a:r>
            <a:r>
              <a:rPr lang="en-US" i="1" dirty="0" err="1">
                <a:solidFill>
                  <a:schemeClr val="dk1"/>
                </a:solidFill>
                <a:latin typeface="Calibri"/>
                <a:ea typeface="Calibri"/>
                <a:cs typeface="Calibri"/>
                <a:sym typeface="Calibri"/>
              </a:rPr>
              <a:t>haber</a:t>
            </a:r>
            <a:r>
              <a:rPr lang="en-US" i="1" dirty="0">
                <a:solidFill>
                  <a:schemeClr val="dk1"/>
                </a:solidFill>
                <a:latin typeface="Calibri"/>
                <a:ea typeface="Calibri"/>
                <a:cs typeface="Calibri"/>
                <a:sym typeface="Calibri"/>
              </a:rPr>
              <a:t> </a:t>
            </a:r>
            <a:r>
              <a:rPr lang="en-US" i="1" dirty="0" err="1">
                <a:solidFill>
                  <a:schemeClr val="dk1"/>
                </a:solidFill>
                <a:latin typeface="Calibri"/>
                <a:ea typeface="Calibri"/>
                <a:cs typeface="Calibri"/>
                <a:sym typeface="Calibri"/>
              </a:rPr>
              <a:t>problemas</a:t>
            </a:r>
            <a:r>
              <a:rPr lang="en-US" i="1" dirty="0">
                <a:solidFill>
                  <a:schemeClr val="dk1"/>
                </a:solidFill>
                <a:latin typeface="Calibri"/>
                <a:ea typeface="Calibri"/>
                <a:cs typeface="Calibri"/>
                <a:sym typeface="Calibri"/>
              </a:rPr>
              <a:t> con </a:t>
            </a:r>
            <a:r>
              <a:rPr lang="en-US" i="1" dirty="0" err="1">
                <a:solidFill>
                  <a:schemeClr val="dk1"/>
                </a:solidFill>
                <a:latin typeface="Calibri"/>
                <a:ea typeface="Calibri"/>
                <a:cs typeface="Calibri"/>
                <a:sym typeface="Calibri"/>
              </a:rPr>
              <a:t>s</a:t>
            </a:r>
            <a:r>
              <a:rPr lang="en-US" i="1" dirty="0" err="1" smtClean="0">
                <a:solidFill>
                  <a:schemeClr val="dk1"/>
                </a:solidFill>
                <a:latin typeface="Calibri"/>
                <a:ea typeface="Calibri"/>
                <a:cs typeface="Calibri"/>
                <a:sym typeface="Calibri"/>
              </a:rPr>
              <a:t>u</a:t>
            </a:r>
            <a:r>
              <a:rPr lang="en-US" i="1" dirty="0" smtClean="0">
                <a:solidFill>
                  <a:schemeClr val="dk1"/>
                </a:solidFill>
                <a:latin typeface="Calibri"/>
                <a:ea typeface="Calibri"/>
                <a:cs typeface="Calibri"/>
                <a:sym typeface="Calibri"/>
              </a:rPr>
              <a:t> </a:t>
            </a:r>
            <a:r>
              <a:rPr lang="en-US" i="1" dirty="0" err="1">
                <a:solidFill>
                  <a:schemeClr val="dk1"/>
                </a:solidFill>
                <a:latin typeface="Calibri"/>
                <a:ea typeface="Calibri"/>
                <a:cs typeface="Calibri"/>
                <a:sym typeface="Calibri"/>
              </a:rPr>
              <a:t>papel</a:t>
            </a:r>
            <a:r>
              <a:rPr lang="en-US" i="1" dirty="0">
                <a:solidFill>
                  <a:schemeClr val="dk1"/>
                </a:solidFill>
                <a:latin typeface="Calibri"/>
                <a:ea typeface="Calibri"/>
                <a:cs typeface="Calibri"/>
                <a:sym typeface="Calibri"/>
              </a:rPr>
              <a:t> de pH</a:t>
            </a:r>
            <a:endParaRPr i="1" dirty="0">
              <a:latin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p:txBody>
      </p:sp>
      <p:pic>
        <p:nvPicPr>
          <p:cNvPr id="554" name="Google Shape;554;p47" descr="caution icon"/>
          <p:cNvPicPr preferRelativeResize="0"/>
          <p:nvPr/>
        </p:nvPicPr>
        <p:blipFill rotWithShape="1">
          <a:blip r:embed="rId4">
            <a:alphaModFix/>
          </a:blip>
          <a:srcRect/>
          <a:stretch/>
        </p:blipFill>
        <p:spPr>
          <a:xfrm>
            <a:off x="1257696" y="5974008"/>
            <a:ext cx="399410" cy="409377"/>
          </a:xfrm>
          <a:prstGeom prst="rect">
            <a:avLst/>
          </a:prstGeom>
          <a:noFill/>
          <a:ln>
            <a:noFill/>
          </a:ln>
          <a:effectLst>
            <a:outerShdw blurRad="292100" dist="139700" dir="2700000" algn="tl" rotWithShape="0">
              <a:srgbClr val="333333">
                <a:alpha val="64705"/>
              </a:srgbClr>
            </a:outerShdw>
          </a:effectLst>
        </p:spPr>
      </p:pic>
      <p:pic>
        <p:nvPicPr>
          <p:cNvPr id="555" name="Google Shape;555;p47" descr="Illustration of pH paper, sample bottle, wash bottle and beaker"/>
          <p:cNvPicPr preferRelativeResize="0">
            <a:picLocks noGrp="1"/>
          </p:cNvPicPr>
          <p:nvPr>
            <p:ph type="body" idx="2"/>
          </p:nvPr>
        </p:nvPicPr>
        <p:blipFill rotWithShape="1">
          <a:blip r:embed="rId5">
            <a:alphaModFix/>
          </a:blip>
          <a:srcRect/>
          <a:stretch/>
        </p:blipFill>
        <p:spPr>
          <a:xfrm>
            <a:off x="6896100" y="1930982"/>
            <a:ext cx="2106780" cy="3223059"/>
          </a:xfrm>
          <a:prstGeom prst="rect">
            <a:avLst/>
          </a:prstGeom>
          <a:noFill/>
          <a:ln>
            <a:noFill/>
          </a:ln>
        </p:spPr>
      </p:pic>
      <p:sp>
        <p:nvSpPr>
          <p:cNvPr id="11" name="Rectángulo redondeado 10"/>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2" name="CuadroTexto 11"/>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563" name="Google Shape;563;p48"/>
          <p:cNvSpPr txBox="1">
            <a:spLocks noGrp="1"/>
          </p:cNvSpPr>
          <p:nvPr>
            <p:ph type="title"/>
          </p:nvPr>
        </p:nvSpPr>
        <p:spPr>
          <a:xfrm>
            <a:off x="1397064" y="1108033"/>
            <a:ext cx="7886700" cy="994172"/>
          </a:xfrm>
          <a:prstGeom prst="rect">
            <a:avLst/>
          </a:prstGeom>
          <a:noFill/>
          <a:ln>
            <a:noFill/>
          </a:ln>
        </p:spPr>
        <p:txBody>
          <a:bodyPr spcFirstLastPara="1" wrap="square" lIns="91425" tIns="45700" rIns="91425" bIns="45700" anchor="ctr" anchorCtr="0">
            <a:normAutofit fontScale="90000"/>
          </a:bodyPr>
          <a:lstStyle/>
          <a:p>
            <a:pPr lvl="0">
              <a:buClr>
                <a:srgbClr val="000072"/>
              </a:buClr>
              <a:buSzPct val="100000"/>
            </a:pPr>
            <a:r>
              <a:rPr lang="en-US" sz="2400" dirty="0">
                <a:solidFill>
                  <a:srgbClr val="000072"/>
                </a:solidFill>
              </a:rPr>
              <a:t>IV. </a:t>
            </a:r>
            <a:r>
              <a:rPr lang="en-US" sz="2400" dirty="0" err="1">
                <a:solidFill>
                  <a:srgbClr val="000072"/>
                </a:solidFill>
              </a:rPr>
              <a:t>Protocolo</a:t>
            </a:r>
            <a:r>
              <a:rPr lang="en-US" sz="2400" dirty="0">
                <a:solidFill>
                  <a:srgbClr val="000072"/>
                </a:solidFill>
              </a:rPr>
              <a:t> del pH del Agua </a:t>
            </a:r>
            <a:r>
              <a:rPr lang="en-US" sz="2400" dirty="0" err="1">
                <a:solidFill>
                  <a:srgbClr val="000072"/>
                </a:solidFill>
              </a:rPr>
              <a:t>utilizando</a:t>
            </a:r>
            <a:r>
              <a:rPr lang="en-US" sz="2400" dirty="0">
                <a:solidFill>
                  <a:srgbClr val="000072"/>
                </a:solidFill>
              </a:rPr>
              <a:t> un </a:t>
            </a:r>
            <a:r>
              <a:rPr lang="en-US" sz="2400" dirty="0" err="1">
                <a:solidFill>
                  <a:srgbClr val="FF0000"/>
                </a:solidFill>
              </a:rPr>
              <a:t>Papel</a:t>
            </a:r>
            <a:r>
              <a:rPr lang="en-US" sz="2400" dirty="0">
                <a:solidFill>
                  <a:srgbClr val="FF0000"/>
                </a:solidFill>
              </a:rPr>
              <a:t> de  pH</a:t>
            </a:r>
            <a:r>
              <a:rPr lang="en-US" sz="2400" dirty="0">
                <a:solidFill>
                  <a:srgbClr val="000072"/>
                </a:solidFill>
              </a:rPr>
              <a:t>:  </a:t>
            </a:r>
            <a:r>
              <a:rPr lang="en-US" sz="2400" dirty="0" err="1">
                <a:solidFill>
                  <a:srgbClr val="000072"/>
                </a:solidFill>
              </a:rPr>
              <a:t>Conductividad</a:t>
            </a:r>
            <a:r>
              <a:rPr lang="en-US" sz="2400" dirty="0">
                <a:solidFill>
                  <a:srgbClr val="000072"/>
                </a:solidFill>
              </a:rPr>
              <a:t> </a:t>
            </a:r>
            <a:r>
              <a:rPr lang="en-US" sz="2400" dirty="0" err="1">
                <a:solidFill>
                  <a:srgbClr val="000072"/>
                </a:solidFill>
              </a:rPr>
              <a:t>Eléctrica</a:t>
            </a:r>
            <a:r>
              <a:rPr lang="en-US" sz="2400" dirty="0">
                <a:solidFill>
                  <a:srgbClr val="000072"/>
                </a:solidFill>
              </a:rPr>
              <a:t> </a:t>
            </a:r>
            <a:r>
              <a:rPr lang="en-US" sz="2400" dirty="0" err="1">
                <a:solidFill>
                  <a:srgbClr val="FF0000"/>
                </a:solidFill>
              </a:rPr>
              <a:t>menor</a:t>
            </a:r>
            <a:r>
              <a:rPr lang="en-US" sz="2400" dirty="0">
                <a:solidFill>
                  <a:srgbClr val="FF0000"/>
                </a:solidFill>
              </a:rPr>
              <a:t> </a:t>
            </a:r>
            <a:r>
              <a:rPr lang="en-US" sz="2400" dirty="0">
                <a:solidFill>
                  <a:srgbClr val="000072"/>
                </a:solidFill>
              </a:rPr>
              <a:t>que 200 </a:t>
            </a:r>
            <a:r>
              <a:rPr lang="en-US" sz="2400" dirty="0"/>
              <a:t>µS/cm </a:t>
            </a:r>
            <a:r>
              <a:rPr lang="en-US" sz="2400" dirty="0">
                <a:solidFill>
                  <a:srgbClr val="000072"/>
                </a:solidFill>
              </a:rPr>
              <a:t>(6/6)</a:t>
            </a:r>
            <a:br>
              <a:rPr lang="en-US" sz="2400" dirty="0">
                <a:solidFill>
                  <a:srgbClr val="000072"/>
                </a:solidFill>
              </a:rPr>
            </a:br>
            <a:endParaRPr sz="2400" dirty="0">
              <a:solidFill>
                <a:srgbClr val="000072"/>
              </a:solidFill>
            </a:endParaRPr>
          </a:p>
        </p:txBody>
      </p:sp>
      <p:sp>
        <p:nvSpPr>
          <p:cNvPr id="564" name="Google Shape;564;p48"/>
          <p:cNvSpPr txBox="1">
            <a:spLocks noGrp="1"/>
          </p:cNvSpPr>
          <p:nvPr>
            <p:ph type="body" idx="1"/>
          </p:nvPr>
        </p:nvSpPr>
        <p:spPr>
          <a:xfrm>
            <a:off x="1442433" y="2102205"/>
            <a:ext cx="5638398" cy="6498437"/>
          </a:xfrm>
          <a:prstGeom prst="rect">
            <a:avLst/>
          </a:prstGeom>
          <a:noFill/>
          <a:ln>
            <a:noFill/>
          </a:ln>
        </p:spPr>
        <p:txBody>
          <a:bodyPr spcFirstLastPara="1" wrap="square" lIns="91425" tIns="45700" rIns="91425" bIns="45700" anchor="t" anchorCtr="0">
            <a:normAutofit/>
          </a:bodyPr>
          <a:lstStyle/>
          <a:p>
            <a:pPr marL="228600" lvl="0" indent="-114300">
              <a:buNone/>
            </a:pPr>
            <a:r>
              <a:rPr lang="en-US" dirty="0">
                <a:solidFill>
                  <a:schemeClr val="tx1"/>
                </a:solidFill>
              </a:rPr>
              <a:t>13. </a:t>
            </a:r>
            <a:r>
              <a:rPr lang="en-US" dirty="0" err="1">
                <a:solidFill>
                  <a:schemeClr val="tx1"/>
                </a:solidFill>
              </a:rPr>
              <a:t>Compruebe</a:t>
            </a:r>
            <a:r>
              <a:rPr lang="en-US" dirty="0">
                <a:solidFill>
                  <a:schemeClr val="tx1"/>
                </a:solidFill>
              </a:rPr>
              <a:t> que </a:t>
            </a:r>
            <a:r>
              <a:rPr lang="en-US" dirty="0" err="1">
                <a:solidFill>
                  <a:schemeClr val="tx1"/>
                </a:solidFill>
              </a:rPr>
              <a:t>cada</a:t>
            </a:r>
            <a:r>
              <a:rPr lang="en-US" dirty="0">
                <a:solidFill>
                  <a:schemeClr val="tx1"/>
                </a:solidFill>
              </a:rPr>
              <a:t> </a:t>
            </a:r>
            <a:r>
              <a:rPr lang="en-US" dirty="0" err="1">
                <a:solidFill>
                  <a:schemeClr val="tx1"/>
                </a:solidFill>
              </a:rPr>
              <a:t>observación</a:t>
            </a:r>
            <a:r>
              <a:rPr lang="en-US" dirty="0">
                <a:solidFill>
                  <a:schemeClr val="tx1"/>
                </a:solidFill>
              </a:rPr>
              <a:t> </a:t>
            </a:r>
            <a:r>
              <a:rPr lang="en-US" dirty="0" err="1">
                <a:solidFill>
                  <a:schemeClr val="tx1"/>
                </a:solidFill>
              </a:rPr>
              <a:t>esté</a:t>
            </a:r>
            <a:r>
              <a:rPr lang="en-US" dirty="0">
                <a:solidFill>
                  <a:schemeClr val="tx1"/>
                </a:solidFill>
              </a:rPr>
              <a:t> dentro de 1,0 </a:t>
            </a:r>
            <a:r>
              <a:rPr lang="en-US" dirty="0" err="1">
                <a:solidFill>
                  <a:schemeClr val="tx1"/>
                </a:solidFill>
              </a:rPr>
              <a:t>unidades</a:t>
            </a:r>
            <a:r>
              <a:rPr lang="en-US" dirty="0">
                <a:solidFill>
                  <a:schemeClr val="tx1"/>
                </a:solidFill>
              </a:rPr>
              <a:t> de pH de la media. Si no </a:t>
            </a:r>
            <a:r>
              <a:rPr lang="en-US" dirty="0" err="1">
                <a:solidFill>
                  <a:schemeClr val="tx1"/>
                </a:solidFill>
              </a:rPr>
              <a:t>están</a:t>
            </a:r>
            <a:r>
              <a:rPr lang="en-US" dirty="0">
                <a:solidFill>
                  <a:schemeClr val="tx1"/>
                </a:solidFill>
              </a:rPr>
              <a:t> dentro de 1,0 </a:t>
            </a:r>
            <a:r>
              <a:rPr lang="en-US" dirty="0" err="1">
                <a:solidFill>
                  <a:schemeClr val="tx1"/>
                </a:solidFill>
              </a:rPr>
              <a:t>unidades</a:t>
            </a:r>
            <a:r>
              <a:rPr lang="en-US" dirty="0">
                <a:solidFill>
                  <a:schemeClr val="tx1"/>
                </a:solidFill>
              </a:rPr>
              <a:t> de la media, </a:t>
            </a:r>
            <a:r>
              <a:rPr lang="en-US" dirty="0" err="1">
                <a:solidFill>
                  <a:schemeClr val="tx1"/>
                </a:solidFill>
              </a:rPr>
              <a:t>repita</a:t>
            </a:r>
            <a:r>
              <a:rPr lang="en-US" dirty="0">
                <a:solidFill>
                  <a:schemeClr val="tx1"/>
                </a:solidFill>
              </a:rPr>
              <a:t> las </a:t>
            </a:r>
            <a:r>
              <a:rPr lang="en-US" dirty="0" err="1">
                <a:solidFill>
                  <a:schemeClr val="tx1"/>
                </a:solidFill>
              </a:rPr>
              <a:t>mediciones</a:t>
            </a:r>
            <a:r>
              <a:rPr lang="en-US" dirty="0">
                <a:solidFill>
                  <a:schemeClr val="tx1"/>
                </a:solidFill>
              </a:rPr>
              <a:t>. </a:t>
            </a:r>
          </a:p>
          <a:p>
            <a:pPr marL="228600" lvl="0" indent="-114300">
              <a:buNone/>
            </a:pPr>
            <a:endParaRPr lang="en-US" dirty="0">
              <a:solidFill>
                <a:schemeClr val="tx1"/>
              </a:solidFill>
            </a:endParaRPr>
          </a:p>
          <a:p>
            <a:pPr marL="228600" lvl="0" indent="-114300">
              <a:buNone/>
            </a:pPr>
            <a:r>
              <a:rPr lang="en-US" dirty="0">
                <a:solidFill>
                  <a:schemeClr val="tx1"/>
                </a:solidFill>
              </a:rPr>
              <a:t>14.  </a:t>
            </a:r>
            <a:r>
              <a:rPr lang="en-US" dirty="0" err="1">
                <a:solidFill>
                  <a:schemeClr val="tx1"/>
                </a:solidFill>
              </a:rPr>
              <a:t>Deseche</a:t>
            </a:r>
            <a:r>
              <a:rPr lang="en-US" dirty="0">
                <a:solidFill>
                  <a:schemeClr val="tx1"/>
                </a:solidFill>
              </a:rPr>
              <a:t> el </a:t>
            </a:r>
            <a:r>
              <a:rPr lang="en-US" dirty="0" err="1">
                <a:solidFill>
                  <a:schemeClr val="tx1"/>
                </a:solidFill>
              </a:rPr>
              <a:t>papel</a:t>
            </a:r>
            <a:r>
              <a:rPr lang="en-US" dirty="0">
                <a:solidFill>
                  <a:schemeClr val="tx1"/>
                </a:solidFill>
              </a:rPr>
              <a:t> de pH </a:t>
            </a:r>
            <a:r>
              <a:rPr lang="en-US" dirty="0" err="1">
                <a:solidFill>
                  <a:schemeClr val="tx1"/>
                </a:solidFill>
              </a:rPr>
              <a:t>usado</a:t>
            </a:r>
            <a:r>
              <a:rPr lang="en-US" dirty="0">
                <a:solidFill>
                  <a:schemeClr val="tx1"/>
                </a:solidFill>
              </a:rPr>
              <a:t> y los </a:t>
            </a:r>
            <a:r>
              <a:rPr lang="en-US" dirty="0" err="1">
                <a:solidFill>
                  <a:schemeClr val="tx1"/>
                </a:solidFill>
              </a:rPr>
              <a:t>guantes</a:t>
            </a:r>
            <a:r>
              <a:rPr lang="en-US" dirty="0">
                <a:solidFill>
                  <a:schemeClr val="tx1"/>
                </a:solidFill>
              </a:rPr>
              <a:t> </a:t>
            </a:r>
            <a:r>
              <a:rPr lang="en-US" dirty="0" err="1">
                <a:solidFill>
                  <a:schemeClr val="tx1"/>
                </a:solidFill>
              </a:rPr>
              <a:t>en</a:t>
            </a:r>
            <a:r>
              <a:rPr lang="en-US" dirty="0">
                <a:solidFill>
                  <a:schemeClr val="tx1"/>
                </a:solidFill>
              </a:rPr>
              <a:t> un </a:t>
            </a:r>
            <a:r>
              <a:rPr lang="en-US" dirty="0" err="1">
                <a:solidFill>
                  <a:schemeClr val="tx1"/>
                </a:solidFill>
              </a:rPr>
              <a:t>contenedor</a:t>
            </a:r>
            <a:r>
              <a:rPr lang="en-US" dirty="0">
                <a:solidFill>
                  <a:schemeClr val="tx1"/>
                </a:solidFill>
              </a:rPr>
              <a:t> de </a:t>
            </a:r>
            <a:r>
              <a:rPr lang="en-US" dirty="0" err="1">
                <a:solidFill>
                  <a:schemeClr val="tx1"/>
                </a:solidFill>
              </a:rPr>
              <a:t>residuos</a:t>
            </a:r>
            <a:r>
              <a:rPr lang="en-US" dirty="0">
                <a:solidFill>
                  <a:schemeClr val="tx1"/>
                </a:solidFill>
              </a:rPr>
              <a:t>. </a:t>
            </a:r>
            <a:r>
              <a:rPr lang="en-US" dirty="0" err="1">
                <a:solidFill>
                  <a:schemeClr val="tx1"/>
                </a:solidFill>
              </a:rPr>
              <a:t>Enjuague</a:t>
            </a:r>
            <a:r>
              <a:rPr lang="en-US" dirty="0">
                <a:solidFill>
                  <a:schemeClr val="tx1"/>
                </a:solidFill>
              </a:rPr>
              <a:t> el </a:t>
            </a:r>
            <a:r>
              <a:rPr lang="en-US" dirty="0" err="1">
                <a:solidFill>
                  <a:schemeClr val="tx1"/>
                </a:solidFill>
              </a:rPr>
              <a:t>vaso</a:t>
            </a:r>
            <a:r>
              <a:rPr lang="en-US" dirty="0">
                <a:solidFill>
                  <a:schemeClr val="tx1"/>
                </a:solidFill>
              </a:rPr>
              <a:t> con </a:t>
            </a:r>
            <a:r>
              <a:rPr lang="en-US" dirty="0" err="1">
                <a:solidFill>
                  <a:schemeClr val="tx1"/>
                </a:solidFill>
              </a:rPr>
              <a:t>agua</a:t>
            </a:r>
            <a:r>
              <a:rPr lang="en-US" dirty="0">
                <a:solidFill>
                  <a:schemeClr val="tx1"/>
                </a:solidFill>
              </a:rPr>
              <a:t> </a:t>
            </a:r>
            <a:r>
              <a:rPr lang="en-US" dirty="0" err="1">
                <a:solidFill>
                  <a:schemeClr val="tx1"/>
                </a:solidFill>
              </a:rPr>
              <a:t>destilada</a:t>
            </a:r>
            <a:r>
              <a:rPr lang="en-US" dirty="0">
                <a:solidFill>
                  <a:schemeClr val="tx1"/>
                </a:solidFill>
              </a:rPr>
              <a:t>. </a:t>
            </a:r>
          </a:p>
          <a:p>
            <a:pPr marL="228600" lvl="0" indent="-114300">
              <a:buNone/>
            </a:pPr>
            <a:endParaRPr lang="en-US" dirty="0">
              <a:solidFill>
                <a:schemeClr val="tx1"/>
              </a:solidFill>
            </a:endParaRPr>
          </a:p>
          <a:p>
            <a:pPr marL="228600" lvl="0" indent="-114300">
              <a:buNone/>
            </a:pPr>
            <a:r>
              <a:rPr lang="en-US" dirty="0">
                <a:solidFill>
                  <a:schemeClr val="tx1"/>
                </a:solidFill>
              </a:rPr>
              <a:t>15. </a:t>
            </a:r>
            <a:r>
              <a:rPr lang="en-US" dirty="0" err="1">
                <a:solidFill>
                  <a:schemeClr val="tx1"/>
                </a:solidFill>
              </a:rPr>
              <a:t>Introduzca</a:t>
            </a:r>
            <a:r>
              <a:rPr lang="en-US" dirty="0">
                <a:solidFill>
                  <a:schemeClr val="tx1"/>
                </a:solidFill>
              </a:rPr>
              <a:t> sus </a:t>
            </a:r>
            <a:r>
              <a:rPr lang="en-US" dirty="0" err="1">
                <a:solidFill>
                  <a:schemeClr val="tx1"/>
                </a:solidFill>
              </a:rPr>
              <a:t>datos</a:t>
            </a:r>
            <a:r>
              <a:rPr lang="en-US" dirty="0">
                <a:solidFill>
                  <a:schemeClr val="tx1"/>
                </a:solidFill>
              </a:rPr>
              <a:t> </a:t>
            </a:r>
            <a:r>
              <a:rPr lang="en-US" dirty="0" err="1">
                <a:solidFill>
                  <a:schemeClr val="tx1"/>
                </a:solidFill>
              </a:rPr>
              <a:t>en</a:t>
            </a:r>
            <a:r>
              <a:rPr lang="en-US" dirty="0">
                <a:solidFill>
                  <a:schemeClr val="tx1"/>
                </a:solidFill>
              </a:rPr>
              <a:t> el sitio web de GLOBE.</a:t>
            </a:r>
          </a:p>
          <a:p>
            <a:pPr marL="228600" lvl="0" indent="-114300">
              <a:buNone/>
            </a:pPr>
            <a:endParaRPr sz="2000" dirty="0">
              <a:solidFill>
                <a:schemeClr val="tx1"/>
              </a:solidFill>
            </a:endParaRPr>
          </a:p>
          <a:p>
            <a:pPr marL="0" indent="0" algn="ctr">
              <a:buClr>
                <a:srgbClr val="FF0000"/>
              </a:buClr>
              <a:buSzPts val="2000"/>
              <a:buNone/>
            </a:pPr>
            <a:r>
              <a:rPr lang="en-US" sz="2000" b="1" dirty="0">
                <a:solidFill>
                  <a:srgbClr val="FF0000"/>
                </a:solidFill>
              </a:rPr>
              <a:t>*Fin de la </a:t>
            </a:r>
            <a:r>
              <a:rPr lang="en-US" sz="2000" b="1" dirty="0" err="1">
                <a:solidFill>
                  <a:srgbClr val="FF0000"/>
                </a:solidFill>
              </a:rPr>
              <a:t>recopilación</a:t>
            </a:r>
            <a:r>
              <a:rPr lang="en-US" sz="2000" b="1" dirty="0">
                <a:solidFill>
                  <a:srgbClr val="FF0000"/>
                </a:solidFill>
              </a:rPr>
              <a:t> de </a:t>
            </a:r>
            <a:r>
              <a:rPr lang="en-US" sz="2000" b="1" dirty="0" err="1">
                <a:solidFill>
                  <a:srgbClr val="FF0000"/>
                </a:solidFill>
              </a:rPr>
              <a:t>datos</a:t>
            </a:r>
            <a:r>
              <a:rPr lang="en-US" sz="2000" b="1" dirty="0">
                <a:solidFill>
                  <a:srgbClr val="FF0000"/>
                </a:solidFill>
              </a:rPr>
              <a:t> para </a:t>
            </a:r>
            <a:r>
              <a:rPr lang="en-US" sz="2000" b="1" dirty="0" err="1">
                <a:solidFill>
                  <a:srgbClr val="FF0000"/>
                </a:solidFill>
              </a:rPr>
              <a:t>este</a:t>
            </a:r>
            <a:r>
              <a:rPr lang="en-US" sz="2000" b="1" dirty="0">
                <a:solidFill>
                  <a:srgbClr val="FF0000"/>
                </a:solidFill>
              </a:rPr>
              <a:t> </a:t>
            </a:r>
            <a:r>
              <a:rPr lang="en-US" sz="2000" b="1" dirty="0" err="1">
                <a:solidFill>
                  <a:srgbClr val="FF0000"/>
                </a:solidFill>
              </a:rPr>
              <a:t>Protocolo</a:t>
            </a:r>
            <a:r>
              <a:rPr lang="en-US" sz="2000" b="1" dirty="0">
                <a:solidFill>
                  <a:srgbClr val="FF0000"/>
                </a:solidFill>
              </a:rPr>
              <a:t> del pH del Agua*</a:t>
            </a:r>
            <a:endParaRPr lang="en-US" sz="2000" dirty="0"/>
          </a:p>
          <a:p>
            <a:pPr marL="0" lvl="0" indent="0" algn="ctr" rtl="0">
              <a:lnSpc>
                <a:spcPct val="90000"/>
              </a:lnSpc>
              <a:spcBef>
                <a:spcPts val="1000"/>
              </a:spcBef>
              <a:spcAft>
                <a:spcPts val="0"/>
              </a:spcAft>
              <a:buClr>
                <a:srgbClr val="FF0000"/>
              </a:buClr>
              <a:buSzPts val="2000"/>
              <a:buNone/>
            </a:pPr>
            <a:endParaRPr sz="1400" b="1" dirty="0"/>
          </a:p>
        </p:txBody>
      </p:sp>
      <p:pic>
        <p:nvPicPr>
          <p:cNvPr id="565" name="Google Shape;565;p48" descr="Illustration of pH paper, sample bottle, wash bottle and beaker"/>
          <p:cNvPicPr preferRelativeResize="0">
            <a:picLocks noGrp="1"/>
          </p:cNvPicPr>
          <p:nvPr>
            <p:ph type="body" idx="2"/>
          </p:nvPr>
        </p:nvPicPr>
        <p:blipFill rotWithShape="1">
          <a:blip r:embed="rId3">
            <a:alphaModFix/>
          </a:blip>
          <a:srcRect/>
          <a:stretch/>
        </p:blipFill>
        <p:spPr>
          <a:xfrm>
            <a:off x="7126200" y="2102205"/>
            <a:ext cx="1765804" cy="2701417"/>
          </a:xfrm>
          <a:prstGeom prst="rect">
            <a:avLst/>
          </a:prstGeom>
          <a:noFill/>
          <a:ln>
            <a:noFill/>
          </a:ln>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recopilar sus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570" name="Google Shape;570;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573" name="Google Shape;573;p49"/>
          <p:cNvSpPr txBox="1">
            <a:spLocks noGrp="1"/>
          </p:cNvSpPr>
          <p:nvPr>
            <p:ph type="title"/>
          </p:nvPr>
        </p:nvSpPr>
        <p:spPr>
          <a:xfrm>
            <a:off x="1183341" y="808879"/>
            <a:ext cx="7886700" cy="1325563"/>
          </a:xfrm>
          <a:prstGeom prst="rect">
            <a:avLst/>
          </a:prstGeom>
          <a:noFill/>
          <a:ln>
            <a:noFill/>
          </a:ln>
        </p:spPr>
        <p:txBody>
          <a:bodyPr spcFirstLastPara="1" wrap="square" lIns="91425" tIns="45700" rIns="91425" bIns="45700" anchor="ctr" anchorCtr="0">
            <a:normAutofit/>
          </a:bodyPr>
          <a:lstStyle/>
          <a:p>
            <a:pPr lvl="0"/>
            <a:r>
              <a:rPr lang="en-US" dirty="0"/>
              <a:t>¡</a:t>
            </a:r>
            <a:r>
              <a:rPr lang="en-US" dirty="0" err="1"/>
              <a:t>Hagamos</a:t>
            </a:r>
            <a:r>
              <a:rPr lang="en-US" dirty="0"/>
              <a:t> un </a:t>
            </a:r>
            <a:r>
              <a:rPr lang="en-US" dirty="0" err="1"/>
              <a:t>rápido</a:t>
            </a:r>
            <a:r>
              <a:rPr lang="en-US" dirty="0"/>
              <a:t> </a:t>
            </a:r>
            <a:r>
              <a:rPr lang="en-US" dirty="0" err="1"/>
              <a:t>repaso</a:t>
            </a:r>
            <a:r>
              <a:rPr lang="en-US" dirty="0"/>
              <a:t> antes de pasar al </a:t>
            </a:r>
            <a:r>
              <a:rPr lang="en-US" dirty="0" err="1"/>
              <a:t>informe</a:t>
            </a:r>
            <a:r>
              <a:rPr lang="en-US" dirty="0"/>
              <a:t>  y la </a:t>
            </a:r>
            <a:r>
              <a:rPr lang="en-US" dirty="0" err="1"/>
              <a:t>visualización</a:t>
            </a:r>
            <a:r>
              <a:rPr lang="en-US" dirty="0"/>
              <a:t> de </a:t>
            </a:r>
            <a:r>
              <a:rPr lang="en-US" dirty="0" err="1"/>
              <a:t>datos</a:t>
            </a:r>
            <a:r>
              <a:rPr lang="en-US" dirty="0"/>
              <a:t>! </a:t>
            </a:r>
            <a:r>
              <a:rPr lang="en-US" dirty="0" err="1"/>
              <a:t>Pregunta</a:t>
            </a:r>
            <a:r>
              <a:rPr lang="en-US" dirty="0"/>
              <a:t> 4</a:t>
            </a:r>
            <a:endParaRPr dirty="0"/>
          </a:p>
        </p:txBody>
      </p:sp>
      <p:sp>
        <p:nvSpPr>
          <p:cNvPr id="574" name="Google Shape;574;p49"/>
          <p:cNvSpPr txBox="1">
            <a:spLocks noGrp="1"/>
          </p:cNvSpPr>
          <p:nvPr>
            <p:ph type="body" idx="1"/>
          </p:nvPr>
        </p:nvSpPr>
        <p:spPr>
          <a:xfrm>
            <a:off x="1352374" y="2158839"/>
            <a:ext cx="6919757" cy="4699161"/>
          </a:xfrm>
          <a:prstGeom prst="rect">
            <a:avLst/>
          </a:prstGeom>
          <a:noFill/>
          <a:ln>
            <a:noFill/>
          </a:ln>
        </p:spPr>
        <p:txBody>
          <a:bodyPr spcFirstLastPara="1" wrap="square" lIns="91425" tIns="45700" rIns="91425" bIns="45700" anchor="t" anchorCtr="0">
            <a:noAutofit/>
          </a:bodyPr>
          <a:lstStyle/>
          <a:p>
            <a:pPr marL="0" lvl="0" indent="0" algn="just">
              <a:buClr>
                <a:srgbClr val="FF0000"/>
              </a:buClr>
              <a:buSzPts val="2400"/>
              <a:buNone/>
            </a:pPr>
            <a:r>
              <a:rPr lang="en-US" sz="2400" b="1" dirty="0">
                <a:solidFill>
                  <a:srgbClr val="0070C0"/>
                </a:solidFill>
              </a:rPr>
              <a:t>Para </a:t>
            </a:r>
            <a:r>
              <a:rPr lang="en-US" sz="2400" b="1" dirty="0" err="1">
                <a:solidFill>
                  <a:srgbClr val="0070C0"/>
                </a:solidFill>
              </a:rPr>
              <a:t>obtener</a:t>
            </a:r>
            <a:r>
              <a:rPr lang="en-US" sz="2400" b="1" dirty="0">
                <a:solidFill>
                  <a:srgbClr val="0070C0"/>
                </a:solidFill>
              </a:rPr>
              <a:t> una </a:t>
            </a:r>
            <a:r>
              <a:rPr lang="en-US" sz="2400" b="1" dirty="0" err="1">
                <a:solidFill>
                  <a:srgbClr val="0070C0"/>
                </a:solidFill>
              </a:rPr>
              <a:t>medición</a:t>
            </a:r>
            <a:r>
              <a:rPr lang="en-US" sz="2400" b="1" dirty="0">
                <a:solidFill>
                  <a:srgbClr val="0070C0"/>
                </a:solidFill>
              </a:rPr>
              <a:t> </a:t>
            </a:r>
            <a:r>
              <a:rPr lang="en-US" sz="2400" b="1" dirty="0" err="1">
                <a:solidFill>
                  <a:srgbClr val="0070C0"/>
                </a:solidFill>
              </a:rPr>
              <a:t>precisa</a:t>
            </a:r>
            <a:r>
              <a:rPr lang="en-US" sz="2400" b="1" dirty="0">
                <a:solidFill>
                  <a:srgbClr val="0070C0"/>
                </a:solidFill>
              </a:rPr>
              <a:t> del pH, la </a:t>
            </a:r>
            <a:r>
              <a:rPr lang="en-US" sz="2400" b="1" dirty="0" err="1">
                <a:solidFill>
                  <a:srgbClr val="0070C0"/>
                </a:solidFill>
              </a:rPr>
              <a:t>muestra</a:t>
            </a:r>
            <a:r>
              <a:rPr lang="en-US" sz="2400" b="1" dirty="0">
                <a:solidFill>
                  <a:srgbClr val="0070C0"/>
                </a:solidFill>
              </a:rPr>
              <a:t> de </a:t>
            </a:r>
            <a:r>
              <a:rPr lang="en-US" sz="2400" b="1" dirty="0" err="1">
                <a:solidFill>
                  <a:srgbClr val="0070C0"/>
                </a:solidFill>
              </a:rPr>
              <a:t>agua</a:t>
            </a:r>
            <a:r>
              <a:rPr lang="en-US" sz="2400" b="1" dirty="0">
                <a:solidFill>
                  <a:srgbClr val="0070C0"/>
                </a:solidFill>
              </a:rPr>
              <a:t> debe </a:t>
            </a:r>
            <a:r>
              <a:rPr lang="en-US" sz="2400" b="1" dirty="0" err="1">
                <a:solidFill>
                  <a:srgbClr val="0070C0"/>
                </a:solidFill>
              </a:rPr>
              <a:t>tener</a:t>
            </a:r>
            <a:r>
              <a:rPr lang="en-US" sz="2400" b="1" dirty="0">
                <a:solidFill>
                  <a:srgbClr val="0070C0"/>
                </a:solidFill>
              </a:rPr>
              <a:t>: </a:t>
            </a:r>
          </a:p>
          <a:p>
            <a:pPr marL="0" lvl="0" indent="0" algn="just">
              <a:buClr>
                <a:srgbClr val="FF0000"/>
              </a:buClr>
              <a:buSzPts val="2400"/>
              <a:buNone/>
            </a:pPr>
            <a:endParaRPr lang="en-US" sz="2400" b="1" dirty="0">
              <a:solidFill>
                <a:srgbClr val="0070C0"/>
              </a:solidFill>
            </a:endParaRPr>
          </a:p>
          <a:p>
            <a:pPr marL="0" lvl="0" indent="0" algn="just">
              <a:buClr>
                <a:srgbClr val="FF0000"/>
              </a:buClr>
              <a:buSzPts val="2400"/>
              <a:buNone/>
            </a:pPr>
            <a:r>
              <a:rPr lang="en-US" dirty="0">
                <a:solidFill>
                  <a:schemeClr val="tx1"/>
                </a:solidFill>
              </a:rPr>
              <a:t>A.   Una </a:t>
            </a:r>
            <a:r>
              <a:rPr lang="en-US" dirty="0" err="1">
                <a:solidFill>
                  <a:schemeClr val="tx1"/>
                </a:solidFill>
              </a:rPr>
              <a:t>conductividad</a:t>
            </a:r>
            <a:r>
              <a:rPr lang="en-US" dirty="0">
                <a:solidFill>
                  <a:schemeClr val="tx1"/>
                </a:solidFill>
              </a:rPr>
              <a:t> </a:t>
            </a:r>
            <a:r>
              <a:rPr lang="en-US" dirty="0" err="1">
                <a:solidFill>
                  <a:schemeClr val="tx1"/>
                </a:solidFill>
              </a:rPr>
              <a:t>eléctrica</a:t>
            </a:r>
            <a:r>
              <a:rPr lang="en-US" dirty="0">
                <a:solidFill>
                  <a:schemeClr val="tx1"/>
                </a:solidFill>
              </a:rPr>
              <a:t> de 200 µS/cm o superior </a:t>
            </a:r>
          </a:p>
          <a:p>
            <a:pPr marL="0" lvl="0" indent="0" algn="just">
              <a:buClr>
                <a:srgbClr val="FF0000"/>
              </a:buClr>
              <a:buSzPts val="2400"/>
              <a:buNone/>
            </a:pPr>
            <a:r>
              <a:rPr lang="en-US" dirty="0">
                <a:solidFill>
                  <a:schemeClr val="tx1"/>
                </a:solidFill>
              </a:rPr>
              <a:t>B.   Una </a:t>
            </a:r>
            <a:r>
              <a:rPr lang="en-US" dirty="0" err="1">
                <a:solidFill>
                  <a:schemeClr val="tx1"/>
                </a:solidFill>
              </a:rPr>
              <a:t>temperatura</a:t>
            </a:r>
            <a:r>
              <a:rPr lang="en-US" dirty="0">
                <a:solidFill>
                  <a:schemeClr val="tx1"/>
                </a:solidFill>
              </a:rPr>
              <a:t> superior a 30 </a:t>
            </a:r>
            <a:r>
              <a:rPr lang="en-US" dirty="0" err="1">
                <a:solidFill>
                  <a:schemeClr val="tx1"/>
                </a:solidFill>
              </a:rPr>
              <a:t>grados</a:t>
            </a:r>
            <a:r>
              <a:rPr lang="en-US" dirty="0">
                <a:solidFill>
                  <a:schemeClr val="tx1"/>
                </a:solidFill>
              </a:rPr>
              <a:t> C</a:t>
            </a:r>
          </a:p>
          <a:p>
            <a:pPr marL="0" lvl="0" indent="0" algn="just">
              <a:buClr>
                <a:srgbClr val="FF0000"/>
              </a:buClr>
              <a:buSzPts val="2400"/>
              <a:buNone/>
            </a:pPr>
            <a:r>
              <a:rPr lang="en-US" dirty="0">
                <a:solidFill>
                  <a:schemeClr val="tx1"/>
                </a:solidFill>
              </a:rPr>
              <a:t>C.   Tanto A </a:t>
            </a:r>
            <a:r>
              <a:rPr lang="en-US" dirty="0" err="1">
                <a:solidFill>
                  <a:schemeClr val="tx1"/>
                </a:solidFill>
              </a:rPr>
              <a:t>como</a:t>
            </a:r>
            <a:r>
              <a:rPr lang="en-US" dirty="0">
                <a:solidFill>
                  <a:schemeClr val="tx1"/>
                </a:solidFill>
              </a:rPr>
              <a:t> B</a:t>
            </a:r>
          </a:p>
          <a:p>
            <a:pPr marL="0" lvl="0" indent="0" algn="just">
              <a:buClr>
                <a:srgbClr val="FF0000"/>
              </a:buClr>
              <a:buSzPts val="2400"/>
              <a:buNone/>
            </a:pPr>
            <a:r>
              <a:rPr lang="en-US" dirty="0">
                <a:solidFill>
                  <a:schemeClr val="tx1"/>
                </a:solidFill>
              </a:rPr>
              <a:t>D.  </a:t>
            </a:r>
            <a:r>
              <a:rPr lang="en-US" dirty="0" err="1">
                <a:solidFill>
                  <a:schemeClr val="tx1"/>
                </a:solidFill>
              </a:rPr>
              <a:t>Ninguna</a:t>
            </a:r>
            <a:r>
              <a:rPr lang="en-US" dirty="0">
                <a:solidFill>
                  <a:schemeClr val="tx1"/>
                </a:solidFill>
              </a:rPr>
              <a:t> de las </a:t>
            </a:r>
            <a:r>
              <a:rPr lang="en-US" dirty="0" err="1">
                <a:solidFill>
                  <a:schemeClr val="tx1"/>
                </a:solidFill>
              </a:rPr>
              <a:t>anteriores</a:t>
            </a:r>
            <a:r>
              <a:rPr lang="en-US" dirty="0">
                <a:solidFill>
                  <a:schemeClr val="tx1"/>
                </a:solidFill>
              </a:rPr>
              <a:t>, </a:t>
            </a:r>
            <a:r>
              <a:rPr lang="en-US" dirty="0" err="1">
                <a:solidFill>
                  <a:schemeClr val="tx1"/>
                </a:solidFill>
              </a:rPr>
              <a:t>puedes</a:t>
            </a:r>
            <a:r>
              <a:rPr lang="en-US" dirty="0">
                <a:solidFill>
                  <a:schemeClr val="tx1"/>
                </a:solidFill>
              </a:rPr>
              <a:t> </a:t>
            </a:r>
            <a:r>
              <a:rPr lang="en-US" dirty="0" err="1">
                <a:solidFill>
                  <a:schemeClr val="tx1"/>
                </a:solidFill>
              </a:rPr>
              <a:t>simplemente</a:t>
            </a:r>
            <a:r>
              <a:rPr lang="en-US" dirty="0">
                <a:solidFill>
                  <a:schemeClr val="tx1"/>
                </a:solidFill>
              </a:rPr>
              <a:t> meter el </a:t>
            </a:r>
            <a:r>
              <a:rPr lang="en-US" dirty="0" err="1">
                <a:solidFill>
                  <a:schemeClr val="tx1"/>
                </a:solidFill>
              </a:rPr>
              <a:t>papel</a:t>
            </a:r>
            <a:r>
              <a:rPr lang="en-US" dirty="0">
                <a:solidFill>
                  <a:schemeClr val="tx1"/>
                </a:solidFill>
              </a:rPr>
              <a:t> de    pH </a:t>
            </a:r>
            <a:r>
              <a:rPr lang="en-US" dirty="0" err="1">
                <a:solidFill>
                  <a:schemeClr val="tx1"/>
                </a:solidFill>
              </a:rPr>
              <a:t>en</a:t>
            </a:r>
            <a:r>
              <a:rPr lang="en-US" dirty="0">
                <a:solidFill>
                  <a:schemeClr val="tx1"/>
                </a:solidFill>
              </a:rPr>
              <a:t> el </a:t>
            </a:r>
            <a:r>
              <a:rPr lang="en-US" dirty="0" err="1">
                <a:solidFill>
                  <a:schemeClr val="tx1"/>
                </a:solidFill>
              </a:rPr>
              <a:t>agua</a:t>
            </a:r>
            <a:r>
              <a:rPr lang="en-US" dirty="0">
                <a:solidFill>
                  <a:schemeClr val="tx1"/>
                </a:solidFill>
              </a:rPr>
              <a:t> y </a:t>
            </a:r>
            <a:r>
              <a:rPr lang="en-US" dirty="0" err="1">
                <a:solidFill>
                  <a:schemeClr val="tx1"/>
                </a:solidFill>
              </a:rPr>
              <a:t>hacer</a:t>
            </a:r>
            <a:r>
              <a:rPr lang="en-US" dirty="0">
                <a:solidFill>
                  <a:schemeClr val="tx1"/>
                </a:solidFill>
              </a:rPr>
              <a:t> la </a:t>
            </a:r>
            <a:r>
              <a:rPr lang="en-US" dirty="0" err="1">
                <a:solidFill>
                  <a:schemeClr val="tx1"/>
                </a:solidFill>
              </a:rPr>
              <a:t>medición</a:t>
            </a:r>
            <a:r>
              <a:rPr lang="en-US" dirty="0">
                <a:solidFill>
                  <a:schemeClr val="tx1"/>
                </a:solidFill>
              </a:rPr>
              <a:t>, y </a:t>
            </a:r>
            <a:r>
              <a:rPr lang="en-US" dirty="0" err="1">
                <a:solidFill>
                  <a:schemeClr val="tx1"/>
                </a:solidFill>
              </a:rPr>
              <a:t>será</a:t>
            </a:r>
            <a:r>
              <a:rPr lang="en-US" dirty="0">
                <a:solidFill>
                  <a:schemeClr val="tx1"/>
                </a:solidFill>
              </a:rPr>
              <a:t> </a:t>
            </a:r>
            <a:r>
              <a:rPr lang="en-US" dirty="0" err="1">
                <a:solidFill>
                  <a:schemeClr val="tx1"/>
                </a:solidFill>
              </a:rPr>
              <a:t>precisa</a:t>
            </a:r>
            <a:endParaRPr lang="en-US" dirty="0">
              <a:solidFill>
                <a:schemeClr val="tx1"/>
              </a:solidFill>
            </a:endParaRPr>
          </a:p>
          <a:p>
            <a:pPr marL="0" lvl="0" indent="0" algn="just" rtl="0">
              <a:lnSpc>
                <a:spcPct val="90000"/>
              </a:lnSpc>
              <a:spcBef>
                <a:spcPts val="1000"/>
              </a:spcBef>
              <a:spcAft>
                <a:spcPts val="0"/>
              </a:spcAft>
              <a:buClr>
                <a:srgbClr val="FF0000"/>
              </a:buClr>
              <a:buSzPts val="2400"/>
              <a:buNone/>
            </a:pPr>
            <a:endParaRPr lang="en-US" sz="2400" b="1" dirty="0">
              <a:solidFill>
                <a:srgbClr val="FF0000"/>
              </a:solidFill>
            </a:endParaRPr>
          </a:p>
          <a:p>
            <a:pPr marL="0" lvl="0" indent="0" algn="just" rtl="0">
              <a:lnSpc>
                <a:spcPct val="90000"/>
              </a:lnSpc>
              <a:spcBef>
                <a:spcPts val="1000"/>
              </a:spcBef>
              <a:spcAft>
                <a:spcPts val="0"/>
              </a:spcAft>
              <a:buClr>
                <a:srgbClr val="FF0000"/>
              </a:buClr>
              <a:buSzPts val="2400"/>
              <a:buNone/>
            </a:pPr>
            <a:r>
              <a:rPr lang="en-US" sz="2400" b="1" dirty="0">
                <a:solidFill>
                  <a:srgbClr val="FF0000"/>
                </a:solidFill>
              </a:rPr>
              <a:t>¿</a:t>
            </a:r>
            <a:r>
              <a:rPr lang="en-US" sz="2400" b="1" dirty="0" err="1">
                <a:solidFill>
                  <a:srgbClr val="FF0000"/>
                </a:solidFill>
              </a:rPr>
              <a:t>Cuál</a:t>
            </a:r>
            <a:r>
              <a:rPr lang="en-US" sz="2400" b="1" dirty="0">
                <a:solidFill>
                  <a:srgbClr val="FF0000"/>
                </a:solidFill>
              </a:rPr>
              <a:t> es la </a:t>
            </a:r>
            <a:r>
              <a:rPr lang="en-US" sz="2400" b="1" dirty="0" err="1">
                <a:solidFill>
                  <a:srgbClr val="FF0000"/>
                </a:solidFill>
              </a:rPr>
              <a:t>respuesta</a:t>
            </a:r>
            <a:r>
              <a:rPr lang="en-US" sz="2400" b="1" dirty="0">
                <a:solidFill>
                  <a:srgbClr val="FF0000"/>
                </a:solidFill>
              </a:rPr>
              <a:t>?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¿Qué es el pH del agua?</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smtClean="0">
                <a:solidFill>
                  <a:srgbClr val="0B037B"/>
                </a:solidFill>
                <a:latin typeface="Calibri" panose="020F0502020204030204" pitchFamily="34" charset="0"/>
                <a:cs typeface="Calibri" panose="020F0502020204030204" pitchFamily="34" charset="0"/>
              </a:rPr>
              <a:t>A. ¿Qué es el pH del agua?</a:t>
            </a:r>
          </a:p>
          <a:p>
            <a:endParaRPr lang="es-AR" sz="1200" b="1" dirty="0" smtClean="0">
              <a:solidFill>
                <a:srgbClr val="91AAC6"/>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a:t>
            </a:r>
            <a:r>
              <a:rPr lang="es-AR" sz="1200" b="1" dirty="0" smtClean="0">
                <a:solidFill>
                  <a:srgbClr val="95A9C1"/>
                </a:solidFill>
                <a:latin typeface="Calibri" panose="020F0502020204030204" pitchFamily="34" charset="0"/>
                <a:cs typeface="Calibri" panose="020F0502020204030204" pitchFamily="34" charset="0"/>
              </a:rPr>
              <a:t>.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129" name="Google Shape;12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32" name="Google Shape;132;p5"/>
          <p:cNvSpPr txBox="1">
            <a:spLocks noGrp="1"/>
          </p:cNvSpPr>
          <p:nvPr>
            <p:ph type="title"/>
          </p:nvPr>
        </p:nvSpPr>
        <p:spPr>
          <a:xfrm>
            <a:off x="1202048" y="806986"/>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3200"/>
              <a:buFont typeface="Calibri"/>
              <a:buNone/>
            </a:pPr>
            <a:r>
              <a:rPr lang="es-AR" sz="3200" dirty="0" smtClean="0">
                <a:solidFill>
                  <a:srgbClr val="000072"/>
                </a:solidFill>
              </a:rPr>
              <a:t>¿Qué es el pH del agua?</a:t>
            </a:r>
            <a:endParaRPr lang="es-AR" sz="3200" dirty="0"/>
          </a:p>
        </p:txBody>
      </p:sp>
      <p:sp>
        <p:nvSpPr>
          <p:cNvPr id="133" name="Google Shape;133;p5"/>
          <p:cNvSpPr txBox="1">
            <a:spLocks noGrp="1"/>
          </p:cNvSpPr>
          <p:nvPr>
            <p:ph type="body" idx="1"/>
          </p:nvPr>
        </p:nvSpPr>
        <p:spPr>
          <a:xfrm>
            <a:off x="1348881" y="1555882"/>
            <a:ext cx="7593034" cy="5045746"/>
          </a:xfrm>
          <a:prstGeom prst="rect">
            <a:avLst/>
          </a:prstGeom>
          <a:noFill/>
          <a:ln>
            <a:noFill/>
          </a:ln>
        </p:spPr>
        <p:txBody>
          <a:bodyPr spcFirstLastPara="1" wrap="square" lIns="91425" tIns="45700" rIns="91425" bIns="45700" anchor="t" anchorCtr="0">
            <a:noAutofit/>
          </a:bodyPr>
          <a:lstStyle/>
          <a:p>
            <a:pPr marL="0" lvl="0" indent="0" algn="just">
              <a:spcBef>
                <a:spcPts val="0"/>
              </a:spcBef>
              <a:buSzPts val="1600"/>
              <a:buNone/>
            </a:pPr>
            <a:r>
              <a:rPr lang="es-AR" sz="1600" dirty="0" smtClean="0"/>
              <a:t>El PH es una medida de la cantidad relativa de iones de hidrógeno libres que hay en el agua, lo que determina la acidez de la masa de agua.</a:t>
            </a:r>
          </a:p>
          <a:p>
            <a:pPr marL="0" lvl="0" indent="0" algn="just">
              <a:spcBef>
                <a:spcPts val="0"/>
              </a:spcBef>
              <a:buSzPts val="1600"/>
              <a:buNone/>
            </a:pPr>
            <a:endParaRPr lang="es-AR" sz="1600" dirty="0" smtClean="0"/>
          </a:p>
          <a:p>
            <a:pPr marL="0" lvl="0" indent="0" algn="just">
              <a:spcBef>
                <a:spcPts val="0"/>
              </a:spcBef>
              <a:buSzPts val="1600"/>
              <a:buNone/>
            </a:pPr>
            <a:r>
              <a:rPr lang="es-AR" sz="1600" dirty="0" smtClean="0"/>
              <a:t>La concentración de la actividad de los iones de hidrógeno [H+] en una solución determina el pH.  Matemáticamente se expresa como : </a:t>
            </a:r>
            <a:endParaRPr lang="es-AR" dirty="0" smtClean="0"/>
          </a:p>
          <a:p>
            <a:pPr marL="0" lvl="0" indent="0" algn="just" rtl="0">
              <a:lnSpc>
                <a:spcPct val="90000"/>
              </a:lnSpc>
              <a:spcBef>
                <a:spcPts val="1000"/>
              </a:spcBef>
              <a:spcAft>
                <a:spcPts val="0"/>
              </a:spcAft>
              <a:buClr>
                <a:schemeClr val="dk1"/>
              </a:buClr>
              <a:buSzPts val="1600"/>
              <a:buNone/>
            </a:pPr>
            <a:endParaRPr lang="es-AR" sz="1600" dirty="0" smtClean="0"/>
          </a:p>
          <a:p>
            <a:pPr marL="0" lvl="0" indent="0" algn="just" rtl="0">
              <a:lnSpc>
                <a:spcPct val="90000"/>
              </a:lnSpc>
              <a:spcBef>
                <a:spcPts val="1000"/>
              </a:spcBef>
              <a:spcAft>
                <a:spcPts val="0"/>
              </a:spcAft>
              <a:buClr>
                <a:schemeClr val="dk1"/>
              </a:buClr>
              <a:buSzPts val="2000"/>
              <a:buNone/>
            </a:pPr>
            <a:r>
              <a:rPr lang="es-AR" sz="2000" b="1" dirty="0" smtClean="0"/>
              <a:t>           pH = - log [H+] </a:t>
            </a:r>
            <a:endParaRPr lang="es-AR" dirty="0" smtClean="0"/>
          </a:p>
          <a:p>
            <a:pPr marL="0" lvl="0" indent="0" algn="just" rtl="0">
              <a:lnSpc>
                <a:spcPct val="90000"/>
              </a:lnSpc>
              <a:spcBef>
                <a:spcPts val="1000"/>
              </a:spcBef>
              <a:spcAft>
                <a:spcPts val="0"/>
              </a:spcAft>
              <a:buClr>
                <a:schemeClr val="dk1"/>
              </a:buClr>
              <a:buSzPts val="1600"/>
              <a:buNone/>
            </a:pPr>
            <a:endParaRPr lang="es-AR" sz="1600" dirty="0" smtClean="0"/>
          </a:p>
          <a:p>
            <a:pPr marL="0" lvl="0" indent="0" algn="just">
              <a:buSzPts val="1600"/>
              <a:buNone/>
            </a:pPr>
            <a:r>
              <a:rPr lang="es-AR" sz="1600" dirty="0" smtClean="0"/>
              <a:t>El pH se indica en unidades logarítmicas de 0 a 14, siendo 7 el valor neutro. Cada número representa un cambio de 10 veces en la acidez o alcalinidad del agua. </a:t>
            </a:r>
          </a:p>
          <a:p>
            <a:pPr marL="0" lvl="0" indent="0" algn="just">
              <a:buSzPts val="1600"/>
              <a:buNone/>
            </a:pPr>
            <a:r>
              <a:rPr lang="es-AR" sz="1600" dirty="0" smtClean="0"/>
              <a:t>Los valores de pH de su lugar de agua dependerán de la geología, el suelo y la vegetación de su zona, así como de otros aportes a su masa de agua. El origen de las masas de aire que se precipitan en su masa de agua puede afectar al pH del agua. La mayoría de los lagos y arroyos tienen valores de pH que oscilan entre 6,5 y 8,5. Los océanos tienen un valor de pH de 8,2. El agua pura que no está en contacto con el aire tiene un valor de pH neutro de 7,0. </a:t>
            </a:r>
          </a:p>
          <a:p>
            <a:pPr marL="0" lvl="0" indent="0" algn="just">
              <a:buSzPts val="1600"/>
              <a:buNone/>
            </a:pPr>
            <a:r>
              <a:rPr lang="es-AR" sz="1600" dirty="0" smtClean="0"/>
              <a:t>Las aguas básicas naturales se encuentran normalmente en zonas donde la geología circundante es rica en minerales como la calcita o la piedra caliza. </a:t>
            </a:r>
          </a:p>
          <a:p>
            <a:pPr marL="0" lvl="0" indent="0" algn="just" rtl="0">
              <a:lnSpc>
                <a:spcPct val="90000"/>
              </a:lnSpc>
              <a:spcBef>
                <a:spcPts val="1000"/>
              </a:spcBef>
              <a:spcAft>
                <a:spcPts val="0"/>
              </a:spcAft>
              <a:buClr>
                <a:schemeClr val="dk1"/>
              </a:buClr>
              <a:buSzPts val="1600"/>
              <a:buNone/>
            </a:pPr>
            <a:endParaRPr lang="es-AR" dirty="0"/>
          </a:p>
        </p:txBody>
      </p:sp>
      <p:pic>
        <p:nvPicPr>
          <p:cNvPr id="134" name="Google Shape;134;p5" descr="Image of the pH scale, with highly acid at 0, Neutral at 7, and highly basic at 14. "/>
          <p:cNvPicPr preferRelativeResize="0">
            <a:picLocks noGrp="1"/>
          </p:cNvPicPr>
          <p:nvPr>
            <p:ph type="body" idx="2"/>
          </p:nvPr>
        </p:nvPicPr>
        <p:blipFill rotWithShape="1">
          <a:blip r:embed="rId3">
            <a:alphaModFix/>
          </a:blip>
          <a:srcRect/>
          <a:stretch/>
        </p:blipFill>
        <p:spPr>
          <a:xfrm>
            <a:off x="4388397" y="2920757"/>
            <a:ext cx="3886200" cy="93064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sp>
        <p:nvSpPr>
          <p:cNvPr id="582" name="Google Shape;582;p50"/>
          <p:cNvSpPr txBox="1">
            <a:spLocks noGrp="1"/>
          </p:cNvSpPr>
          <p:nvPr>
            <p:ph type="title"/>
          </p:nvPr>
        </p:nvSpPr>
        <p:spPr>
          <a:xfrm>
            <a:off x="1197629" y="988757"/>
            <a:ext cx="7886700" cy="1325563"/>
          </a:xfrm>
          <a:prstGeom prst="rect">
            <a:avLst/>
          </a:prstGeom>
          <a:noFill/>
          <a:ln>
            <a:noFill/>
          </a:ln>
        </p:spPr>
        <p:txBody>
          <a:bodyPr spcFirstLastPara="1" wrap="square" lIns="91425" tIns="45700" rIns="91425" bIns="45700" anchor="ctr" anchorCtr="0">
            <a:normAutofit/>
          </a:bodyPr>
          <a:lstStyle/>
          <a:p>
            <a:pPr lvl="0"/>
            <a:r>
              <a:rPr lang="en-US" dirty="0"/>
              <a:t>¡</a:t>
            </a:r>
            <a:r>
              <a:rPr lang="en-US" dirty="0" err="1"/>
              <a:t>Hagamos</a:t>
            </a:r>
            <a:r>
              <a:rPr lang="en-US" dirty="0"/>
              <a:t> un </a:t>
            </a:r>
            <a:r>
              <a:rPr lang="en-US" dirty="0" err="1"/>
              <a:t>rápido</a:t>
            </a:r>
            <a:r>
              <a:rPr lang="en-US" dirty="0"/>
              <a:t> </a:t>
            </a:r>
            <a:r>
              <a:rPr lang="en-US" dirty="0" err="1"/>
              <a:t>repaso</a:t>
            </a:r>
            <a:r>
              <a:rPr lang="en-US" dirty="0"/>
              <a:t> antes de pasar al </a:t>
            </a:r>
            <a:r>
              <a:rPr lang="en-US" dirty="0" err="1"/>
              <a:t>informe</a:t>
            </a:r>
            <a:r>
              <a:rPr lang="en-US" dirty="0"/>
              <a:t>  y la </a:t>
            </a:r>
            <a:r>
              <a:rPr lang="en-US" dirty="0" err="1"/>
              <a:t>visualización</a:t>
            </a:r>
            <a:r>
              <a:rPr lang="en-US" dirty="0"/>
              <a:t> de </a:t>
            </a:r>
            <a:r>
              <a:rPr lang="en-US" dirty="0" err="1"/>
              <a:t>datos</a:t>
            </a:r>
            <a:r>
              <a:rPr lang="en-US" dirty="0"/>
              <a:t>! Respuesta de la </a:t>
            </a:r>
            <a:r>
              <a:rPr lang="en-US" dirty="0" err="1"/>
              <a:t>pregunta</a:t>
            </a:r>
            <a:r>
              <a:rPr lang="en-US" dirty="0"/>
              <a:t> 4</a:t>
            </a:r>
            <a:endParaRPr dirty="0"/>
          </a:p>
        </p:txBody>
      </p:sp>
      <p:sp>
        <p:nvSpPr>
          <p:cNvPr id="583" name="Google Shape;583;p50"/>
          <p:cNvSpPr txBox="1">
            <a:spLocks noGrp="1"/>
          </p:cNvSpPr>
          <p:nvPr>
            <p:ph type="body" idx="1"/>
          </p:nvPr>
        </p:nvSpPr>
        <p:spPr>
          <a:xfrm>
            <a:off x="1197629" y="1985755"/>
            <a:ext cx="6919757" cy="4699161"/>
          </a:xfrm>
          <a:prstGeom prst="rect">
            <a:avLst/>
          </a:prstGeom>
          <a:noFill/>
          <a:ln>
            <a:noFill/>
          </a:ln>
        </p:spPr>
        <p:txBody>
          <a:bodyPr spcFirstLastPara="1" wrap="square" lIns="91425" tIns="45700" rIns="91425" bIns="45700" anchor="t" anchorCtr="0">
            <a:noAutofit/>
          </a:bodyPr>
          <a:lstStyle/>
          <a:p>
            <a:pPr marL="0" indent="0" algn="just">
              <a:buClr>
                <a:srgbClr val="FF0000"/>
              </a:buClr>
              <a:buSzPts val="2400"/>
              <a:buNone/>
            </a:pPr>
            <a:endParaRPr lang="en-US" sz="2400" b="1" dirty="0">
              <a:solidFill>
                <a:srgbClr val="FF0000"/>
              </a:solidFill>
            </a:endParaRPr>
          </a:p>
          <a:p>
            <a:pPr marL="0" lvl="0" indent="0" algn="just">
              <a:buClr>
                <a:srgbClr val="FF0000"/>
              </a:buClr>
              <a:buSzPts val="2400"/>
              <a:buNone/>
            </a:pPr>
            <a:r>
              <a:rPr lang="en-US" sz="2000" b="1" dirty="0">
                <a:solidFill>
                  <a:srgbClr val="0070C0"/>
                </a:solidFill>
              </a:rPr>
              <a:t>Para </a:t>
            </a:r>
            <a:r>
              <a:rPr lang="en-US" sz="2000" b="1" dirty="0" err="1">
                <a:solidFill>
                  <a:srgbClr val="0070C0"/>
                </a:solidFill>
              </a:rPr>
              <a:t>obtener</a:t>
            </a:r>
            <a:r>
              <a:rPr lang="en-US" sz="2000" b="1" dirty="0">
                <a:solidFill>
                  <a:srgbClr val="0070C0"/>
                </a:solidFill>
              </a:rPr>
              <a:t> una </a:t>
            </a:r>
            <a:r>
              <a:rPr lang="en-US" sz="2000" b="1" dirty="0" err="1">
                <a:solidFill>
                  <a:srgbClr val="0070C0"/>
                </a:solidFill>
              </a:rPr>
              <a:t>medición</a:t>
            </a:r>
            <a:r>
              <a:rPr lang="en-US" sz="2000" b="1" dirty="0">
                <a:solidFill>
                  <a:srgbClr val="0070C0"/>
                </a:solidFill>
              </a:rPr>
              <a:t> </a:t>
            </a:r>
            <a:r>
              <a:rPr lang="en-US" sz="2000" b="1" dirty="0" err="1">
                <a:solidFill>
                  <a:srgbClr val="0070C0"/>
                </a:solidFill>
              </a:rPr>
              <a:t>precisa</a:t>
            </a:r>
            <a:r>
              <a:rPr lang="en-US" sz="2000" b="1" dirty="0">
                <a:solidFill>
                  <a:srgbClr val="0070C0"/>
                </a:solidFill>
              </a:rPr>
              <a:t> del pH, la </a:t>
            </a:r>
            <a:r>
              <a:rPr lang="en-US" sz="2000" b="1" dirty="0" err="1">
                <a:solidFill>
                  <a:srgbClr val="0070C0"/>
                </a:solidFill>
              </a:rPr>
              <a:t>muestra</a:t>
            </a:r>
            <a:r>
              <a:rPr lang="en-US" sz="2000" b="1" dirty="0">
                <a:solidFill>
                  <a:srgbClr val="0070C0"/>
                </a:solidFill>
              </a:rPr>
              <a:t> de </a:t>
            </a:r>
            <a:r>
              <a:rPr lang="en-US" sz="2000" b="1" dirty="0" err="1">
                <a:solidFill>
                  <a:srgbClr val="0070C0"/>
                </a:solidFill>
              </a:rPr>
              <a:t>agua</a:t>
            </a:r>
            <a:r>
              <a:rPr lang="en-US" sz="2000" b="1" dirty="0">
                <a:solidFill>
                  <a:srgbClr val="0070C0"/>
                </a:solidFill>
              </a:rPr>
              <a:t> debe </a:t>
            </a:r>
            <a:r>
              <a:rPr lang="en-US" sz="2000" b="1" dirty="0" err="1">
                <a:solidFill>
                  <a:srgbClr val="0070C0"/>
                </a:solidFill>
              </a:rPr>
              <a:t>tener</a:t>
            </a:r>
            <a:r>
              <a:rPr lang="en-US" sz="2000" b="1" dirty="0">
                <a:solidFill>
                  <a:srgbClr val="0070C0"/>
                </a:solidFill>
              </a:rPr>
              <a:t>: </a:t>
            </a:r>
          </a:p>
          <a:p>
            <a:pPr marL="0" lvl="0" indent="0" algn="just">
              <a:buClr>
                <a:srgbClr val="FF0000"/>
              </a:buClr>
              <a:buSzPts val="2400"/>
              <a:buNone/>
            </a:pPr>
            <a:endParaRPr lang="en-US" sz="2000" b="1" dirty="0">
              <a:solidFill>
                <a:srgbClr val="0070C0"/>
              </a:solidFill>
            </a:endParaRPr>
          </a:p>
          <a:p>
            <a:pPr marL="0" lvl="0" indent="0" algn="just">
              <a:buClr>
                <a:srgbClr val="FF0000"/>
              </a:buClr>
              <a:buSzPts val="2400"/>
              <a:buNone/>
            </a:pPr>
            <a:r>
              <a:rPr lang="en-US" sz="2000" b="1" dirty="0">
                <a:solidFill>
                  <a:schemeClr val="tx1"/>
                </a:solidFill>
              </a:rPr>
              <a:t>A.   Una </a:t>
            </a:r>
            <a:r>
              <a:rPr lang="en-US" sz="2000" b="1" dirty="0" err="1">
                <a:solidFill>
                  <a:schemeClr val="tx1"/>
                </a:solidFill>
              </a:rPr>
              <a:t>conductividad</a:t>
            </a:r>
            <a:r>
              <a:rPr lang="en-US" sz="2000" b="1" dirty="0">
                <a:solidFill>
                  <a:schemeClr val="tx1"/>
                </a:solidFill>
              </a:rPr>
              <a:t> </a:t>
            </a:r>
            <a:r>
              <a:rPr lang="en-US" sz="2000" b="1" dirty="0" err="1">
                <a:solidFill>
                  <a:schemeClr val="tx1"/>
                </a:solidFill>
              </a:rPr>
              <a:t>eléctrica</a:t>
            </a:r>
            <a:r>
              <a:rPr lang="en-US" sz="2000" b="1" dirty="0">
                <a:solidFill>
                  <a:schemeClr val="tx1"/>
                </a:solidFill>
              </a:rPr>
              <a:t> de 200 µS/cm o superior </a:t>
            </a:r>
            <a:r>
              <a:rPr lang="en-US" sz="2000" b="1" dirty="0">
                <a:solidFill>
                  <a:srgbClr val="FF0000"/>
                </a:solidFill>
              </a:rPr>
              <a:t>¡</a:t>
            </a:r>
            <a:r>
              <a:rPr lang="en-US" sz="2000" b="1" dirty="0" err="1">
                <a:solidFill>
                  <a:srgbClr val="FF0000"/>
                </a:solidFill>
              </a:rPr>
              <a:t>Correcto</a:t>
            </a:r>
            <a:r>
              <a:rPr lang="en-US" sz="2000" b="1" dirty="0">
                <a:solidFill>
                  <a:srgbClr val="FF0000"/>
                </a:solidFill>
              </a:rPr>
              <a:t> </a:t>
            </a:r>
            <a:r>
              <a:rPr lang="en-US" sz="2000" b="1" dirty="0">
                <a:solidFill>
                  <a:srgbClr val="FF0000"/>
                </a:solidFill>
                <a:sym typeface="Wingdings" pitchFamily="2" charset="2"/>
              </a:rPr>
              <a:t>!</a:t>
            </a:r>
            <a:endParaRPr lang="en-US" sz="2000" b="1" dirty="0">
              <a:solidFill>
                <a:schemeClr val="tx1"/>
              </a:solidFill>
            </a:endParaRPr>
          </a:p>
          <a:p>
            <a:pPr marL="0" lvl="0" indent="0" algn="just">
              <a:buClr>
                <a:srgbClr val="FF0000"/>
              </a:buClr>
              <a:buSzPts val="2400"/>
              <a:buNone/>
            </a:pPr>
            <a:r>
              <a:rPr lang="en-US" sz="2000" dirty="0">
                <a:solidFill>
                  <a:schemeClr val="tx1"/>
                </a:solidFill>
              </a:rPr>
              <a:t>B.   Una </a:t>
            </a:r>
            <a:r>
              <a:rPr lang="en-US" sz="2000" dirty="0" err="1">
                <a:solidFill>
                  <a:schemeClr val="tx1"/>
                </a:solidFill>
              </a:rPr>
              <a:t>temperatura</a:t>
            </a:r>
            <a:r>
              <a:rPr lang="en-US" sz="2000" dirty="0">
                <a:solidFill>
                  <a:schemeClr val="tx1"/>
                </a:solidFill>
              </a:rPr>
              <a:t> superior a 30 </a:t>
            </a:r>
            <a:r>
              <a:rPr lang="en-US" sz="2000" dirty="0" err="1">
                <a:solidFill>
                  <a:schemeClr val="tx1"/>
                </a:solidFill>
              </a:rPr>
              <a:t>grados</a:t>
            </a:r>
            <a:r>
              <a:rPr lang="en-US" sz="2000" dirty="0">
                <a:solidFill>
                  <a:schemeClr val="tx1"/>
                </a:solidFill>
              </a:rPr>
              <a:t> C</a:t>
            </a:r>
          </a:p>
          <a:p>
            <a:pPr marL="0" lvl="0" indent="0" algn="just">
              <a:buClr>
                <a:srgbClr val="FF0000"/>
              </a:buClr>
              <a:buSzPts val="2400"/>
              <a:buNone/>
            </a:pPr>
            <a:r>
              <a:rPr lang="en-US" sz="2000" dirty="0">
                <a:solidFill>
                  <a:schemeClr val="tx1"/>
                </a:solidFill>
              </a:rPr>
              <a:t>C.   Tanto A </a:t>
            </a:r>
            <a:r>
              <a:rPr lang="en-US" sz="2000" dirty="0" err="1">
                <a:solidFill>
                  <a:schemeClr val="tx1"/>
                </a:solidFill>
              </a:rPr>
              <a:t>como</a:t>
            </a:r>
            <a:r>
              <a:rPr lang="en-US" sz="2000" dirty="0">
                <a:solidFill>
                  <a:schemeClr val="tx1"/>
                </a:solidFill>
              </a:rPr>
              <a:t> B</a:t>
            </a:r>
          </a:p>
          <a:p>
            <a:pPr marL="0" lvl="0" indent="0" algn="just">
              <a:buClr>
                <a:srgbClr val="FF0000"/>
              </a:buClr>
              <a:buSzPts val="2400"/>
              <a:buNone/>
            </a:pPr>
            <a:r>
              <a:rPr lang="en-US" sz="2000" dirty="0">
                <a:solidFill>
                  <a:schemeClr val="tx1"/>
                </a:solidFill>
              </a:rPr>
              <a:t>D.  </a:t>
            </a:r>
            <a:r>
              <a:rPr lang="en-US" sz="2000" dirty="0" err="1">
                <a:solidFill>
                  <a:schemeClr val="tx1"/>
                </a:solidFill>
              </a:rPr>
              <a:t>Ninguna</a:t>
            </a:r>
            <a:r>
              <a:rPr lang="en-US" sz="2000" dirty="0">
                <a:solidFill>
                  <a:schemeClr val="tx1"/>
                </a:solidFill>
              </a:rPr>
              <a:t> de las </a:t>
            </a:r>
            <a:r>
              <a:rPr lang="en-US" sz="2000" dirty="0" err="1">
                <a:solidFill>
                  <a:schemeClr val="tx1"/>
                </a:solidFill>
              </a:rPr>
              <a:t>anteriores</a:t>
            </a:r>
            <a:r>
              <a:rPr lang="en-US" sz="2000" dirty="0">
                <a:solidFill>
                  <a:schemeClr val="tx1"/>
                </a:solidFill>
              </a:rPr>
              <a:t>, </a:t>
            </a:r>
            <a:r>
              <a:rPr lang="en-US" sz="2000" dirty="0" err="1">
                <a:solidFill>
                  <a:schemeClr val="tx1"/>
                </a:solidFill>
              </a:rPr>
              <a:t>puedes</a:t>
            </a:r>
            <a:r>
              <a:rPr lang="en-US" sz="2000" dirty="0">
                <a:solidFill>
                  <a:schemeClr val="tx1"/>
                </a:solidFill>
              </a:rPr>
              <a:t> </a:t>
            </a:r>
            <a:r>
              <a:rPr lang="en-US" sz="2000" dirty="0" err="1">
                <a:solidFill>
                  <a:schemeClr val="tx1"/>
                </a:solidFill>
              </a:rPr>
              <a:t>simplemente</a:t>
            </a:r>
            <a:r>
              <a:rPr lang="en-US" sz="2000" dirty="0">
                <a:solidFill>
                  <a:schemeClr val="tx1"/>
                </a:solidFill>
              </a:rPr>
              <a:t> meter el </a:t>
            </a:r>
            <a:r>
              <a:rPr lang="en-US" sz="2000" dirty="0" err="1">
                <a:solidFill>
                  <a:schemeClr val="tx1"/>
                </a:solidFill>
              </a:rPr>
              <a:t>papel</a:t>
            </a:r>
            <a:r>
              <a:rPr lang="en-US" sz="2000" dirty="0">
                <a:solidFill>
                  <a:schemeClr val="tx1"/>
                </a:solidFill>
              </a:rPr>
              <a:t> de pH </a:t>
            </a:r>
            <a:r>
              <a:rPr lang="en-US" sz="2000" dirty="0" err="1">
                <a:solidFill>
                  <a:schemeClr val="tx1"/>
                </a:solidFill>
              </a:rPr>
              <a:t>en</a:t>
            </a:r>
            <a:r>
              <a:rPr lang="en-US" sz="2000" dirty="0">
                <a:solidFill>
                  <a:schemeClr val="tx1"/>
                </a:solidFill>
              </a:rPr>
              <a:t> el </a:t>
            </a:r>
            <a:r>
              <a:rPr lang="en-US" sz="2000" dirty="0" err="1">
                <a:solidFill>
                  <a:schemeClr val="tx1"/>
                </a:solidFill>
              </a:rPr>
              <a:t>agua</a:t>
            </a:r>
            <a:r>
              <a:rPr lang="en-US" sz="2000" dirty="0">
                <a:solidFill>
                  <a:schemeClr val="tx1"/>
                </a:solidFill>
              </a:rPr>
              <a:t> y </a:t>
            </a:r>
            <a:r>
              <a:rPr lang="en-US" sz="2000" dirty="0" err="1">
                <a:solidFill>
                  <a:schemeClr val="tx1"/>
                </a:solidFill>
              </a:rPr>
              <a:t>hacer</a:t>
            </a:r>
            <a:r>
              <a:rPr lang="en-US" sz="2000" dirty="0">
                <a:solidFill>
                  <a:schemeClr val="tx1"/>
                </a:solidFill>
              </a:rPr>
              <a:t> la </a:t>
            </a:r>
            <a:r>
              <a:rPr lang="en-US" sz="2000" dirty="0" err="1">
                <a:solidFill>
                  <a:schemeClr val="tx1"/>
                </a:solidFill>
              </a:rPr>
              <a:t>medición</a:t>
            </a:r>
            <a:r>
              <a:rPr lang="en-US" sz="2000" dirty="0">
                <a:solidFill>
                  <a:schemeClr val="tx1"/>
                </a:solidFill>
              </a:rPr>
              <a:t>, y </a:t>
            </a:r>
            <a:r>
              <a:rPr lang="en-US" sz="2000" dirty="0" err="1">
                <a:solidFill>
                  <a:schemeClr val="tx1"/>
                </a:solidFill>
              </a:rPr>
              <a:t>será</a:t>
            </a:r>
            <a:r>
              <a:rPr lang="en-US" sz="2000" dirty="0">
                <a:solidFill>
                  <a:schemeClr val="tx1"/>
                </a:solidFill>
              </a:rPr>
              <a:t> </a:t>
            </a:r>
            <a:r>
              <a:rPr lang="en-US" sz="2000" dirty="0" err="1">
                <a:solidFill>
                  <a:schemeClr val="tx1"/>
                </a:solidFill>
              </a:rPr>
              <a:t>precisa</a:t>
            </a:r>
            <a:endParaRPr lang="en-US" sz="2000" dirty="0">
              <a:solidFill>
                <a:schemeClr val="tx1"/>
              </a:solidFill>
            </a:endParaRPr>
          </a:p>
          <a:p>
            <a:pPr marL="0" indent="0" algn="just">
              <a:buClr>
                <a:srgbClr val="FF0000"/>
              </a:buClr>
              <a:buSzPts val="2400"/>
              <a:buNone/>
            </a:pPr>
            <a:endParaRPr lang="en-US" sz="2400" b="1" dirty="0">
              <a:solidFill>
                <a:srgbClr val="FF0000"/>
              </a:solidFill>
            </a:endParaRPr>
          </a:p>
          <a:p>
            <a:pPr marL="0" indent="0" algn="just">
              <a:buClr>
                <a:srgbClr val="FF0000"/>
              </a:buClr>
              <a:buSzPts val="2400"/>
              <a:buNone/>
            </a:pPr>
            <a:r>
              <a:rPr lang="en-US" sz="2400" b="1" dirty="0">
                <a:solidFill>
                  <a:srgbClr val="FF0000"/>
                </a:solidFill>
              </a:rPr>
              <a:t>¿</a:t>
            </a:r>
            <a:r>
              <a:rPr lang="en-US" sz="2400" b="1" dirty="0" err="1">
                <a:solidFill>
                  <a:srgbClr val="FF0000"/>
                </a:solidFill>
              </a:rPr>
              <a:t>Estuvo</a:t>
            </a:r>
            <a:r>
              <a:rPr lang="en-US" sz="2400" b="1" dirty="0">
                <a:solidFill>
                  <a:srgbClr val="FF0000"/>
                </a:solidFill>
              </a:rPr>
              <a:t> </a:t>
            </a:r>
            <a:r>
              <a:rPr lang="en-US" sz="2400" b="1" dirty="0" err="1">
                <a:solidFill>
                  <a:srgbClr val="FF0000"/>
                </a:solidFill>
              </a:rPr>
              <a:t>en</a:t>
            </a:r>
            <a:r>
              <a:rPr lang="en-US" sz="2400" b="1" dirty="0">
                <a:solidFill>
                  <a:srgbClr val="FF0000"/>
                </a:solidFill>
              </a:rPr>
              <a:t> lo </a:t>
            </a:r>
            <a:r>
              <a:rPr lang="en-US" sz="2400" b="1" dirty="0" err="1">
                <a:solidFill>
                  <a:srgbClr val="FF0000"/>
                </a:solidFill>
              </a:rPr>
              <a:t>cierto</a:t>
            </a:r>
            <a:r>
              <a:rPr lang="en-US" sz="2400" b="1" dirty="0">
                <a:solidFill>
                  <a:srgbClr val="FF0000"/>
                </a:solidFill>
              </a:rPr>
              <a:t>? </a:t>
            </a:r>
            <a:endParaRPr lang="en-US" sz="2400" dirty="0"/>
          </a:p>
          <a:p>
            <a:pPr marL="0" lvl="0" indent="0" algn="just" rtl="0">
              <a:lnSpc>
                <a:spcPct val="90000"/>
              </a:lnSpc>
              <a:spcBef>
                <a:spcPts val="1000"/>
              </a:spcBef>
              <a:spcAft>
                <a:spcPts val="0"/>
              </a:spcAft>
              <a:buClr>
                <a:srgbClr val="FF0000"/>
              </a:buClr>
              <a:buSzPts val="2400"/>
              <a:buNone/>
            </a:pPr>
            <a:endParaRPr dirty="0"/>
          </a:p>
        </p:txBody>
      </p:sp>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
        <p:nvSpPr>
          <p:cNvPr id="591" name="Google Shape;591;p51"/>
          <p:cNvSpPr txBox="1">
            <a:spLocks noGrp="1"/>
          </p:cNvSpPr>
          <p:nvPr>
            <p:ph type="title"/>
          </p:nvPr>
        </p:nvSpPr>
        <p:spPr>
          <a:xfrm>
            <a:off x="1183341" y="808879"/>
            <a:ext cx="7886700" cy="1325563"/>
          </a:xfrm>
          <a:prstGeom prst="rect">
            <a:avLst/>
          </a:prstGeom>
          <a:noFill/>
          <a:ln>
            <a:noFill/>
          </a:ln>
        </p:spPr>
        <p:txBody>
          <a:bodyPr spcFirstLastPara="1" wrap="square" lIns="91425" tIns="45700" rIns="91425" bIns="45700" anchor="ctr" anchorCtr="0">
            <a:normAutofit/>
          </a:bodyPr>
          <a:lstStyle/>
          <a:p>
            <a:pPr lvl="0"/>
            <a:r>
              <a:rPr lang="en-US" dirty="0"/>
              <a:t>¡</a:t>
            </a:r>
            <a:r>
              <a:rPr lang="en-US" dirty="0" err="1"/>
              <a:t>Hagamos</a:t>
            </a:r>
            <a:r>
              <a:rPr lang="en-US" dirty="0"/>
              <a:t> un </a:t>
            </a:r>
            <a:r>
              <a:rPr lang="en-US" dirty="0" err="1"/>
              <a:t>rápido</a:t>
            </a:r>
            <a:r>
              <a:rPr lang="en-US" dirty="0"/>
              <a:t> </a:t>
            </a:r>
            <a:r>
              <a:rPr lang="en-US" dirty="0" err="1"/>
              <a:t>repaso</a:t>
            </a:r>
            <a:r>
              <a:rPr lang="en-US" dirty="0"/>
              <a:t> antes de pasar al </a:t>
            </a:r>
            <a:r>
              <a:rPr lang="en-US" dirty="0" err="1"/>
              <a:t>informe</a:t>
            </a:r>
            <a:r>
              <a:rPr lang="en-US" dirty="0"/>
              <a:t>  y la </a:t>
            </a:r>
            <a:r>
              <a:rPr lang="en-US" dirty="0" err="1"/>
              <a:t>visualización</a:t>
            </a:r>
            <a:r>
              <a:rPr lang="en-US" dirty="0"/>
              <a:t> de </a:t>
            </a:r>
            <a:r>
              <a:rPr lang="en-US" dirty="0" err="1"/>
              <a:t>datos</a:t>
            </a:r>
            <a:r>
              <a:rPr lang="en-US" dirty="0"/>
              <a:t>! </a:t>
            </a:r>
            <a:r>
              <a:rPr lang="en-US" dirty="0" err="1"/>
              <a:t>Pregunta</a:t>
            </a:r>
            <a:r>
              <a:rPr lang="en-US" dirty="0"/>
              <a:t> 5</a:t>
            </a:r>
            <a:endParaRPr dirty="0"/>
          </a:p>
        </p:txBody>
      </p:sp>
      <p:sp>
        <p:nvSpPr>
          <p:cNvPr id="592" name="Google Shape;592;p51"/>
          <p:cNvSpPr txBox="1">
            <a:spLocks noGrp="1"/>
          </p:cNvSpPr>
          <p:nvPr>
            <p:ph type="body" idx="1"/>
          </p:nvPr>
        </p:nvSpPr>
        <p:spPr>
          <a:xfrm>
            <a:off x="1352374" y="2158839"/>
            <a:ext cx="6919757" cy="4699161"/>
          </a:xfrm>
          <a:prstGeom prst="rect">
            <a:avLst/>
          </a:prstGeom>
          <a:noFill/>
          <a:ln>
            <a:noFill/>
          </a:ln>
        </p:spPr>
        <p:txBody>
          <a:bodyPr spcFirstLastPara="1" wrap="square" lIns="91425" tIns="45700" rIns="91425" bIns="45700" anchor="t" anchorCtr="0">
            <a:noAutofit/>
          </a:bodyPr>
          <a:lstStyle/>
          <a:p>
            <a:pPr marL="0" lvl="0" indent="0">
              <a:spcBef>
                <a:spcPts val="0"/>
              </a:spcBef>
              <a:buClr>
                <a:srgbClr val="002060"/>
              </a:buClr>
              <a:buSzPts val="2400"/>
              <a:buNone/>
            </a:pPr>
            <a:r>
              <a:rPr lang="en-US" sz="2400" b="1" dirty="0">
                <a:solidFill>
                  <a:srgbClr val="002060"/>
                </a:solidFill>
              </a:rPr>
              <a:t>¿</a:t>
            </a:r>
            <a:r>
              <a:rPr lang="en-US" sz="2400" b="1" dirty="0" err="1">
                <a:solidFill>
                  <a:srgbClr val="002060"/>
                </a:solidFill>
              </a:rPr>
              <a:t>Cuántas</a:t>
            </a:r>
            <a:r>
              <a:rPr lang="en-US" sz="2400" b="1" dirty="0">
                <a:solidFill>
                  <a:srgbClr val="002060"/>
                </a:solidFill>
              </a:rPr>
              <a:t> </a:t>
            </a:r>
            <a:r>
              <a:rPr lang="en-US" sz="2400" b="1" dirty="0" err="1">
                <a:solidFill>
                  <a:srgbClr val="002060"/>
                </a:solidFill>
              </a:rPr>
              <a:t>mediciones</a:t>
            </a:r>
            <a:r>
              <a:rPr lang="en-US" sz="2400" b="1" dirty="0">
                <a:solidFill>
                  <a:srgbClr val="002060"/>
                </a:solidFill>
              </a:rPr>
              <a:t> </a:t>
            </a:r>
            <a:r>
              <a:rPr lang="en-US" sz="2400" b="1" dirty="0" err="1">
                <a:solidFill>
                  <a:srgbClr val="002060"/>
                </a:solidFill>
              </a:rPr>
              <a:t>repetidas</a:t>
            </a:r>
            <a:r>
              <a:rPr lang="en-US" sz="2400" b="1" dirty="0">
                <a:solidFill>
                  <a:srgbClr val="002060"/>
                </a:solidFill>
              </a:rPr>
              <a:t> se </a:t>
            </a:r>
            <a:r>
              <a:rPr lang="en-US" sz="2400" b="1" dirty="0" err="1">
                <a:solidFill>
                  <a:srgbClr val="002060"/>
                </a:solidFill>
              </a:rPr>
              <a:t>deben</a:t>
            </a:r>
            <a:r>
              <a:rPr lang="en-US" sz="2400" b="1" dirty="0">
                <a:solidFill>
                  <a:srgbClr val="002060"/>
                </a:solidFill>
              </a:rPr>
              <a:t> </a:t>
            </a:r>
            <a:r>
              <a:rPr lang="en-US" sz="2400" b="1" dirty="0" err="1">
                <a:solidFill>
                  <a:srgbClr val="002060"/>
                </a:solidFill>
              </a:rPr>
              <a:t>realizar</a:t>
            </a:r>
            <a:r>
              <a:rPr lang="en-US" sz="2400" b="1" dirty="0">
                <a:solidFill>
                  <a:srgbClr val="002060"/>
                </a:solidFill>
              </a:rPr>
              <a:t> para </a:t>
            </a:r>
            <a:r>
              <a:rPr lang="en-US" sz="2400" b="1" dirty="0" err="1">
                <a:solidFill>
                  <a:srgbClr val="002060"/>
                </a:solidFill>
              </a:rPr>
              <a:t>cada</a:t>
            </a:r>
            <a:r>
              <a:rPr lang="en-US" sz="2400" b="1" dirty="0">
                <a:solidFill>
                  <a:srgbClr val="002060"/>
                </a:solidFill>
              </a:rPr>
              <a:t> </a:t>
            </a:r>
            <a:r>
              <a:rPr lang="en-US" sz="2400" b="1" dirty="0" err="1">
                <a:solidFill>
                  <a:srgbClr val="002060"/>
                </a:solidFill>
              </a:rPr>
              <a:t>muestra</a:t>
            </a:r>
            <a:r>
              <a:rPr lang="en-US" sz="2400" b="1" dirty="0">
                <a:solidFill>
                  <a:srgbClr val="002060"/>
                </a:solidFill>
              </a:rPr>
              <a:t> que se </a:t>
            </a:r>
            <a:r>
              <a:rPr lang="en-US" sz="2400" b="1" dirty="0" err="1">
                <a:solidFill>
                  <a:srgbClr val="002060"/>
                </a:solidFill>
              </a:rPr>
              <a:t>analice</a:t>
            </a:r>
            <a:r>
              <a:rPr lang="en-US" sz="2400" b="1" dirty="0">
                <a:solidFill>
                  <a:srgbClr val="002060"/>
                </a:solidFill>
              </a:rPr>
              <a:t> el pH para </a:t>
            </a:r>
            <a:r>
              <a:rPr lang="en-US" sz="2400" b="1" dirty="0" err="1">
                <a:solidFill>
                  <a:srgbClr val="002060"/>
                </a:solidFill>
              </a:rPr>
              <a:t>garantizar</a:t>
            </a:r>
            <a:r>
              <a:rPr lang="en-US" sz="2400" b="1" dirty="0">
                <a:solidFill>
                  <a:srgbClr val="002060"/>
                </a:solidFill>
              </a:rPr>
              <a:t> la </a:t>
            </a:r>
            <a:r>
              <a:rPr lang="en-US" sz="2400" b="1" dirty="0" err="1">
                <a:solidFill>
                  <a:srgbClr val="002060"/>
                </a:solidFill>
              </a:rPr>
              <a:t>precisión</a:t>
            </a:r>
            <a:r>
              <a:rPr lang="en-US" sz="2400" b="1" dirty="0">
                <a:solidFill>
                  <a:srgbClr val="002060"/>
                </a:solidFill>
              </a:rPr>
              <a:t>? </a:t>
            </a:r>
            <a:endParaRPr sz="2400" b="1" dirty="0">
              <a:solidFill>
                <a:srgbClr val="002060"/>
              </a:solidFill>
            </a:endParaRPr>
          </a:p>
          <a:p>
            <a:pPr marL="457200" lvl="0" indent="-457200" algn="l" rtl="0">
              <a:lnSpc>
                <a:spcPct val="90000"/>
              </a:lnSpc>
              <a:spcBef>
                <a:spcPts val="1000"/>
              </a:spcBef>
              <a:spcAft>
                <a:spcPts val="0"/>
              </a:spcAft>
              <a:buClr>
                <a:schemeClr val="dk1"/>
              </a:buClr>
              <a:buSzPts val="2400"/>
              <a:buFont typeface="Calibri"/>
              <a:buAutoNum type="alphaUcPeriod"/>
            </a:pPr>
            <a:r>
              <a:rPr lang="en-US" sz="2400" dirty="0"/>
              <a:t>2</a:t>
            </a:r>
            <a:endParaRPr dirty="0"/>
          </a:p>
          <a:p>
            <a:pPr marL="457200" lvl="0" indent="-457200" algn="l" rtl="0">
              <a:lnSpc>
                <a:spcPct val="90000"/>
              </a:lnSpc>
              <a:spcBef>
                <a:spcPts val="1000"/>
              </a:spcBef>
              <a:spcAft>
                <a:spcPts val="0"/>
              </a:spcAft>
              <a:buClr>
                <a:schemeClr val="dk1"/>
              </a:buClr>
              <a:buSzPts val="2400"/>
              <a:buFont typeface="Calibri"/>
              <a:buAutoNum type="alphaUcPeriod"/>
            </a:pPr>
            <a:r>
              <a:rPr lang="en-US" sz="2400" dirty="0"/>
              <a:t>3</a:t>
            </a:r>
            <a:endParaRPr dirty="0"/>
          </a:p>
          <a:p>
            <a:pPr marL="457200" lvl="0" indent="-457200" algn="l" rtl="0">
              <a:lnSpc>
                <a:spcPct val="90000"/>
              </a:lnSpc>
              <a:spcBef>
                <a:spcPts val="1000"/>
              </a:spcBef>
              <a:spcAft>
                <a:spcPts val="0"/>
              </a:spcAft>
              <a:buClr>
                <a:schemeClr val="dk1"/>
              </a:buClr>
              <a:buSzPts val="2400"/>
              <a:buFont typeface="Calibri"/>
              <a:buAutoNum type="alphaUcPeriod"/>
            </a:pPr>
            <a:r>
              <a:rPr lang="en-US" sz="2400" dirty="0"/>
              <a:t>4-6</a:t>
            </a:r>
            <a:endParaRPr dirty="0"/>
          </a:p>
          <a:p>
            <a:pPr marL="457200" lvl="0" indent="-304800" algn="l" rtl="0">
              <a:lnSpc>
                <a:spcPct val="90000"/>
              </a:lnSpc>
              <a:spcBef>
                <a:spcPts val="1000"/>
              </a:spcBef>
              <a:spcAft>
                <a:spcPts val="0"/>
              </a:spcAft>
              <a:buClr>
                <a:schemeClr val="dk1"/>
              </a:buClr>
              <a:buSzPts val="2400"/>
              <a:buFont typeface="Calibri"/>
              <a:buNone/>
            </a:pPr>
            <a:endParaRPr sz="2400" dirty="0"/>
          </a:p>
          <a:p>
            <a:pPr marL="0" indent="0" algn="just">
              <a:buClr>
                <a:srgbClr val="FF0000"/>
              </a:buClr>
              <a:buSzPts val="2400"/>
              <a:buNone/>
            </a:pPr>
            <a:r>
              <a:rPr lang="en-US" sz="2400" b="1" dirty="0">
                <a:solidFill>
                  <a:srgbClr val="FF0000"/>
                </a:solidFill>
              </a:rPr>
              <a:t>¿</a:t>
            </a:r>
            <a:r>
              <a:rPr lang="en-US" sz="2400" b="1" dirty="0" err="1">
                <a:solidFill>
                  <a:srgbClr val="FF0000"/>
                </a:solidFill>
              </a:rPr>
              <a:t>Cuál</a:t>
            </a:r>
            <a:r>
              <a:rPr lang="en-US" sz="2400" b="1" dirty="0">
                <a:solidFill>
                  <a:srgbClr val="FF0000"/>
                </a:solidFill>
              </a:rPr>
              <a:t> es la </a:t>
            </a:r>
            <a:r>
              <a:rPr lang="en-US" sz="2400" b="1" dirty="0" err="1">
                <a:solidFill>
                  <a:srgbClr val="FF0000"/>
                </a:solidFill>
              </a:rPr>
              <a:t>respuesta</a:t>
            </a:r>
            <a:r>
              <a:rPr lang="en-US" sz="2400" b="1" dirty="0">
                <a:solidFill>
                  <a:srgbClr val="FF0000"/>
                </a:solidFill>
              </a:rPr>
              <a:t>? </a:t>
            </a:r>
            <a:endParaRPr lang="en-US" sz="2400" dirty="0"/>
          </a:p>
          <a:p>
            <a:pPr marL="0" lvl="0" indent="0" algn="just" rtl="0">
              <a:lnSpc>
                <a:spcPct val="90000"/>
              </a:lnSpc>
              <a:spcBef>
                <a:spcPts val="1000"/>
              </a:spcBef>
              <a:spcAft>
                <a:spcPts val="0"/>
              </a:spcAft>
              <a:buClr>
                <a:srgbClr val="FF0000"/>
              </a:buClr>
              <a:buSzPts val="2400"/>
              <a:buNone/>
            </a:pPr>
            <a:endParaRPr dirty="0"/>
          </a:p>
        </p:txBody>
      </p:sp>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
        <p:nvSpPr>
          <p:cNvPr id="600" name="Google Shape;600;p52"/>
          <p:cNvSpPr txBox="1">
            <a:spLocks noGrp="1"/>
          </p:cNvSpPr>
          <p:nvPr>
            <p:ph type="title"/>
          </p:nvPr>
        </p:nvSpPr>
        <p:spPr>
          <a:xfrm>
            <a:off x="1197629" y="988756"/>
            <a:ext cx="7886700" cy="1325563"/>
          </a:xfrm>
          <a:prstGeom prst="rect">
            <a:avLst/>
          </a:prstGeom>
          <a:noFill/>
          <a:ln>
            <a:noFill/>
          </a:ln>
        </p:spPr>
        <p:txBody>
          <a:bodyPr spcFirstLastPara="1" wrap="square" lIns="91425" tIns="45700" rIns="91425" bIns="45700" anchor="ctr" anchorCtr="0">
            <a:normAutofit/>
          </a:bodyPr>
          <a:lstStyle/>
          <a:p>
            <a:pPr lvl="0"/>
            <a:r>
              <a:rPr lang="en-US" dirty="0"/>
              <a:t>¡</a:t>
            </a:r>
            <a:r>
              <a:rPr lang="en-US" dirty="0" err="1"/>
              <a:t>Hagamos</a:t>
            </a:r>
            <a:r>
              <a:rPr lang="en-US" dirty="0"/>
              <a:t> un </a:t>
            </a:r>
            <a:r>
              <a:rPr lang="en-US" dirty="0" err="1"/>
              <a:t>rápido</a:t>
            </a:r>
            <a:r>
              <a:rPr lang="en-US" dirty="0"/>
              <a:t> </a:t>
            </a:r>
            <a:r>
              <a:rPr lang="en-US" dirty="0" err="1"/>
              <a:t>repaso</a:t>
            </a:r>
            <a:r>
              <a:rPr lang="en-US" dirty="0"/>
              <a:t> antes de pasar al </a:t>
            </a:r>
            <a:r>
              <a:rPr lang="en-US" dirty="0" err="1"/>
              <a:t>informe</a:t>
            </a:r>
            <a:r>
              <a:rPr lang="en-US" dirty="0"/>
              <a:t>  y la </a:t>
            </a:r>
            <a:r>
              <a:rPr lang="en-US" dirty="0" err="1"/>
              <a:t>visualización</a:t>
            </a:r>
            <a:r>
              <a:rPr lang="en-US" dirty="0"/>
              <a:t> de </a:t>
            </a:r>
            <a:r>
              <a:rPr lang="en-US" dirty="0" err="1"/>
              <a:t>datos</a:t>
            </a:r>
            <a:r>
              <a:rPr lang="en-US" dirty="0"/>
              <a:t>! Respuesta de la </a:t>
            </a:r>
            <a:r>
              <a:rPr lang="en-US" dirty="0" err="1"/>
              <a:t>pregunta</a:t>
            </a:r>
            <a:r>
              <a:rPr lang="en-US" dirty="0"/>
              <a:t> 5</a:t>
            </a:r>
            <a:endParaRPr dirty="0"/>
          </a:p>
        </p:txBody>
      </p:sp>
      <p:sp>
        <p:nvSpPr>
          <p:cNvPr id="601" name="Google Shape;601;p52"/>
          <p:cNvSpPr txBox="1">
            <a:spLocks noGrp="1"/>
          </p:cNvSpPr>
          <p:nvPr>
            <p:ph type="body" idx="1"/>
          </p:nvPr>
        </p:nvSpPr>
        <p:spPr>
          <a:xfrm>
            <a:off x="1352374" y="2158839"/>
            <a:ext cx="6919757" cy="4699161"/>
          </a:xfrm>
          <a:prstGeom prst="rect">
            <a:avLst/>
          </a:prstGeom>
          <a:noFill/>
          <a:ln>
            <a:noFill/>
          </a:ln>
        </p:spPr>
        <p:txBody>
          <a:bodyPr spcFirstLastPara="1" wrap="square" lIns="91425" tIns="45700" rIns="91425" bIns="45700" anchor="t" anchorCtr="0">
            <a:noAutofit/>
          </a:bodyPr>
          <a:lstStyle/>
          <a:p>
            <a:pPr marL="0" lvl="0" indent="0">
              <a:buSzPts val="2400"/>
              <a:buNone/>
            </a:pPr>
            <a:r>
              <a:rPr lang="en-US" sz="2400" b="1" dirty="0">
                <a:solidFill>
                  <a:srgbClr val="002060"/>
                </a:solidFill>
              </a:rPr>
              <a:t>¿</a:t>
            </a:r>
            <a:r>
              <a:rPr lang="en-US" sz="2400" b="1" dirty="0" err="1">
                <a:solidFill>
                  <a:srgbClr val="002060"/>
                </a:solidFill>
              </a:rPr>
              <a:t>Cuántas</a:t>
            </a:r>
            <a:r>
              <a:rPr lang="en-US" sz="2400" b="1" dirty="0">
                <a:solidFill>
                  <a:srgbClr val="002060"/>
                </a:solidFill>
              </a:rPr>
              <a:t> </a:t>
            </a:r>
            <a:r>
              <a:rPr lang="en-US" sz="2400" b="1" dirty="0" err="1">
                <a:solidFill>
                  <a:srgbClr val="002060"/>
                </a:solidFill>
              </a:rPr>
              <a:t>mediciones</a:t>
            </a:r>
            <a:r>
              <a:rPr lang="en-US" sz="2400" b="1" dirty="0">
                <a:solidFill>
                  <a:srgbClr val="002060"/>
                </a:solidFill>
              </a:rPr>
              <a:t> </a:t>
            </a:r>
            <a:r>
              <a:rPr lang="en-US" sz="2400" b="1" dirty="0" err="1">
                <a:solidFill>
                  <a:srgbClr val="002060"/>
                </a:solidFill>
              </a:rPr>
              <a:t>repetidas</a:t>
            </a:r>
            <a:r>
              <a:rPr lang="en-US" sz="2400" b="1" dirty="0">
                <a:solidFill>
                  <a:srgbClr val="002060"/>
                </a:solidFill>
              </a:rPr>
              <a:t> se </a:t>
            </a:r>
            <a:r>
              <a:rPr lang="en-US" sz="2400" b="1" dirty="0" err="1">
                <a:solidFill>
                  <a:srgbClr val="002060"/>
                </a:solidFill>
              </a:rPr>
              <a:t>deben</a:t>
            </a:r>
            <a:r>
              <a:rPr lang="en-US" sz="2400" b="1" dirty="0">
                <a:solidFill>
                  <a:srgbClr val="002060"/>
                </a:solidFill>
              </a:rPr>
              <a:t> </a:t>
            </a:r>
            <a:r>
              <a:rPr lang="en-US" sz="2400" b="1" dirty="0" err="1">
                <a:solidFill>
                  <a:srgbClr val="002060"/>
                </a:solidFill>
              </a:rPr>
              <a:t>realizar</a:t>
            </a:r>
            <a:r>
              <a:rPr lang="en-US" sz="2400" b="1" dirty="0">
                <a:solidFill>
                  <a:srgbClr val="002060"/>
                </a:solidFill>
              </a:rPr>
              <a:t> para </a:t>
            </a:r>
            <a:r>
              <a:rPr lang="en-US" sz="2400" b="1" dirty="0" err="1">
                <a:solidFill>
                  <a:srgbClr val="002060"/>
                </a:solidFill>
              </a:rPr>
              <a:t>cada</a:t>
            </a:r>
            <a:r>
              <a:rPr lang="en-US" sz="2400" b="1" dirty="0">
                <a:solidFill>
                  <a:srgbClr val="002060"/>
                </a:solidFill>
              </a:rPr>
              <a:t> </a:t>
            </a:r>
            <a:r>
              <a:rPr lang="en-US" sz="2400" b="1" dirty="0" err="1">
                <a:solidFill>
                  <a:srgbClr val="002060"/>
                </a:solidFill>
              </a:rPr>
              <a:t>muestra</a:t>
            </a:r>
            <a:r>
              <a:rPr lang="en-US" sz="2400" b="1" dirty="0">
                <a:solidFill>
                  <a:srgbClr val="002060"/>
                </a:solidFill>
              </a:rPr>
              <a:t> que se </a:t>
            </a:r>
            <a:r>
              <a:rPr lang="en-US" sz="2400" b="1" dirty="0" err="1">
                <a:solidFill>
                  <a:srgbClr val="002060"/>
                </a:solidFill>
              </a:rPr>
              <a:t>analice</a:t>
            </a:r>
            <a:r>
              <a:rPr lang="en-US" sz="2400" b="1" dirty="0">
                <a:solidFill>
                  <a:srgbClr val="002060"/>
                </a:solidFill>
              </a:rPr>
              <a:t> el pH para </a:t>
            </a:r>
            <a:r>
              <a:rPr lang="en-US" sz="2400" b="1" dirty="0" err="1">
                <a:solidFill>
                  <a:srgbClr val="002060"/>
                </a:solidFill>
              </a:rPr>
              <a:t>garantizar</a:t>
            </a:r>
            <a:r>
              <a:rPr lang="en-US" sz="2400" b="1" dirty="0">
                <a:solidFill>
                  <a:srgbClr val="002060"/>
                </a:solidFill>
              </a:rPr>
              <a:t> la </a:t>
            </a:r>
            <a:r>
              <a:rPr lang="en-US" sz="2400" b="1" dirty="0" err="1">
                <a:solidFill>
                  <a:srgbClr val="002060"/>
                </a:solidFill>
              </a:rPr>
              <a:t>precisión</a:t>
            </a:r>
            <a:r>
              <a:rPr lang="en-US" sz="2400" b="1" dirty="0">
                <a:solidFill>
                  <a:srgbClr val="002060"/>
                </a:solidFill>
              </a:rPr>
              <a:t>? </a:t>
            </a:r>
            <a:endParaRPr sz="2400" b="1" dirty="0">
              <a:solidFill>
                <a:srgbClr val="002060"/>
              </a:solidFill>
            </a:endParaRPr>
          </a:p>
          <a:p>
            <a:pPr marL="457200" lvl="0" indent="-457200" algn="l" rtl="0">
              <a:lnSpc>
                <a:spcPct val="90000"/>
              </a:lnSpc>
              <a:spcBef>
                <a:spcPts val="1000"/>
              </a:spcBef>
              <a:spcAft>
                <a:spcPts val="0"/>
              </a:spcAft>
              <a:buClr>
                <a:schemeClr val="dk1"/>
              </a:buClr>
              <a:buSzPts val="2400"/>
              <a:buFont typeface="Calibri"/>
              <a:buAutoNum type="alphaUcPeriod"/>
            </a:pPr>
            <a:r>
              <a:rPr lang="en-US" sz="2400" dirty="0"/>
              <a:t>2</a:t>
            </a:r>
            <a:endParaRPr dirty="0"/>
          </a:p>
          <a:p>
            <a:pPr marL="457200" lvl="0" indent="-457200" algn="l" rtl="0">
              <a:lnSpc>
                <a:spcPct val="90000"/>
              </a:lnSpc>
              <a:spcBef>
                <a:spcPts val="1000"/>
              </a:spcBef>
              <a:spcAft>
                <a:spcPts val="0"/>
              </a:spcAft>
              <a:buClr>
                <a:schemeClr val="dk1"/>
              </a:buClr>
              <a:buSzPts val="2400"/>
              <a:buFont typeface="Calibri"/>
              <a:buAutoNum type="alphaUcPeriod"/>
            </a:pPr>
            <a:r>
              <a:rPr lang="en-US" sz="2400" b="1" dirty="0"/>
              <a:t>3- </a:t>
            </a:r>
            <a:r>
              <a:rPr lang="en-US" sz="2400" b="1" dirty="0">
                <a:solidFill>
                  <a:srgbClr val="FF0000"/>
                </a:solidFill>
              </a:rPr>
              <a:t>¡</a:t>
            </a:r>
            <a:r>
              <a:rPr lang="en-US" sz="2400" b="1" dirty="0" err="1">
                <a:solidFill>
                  <a:srgbClr val="FF0000"/>
                </a:solidFill>
              </a:rPr>
              <a:t>Correcto</a:t>
            </a:r>
            <a:r>
              <a:rPr lang="en-US" sz="2400" b="1" dirty="0">
                <a:solidFill>
                  <a:srgbClr val="FF0000"/>
                </a:solidFill>
              </a:rPr>
              <a:t> </a:t>
            </a:r>
            <a:r>
              <a:rPr lang="en-US" sz="2400" b="1" dirty="0">
                <a:solidFill>
                  <a:srgbClr val="FF0000"/>
                </a:solidFill>
                <a:sym typeface="Wingdings" pitchFamily="2" charset="2"/>
              </a:rPr>
              <a:t></a:t>
            </a:r>
            <a:r>
              <a:rPr lang="en-US" sz="2400" b="1" dirty="0">
                <a:solidFill>
                  <a:srgbClr val="FF0000"/>
                </a:solidFill>
              </a:rPr>
              <a:t>!</a:t>
            </a:r>
            <a:endParaRPr sz="2400" b="1" dirty="0">
              <a:solidFill>
                <a:srgbClr val="FF0000"/>
              </a:solidFill>
            </a:endParaRPr>
          </a:p>
          <a:p>
            <a:pPr marL="457200" lvl="0" indent="-457200" algn="l" rtl="0">
              <a:lnSpc>
                <a:spcPct val="90000"/>
              </a:lnSpc>
              <a:spcBef>
                <a:spcPts val="1000"/>
              </a:spcBef>
              <a:spcAft>
                <a:spcPts val="0"/>
              </a:spcAft>
              <a:buClr>
                <a:schemeClr val="dk1"/>
              </a:buClr>
              <a:buSzPts val="2400"/>
              <a:buFont typeface="Calibri"/>
              <a:buAutoNum type="alphaUcPeriod"/>
            </a:pPr>
            <a:r>
              <a:rPr lang="en-US" sz="2400" dirty="0"/>
              <a:t>4-6</a:t>
            </a:r>
          </a:p>
          <a:p>
            <a:pPr marL="0" lvl="0" indent="0" algn="l" rtl="0">
              <a:lnSpc>
                <a:spcPct val="90000"/>
              </a:lnSpc>
              <a:spcBef>
                <a:spcPts val="1000"/>
              </a:spcBef>
              <a:spcAft>
                <a:spcPts val="0"/>
              </a:spcAft>
              <a:buClr>
                <a:schemeClr val="dk1"/>
              </a:buClr>
              <a:buSzPts val="2400"/>
              <a:buNone/>
            </a:pPr>
            <a:endParaRPr dirty="0"/>
          </a:p>
          <a:p>
            <a:pPr indent="-304800">
              <a:buSzPts val="2400"/>
              <a:buNone/>
            </a:pPr>
            <a:r>
              <a:rPr lang="en-US" sz="2400" b="1" dirty="0">
                <a:solidFill>
                  <a:srgbClr val="FF0000"/>
                </a:solidFill>
              </a:rPr>
              <a:t>¿</a:t>
            </a:r>
            <a:r>
              <a:rPr lang="en-US" sz="2400" b="1" dirty="0" err="1">
                <a:solidFill>
                  <a:srgbClr val="FF0000"/>
                </a:solidFill>
              </a:rPr>
              <a:t>Estuvo</a:t>
            </a:r>
            <a:r>
              <a:rPr lang="en-US" sz="2400" b="1" dirty="0">
                <a:solidFill>
                  <a:srgbClr val="FF0000"/>
                </a:solidFill>
              </a:rPr>
              <a:t> </a:t>
            </a:r>
            <a:r>
              <a:rPr lang="en-US" sz="2400" b="1" dirty="0" err="1">
                <a:solidFill>
                  <a:srgbClr val="FF0000"/>
                </a:solidFill>
              </a:rPr>
              <a:t>en</a:t>
            </a:r>
            <a:r>
              <a:rPr lang="en-US" sz="2400" b="1" dirty="0">
                <a:solidFill>
                  <a:srgbClr val="FF0000"/>
                </a:solidFill>
              </a:rPr>
              <a:t> lo </a:t>
            </a:r>
            <a:r>
              <a:rPr lang="en-US" sz="2400" b="1" dirty="0" err="1">
                <a:solidFill>
                  <a:srgbClr val="FF0000"/>
                </a:solidFill>
              </a:rPr>
              <a:t>cierto</a:t>
            </a:r>
            <a:r>
              <a:rPr lang="en-US" sz="2400" b="1" dirty="0">
                <a:solidFill>
                  <a:srgbClr val="FF0000"/>
                </a:solidFill>
              </a:rPr>
              <a:t>? </a:t>
            </a:r>
            <a:endParaRPr lang="en-US" sz="2400" dirty="0"/>
          </a:p>
          <a:p>
            <a:pPr marL="457200" lvl="0" indent="-304800" algn="l" rtl="0">
              <a:lnSpc>
                <a:spcPct val="90000"/>
              </a:lnSpc>
              <a:spcBef>
                <a:spcPts val="1000"/>
              </a:spcBef>
              <a:spcAft>
                <a:spcPts val="0"/>
              </a:spcAft>
              <a:buClr>
                <a:schemeClr val="dk1"/>
              </a:buClr>
              <a:buSzPts val="2400"/>
              <a:buFont typeface="Calibri"/>
              <a:buNone/>
            </a:pPr>
            <a:endParaRPr sz="2400" dirty="0"/>
          </a:p>
        </p:txBody>
      </p:sp>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
        <p:nvSpPr>
          <p:cNvPr id="609" name="Google Shape;609;p53"/>
          <p:cNvSpPr txBox="1">
            <a:spLocks noGrp="1"/>
          </p:cNvSpPr>
          <p:nvPr>
            <p:ph type="title"/>
          </p:nvPr>
        </p:nvSpPr>
        <p:spPr>
          <a:xfrm>
            <a:off x="1183341" y="808879"/>
            <a:ext cx="7886700" cy="1325563"/>
          </a:xfrm>
          <a:prstGeom prst="rect">
            <a:avLst/>
          </a:prstGeom>
          <a:noFill/>
          <a:ln>
            <a:noFill/>
          </a:ln>
        </p:spPr>
        <p:txBody>
          <a:bodyPr spcFirstLastPara="1" wrap="square" lIns="91425" tIns="45700" rIns="91425" bIns="45700" anchor="ctr" anchorCtr="0">
            <a:normAutofit/>
          </a:bodyPr>
          <a:lstStyle/>
          <a:p>
            <a:pPr lvl="0"/>
            <a:r>
              <a:rPr lang="en-US" dirty="0"/>
              <a:t>¡</a:t>
            </a:r>
            <a:r>
              <a:rPr lang="en-US" dirty="0" err="1"/>
              <a:t>Hagamos</a:t>
            </a:r>
            <a:r>
              <a:rPr lang="en-US" dirty="0"/>
              <a:t> un </a:t>
            </a:r>
            <a:r>
              <a:rPr lang="en-US" dirty="0" err="1"/>
              <a:t>rápido</a:t>
            </a:r>
            <a:r>
              <a:rPr lang="en-US" dirty="0"/>
              <a:t> </a:t>
            </a:r>
            <a:r>
              <a:rPr lang="en-US" dirty="0" err="1"/>
              <a:t>repaso</a:t>
            </a:r>
            <a:r>
              <a:rPr lang="en-US" dirty="0"/>
              <a:t> antes de pasar al </a:t>
            </a:r>
            <a:r>
              <a:rPr lang="en-US" dirty="0" err="1"/>
              <a:t>informe</a:t>
            </a:r>
            <a:r>
              <a:rPr lang="en-US" dirty="0"/>
              <a:t>  y la </a:t>
            </a:r>
            <a:r>
              <a:rPr lang="en-US" dirty="0" err="1"/>
              <a:t>visualización</a:t>
            </a:r>
            <a:r>
              <a:rPr lang="en-US" dirty="0"/>
              <a:t> de </a:t>
            </a:r>
            <a:r>
              <a:rPr lang="en-US" dirty="0" err="1"/>
              <a:t>datos</a:t>
            </a:r>
            <a:r>
              <a:rPr lang="en-US" dirty="0"/>
              <a:t>! </a:t>
            </a:r>
            <a:r>
              <a:rPr lang="en-US" dirty="0" err="1"/>
              <a:t>Pregunta</a:t>
            </a:r>
            <a:r>
              <a:rPr lang="en-US" dirty="0"/>
              <a:t> 6</a:t>
            </a:r>
            <a:endParaRPr dirty="0"/>
          </a:p>
        </p:txBody>
      </p:sp>
      <p:sp>
        <p:nvSpPr>
          <p:cNvPr id="610" name="Google Shape;610;p53"/>
          <p:cNvSpPr txBox="1">
            <a:spLocks noGrp="1"/>
          </p:cNvSpPr>
          <p:nvPr>
            <p:ph type="body" idx="1"/>
          </p:nvPr>
        </p:nvSpPr>
        <p:spPr>
          <a:xfrm>
            <a:off x="1352374" y="2158839"/>
            <a:ext cx="6919757" cy="4699161"/>
          </a:xfrm>
          <a:prstGeom prst="rect">
            <a:avLst/>
          </a:prstGeom>
          <a:noFill/>
          <a:ln>
            <a:noFill/>
          </a:ln>
        </p:spPr>
        <p:txBody>
          <a:bodyPr spcFirstLastPara="1" wrap="square" lIns="91425" tIns="45700" rIns="91425" bIns="45700" anchor="t" anchorCtr="0">
            <a:noAutofit/>
          </a:bodyPr>
          <a:lstStyle/>
          <a:p>
            <a:pPr marL="0" lvl="0" indent="0">
              <a:spcBef>
                <a:spcPts val="0"/>
              </a:spcBef>
              <a:buClr>
                <a:srgbClr val="002060"/>
              </a:buClr>
              <a:buSzPts val="2400"/>
              <a:buNone/>
            </a:pPr>
            <a:r>
              <a:rPr lang="en-US" sz="2400" b="1" dirty="0">
                <a:solidFill>
                  <a:srgbClr val="002060"/>
                </a:solidFill>
              </a:rPr>
              <a:t>Para </a:t>
            </a:r>
            <a:r>
              <a:rPr lang="en-US" sz="2400" b="1" dirty="0" err="1">
                <a:solidFill>
                  <a:srgbClr val="002060"/>
                </a:solidFill>
              </a:rPr>
              <a:t>aceptar</a:t>
            </a:r>
            <a:r>
              <a:rPr lang="en-US" sz="2400" b="1" dirty="0">
                <a:solidFill>
                  <a:srgbClr val="002060"/>
                </a:solidFill>
              </a:rPr>
              <a:t> sus </a:t>
            </a:r>
            <a:r>
              <a:rPr lang="en-US" sz="2400" b="1" dirty="0" err="1">
                <a:solidFill>
                  <a:srgbClr val="002060"/>
                </a:solidFill>
              </a:rPr>
              <a:t>mediciones</a:t>
            </a:r>
            <a:r>
              <a:rPr lang="en-US" sz="2400" b="1" dirty="0">
                <a:solidFill>
                  <a:srgbClr val="002060"/>
                </a:solidFill>
              </a:rPr>
              <a:t> para </a:t>
            </a:r>
            <a:r>
              <a:rPr lang="en-US" sz="2400" b="1" dirty="0" err="1">
                <a:solidFill>
                  <a:srgbClr val="002060"/>
                </a:solidFill>
              </a:rPr>
              <a:t>informar</a:t>
            </a:r>
            <a:r>
              <a:rPr lang="en-US" sz="2400" b="1" dirty="0">
                <a:solidFill>
                  <a:srgbClr val="002060"/>
                </a:solidFill>
              </a:rPr>
              <a:t> a GLOBE, </a:t>
            </a:r>
            <a:r>
              <a:rPr lang="en-US" sz="2400" b="1" dirty="0" err="1">
                <a:solidFill>
                  <a:srgbClr val="002060"/>
                </a:solidFill>
              </a:rPr>
              <a:t>cada</a:t>
            </a:r>
            <a:r>
              <a:rPr lang="en-US" sz="2400" b="1" dirty="0">
                <a:solidFill>
                  <a:srgbClr val="002060"/>
                </a:solidFill>
              </a:rPr>
              <a:t> una de las </a:t>
            </a:r>
            <a:r>
              <a:rPr lang="en-US" sz="2400" b="1" dirty="0" err="1">
                <a:solidFill>
                  <a:srgbClr val="002060"/>
                </a:solidFill>
              </a:rPr>
              <a:t>mediciones</a:t>
            </a:r>
            <a:r>
              <a:rPr lang="en-US" sz="2400" b="1" dirty="0">
                <a:solidFill>
                  <a:srgbClr val="002060"/>
                </a:solidFill>
              </a:rPr>
              <a:t> </a:t>
            </a:r>
            <a:r>
              <a:rPr lang="en-US" sz="2400" b="1" dirty="0" err="1">
                <a:solidFill>
                  <a:srgbClr val="002060"/>
                </a:solidFill>
              </a:rPr>
              <a:t>independientes</a:t>
            </a:r>
            <a:r>
              <a:rPr lang="en-US" sz="2400" b="1" dirty="0">
                <a:solidFill>
                  <a:srgbClr val="002060"/>
                </a:solidFill>
              </a:rPr>
              <a:t> de pH debe ser: </a:t>
            </a:r>
            <a:endParaRPr dirty="0"/>
          </a:p>
          <a:p>
            <a:pPr marL="0" lvl="0" indent="0" algn="l" rtl="0">
              <a:lnSpc>
                <a:spcPct val="90000"/>
              </a:lnSpc>
              <a:spcBef>
                <a:spcPts val="1000"/>
              </a:spcBef>
              <a:spcAft>
                <a:spcPts val="0"/>
              </a:spcAft>
              <a:buClr>
                <a:schemeClr val="dk1"/>
              </a:buClr>
              <a:buSzPts val="2400"/>
              <a:buNone/>
            </a:pPr>
            <a:endParaRPr sz="2400" b="1" dirty="0">
              <a:solidFill>
                <a:srgbClr val="002060"/>
              </a:solidFill>
            </a:endParaRPr>
          </a:p>
          <a:p>
            <a:pPr lvl="0" indent="-457200">
              <a:buSzPts val="2400"/>
              <a:buFont typeface="Calibri"/>
              <a:buAutoNum type="alphaUcPeriod"/>
            </a:pPr>
            <a:r>
              <a:rPr lang="en-US" sz="2400" dirty="0">
                <a:solidFill>
                  <a:schemeClr val="tx1"/>
                </a:solidFill>
              </a:rPr>
              <a:t>dentro de 1,0 </a:t>
            </a:r>
            <a:r>
              <a:rPr lang="en-US" sz="2400" dirty="0" err="1">
                <a:solidFill>
                  <a:schemeClr val="tx1"/>
                </a:solidFill>
              </a:rPr>
              <a:t>unidades</a:t>
            </a:r>
            <a:r>
              <a:rPr lang="en-US" sz="2400" dirty="0">
                <a:solidFill>
                  <a:schemeClr val="tx1"/>
                </a:solidFill>
              </a:rPr>
              <a:t> de pH del </a:t>
            </a:r>
            <a:r>
              <a:rPr lang="en-US" sz="2400" dirty="0" err="1">
                <a:solidFill>
                  <a:schemeClr val="tx1"/>
                </a:solidFill>
              </a:rPr>
              <a:t>promedio</a:t>
            </a:r>
            <a:r>
              <a:rPr lang="en-US" sz="2400" dirty="0">
                <a:solidFill>
                  <a:schemeClr val="tx1"/>
                </a:solidFill>
              </a:rPr>
              <a:t> de las </a:t>
            </a:r>
            <a:r>
              <a:rPr lang="en-US" sz="2400" dirty="0" err="1">
                <a:solidFill>
                  <a:schemeClr val="tx1"/>
                </a:solidFill>
              </a:rPr>
              <a:t>mediciones</a:t>
            </a:r>
            <a:r>
              <a:rPr lang="en-US" sz="2400" dirty="0">
                <a:solidFill>
                  <a:schemeClr val="tx1"/>
                </a:solidFill>
              </a:rPr>
              <a:t> </a:t>
            </a:r>
            <a:r>
              <a:rPr lang="en-US" sz="2400" dirty="0" err="1">
                <a:solidFill>
                  <a:schemeClr val="tx1"/>
                </a:solidFill>
              </a:rPr>
              <a:t>repetidas</a:t>
            </a:r>
            <a:r>
              <a:rPr lang="en-US" sz="2400" dirty="0">
                <a:solidFill>
                  <a:schemeClr val="tx1"/>
                </a:solidFill>
              </a:rPr>
              <a:t> </a:t>
            </a:r>
          </a:p>
          <a:p>
            <a:pPr lvl="0" indent="-457200">
              <a:buSzPts val="2400"/>
              <a:buFont typeface="Calibri"/>
              <a:buAutoNum type="alphaUcPeriod"/>
            </a:pPr>
            <a:r>
              <a:rPr lang="en-US" sz="2400" dirty="0">
                <a:solidFill>
                  <a:schemeClr val="tx1"/>
                </a:solidFill>
              </a:rPr>
              <a:t>dentro de -log10 del </a:t>
            </a:r>
            <a:r>
              <a:rPr lang="en-US" sz="2400" dirty="0" err="1">
                <a:solidFill>
                  <a:schemeClr val="tx1"/>
                </a:solidFill>
              </a:rPr>
              <a:t>promedio</a:t>
            </a:r>
            <a:r>
              <a:rPr lang="en-US" sz="2400" dirty="0">
                <a:solidFill>
                  <a:schemeClr val="tx1"/>
                </a:solidFill>
              </a:rPr>
              <a:t> </a:t>
            </a:r>
          </a:p>
          <a:p>
            <a:pPr lvl="0" indent="-457200">
              <a:buSzPts val="2400"/>
              <a:buFont typeface="Calibri"/>
              <a:buAutoNum type="alphaUcPeriod"/>
            </a:pPr>
            <a:r>
              <a:rPr lang="en-US" sz="2400" dirty="0">
                <a:solidFill>
                  <a:schemeClr val="tx1"/>
                </a:solidFill>
              </a:rPr>
              <a:t>dentro de 1,0 </a:t>
            </a:r>
            <a:r>
              <a:rPr lang="en-US" sz="2400" dirty="0" err="1">
                <a:solidFill>
                  <a:schemeClr val="tx1"/>
                </a:solidFill>
              </a:rPr>
              <a:t>unidades</a:t>
            </a:r>
            <a:r>
              <a:rPr lang="en-US" sz="2400" dirty="0">
                <a:solidFill>
                  <a:schemeClr val="tx1"/>
                </a:solidFill>
              </a:rPr>
              <a:t> de pH del </a:t>
            </a:r>
            <a:r>
              <a:rPr lang="en-US" sz="2400" dirty="0" err="1">
                <a:solidFill>
                  <a:schemeClr val="tx1"/>
                </a:solidFill>
              </a:rPr>
              <a:t>agua</a:t>
            </a:r>
            <a:r>
              <a:rPr lang="en-US" sz="2400" dirty="0">
                <a:solidFill>
                  <a:schemeClr val="tx1"/>
                </a:solidFill>
              </a:rPr>
              <a:t> </a:t>
            </a:r>
            <a:r>
              <a:rPr lang="en-US" sz="2400" dirty="0" err="1">
                <a:solidFill>
                  <a:schemeClr val="tx1"/>
                </a:solidFill>
              </a:rPr>
              <a:t>pura</a:t>
            </a:r>
            <a:endParaRPr lang="en-US" sz="2400" dirty="0">
              <a:solidFill>
                <a:schemeClr val="tx1"/>
              </a:solidFill>
            </a:endParaRPr>
          </a:p>
          <a:p>
            <a:pPr indent="-304800">
              <a:buSzPts val="2400"/>
              <a:buNone/>
            </a:pPr>
            <a:endParaRPr lang="en-US" sz="2400" b="1" dirty="0">
              <a:solidFill>
                <a:srgbClr val="FF0000"/>
              </a:solidFill>
            </a:endParaRPr>
          </a:p>
          <a:p>
            <a:pPr indent="-304800">
              <a:buSzPts val="2400"/>
              <a:buNone/>
            </a:pPr>
            <a:r>
              <a:rPr lang="en-US" sz="2400" b="1" dirty="0">
                <a:solidFill>
                  <a:srgbClr val="FF0000"/>
                </a:solidFill>
              </a:rPr>
              <a:t>¿</a:t>
            </a:r>
            <a:r>
              <a:rPr lang="en-US" sz="2400" b="1" dirty="0" err="1">
                <a:solidFill>
                  <a:srgbClr val="FF0000"/>
                </a:solidFill>
              </a:rPr>
              <a:t>Cuál</a:t>
            </a:r>
            <a:r>
              <a:rPr lang="en-US" sz="2400" b="1" dirty="0">
                <a:solidFill>
                  <a:srgbClr val="FF0000"/>
                </a:solidFill>
              </a:rPr>
              <a:t> es la </a:t>
            </a:r>
            <a:r>
              <a:rPr lang="en-US" sz="2400" b="1" dirty="0" err="1">
                <a:solidFill>
                  <a:srgbClr val="FF0000"/>
                </a:solidFill>
              </a:rPr>
              <a:t>respuesta</a:t>
            </a:r>
            <a:r>
              <a:rPr lang="en-US" sz="2400" b="1" dirty="0">
                <a:solidFill>
                  <a:srgbClr val="FF0000"/>
                </a:solidFill>
              </a:rPr>
              <a:t>? </a:t>
            </a:r>
            <a:endParaRPr lang="en-US" sz="2400" dirty="0"/>
          </a:p>
          <a:p>
            <a:pPr marL="457200" lvl="0" indent="-304800" algn="l" rtl="0">
              <a:lnSpc>
                <a:spcPct val="90000"/>
              </a:lnSpc>
              <a:spcBef>
                <a:spcPts val="1000"/>
              </a:spcBef>
              <a:spcAft>
                <a:spcPts val="0"/>
              </a:spcAft>
              <a:buClr>
                <a:schemeClr val="dk1"/>
              </a:buClr>
              <a:buSzPts val="2400"/>
              <a:buFont typeface="Calibri"/>
              <a:buNone/>
            </a:pPr>
            <a:endParaRPr sz="2400" dirty="0"/>
          </a:p>
        </p:txBody>
      </p:sp>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618" name="Google Shape;618;p54"/>
          <p:cNvSpPr txBox="1">
            <a:spLocks noGrp="1"/>
          </p:cNvSpPr>
          <p:nvPr>
            <p:ph type="title"/>
          </p:nvPr>
        </p:nvSpPr>
        <p:spPr>
          <a:xfrm>
            <a:off x="1183341" y="808879"/>
            <a:ext cx="7886700" cy="1325563"/>
          </a:xfrm>
          <a:prstGeom prst="rect">
            <a:avLst/>
          </a:prstGeom>
          <a:noFill/>
          <a:ln>
            <a:noFill/>
          </a:ln>
        </p:spPr>
        <p:txBody>
          <a:bodyPr spcFirstLastPara="1" wrap="square" lIns="91425" tIns="45700" rIns="91425" bIns="45700" anchor="ctr" anchorCtr="0">
            <a:normAutofit/>
          </a:bodyPr>
          <a:lstStyle/>
          <a:p>
            <a:pPr lvl="0"/>
            <a:r>
              <a:rPr lang="en-US" dirty="0"/>
              <a:t>¡</a:t>
            </a:r>
            <a:r>
              <a:rPr lang="en-US" dirty="0" err="1"/>
              <a:t>Hagamos</a:t>
            </a:r>
            <a:r>
              <a:rPr lang="en-US" dirty="0"/>
              <a:t> un </a:t>
            </a:r>
            <a:r>
              <a:rPr lang="en-US" dirty="0" err="1"/>
              <a:t>rápido</a:t>
            </a:r>
            <a:r>
              <a:rPr lang="en-US" dirty="0"/>
              <a:t> </a:t>
            </a:r>
            <a:r>
              <a:rPr lang="en-US" dirty="0" err="1"/>
              <a:t>repaso</a:t>
            </a:r>
            <a:r>
              <a:rPr lang="en-US" dirty="0"/>
              <a:t> antes de pasar al </a:t>
            </a:r>
            <a:r>
              <a:rPr lang="en-US" dirty="0" err="1"/>
              <a:t>informe</a:t>
            </a:r>
            <a:r>
              <a:rPr lang="en-US" dirty="0"/>
              <a:t>  y la </a:t>
            </a:r>
            <a:r>
              <a:rPr lang="en-US" dirty="0" err="1"/>
              <a:t>visualización</a:t>
            </a:r>
            <a:r>
              <a:rPr lang="en-US" dirty="0"/>
              <a:t> de </a:t>
            </a:r>
            <a:r>
              <a:rPr lang="en-US" dirty="0" err="1"/>
              <a:t>datos</a:t>
            </a:r>
            <a:r>
              <a:rPr lang="en-US" dirty="0"/>
              <a:t>!  Respuesta de la </a:t>
            </a:r>
            <a:r>
              <a:rPr lang="en-US" dirty="0" err="1"/>
              <a:t>pregunta</a:t>
            </a:r>
            <a:r>
              <a:rPr lang="en-US" dirty="0"/>
              <a:t> 6</a:t>
            </a:r>
            <a:endParaRPr dirty="0"/>
          </a:p>
        </p:txBody>
      </p:sp>
      <p:sp>
        <p:nvSpPr>
          <p:cNvPr id="619" name="Google Shape;619;p54"/>
          <p:cNvSpPr txBox="1">
            <a:spLocks noGrp="1"/>
          </p:cNvSpPr>
          <p:nvPr>
            <p:ph type="body" idx="1"/>
          </p:nvPr>
        </p:nvSpPr>
        <p:spPr>
          <a:xfrm>
            <a:off x="1397677" y="2134442"/>
            <a:ext cx="6919757" cy="4699161"/>
          </a:xfrm>
          <a:prstGeom prst="rect">
            <a:avLst/>
          </a:prstGeom>
          <a:noFill/>
          <a:ln>
            <a:noFill/>
          </a:ln>
        </p:spPr>
        <p:txBody>
          <a:bodyPr spcFirstLastPara="1" wrap="square" lIns="91425" tIns="45700" rIns="91425" bIns="45700" anchor="t" anchorCtr="0">
            <a:noAutofit/>
          </a:bodyPr>
          <a:lstStyle/>
          <a:p>
            <a:pPr marL="0" indent="0">
              <a:spcBef>
                <a:spcPts val="0"/>
              </a:spcBef>
              <a:buClr>
                <a:srgbClr val="002060"/>
              </a:buClr>
              <a:buSzPts val="2400"/>
              <a:buNone/>
            </a:pPr>
            <a:r>
              <a:rPr lang="en-US" sz="2400" b="1" dirty="0">
                <a:solidFill>
                  <a:srgbClr val="002060"/>
                </a:solidFill>
              </a:rPr>
              <a:t>Para </a:t>
            </a:r>
            <a:r>
              <a:rPr lang="en-US" sz="2400" b="1" dirty="0" err="1">
                <a:solidFill>
                  <a:srgbClr val="002060"/>
                </a:solidFill>
              </a:rPr>
              <a:t>aceptar</a:t>
            </a:r>
            <a:r>
              <a:rPr lang="en-US" sz="2400" b="1" dirty="0">
                <a:solidFill>
                  <a:srgbClr val="002060"/>
                </a:solidFill>
              </a:rPr>
              <a:t> sus </a:t>
            </a:r>
            <a:r>
              <a:rPr lang="en-US" sz="2400" b="1" dirty="0" err="1">
                <a:solidFill>
                  <a:srgbClr val="002060"/>
                </a:solidFill>
              </a:rPr>
              <a:t>mediciones</a:t>
            </a:r>
            <a:r>
              <a:rPr lang="en-US" sz="2400" b="1" dirty="0">
                <a:solidFill>
                  <a:srgbClr val="002060"/>
                </a:solidFill>
              </a:rPr>
              <a:t> para </a:t>
            </a:r>
            <a:r>
              <a:rPr lang="en-US" sz="2400" b="1" dirty="0" err="1">
                <a:solidFill>
                  <a:srgbClr val="002060"/>
                </a:solidFill>
              </a:rPr>
              <a:t>informar</a:t>
            </a:r>
            <a:r>
              <a:rPr lang="en-US" sz="2400" b="1" dirty="0">
                <a:solidFill>
                  <a:srgbClr val="002060"/>
                </a:solidFill>
              </a:rPr>
              <a:t> a GLOBE, </a:t>
            </a:r>
            <a:r>
              <a:rPr lang="en-US" sz="2400" b="1" dirty="0" err="1">
                <a:solidFill>
                  <a:srgbClr val="002060"/>
                </a:solidFill>
              </a:rPr>
              <a:t>cada</a:t>
            </a:r>
            <a:r>
              <a:rPr lang="en-US" sz="2400" b="1" dirty="0">
                <a:solidFill>
                  <a:srgbClr val="002060"/>
                </a:solidFill>
              </a:rPr>
              <a:t> una de las </a:t>
            </a:r>
            <a:r>
              <a:rPr lang="en-US" sz="2400" b="1" dirty="0" err="1">
                <a:solidFill>
                  <a:srgbClr val="002060"/>
                </a:solidFill>
              </a:rPr>
              <a:t>mediciones</a:t>
            </a:r>
            <a:r>
              <a:rPr lang="en-US" sz="2400" b="1" dirty="0">
                <a:solidFill>
                  <a:srgbClr val="002060"/>
                </a:solidFill>
              </a:rPr>
              <a:t> </a:t>
            </a:r>
            <a:r>
              <a:rPr lang="en-US" sz="2400" b="1" dirty="0" err="1">
                <a:solidFill>
                  <a:srgbClr val="002060"/>
                </a:solidFill>
              </a:rPr>
              <a:t>independientes</a:t>
            </a:r>
            <a:r>
              <a:rPr lang="en-US" sz="2400" b="1" dirty="0">
                <a:solidFill>
                  <a:srgbClr val="002060"/>
                </a:solidFill>
              </a:rPr>
              <a:t> de pH debe ser: </a:t>
            </a:r>
            <a:endParaRPr lang="en-US" sz="2400" dirty="0"/>
          </a:p>
          <a:p>
            <a:pPr marL="0" lvl="0" indent="0" algn="l" rtl="0">
              <a:lnSpc>
                <a:spcPct val="90000"/>
              </a:lnSpc>
              <a:spcBef>
                <a:spcPts val="1000"/>
              </a:spcBef>
              <a:spcAft>
                <a:spcPts val="0"/>
              </a:spcAft>
              <a:buClr>
                <a:schemeClr val="dk1"/>
              </a:buClr>
              <a:buSzPts val="2400"/>
              <a:buNone/>
            </a:pPr>
            <a:endParaRPr sz="2400" b="1" dirty="0">
              <a:solidFill>
                <a:srgbClr val="002060"/>
              </a:solidFill>
            </a:endParaRPr>
          </a:p>
          <a:p>
            <a:pPr marL="0" lvl="0" indent="0">
              <a:buSzPts val="2400"/>
              <a:buNone/>
            </a:pPr>
            <a:r>
              <a:rPr lang="en-US" b="1" dirty="0">
                <a:solidFill>
                  <a:schemeClr val="tx1"/>
                </a:solidFill>
              </a:rPr>
              <a:t>A</a:t>
            </a:r>
            <a:r>
              <a:rPr lang="en-US" sz="2000" b="1" dirty="0">
                <a:solidFill>
                  <a:schemeClr val="tx1"/>
                </a:solidFill>
              </a:rPr>
              <a:t>.  dentro de 1,0 </a:t>
            </a:r>
            <a:r>
              <a:rPr lang="en-US" sz="2000" b="1" dirty="0" err="1">
                <a:solidFill>
                  <a:schemeClr val="tx1"/>
                </a:solidFill>
              </a:rPr>
              <a:t>unidades</a:t>
            </a:r>
            <a:r>
              <a:rPr lang="en-US" sz="2000" b="1" dirty="0">
                <a:solidFill>
                  <a:schemeClr val="tx1"/>
                </a:solidFill>
              </a:rPr>
              <a:t> de pH del </a:t>
            </a:r>
            <a:r>
              <a:rPr lang="en-US" sz="2000" b="1" dirty="0" err="1">
                <a:solidFill>
                  <a:schemeClr val="tx1"/>
                </a:solidFill>
              </a:rPr>
              <a:t>promedio</a:t>
            </a:r>
            <a:r>
              <a:rPr lang="en-US" sz="2000" b="1" dirty="0">
                <a:solidFill>
                  <a:schemeClr val="tx1"/>
                </a:solidFill>
              </a:rPr>
              <a:t> de las </a:t>
            </a:r>
            <a:r>
              <a:rPr lang="en-US" sz="2000" b="1" dirty="0" err="1">
                <a:solidFill>
                  <a:schemeClr val="tx1"/>
                </a:solidFill>
              </a:rPr>
              <a:t>mediciones</a:t>
            </a:r>
            <a:r>
              <a:rPr lang="en-US" sz="2000" b="1" dirty="0">
                <a:solidFill>
                  <a:schemeClr val="tx1"/>
                </a:solidFill>
              </a:rPr>
              <a:t> </a:t>
            </a:r>
            <a:r>
              <a:rPr lang="en-US" sz="2000" b="1" dirty="0" err="1">
                <a:solidFill>
                  <a:schemeClr val="tx1"/>
                </a:solidFill>
              </a:rPr>
              <a:t>repetidas</a:t>
            </a:r>
            <a:r>
              <a:rPr lang="en-US" sz="2000" b="1" dirty="0">
                <a:solidFill>
                  <a:schemeClr val="tx1"/>
                </a:solidFill>
              </a:rPr>
              <a:t> </a:t>
            </a:r>
            <a:r>
              <a:rPr lang="en-US" sz="2000" b="1" dirty="0">
                <a:solidFill>
                  <a:srgbClr val="FF0000"/>
                </a:solidFill>
              </a:rPr>
              <a:t>¡</a:t>
            </a:r>
            <a:r>
              <a:rPr lang="en-US" sz="2000" b="1" dirty="0" err="1">
                <a:solidFill>
                  <a:srgbClr val="FF0000"/>
                </a:solidFill>
              </a:rPr>
              <a:t>Correcto</a:t>
            </a:r>
            <a:r>
              <a:rPr lang="en-US" sz="2000" b="1" dirty="0">
                <a:solidFill>
                  <a:srgbClr val="FF0000"/>
                </a:solidFill>
              </a:rPr>
              <a:t> </a:t>
            </a:r>
            <a:r>
              <a:rPr lang="en-US" sz="2000" b="1" dirty="0">
                <a:solidFill>
                  <a:srgbClr val="FF0000"/>
                </a:solidFill>
                <a:sym typeface="Wingdings" pitchFamily="2" charset="2"/>
              </a:rPr>
              <a:t>!</a:t>
            </a:r>
            <a:endParaRPr lang="en-US" sz="2000" b="1" dirty="0">
              <a:solidFill>
                <a:schemeClr val="tx1"/>
              </a:solidFill>
            </a:endParaRPr>
          </a:p>
          <a:p>
            <a:pPr marL="0" lvl="0" indent="0">
              <a:buSzPts val="2400"/>
              <a:buNone/>
            </a:pPr>
            <a:r>
              <a:rPr lang="en-US" sz="2000" dirty="0">
                <a:solidFill>
                  <a:schemeClr val="tx1"/>
                </a:solidFill>
              </a:rPr>
              <a:t>B.  dentro de -log10 del </a:t>
            </a:r>
            <a:r>
              <a:rPr lang="en-US" sz="2000" dirty="0" err="1">
                <a:solidFill>
                  <a:schemeClr val="tx1"/>
                </a:solidFill>
              </a:rPr>
              <a:t>promedio</a:t>
            </a:r>
            <a:r>
              <a:rPr lang="en-US" sz="2000" dirty="0">
                <a:solidFill>
                  <a:schemeClr val="tx1"/>
                </a:solidFill>
              </a:rPr>
              <a:t> </a:t>
            </a:r>
          </a:p>
          <a:p>
            <a:pPr marL="0" lvl="0" indent="0">
              <a:buSzPts val="2400"/>
              <a:buNone/>
            </a:pPr>
            <a:r>
              <a:rPr lang="en-US" sz="2000" dirty="0">
                <a:solidFill>
                  <a:schemeClr val="tx1"/>
                </a:solidFill>
              </a:rPr>
              <a:t>C.  dentro de 1,0 </a:t>
            </a:r>
            <a:r>
              <a:rPr lang="en-US" sz="2000" dirty="0" err="1">
                <a:solidFill>
                  <a:schemeClr val="tx1"/>
                </a:solidFill>
              </a:rPr>
              <a:t>unidades</a:t>
            </a:r>
            <a:r>
              <a:rPr lang="en-US" sz="2000" dirty="0">
                <a:solidFill>
                  <a:schemeClr val="tx1"/>
                </a:solidFill>
              </a:rPr>
              <a:t> de pH del </a:t>
            </a:r>
            <a:r>
              <a:rPr lang="en-US" sz="2000" dirty="0" err="1">
                <a:solidFill>
                  <a:schemeClr val="tx1"/>
                </a:solidFill>
              </a:rPr>
              <a:t>agua</a:t>
            </a:r>
            <a:r>
              <a:rPr lang="en-US" sz="2000" dirty="0">
                <a:solidFill>
                  <a:schemeClr val="tx1"/>
                </a:solidFill>
              </a:rPr>
              <a:t> </a:t>
            </a:r>
            <a:r>
              <a:rPr lang="en-US" sz="2000" dirty="0" err="1">
                <a:solidFill>
                  <a:schemeClr val="tx1"/>
                </a:solidFill>
              </a:rPr>
              <a:t>pura</a:t>
            </a:r>
            <a:endParaRPr lang="en-US" sz="2000" dirty="0">
              <a:solidFill>
                <a:schemeClr val="tx1"/>
              </a:solidFill>
            </a:endParaRPr>
          </a:p>
          <a:p>
            <a:pPr marL="457200" lvl="0" indent="-304800" algn="l" rtl="0">
              <a:lnSpc>
                <a:spcPct val="90000"/>
              </a:lnSpc>
              <a:spcBef>
                <a:spcPts val="1000"/>
              </a:spcBef>
              <a:spcAft>
                <a:spcPts val="0"/>
              </a:spcAft>
              <a:buClr>
                <a:schemeClr val="dk1"/>
              </a:buClr>
              <a:buSzPts val="2400"/>
              <a:buFont typeface="Calibri"/>
              <a:buNone/>
            </a:pPr>
            <a:endParaRPr sz="2400" dirty="0"/>
          </a:p>
          <a:p>
            <a:pPr marL="0" lvl="0" indent="0" algn="just" rtl="0">
              <a:lnSpc>
                <a:spcPct val="90000"/>
              </a:lnSpc>
              <a:spcBef>
                <a:spcPts val="1000"/>
              </a:spcBef>
              <a:spcAft>
                <a:spcPts val="0"/>
              </a:spcAft>
              <a:buClr>
                <a:srgbClr val="FF0000"/>
              </a:buClr>
              <a:buSzPts val="2400"/>
              <a:buNone/>
            </a:pPr>
            <a:r>
              <a:rPr lang="en-US" sz="2400" b="1" dirty="0">
                <a:solidFill>
                  <a:srgbClr val="FF0000"/>
                </a:solidFill>
              </a:rPr>
              <a:t>¿</a:t>
            </a:r>
            <a:r>
              <a:rPr lang="en-US" sz="2400" b="1" dirty="0" err="1">
                <a:solidFill>
                  <a:srgbClr val="FF0000"/>
                </a:solidFill>
              </a:rPr>
              <a:t>Estuvo</a:t>
            </a:r>
            <a:r>
              <a:rPr lang="en-US" sz="2400" b="1" dirty="0">
                <a:solidFill>
                  <a:srgbClr val="FF0000"/>
                </a:solidFill>
              </a:rPr>
              <a:t> </a:t>
            </a:r>
            <a:r>
              <a:rPr lang="en-US" sz="2400" b="1" dirty="0" err="1">
                <a:solidFill>
                  <a:srgbClr val="FF0000"/>
                </a:solidFill>
              </a:rPr>
              <a:t>en</a:t>
            </a:r>
            <a:r>
              <a:rPr lang="en-US" sz="2400" b="1" dirty="0">
                <a:solidFill>
                  <a:srgbClr val="FF0000"/>
                </a:solidFill>
              </a:rPr>
              <a:t> lo </a:t>
            </a:r>
            <a:r>
              <a:rPr lang="en-US" sz="2400" b="1" dirty="0" err="1">
                <a:solidFill>
                  <a:srgbClr val="FF0000"/>
                </a:solidFill>
              </a:rPr>
              <a:t>cierto</a:t>
            </a:r>
            <a:r>
              <a:rPr lang="en-US" sz="2400" b="1" dirty="0">
                <a:solidFill>
                  <a:srgbClr val="FF0000"/>
                </a:solidFill>
              </a:rPr>
              <a:t>? </a:t>
            </a:r>
            <a:endParaRPr dirty="0"/>
          </a:p>
          <a:p>
            <a:pPr marL="0" lvl="0" indent="0" algn="just" rtl="0">
              <a:lnSpc>
                <a:spcPct val="90000"/>
              </a:lnSpc>
              <a:spcBef>
                <a:spcPts val="1000"/>
              </a:spcBef>
              <a:spcAft>
                <a:spcPts val="0"/>
              </a:spcAft>
              <a:buClr>
                <a:srgbClr val="FF0000"/>
              </a:buClr>
              <a:buSzPts val="2400"/>
              <a:buNone/>
            </a:pPr>
            <a:r>
              <a:rPr lang="en-US" sz="2400" b="1" dirty="0" err="1">
                <a:solidFill>
                  <a:srgbClr val="FF0000"/>
                </a:solidFill>
              </a:rPr>
              <a:t>Pasemos</a:t>
            </a:r>
            <a:r>
              <a:rPr lang="en-US" sz="2400" b="1" dirty="0">
                <a:solidFill>
                  <a:srgbClr val="FF0000"/>
                </a:solidFill>
              </a:rPr>
              <a:t> al </a:t>
            </a:r>
            <a:r>
              <a:rPr lang="en-US" sz="2400" b="1" dirty="0" err="1">
                <a:solidFill>
                  <a:srgbClr val="FF0000"/>
                </a:solidFill>
              </a:rPr>
              <a:t>ingreso</a:t>
            </a:r>
            <a:r>
              <a:rPr lang="en-US" sz="2400" b="1" dirty="0">
                <a:solidFill>
                  <a:srgbClr val="FF0000"/>
                </a:solidFill>
              </a:rPr>
              <a:t> y la </a:t>
            </a:r>
            <a:r>
              <a:rPr lang="en-US" sz="2400" b="1" dirty="0" err="1">
                <a:solidFill>
                  <a:srgbClr val="FF0000"/>
                </a:solidFill>
              </a:rPr>
              <a:t>visualización</a:t>
            </a:r>
            <a:r>
              <a:rPr lang="en-US" sz="2400" b="1" dirty="0">
                <a:solidFill>
                  <a:srgbClr val="FF0000"/>
                </a:solidFill>
              </a:rPr>
              <a:t> de </a:t>
            </a:r>
            <a:r>
              <a:rPr lang="en-US" sz="2400" b="1" dirty="0" err="1">
                <a:solidFill>
                  <a:srgbClr val="FF0000"/>
                </a:solidFill>
              </a:rPr>
              <a:t>datos</a:t>
            </a:r>
            <a:r>
              <a:rPr lang="en-US" sz="2400" b="1" dirty="0">
                <a:solidFill>
                  <a:srgbClr val="FF0000"/>
                </a:solidFill>
              </a:rPr>
              <a:t> GLOBE</a:t>
            </a:r>
            <a:endParaRPr dirty="0"/>
          </a:p>
        </p:txBody>
      </p:sp>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Evalúe sus conocimientos</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627" name="Google Shape;627;p55"/>
          <p:cNvSpPr txBox="1">
            <a:spLocks noGrp="1"/>
          </p:cNvSpPr>
          <p:nvPr>
            <p:ph type="title"/>
          </p:nvPr>
        </p:nvSpPr>
        <p:spPr>
          <a:xfrm>
            <a:off x="1200150" y="863659"/>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400"/>
              <a:buFont typeface="Calibri"/>
              <a:buNone/>
            </a:pPr>
            <a:r>
              <a:rPr lang="en-US" sz="2400" dirty="0"/>
              <a:t>Informe sus </a:t>
            </a:r>
            <a:r>
              <a:rPr lang="en-US" sz="2400" dirty="0" err="1"/>
              <a:t>datos</a:t>
            </a:r>
            <a:r>
              <a:rPr lang="en-US" sz="2400" dirty="0"/>
              <a:t> a GLOBE</a:t>
            </a:r>
            <a:endParaRPr dirty="0"/>
          </a:p>
        </p:txBody>
      </p:sp>
      <p:sp>
        <p:nvSpPr>
          <p:cNvPr id="628" name="Google Shape;628;p55"/>
          <p:cNvSpPr txBox="1">
            <a:spLocks noGrp="1"/>
          </p:cNvSpPr>
          <p:nvPr>
            <p:ph type="body" idx="1"/>
          </p:nvPr>
        </p:nvSpPr>
        <p:spPr>
          <a:xfrm>
            <a:off x="1475815" y="1825625"/>
            <a:ext cx="3886200" cy="4351338"/>
          </a:xfrm>
          <a:prstGeom prst="rect">
            <a:avLst/>
          </a:prstGeom>
          <a:noFill/>
          <a:ln>
            <a:noFill/>
          </a:ln>
        </p:spPr>
        <p:txBody>
          <a:bodyPr spcFirstLastPara="1" wrap="square" lIns="91425" tIns="45700" rIns="91425" bIns="45700" anchor="t" anchorCtr="0">
            <a:normAutofit fontScale="85000" lnSpcReduction="20000"/>
          </a:bodyPr>
          <a:lstStyle/>
          <a:p>
            <a:pPr>
              <a:lnSpc>
                <a:spcPct val="120000"/>
              </a:lnSpc>
            </a:pPr>
            <a:r>
              <a:rPr lang="es-ES" b="1" u="sng" dirty="0">
                <a:solidFill>
                  <a:srgbClr val="0070C0"/>
                </a:solidFill>
              </a:rPr>
              <a:t>Entrada de datos en vivo</a:t>
            </a:r>
            <a:r>
              <a:rPr lang="es-ES" b="1" dirty="0"/>
              <a:t> </a:t>
            </a:r>
            <a:r>
              <a:rPr lang="es-ES" dirty="0"/>
              <a:t>cargue sus datos en la Base de Datos Científica oficial de GLOBE</a:t>
            </a:r>
          </a:p>
          <a:p>
            <a:pPr>
              <a:lnSpc>
                <a:spcPct val="120000"/>
              </a:lnSpc>
            </a:pPr>
            <a:endParaRPr lang="en-US" dirty="0"/>
          </a:p>
          <a:p>
            <a:pPr>
              <a:lnSpc>
                <a:spcPct val="120000"/>
              </a:lnSpc>
            </a:pPr>
            <a:r>
              <a:rPr lang="en-US" b="1" dirty="0" err="1"/>
              <a:t>Ingreso</a:t>
            </a:r>
            <a:r>
              <a:rPr lang="en-US" b="1" dirty="0"/>
              <a:t> de </a:t>
            </a:r>
            <a:r>
              <a:rPr lang="en-US" b="1" dirty="0" err="1"/>
              <a:t>datos</a:t>
            </a:r>
            <a:r>
              <a:rPr lang="en-US" b="1" dirty="0"/>
              <a:t> por </a:t>
            </a:r>
            <a:r>
              <a:rPr lang="en-US" b="1" dirty="0" err="1"/>
              <a:t>correo</a:t>
            </a:r>
            <a:r>
              <a:rPr lang="en-US" b="1" dirty="0"/>
              <a:t> </a:t>
            </a:r>
            <a:r>
              <a:rPr lang="en-US" b="1" dirty="0" err="1"/>
              <a:t>electrónico</a:t>
            </a:r>
            <a:r>
              <a:rPr lang="en-US" b="1" dirty="0"/>
              <a:t>: </a:t>
            </a:r>
            <a:r>
              <a:rPr lang="en-US" dirty="0" err="1"/>
              <a:t>Envíe</a:t>
            </a:r>
            <a:r>
              <a:rPr lang="en-US" dirty="0"/>
              <a:t> los </a:t>
            </a:r>
            <a:r>
              <a:rPr lang="en-US" dirty="0" err="1"/>
              <a:t>datos</a:t>
            </a:r>
            <a:r>
              <a:rPr lang="en-US" dirty="0"/>
              <a:t> </a:t>
            </a:r>
            <a:r>
              <a:rPr lang="en-US" dirty="0" err="1"/>
              <a:t>en</a:t>
            </a:r>
            <a:r>
              <a:rPr lang="en-US" dirty="0"/>
              <a:t> el </a:t>
            </a:r>
            <a:r>
              <a:rPr lang="en-US" dirty="0" err="1"/>
              <a:t>cuerpo</a:t>
            </a:r>
            <a:r>
              <a:rPr lang="en-US" dirty="0"/>
              <a:t> de </a:t>
            </a:r>
            <a:r>
              <a:rPr lang="en-US" dirty="0" err="1"/>
              <a:t>su</a:t>
            </a:r>
            <a:r>
              <a:rPr lang="en-US" dirty="0"/>
              <a:t> </a:t>
            </a:r>
            <a:r>
              <a:rPr lang="en-US" dirty="0" err="1"/>
              <a:t>correo</a:t>
            </a:r>
            <a:r>
              <a:rPr lang="en-US" dirty="0"/>
              <a:t> </a:t>
            </a:r>
            <a:r>
              <a:rPr lang="en-US" dirty="0" err="1"/>
              <a:t>electrónico</a:t>
            </a:r>
            <a:r>
              <a:rPr lang="en-US" dirty="0"/>
              <a:t> (no </a:t>
            </a:r>
            <a:r>
              <a:rPr lang="en-US" dirty="0" err="1"/>
              <a:t>como</a:t>
            </a:r>
            <a:r>
              <a:rPr lang="en-US" dirty="0"/>
              <a:t> un </a:t>
            </a:r>
            <a:r>
              <a:rPr lang="en-US" dirty="0" err="1"/>
              <a:t>adjunto</a:t>
            </a:r>
            <a:r>
              <a:rPr lang="en-US" dirty="0"/>
              <a:t>) al </a:t>
            </a:r>
            <a:r>
              <a:rPr lang="en-US" b="1" u="sng" dirty="0">
                <a:solidFill>
                  <a:srgbClr val="0563C1"/>
                </a:solidFill>
                <a:hlinkClick r:id="rId3"/>
              </a:rPr>
              <a:t>DATA@GLOBE.GOV</a:t>
            </a:r>
            <a:endParaRPr lang="en-US" b="1" dirty="0"/>
          </a:p>
          <a:p>
            <a:endParaRPr lang="en-US" b="1" dirty="0"/>
          </a:p>
          <a:p>
            <a:pPr marL="0" lvl="0" indent="0">
              <a:lnSpc>
                <a:spcPct val="70000"/>
              </a:lnSpc>
              <a:spcBef>
                <a:spcPts val="0"/>
              </a:spcBef>
            </a:pPr>
            <a:endParaRPr lang="en-US" b="1" dirty="0"/>
          </a:p>
          <a:p>
            <a:pPr marL="0" lvl="0" indent="0">
              <a:lnSpc>
                <a:spcPct val="120000"/>
              </a:lnSpc>
              <a:spcBef>
                <a:spcPts val="0"/>
              </a:spcBef>
            </a:pPr>
            <a:r>
              <a:rPr lang="en-US" b="1" dirty="0" err="1"/>
              <a:t>Aplicación</a:t>
            </a:r>
            <a:r>
              <a:rPr lang="en-US" b="1" dirty="0"/>
              <a:t> de </a:t>
            </a:r>
            <a:r>
              <a:rPr lang="en-US" b="1" dirty="0" err="1"/>
              <a:t>datos</a:t>
            </a:r>
            <a:r>
              <a:rPr lang="en-US" b="1" dirty="0"/>
              <a:t> </a:t>
            </a:r>
            <a:r>
              <a:rPr lang="en-US" b="1" dirty="0" err="1"/>
              <a:t>móviles</a:t>
            </a:r>
            <a:r>
              <a:rPr lang="en-US" b="1" dirty="0"/>
              <a:t>: </a:t>
            </a:r>
            <a:r>
              <a:rPr lang="es-ES" dirty="0"/>
              <a:t>Descargue la aplicación de ingreso de datos científicos para  GLOBE en su dispositivo móvil y seleccione la opción correcta.</a:t>
            </a:r>
            <a:endParaRPr lang="en-US" dirty="0"/>
          </a:p>
          <a:p>
            <a:pPr marL="0" lvl="0" indent="0">
              <a:lnSpc>
                <a:spcPct val="120000"/>
              </a:lnSpc>
            </a:pPr>
            <a:r>
              <a:rPr lang="en-US" b="1" dirty="0"/>
              <a:t>Para Android </a:t>
            </a:r>
            <a:r>
              <a:rPr lang="en-US" dirty="0"/>
              <a:t>a </a:t>
            </a:r>
            <a:r>
              <a:rPr lang="en-US" dirty="0" err="1"/>
              <a:t>través</a:t>
            </a:r>
            <a:r>
              <a:rPr lang="en-US" dirty="0"/>
              <a:t> de  </a:t>
            </a:r>
            <a:r>
              <a:rPr lang="en-US" b="1" u="sng" dirty="0">
                <a:solidFill>
                  <a:srgbClr val="0563C1"/>
                </a:solidFill>
                <a:hlinkClick r:id="rId4"/>
              </a:rPr>
              <a:t>Google Play</a:t>
            </a:r>
            <a:endParaRPr lang="en-US" b="1" dirty="0"/>
          </a:p>
          <a:p>
            <a:pPr marL="0" lvl="0" indent="0">
              <a:lnSpc>
                <a:spcPct val="120000"/>
              </a:lnSpc>
            </a:pPr>
            <a:r>
              <a:rPr lang="en-US" b="1" dirty="0"/>
              <a:t>Para IOS </a:t>
            </a:r>
            <a:r>
              <a:rPr lang="en-US" dirty="0"/>
              <a:t>a </a:t>
            </a:r>
            <a:r>
              <a:rPr lang="en-US" dirty="0" err="1"/>
              <a:t>través</a:t>
            </a:r>
            <a:r>
              <a:rPr lang="en-US" dirty="0"/>
              <a:t> de  </a:t>
            </a:r>
            <a:r>
              <a:rPr lang="en-US" b="1" u="sng" dirty="0">
                <a:solidFill>
                  <a:srgbClr val="0563C1"/>
                </a:solidFill>
                <a:hlinkClick r:id="rId5"/>
              </a:rPr>
              <a:t>App Store</a:t>
            </a:r>
            <a:r>
              <a:rPr lang="en-US" b="1" dirty="0"/>
              <a:t> </a:t>
            </a:r>
            <a:endParaRPr lang="en-US" sz="1400" dirty="0"/>
          </a:p>
          <a:p>
            <a:pPr marL="228600" lvl="0" indent="-114300" algn="l" rtl="0">
              <a:lnSpc>
                <a:spcPct val="90000"/>
              </a:lnSpc>
              <a:spcBef>
                <a:spcPts val="0"/>
              </a:spcBef>
              <a:spcAft>
                <a:spcPts val="0"/>
              </a:spcAft>
              <a:buClr>
                <a:schemeClr val="dk1"/>
              </a:buClr>
              <a:buSzPts val="1800"/>
              <a:buNone/>
            </a:pPr>
            <a:endParaRPr u="sng" dirty="0">
              <a:solidFill>
                <a:schemeClr val="hlink"/>
              </a:solidFill>
              <a:hlinkClick r:id="rId6"/>
            </a:endParaRPr>
          </a:p>
        </p:txBody>
      </p:sp>
      <p:pic>
        <p:nvPicPr>
          <p:cNvPr id="629" name="Google Shape;629;p55" descr="Screen Shot of the GLOBE Program Science Data Entry App"/>
          <p:cNvPicPr preferRelativeResize="0">
            <a:picLocks noGrp="1"/>
          </p:cNvPicPr>
          <p:nvPr>
            <p:ph type="body" idx="2"/>
          </p:nvPr>
        </p:nvPicPr>
        <p:blipFill rotWithShape="1">
          <a:blip r:embed="rId7">
            <a:alphaModFix/>
          </a:blip>
          <a:srcRect/>
          <a:stretch/>
        </p:blipFill>
        <p:spPr>
          <a:xfrm>
            <a:off x="6022076" y="2155696"/>
            <a:ext cx="2404712" cy="3537207"/>
          </a:xfrm>
          <a:prstGeom prst="rect">
            <a:avLst/>
          </a:prstGeom>
          <a:noFill/>
          <a:ln>
            <a:noFill/>
          </a:ln>
        </p:spPr>
      </p:pic>
      <p:pic>
        <p:nvPicPr>
          <p:cNvPr id="8" name="Imagen 7"/>
          <p:cNvPicPr>
            <a:picLocks noChangeAspect="1"/>
          </p:cNvPicPr>
          <p:nvPr/>
        </p:nvPicPr>
        <p:blipFill>
          <a:blip r:embed="rId8"/>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Ingresar datos al sitio web de GLOBE</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Ingresar datos al sitio web de GLOBE</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635" name="Google Shape;635;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638" name="Google Shape;638;p56"/>
          <p:cNvSpPr txBox="1">
            <a:spLocks noGrp="1"/>
          </p:cNvSpPr>
          <p:nvPr>
            <p:ph type="title"/>
          </p:nvPr>
        </p:nvSpPr>
        <p:spPr>
          <a:xfrm>
            <a:off x="1475815" y="990600"/>
            <a:ext cx="7336412" cy="994172"/>
          </a:xfrm>
          <a:prstGeom prst="rect">
            <a:avLst/>
          </a:prstGeom>
          <a:noFill/>
          <a:ln>
            <a:noFill/>
          </a:ln>
        </p:spPr>
        <p:txBody>
          <a:bodyPr spcFirstLastPara="1" wrap="square" lIns="91425" tIns="45700" rIns="91425" bIns="45700" anchor="ctr" anchorCtr="0">
            <a:normAutofit fontScale="90000"/>
          </a:bodyPr>
          <a:lstStyle/>
          <a:p>
            <a:pPr lvl="0">
              <a:buClr>
                <a:srgbClr val="000090"/>
              </a:buClr>
              <a:buSzPts val="2400"/>
            </a:pPr>
            <a:r>
              <a:rPr lang="en-US" dirty="0" err="1">
                <a:solidFill>
                  <a:srgbClr val="000090"/>
                </a:solidFill>
              </a:rPr>
              <a:t>Ingreso</a:t>
            </a:r>
            <a:r>
              <a:rPr lang="en-US" dirty="0">
                <a:solidFill>
                  <a:srgbClr val="000090"/>
                </a:solidFill>
              </a:rPr>
              <a:t> de sus </a:t>
            </a:r>
            <a:r>
              <a:rPr lang="en-US" dirty="0" err="1">
                <a:solidFill>
                  <a:srgbClr val="000090"/>
                </a:solidFill>
              </a:rPr>
              <a:t>datos</a:t>
            </a:r>
            <a:r>
              <a:rPr lang="en-US" dirty="0">
                <a:solidFill>
                  <a:srgbClr val="000090"/>
                </a:solidFill>
              </a:rPr>
              <a:t> a </a:t>
            </a:r>
            <a:r>
              <a:rPr lang="en-US" dirty="0" err="1">
                <a:solidFill>
                  <a:srgbClr val="000090"/>
                </a:solidFill>
              </a:rPr>
              <a:t>través</a:t>
            </a:r>
            <a:r>
              <a:rPr lang="en-US" dirty="0">
                <a:solidFill>
                  <a:srgbClr val="000090"/>
                </a:solidFill>
              </a:rPr>
              <a:t> del </a:t>
            </a:r>
            <a:r>
              <a:rPr lang="en-US" dirty="0" err="1">
                <a:solidFill>
                  <a:srgbClr val="000090"/>
                </a:solidFill>
              </a:rPr>
              <a:t>Ingreso</a:t>
            </a:r>
            <a:r>
              <a:rPr lang="en-US" dirty="0">
                <a:solidFill>
                  <a:srgbClr val="000090"/>
                </a:solidFill>
              </a:rPr>
              <a:t> de </a:t>
            </a:r>
            <a:r>
              <a:rPr lang="en-US" dirty="0" err="1">
                <a:solidFill>
                  <a:srgbClr val="000090"/>
                </a:solidFill>
              </a:rPr>
              <a:t>Datos</a:t>
            </a:r>
            <a:r>
              <a:rPr lang="en-US" dirty="0">
                <a:solidFill>
                  <a:srgbClr val="000090"/>
                </a:solidFill>
              </a:rPr>
              <a:t> </a:t>
            </a:r>
            <a:r>
              <a:rPr lang="en-US" dirty="0" err="1">
                <a:solidFill>
                  <a:srgbClr val="000090"/>
                </a:solidFill>
              </a:rPr>
              <a:t>en</a:t>
            </a:r>
            <a:r>
              <a:rPr lang="en-US" dirty="0">
                <a:solidFill>
                  <a:srgbClr val="000090"/>
                </a:solidFill>
              </a:rPr>
              <a:t> Vivo o la </a:t>
            </a:r>
            <a:r>
              <a:rPr lang="en-US" dirty="0" err="1">
                <a:solidFill>
                  <a:srgbClr val="000090"/>
                </a:solidFill>
              </a:rPr>
              <a:t>Aplicación</a:t>
            </a:r>
            <a:r>
              <a:rPr lang="en-US" dirty="0">
                <a:solidFill>
                  <a:srgbClr val="000090"/>
                </a:solidFill>
              </a:rPr>
              <a:t> de </a:t>
            </a:r>
            <a:r>
              <a:rPr lang="en-US" dirty="0" err="1">
                <a:solidFill>
                  <a:srgbClr val="000090"/>
                </a:solidFill>
              </a:rPr>
              <a:t>Datos</a:t>
            </a:r>
            <a:r>
              <a:rPr lang="en-US" dirty="0">
                <a:solidFill>
                  <a:srgbClr val="000090"/>
                </a:solidFill>
              </a:rPr>
              <a:t> </a:t>
            </a:r>
            <a:r>
              <a:rPr lang="en-US" dirty="0" err="1">
                <a:solidFill>
                  <a:srgbClr val="000090"/>
                </a:solidFill>
              </a:rPr>
              <a:t>Móviles</a:t>
            </a:r>
            <a:r>
              <a:rPr lang="en-US" dirty="0">
                <a:solidFill>
                  <a:srgbClr val="000090"/>
                </a:solidFill>
              </a:rPr>
              <a:t>- Paso 1</a:t>
            </a:r>
            <a:endParaRPr dirty="0"/>
          </a:p>
        </p:txBody>
      </p:sp>
      <p:pic>
        <p:nvPicPr>
          <p:cNvPr id="4" name="Imagen 3"/>
          <p:cNvPicPr>
            <a:picLocks noChangeAspect="1"/>
          </p:cNvPicPr>
          <p:nvPr/>
        </p:nvPicPr>
        <p:blipFill>
          <a:blip r:embed="rId4"/>
          <a:stretch>
            <a:fillRect/>
          </a:stretch>
        </p:blipFill>
        <p:spPr>
          <a:xfrm>
            <a:off x="1786012" y="1984772"/>
            <a:ext cx="6413548" cy="466384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297"/>
            <a:ext cx="9144793" cy="6858594"/>
          </a:xfrm>
          <a:prstGeom prst="rect">
            <a:avLst/>
          </a:prstGeom>
        </p:spPr>
      </p:pic>
      <p:sp>
        <p:nvSpPr>
          <p:cNvPr id="8" name="Rectángulo redondeado 7"/>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Ingresar datos al sitio web de GLOBE</a:t>
            </a:r>
            <a:endParaRPr lang="es-AR" sz="1200"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644" name="Google Shape;644;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
        <p:nvSpPr>
          <p:cNvPr id="647" name="Google Shape;647;p57"/>
          <p:cNvSpPr txBox="1">
            <a:spLocks noGrp="1"/>
          </p:cNvSpPr>
          <p:nvPr>
            <p:ph type="title"/>
          </p:nvPr>
        </p:nvSpPr>
        <p:spPr>
          <a:xfrm>
            <a:off x="1475815" y="1030241"/>
            <a:ext cx="7886700" cy="994172"/>
          </a:xfrm>
          <a:prstGeom prst="rect">
            <a:avLst/>
          </a:prstGeom>
          <a:noFill/>
          <a:ln>
            <a:noFill/>
          </a:ln>
        </p:spPr>
        <p:txBody>
          <a:bodyPr spcFirstLastPara="1" wrap="square" lIns="91425" tIns="45700" rIns="91425" bIns="45700" anchor="ctr" anchorCtr="0">
            <a:normAutofit/>
          </a:bodyPr>
          <a:lstStyle/>
          <a:p>
            <a:pPr lvl="0">
              <a:buClr>
                <a:srgbClr val="000090"/>
              </a:buClr>
              <a:buSzPts val="2400"/>
            </a:pPr>
            <a:r>
              <a:rPr lang="en-US" sz="2400" dirty="0" err="1">
                <a:solidFill>
                  <a:srgbClr val="000090"/>
                </a:solidFill>
              </a:rPr>
              <a:t>Ingreso</a:t>
            </a:r>
            <a:r>
              <a:rPr lang="en-US" sz="2400" dirty="0">
                <a:solidFill>
                  <a:srgbClr val="000090"/>
                </a:solidFill>
              </a:rPr>
              <a:t> de sus </a:t>
            </a:r>
            <a:r>
              <a:rPr lang="en-US" sz="2400" dirty="0" err="1">
                <a:solidFill>
                  <a:srgbClr val="000090"/>
                </a:solidFill>
              </a:rPr>
              <a:t>datos</a:t>
            </a:r>
            <a:r>
              <a:rPr lang="en-US" sz="2400" dirty="0">
                <a:solidFill>
                  <a:srgbClr val="000090"/>
                </a:solidFill>
              </a:rPr>
              <a:t> a </a:t>
            </a:r>
            <a:r>
              <a:rPr lang="en-US" sz="2400" dirty="0" err="1">
                <a:solidFill>
                  <a:srgbClr val="000090"/>
                </a:solidFill>
              </a:rPr>
              <a:t>través</a:t>
            </a:r>
            <a:r>
              <a:rPr lang="en-US" sz="2400" dirty="0">
                <a:solidFill>
                  <a:srgbClr val="000090"/>
                </a:solidFill>
              </a:rPr>
              <a:t> del </a:t>
            </a:r>
            <a:r>
              <a:rPr lang="en-US" sz="2400" dirty="0" err="1">
                <a:solidFill>
                  <a:srgbClr val="000090"/>
                </a:solidFill>
              </a:rPr>
              <a:t>Ingreso</a:t>
            </a:r>
            <a:r>
              <a:rPr lang="en-US" sz="2400" dirty="0">
                <a:solidFill>
                  <a:srgbClr val="000090"/>
                </a:solidFill>
              </a:rPr>
              <a:t> de </a:t>
            </a:r>
            <a:r>
              <a:rPr lang="en-US" sz="2400" dirty="0" err="1">
                <a:solidFill>
                  <a:srgbClr val="000090"/>
                </a:solidFill>
              </a:rPr>
              <a:t>Datos</a:t>
            </a:r>
            <a:r>
              <a:rPr lang="en-US" sz="2400" dirty="0">
                <a:solidFill>
                  <a:srgbClr val="000090"/>
                </a:solidFill>
              </a:rPr>
              <a:t> </a:t>
            </a:r>
            <a:r>
              <a:rPr lang="en-US" sz="2400" dirty="0" err="1">
                <a:solidFill>
                  <a:srgbClr val="000090"/>
                </a:solidFill>
              </a:rPr>
              <a:t>en</a:t>
            </a:r>
            <a:r>
              <a:rPr lang="en-US" sz="2400" dirty="0">
                <a:solidFill>
                  <a:srgbClr val="000090"/>
                </a:solidFill>
              </a:rPr>
              <a:t> Vivo o la </a:t>
            </a:r>
            <a:r>
              <a:rPr lang="en-US" sz="2400" dirty="0" err="1">
                <a:solidFill>
                  <a:srgbClr val="000090"/>
                </a:solidFill>
              </a:rPr>
              <a:t>Aplicación</a:t>
            </a:r>
            <a:r>
              <a:rPr lang="en-US" sz="2400" dirty="0">
                <a:solidFill>
                  <a:srgbClr val="000090"/>
                </a:solidFill>
              </a:rPr>
              <a:t> de </a:t>
            </a:r>
            <a:r>
              <a:rPr lang="en-US" sz="2400" dirty="0" err="1">
                <a:solidFill>
                  <a:srgbClr val="000090"/>
                </a:solidFill>
              </a:rPr>
              <a:t>Datos</a:t>
            </a:r>
            <a:r>
              <a:rPr lang="en-US" sz="2400" dirty="0">
                <a:solidFill>
                  <a:srgbClr val="000090"/>
                </a:solidFill>
              </a:rPr>
              <a:t> </a:t>
            </a:r>
            <a:r>
              <a:rPr lang="en-US" sz="2400" dirty="0" err="1">
                <a:solidFill>
                  <a:srgbClr val="000090"/>
                </a:solidFill>
              </a:rPr>
              <a:t>Móviles</a:t>
            </a:r>
            <a:r>
              <a:rPr lang="en-US" sz="2400" dirty="0">
                <a:solidFill>
                  <a:srgbClr val="000090"/>
                </a:solidFill>
              </a:rPr>
              <a:t>- Paso 2</a:t>
            </a:r>
            <a:endParaRPr sz="2400" dirty="0"/>
          </a:p>
        </p:txBody>
      </p:sp>
      <p:pic>
        <p:nvPicPr>
          <p:cNvPr id="3" name="Imagen 2"/>
          <p:cNvPicPr>
            <a:picLocks noChangeAspect="1"/>
          </p:cNvPicPr>
          <p:nvPr/>
        </p:nvPicPr>
        <p:blipFill>
          <a:blip r:embed="rId4"/>
          <a:stretch>
            <a:fillRect/>
          </a:stretch>
        </p:blipFill>
        <p:spPr>
          <a:xfrm>
            <a:off x="1722563" y="2070316"/>
            <a:ext cx="7187807" cy="463945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Entender los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653" name="Google Shape;653;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656" name="Google Shape;656;p58"/>
          <p:cNvSpPr txBox="1">
            <a:spLocks noGrp="1"/>
          </p:cNvSpPr>
          <p:nvPr>
            <p:ph type="title"/>
          </p:nvPr>
        </p:nvSpPr>
        <p:spPr>
          <a:xfrm>
            <a:off x="1475815" y="1030241"/>
            <a:ext cx="7886700" cy="994172"/>
          </a:xfrm>
          <a:prstGeom prst="rect">
            <a:avLst/>
          </a:prstGeom>
          <a:noFill/>
          <a:ln>
            <a:noFill/>
          </a:ln>
        </p:spPr>
        <p:txBody>
          <a:bodyPr spcFirstLastPara="1" wrap="square" lIns="91425" tIns="45700" rIns="91425" bIns="45700" anchor="ctr" anchorCtr="0">
            <a:normAutofit/>
          </a:bodyPr>
          <a:lstStyle/>
          <a:p>
            <a:pPr lvl="0">
              <a:buClr>
                <a:srgbClr val="000072"/>
              </a:buClr>
              <a:buSzPts val="2400"/>
            </a:pPr>
            <a:r>
              <a:rPr lang="en-US" sz="2400" dirty="0" err="1"/>
              <a:t>V</a:t>
            </a:r>
            <a:r>
              <a:rPr lang="en-US" sz="2400" dirty="0" err="1">
                <a:solidFill>
                  <a:srgbClr val="000072"/>
                </a:solidFill>
              </a:rPr>
              <a:t>isualice</a:t>
            </a:r>
            <a:r>
              <a:rPr lang="en-US" sz="2400" dirty="0">
                <a:solidFill>
                  <a:srgbClr val="000072"/>
                </a:solidFill>
              </a:rPr>
              <a:t> y </a:t>
            </a:r>
            <a:r>
              <a:rPr lang="en-US" sz="2400" dirty="0" err="1">
                <a:solidFill>
                  <a:srgbClr val="000072"/>
                </a:solidFill>
              </a:rPr>
              <a:t>recupere</a:t>
            </a:r>
            <a:r>
              <a:rPr lang="en-US" sz="2400" dirty="0">
                <a:solidFill>
                  <a:srgbClr val="000072"/>
                </a:solidFill>
              </a:rPr>
              <a:t> </a:t>
            </a:r>
            <a:r>
              <a:rPr lang="en-US" sz="2400" dirty="0" err="1">
                <a:solidFill>
                  <a:srgbClr val="000072"/>
                </a:solidFill>
              </a:rPr>
              <a:t>datos</a:t>
            </a:r>
            <a:r>
              <a:rPr lang="en-US" sz="2400" dirty="0">
                <a:solidFill>
                  <a:srgbClr val="000072"/>
                </a:solidFill>
              </a:rPr>
              <a:t> del pH del Agua - Paso 1</a:t>
            </a:r>
            <a:br>
              <a:rPr lang="en-US" sz="2400" dirty="0">
                <a:solidFill>
                  <a:srgbClr val="000072"/>
                </a:solidFill>
              </a:rPr>
            </a:br>
            <a:endParaRPr sz="2400" dirty="0"/>
          </a:p>
        </p:txBody>
      </p:sp>
      <p:sp>
        <p:nvSpPr>
          <p:cNvPr id="657" name="Google Shape;657;p58"/>
          <p:cNvSpPr txBox="1">
            <a:spLocks noGrp="1"/>
          </p:cNvSpPr>
          <p:nvPr>
            <p:ph type="body" idx="1"/>
          </p:nvPr>
        </p:nvSpPr>
        <p:spPr>
          <a:xfrm>
            <a:off x="1475814" y="1825625"/>
            <a:ext cx="7210985" cy="4351338"/>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s-ES" dirty="0"/>
              <a:t>GLOBE brinda la capacidad de ver e interactuar con datos medidos en todo el mundo. Ingrese a nuestra </a:t>
            </a:r>
            <a:r>
              <a:rPr lang="es-ES" u="sng" dirty="0">
                <a:solidFill>
                  <a:srgbClr val="0070C0"/>
                </a:solidFill>
              </a:rPr>
              <a:t>herramienta de visualización </a:t>
            </a:r>
            <a:r>
              <a:rPr lang="es-ES" dirty="0"/>
              <a:t>para mapear, graficar, filtrar y exportar datos que se han medido a través de protocolos GLOBE desde 1995. A continuación se muestran los pasos que se seguirán cuando se utilice la Herramienta de Visualización: </a:t>
            </a:r>
            <a:endParaRPr lang="en-US" dirty="0"/>
          </a:p>
          <a:p>
            <a:pPr marL="0" lvl="0" indent="0" algn="l" rtl="0">
              <a:lnSpc>
                <a:spcPct val="90000"/>
              </a:lnSpc>
              <a:spcBef>
                <a:spcPts val="0"/>
              </a:spcBef>
              <a:spcAft>
                <a:spcPts val="0"/>
              </a:spcAft>
              <a:buClr>
                <a:schemeClr val="dk1"/>
              </a:buClr>
              <a:buSzPts val="1800"/>
              <a:buNone/>
            </a:pPr>
            <a:endParaRPr dirty="0"/>
          </a:p>
        </p:txBody>
      </p:sp>
      <p:sp>
        <p:nvSpPr>
          <p:cNvPr id="659" name="Google Shape;659;p58"/>
          <p:cNvSpPr txBox="1"/>
          <p:nvPr/>
        </p:nvSpPr>
        <p:spPr>
          <a:xfrm>
            <a:off x="1422547" y="6211669"/>
            <a:ext cx="7441906" cy="861734"/>
          </a:xfrm>
          <a:prstGeom prst="rect">
            <a:avLst/>
          </a:prstGeom>
          <a:noFill/>
          <a:ln>
            <a:noFill/>
          </a:ln>
        </p:spPr>
        <p:txBody>
          <a:bodyPr spcFirstLastPara="1" wrap="square" lIns="91425" tIns="45700" rIns="91425" bIns="45700" anchor="t" anchorCtr="0">
            <a:spAutoFit/>
          </a:bodyPr>
          <a:lstStyle/>
          <a:p>
            <a:r>
              <a:rPr lang="en-US" sz="1600" b="1" u="sng" dirty="0">
                <a:solidFill>
                  <a:schemeClr val="accent1">
                    <a:lumMod val="75000"/>
                  </a:schemeClr>
                </a:solidFill>
                <a:latin typeface="Calibri" panose="020F0502020204030204" pitchFamily="34" charset="0"/>
                <a:cs typeface="Calibri" panose="020F0502020204030204" pitchFamily="34" charset="0"/>
              </a:rPr>
              <a:t>Enlace</a:t>
            </a:r>
            <a:r>
              <a:rPr lang="en-US" sz="1600" b="1" dirty="0">
                <a:latin typeface="Calibri" panose="020F0502020204030204" pitchFamily="34" charset="0"/>
                <a:cs typeface="Calibri" panose="020F0502020204030204" pitchFamily="34" charset="0"/>
              </a:rPr>
              <a:t> al tutorial paso a paso </a:t>
            </a:r>
            <a:r>
              <a:rPr lang="en-US" sz="1600" b="1" dirty="0" err="1">
                <a:latin typeface="Calibri" panose="020F0502020204030204" pitchFamily="34" charset="0"/>
                <a:cs typeface="Calibri" panose="020F0502020204030204" pitchFamily="34" charset="0"/>
              </a:rPr>
              <a:t>sobre</a:t>
            </a:r>
            <a:r>
              <a:rPr lang="en-US" sz="1600" b="1" dirty="0">
                <a:latin typeface="Calibri" panose="020F0502020204030204" pitchFamily="34" charset="0"/>
                <a:cs typeface="Calibri" panose="020F0502020204030204" pitchFamily="34" charset="0"/>
              </a:rPr>
              <a:t> el </a:t>
            </a:r>
            <a:r>
              <a:rPr lang="en-US" sz="1600" b="1" dirty="0" err="1">
                <a:latin typeface="Calibri" panose="020F0502020204030204" pitchFamily="34" charset="0"/>
                <a:cs typeface="Calibri" panose="020F0502020204030204" pitchFamily="34" charset="0"/>
              </a:rPr>
              <a:t>uso</a:t>
            </a:r>
            <a:r>
              <a:rPr lang="en-US" sz="1600" b="1" dirty="0">
                <a:latin typeface="Calibri" panose="020F0502020204030204" pitchFamily="34" charset="0"/>
                <a:cs typeface="Calibri" panose="020F0502020204030204" pitchFamily="34" charset="0"/>
              </a:rPr>
              <a:t> del Sistema de </a:t>
            </a:r>
            <a:r>
              <a:rPr lang="en-US" sz="1600" b="1" dirty="0" err="1">
                <a:latin typeface="Calibri" panose="020F0502020204030204" pitchFamily="34" charset="0"/>
                <a:cs typeface="Calibri" panose="020F0502020204030204" pitchFamily="34" charset="0"/>
              </a:rPr>
              <a:t>Visualización</a:t>
            </a:r>
            <a:r>
              <a:rPr lang="en-US" sz="1600" b="1" dirty="0">
                <a:latin typeface="Calibri" panose="020F0502020204030204" pitchFamily="34" charset="0"/>
                <a:cs typeface="Calibri" panose="020F0502020204030204" pitchFamily="34" charset="0"/>
              </a:rPr>
              <a:t> de </a:t>
            </a:r>
            <a:r>
              <a:rPr lang="en-US" sz="1600" b="1" dirty="0" err="1">
                <a:latin typeface="Calibri" panose="020F0502020204030204" pitchFamily="34" charset="0"/>
                <a:cs typeface="Calibri" panose="020F0502020204030204" pitchFamily="34" charset="0"/>
              </a:rPr>
              <a:t>Datos</a:t>
            </a:r>
            <a:r>
              <a:rPr lang="en-US" sz="1600" b="1" dirty="0">
                <a:latin typeface="Calibri" panose="020F0502020204030204" pitchFamily="34" charset="0"/>
                <a:cs typeface="Calibri" panose="020F0502020204030204" pitchFamily="34" charset="0"/>
              </a:rPr>
              <a:t> GLOBE</a:t>
            </a: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 name="Imagen 2"/>
          <p:cNvPicPr>
            <a:picLocks noChangeAspect="1"/>
          </p:cNvPicPr>
          <p:nvPr/>
        </p:nvPicPr>
        <p:blipFill>
          <a:blip r:embed="rId4"/>
          <a:stretch>
            <a:fillRect/>
          </a:stretch>
        </p:blipFill>
        <p:spPr>
          <a:xfrm>
            <a:off x="1658105" y="3096167"/>
            <a:ext cx="6846401" cy="303607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Entender los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664" name="Google Shape;664;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
        <p:nvSpPr>
          <p:cNvPr id="667" name="Google Shape;667;p59"/>
          <p:cNvSpPr txBox="1">
            <a:spLocks noGrp="1"/>
          </p:cNvSpPr>
          <p:nvPr>
            <p:ph type="title"/>
          </p:nvPr>
        </p:nvSpPr>
        <p:spPr>
          <a:xfrm>
            <a:off x="1475815" y="1030241"/>
            <a:ext cx="7886700" cy="994172"/>
          </a:xfrm>
          <a:prstGeom prst="rect">
            <a:avLst/>
          </a:prstGeom>
          <a:noFill/>
          <a:ln>
            <a:noFill/>
          </a:ln>
        </p:spPr>
        <p:txBody>
          <a:bodyPr spcFirstLastPara="1" wrap="square" lIns="91425" tIns="45700" rIns="91425" bIns="45700" anchor="ctr" anchorCtr="0">
            <a:normAutofit/>
          </a:bodyPr>
          <a:lstStyle/>
          <a:p>
            <a:pPr lvl="0">
              <a:buClr>
                <a:srgbClr val="000072"/>
              </a:buClr>
              <a:buSzPts val="2400"/>
            </a:pPr>
            <a:r>
              <a:rPr lang="en-US" sz="2400" dirty="0" err="1"/>
              <a:t>V</a:t>
            </a:r>
            <a:r>
              <a:rPr lang="en-US" sz="2400" dirty="0" err="1">
                <a:solidFill>
                  <a:srgbClr val="000072"/>
                </a:solidFill>
              </a:rPr>
              <a:t>isualice</a:t>
            </a:r>
            <a:r>
              <a:rPr lang="en-US" sz="2400" dirty="0">
                <a:solidFill>
                  <a:srgbClr val="000072"/>
                </a:solidFill>
              </a:rPr>
              <a:t> y </a:t>
            </a:r>
            <a:r>
              <a:rPr lang="en-US" sz="2400" dirty="0" err="1">
                <a:solidFill>
                  <a:srgbClr val="000072"/>
                </a:solidFill>
              </a:rPr>
              <a:t>recupere</a:t>
            </a:r>
            <a:r>
              <a:rPr lang="en-US" sz="2400" dirty="0">
                <a:solidFill>
                  <a:srgbClr val="000072"/>
                </a:solidFill>
              </a:rPr>
              <a:t> </a:t>
            </a:r>
            <a:r>
              <a:rPr lang="en-US" sz="2400" dirty="0" err="1">
                <a:solidFill>
                  <a:srgbClr val="000072"/>
                </a:solidFill>
              </a:rPr>
              <a:t>datos</a:t>
            </a:r>
            <a:r>
              <a:rPr lang="en-US" sz="2400" dirty="0">
                <a:solidFill>
                  <a:srgbClr val="000072"/>
                </a:solidFill>
              </a:rPr>
              <a:t> del pH del Agua - Paso 2</a:t>
            </a:r>
            <a:br>
              <a:rPr lang="en-US" sz="2400" dirty="0">
                <a:solidFill>
                  <a:srgbClr val="000072"/>
                </a:solidFill>
              </a:rPr>
            </a:br>
            <a:endParaRPr sz="2400" dirty="0"/>
          </a:p>
        </p:txBody>
      </p:sp>
      <p:sp>
        <p:nvSpPr>
          <p:cNvPr id="669" name="Google Shape;669;p59"/>
          <p:cNvSpPr txBox="1">
            <a:spLocks noGrp="1"/>
          </p:cNvSpPr>
          <p:nvPr>
            <p:ph type="body" idx="1"/>
          </p:nvPr>
        </p:nvSpPr>
        <p:spPr>
          <a:xfrm>
            <a:off x="1422547" y="1761331"/>
            <a:ext cx="7401859" cy="4351338"/>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US" dirty="0" err="1"/>
              <a:t>Seleccione</a:t>
            </a:r>
            <a:r>
              <a:rPr lang="en-US" dirty="0"/>
              <a:t> la </a:t>
            </a:r>
            <a:r>
              <a:rPr lang="en-US" dirty="0" err="1"/>
              <a:t>fecha</a:t>
            </a:r>
            <a:r>
              <a:rPr lang="en-US" dirty="0"/>
              <a:t> para la que </a:t>
            </a:r>
            <a:r>
              <a:rPr lang="en-US" dirty="0" err="1"/>
              <a:t>necesita</a:t>
            </a:r>
            <a:r>
              <a:rPr lang="en-US" dirty="0"/>
              <a:t> los </a:t>
            </a:r>
            <a:r>
              <a:rPr lang="en-US" dirty="0" err="1"/>
              <a:t>datos</a:t>
            </a:r>
            <a:r>
              <a:rPr lang="en-US" dirty="0"/>
              <a:t> del pH del </a:t>
            </a:r>
            <a:r>
              <a:rPr lang="en-US" dirty="0" err="1"/>
              <a:t>agua</a:t>
            </a:r>
            <a:r>
              <a:rPr lang="en-US" dirty="0"/>
              <a:t>, </a:t>
            </a:r>
            <a:r>
              <a:rPr lang="en-US" dirty="0" err="1"/>
              <a:t>añada</a:t>
            </a:r>
            <a:r>
              <a:rPr lang="en-US" dirty="0"/>
              <a:t> la </a:t>
            </a:r>
            <a:r>
              <a:rPr lang="en-US" dirty="0" err="1"/>
              <a:t>capa</a:t>
            </a:r>
            <a:r>
              <a:rPr lang="en-US" dirty="0"/>
              <a:t> y </a:t>
            </a:r>
            <a:r>
              <a:rPr lang="en-US" dirty="0" err="1"/>
              <a:t>podrá</a:t>
            </a:r>
            <a:r>
              <a:rPr lang="en-US" dirty="0"/>
              <a:t> </a:t>
            </a:r>
            <a:r>
              <a:rPr lang="en-US" dirty="0" err="1"/>
              <a:t>ver</a:t>
            </a:r>
            <a:r>
              <a:rPr lang="en-US" dirty="0"/>
              <a:t> </a:t>
            </a:r>
            <a:r>
              <a:rPr lang="en-US" dirty="0" err="1"/>
              <a:t>dónde</a:t>
            </a:r>
            <a:r>
              <a:rPr lang="en-US" dirty="0"/>
              <a:t> </a:t>
            </a:r>
            <a:r>
              <a:rPr lang="en-US" dirty="0" err="1"/>
              <a:t>están</a:t>
            </a:r>
            <a:r>
              <a:rPr lang="en-US" dirty="0"/>
              <a:t> </a:t>
            </a:r>
            <a:r>
              <a:rPr lang="en-US" dirty="0" err="1"/>
              <a:t>disponibles</a:t>
            </a:r>
            <a:r>
              <a:rPr lang="en-US" dirty="0"/>
              <a:t> los </a:t>
            </a:r>
            <a:r>
              <a:rPr lang="en-US" dirty="0" err="1"/>
              <a:t>datos</a:t>
            </a:r>
            <a:endParaRPr lang="en-US" dirty="0"/>
          </a:p>
          <a:p>
            <a:pPr marL="0" lvl="0" indent="0" algn="l" rtl="0">
              <a:lnSpc>
                <a:spcPct val="90000"/>
              </a:lnSpc>
              <a:spcBef>
                <a:spcPts val="0"/>
              </a:spcBef>
              <a:spcAft>
                <a:spcPts val="0"/>
              </a:spcAft>
              <a:buClr>
                <a:schemeClr val="dk1"/>
              </a:buClr>
              <a:buSzPts val="1800"/>
              <a:buNone/>
            </a:pPr>
            <a:endParaRPr dirty="0"/>
          </a:p>
        </p:txBody>
      </p:sp>
      <p:pic>
        <p:nvPicPr>
          <p:cNvPr id="3" name="Imagen 2"/>
          <p:cNvPicPr>
            <a:picLocks noChangeAspect="1"/>
          </p:cNvPicPr>
          <p:nvPr/>
        </p:nvPicPr>
        <p:blipFill>
          <a:blip r:embed="rId4"/>
          <a:stretch>
            <a:fillRect/>
          </a:stretch>
        </p:blipFill>
        <p:spPr>
          <a:xfrm>
            <a:off x="1380545" y="2506744"/>
            <a:ext cx="7443861" cy="37127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¿Por qué recopilar datos del pH del agua?</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smtClean="0">
              <a:solidFill>
                <a:srgbClr val="91AAC6"/>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139" name="Google Shape;139;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42" name="Google Shape;142;p6"/>
          <p:cNvSpPr txBox="1">
            <a:spLocks noGrp="1"/>
          </p:cNvSpPr>
          <p:nvPr>
            <p:ph type="title"/>
          </p:nvPr>
        </p:nvSpPr>
        <p:spPr>
          <a:xfrm>
            <a:off x="1295534" y="870009"/>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s-AR" sz="2400" dirty="0" smtClean="0">
                <a:solidFill>
                  <a:srgbClr val="000072"/>
                </a:solidFill>
              </a:rPr>
              <a:t>El pH y la vida acuática</a:t>
            </a:r>
            <a:endParaRPr lang="es-AR" sz="2000" dirty="0">
              <a:solidFill>
                <a:srgbClr val="000072"/>
              </a:solidFill>
            </a:endParaRPr>
          </a:p>
        </p:txBody>
      </p:sp>
      <p:sp>
        <p:nvSpPr>
          <p:cNvPr id="143" name="Google Shape;143;p6"/>
          <p:cNvSpPr txBox="1">
            <a:spLocks noGrp="1"/>
          </p:cNvSpPr>
          <p:nvPr>
            <p:ph type="body" idx="1"/>
          </p:nvPr>
        </p:nvSpPr>
        <p:spPr>
          <a:xfrm>
            <a:off x="1331108" y="1657410"/>
            <a:ext cx="4852715" cy="4699161"/>
          </a:xfrm>
          <a:prstGeom prst="rect">
            <a:avLst/>
          </a:prstGeom>
          <a:noFill/>
          <a:ln>
            <a:noFill/>
          </a:ln>
        </p:spPr>
        <p:txBody>
          <a:bodyPr spcFirstLastPara="1" wrap="square" lIns="91425" tIns="45700" rIns="91425" bIns="45700" anchor="t" anchorCtr="0">
            <a:noAutofit/>
          </a:bodyPr>
          <a:lstStyle/>
          <a:p>
            <a:pPr marL="0" lvl="0" indent="0" algn="just">
              <a:spcBef>
                <a:spcPts val="0"/>
              </a:spcBef>
              <a:buSzPts val="1600"/>
              <a:buNone/>
            </a:pPr>
            <a:r>
              <a:rPr lang="es-AR" sz="1600" dirty="0" smtClean="0"/>
              <a:t>El pH afecta a la mayoría de los procesos químicos y biológicos que tienen lugar en el agua. El pH afecta a la solubilidad (cantidad que puede disolverse en el agua) y a la disponibilidad biológica de los nutrientes. También determina el grado de solubilidad de materiales potencialmente tóxicos, como los metales pesados.</a:t>
            </a:r>
          </a:p>
          <a:p>
            <a:pPr marL="0" lvl="0" indent="0" algn="just">
              <a:spcBef>
                <a:spcPts val="0"/>
              </a:spcBef>
              <a:buSzPts val="1600"/>
              <a:buNone/>
            </a:pPr>
            <a:endParaRPr lang="es-AR" sz="1600" dirty="0" smtClean="0"/>
          </a:p>
          <a:p>
            <a:pPr marL="0" lvl="0" indent="0" algn="just">
              <a:spcBef>
                <a:spcPts val="0"/>
              </a:spcBef>
              <a:buSzPts val="1600"/>
              <a:buNone/>
            </a:pPr>
            <a:r>
              <a:rPr lang="es-AR" sz="1600" dirty="0" smtClean="0"/>
              <a:t>El pH influye mucho en lo que puede vivir en el agua; los organismos acuáticos tienen ciertos rangos de pH que prefieren o requieren. Las salamandras, ranas y otros anfibios, así como muchos macro invertebrados, son especialmente sensibles a los niveles extremos del pH. La mayoría de los insectos, anfibios y peces están ausentes en las masas de agua con un pH inferior a 4,0 o superior a 10,0.</a:t>
            </a:r>
          </a:p>
          <a:p>
            <a:pPr marL="0" lvl="0" indent="0" algn="just">
              <a:spcBef>
                <a:spcPts val="0"/>
              </a:spcBef>
              <a:buSzPts val="1600"/>
              <a:buNone/>
            </a:pPr>
            <a:endParaRPr lang="es-AR" sz="1600" dirty="0" smtClean="0"/>
          </a:p>
          <a:p>
            <a:pPr marL="0" lvl="0" indent="0" algn="just">
              <a:spcBef>
                <a:spcPts val="0"/>
              </a:spcBef>
              <a:buSzPts val="1600"/>
              <a:buNone/>
            </a:pPr>
            <a:r>
              <a:rPr lang="es-AR" sz="1600" dirty="0" smtClean="0"/>
              <a:t>Dado que la mayoría de los organismos son sensibles a los cambios en el pH del agua, los científicos vigilan los descensos o aumentos inusuales del pH de las masas de agua. </a:t>
            </a:r>
          </a:p>
          <a:p>
            <a:pPr marL="0" lvl="0" indent="0" algn="just" rtl="0">
              <a:lnSpc>
                <a:spcPct val="90000"/>
              </a:lnSpc>
              <a:spcBef>
                <a:spcPts val="0"/>
              </a:spcBef>
              <a:spcAft>
                <a:spcPts val="0"/>
              </a:spcAft>
              <a:buClr>
                <a:schemeClr val="dk1"/>
              </a:buClr>
              <a:buSzPts val="1600"/>
              <a:buNone/>
            </a:pPr>
            <a:endParaRPr lang="es-AR" dirty="0"/>
          </a:p>
        </p:txBody>
      </p:sp>
      <p:pic>
        <p:nvPicPr>
          <p:cNvPr id="144" name="Google Shape;144;p6" descr="Diagram showing the Importance of pH to Aquatic Life. At pH 4.5-9, Trout eggs and larvae develop normally. Outside of pH 4.0-10.1 is the limits for most resistent fish species. pH 5.0 is the lower limit for sticklebackfish. A pH range between 7.5-8.4 is the best range for the growth of algae. At pH 1.0, mosquito larvae are destroyed at this value. Perch can live between pH 4.6-9.5. In general fish avoid waters lower than pH 5.4 and above 11.4. "/>
          <p:cNvPicPr preferRelativeResize="0">
            <a:picLocks noGrp="1"/>
          </p:cNvPicPr>
          <p:nvPr>
            <p:ph type="body" idx="2"/>
          </p:nvPr>
        </p:nvPicPr>
        <p:blipFill rotWithShape="1">
          <a:blip r:embed="rId4">
            <a:alphaModFix/>
          </a:blip>
          <a:srcRect/>
          <a:stretch/>
        </p:blipFill>
        <p:spPr>
          <a:xfrm>
            <a:off x="6219397" y="1367095"/>
            <a:ext cx="2832883" cy="476329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Entender los datos</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674" name="Google Shape;674;p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
        <p:nvSpPr>
          <p:cNvPr id="677" name="Google Shape;677;p60"/>
          <p:cNvSpPr txBox="1">
            <a:spLocks noGrp="1"/>
          </p:cNvSpPr>
          <p:nvPr>
            <p:ph type="title"/>
          </p:nvPr>
        </p:nvSpPr>
        <p:spPr>
          <a:xfrm>
            <a:off x="1475815" y="1016000"/>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dirty="0">
                <a:solidFill>
                  <a:srgbClr val="000072"/>
                </a:solidFill>
              </a:rPr>
              <a:t/>
            </a:r>
            <a:br>
              <a:rPr lang="en-US" sz="2400" dirty="0">
                <a:solidFill>
                  <a:srgbClr val="000072"/>
                </a:solidFill>
              </a:rPr>
            </a:br>
            <a:endParaRPr sz="2400" dirty="0"/>
          </a:p>
        </p:txBody>
      </p:sp>
      <p:sp>
        <p:nvSpPr>
          <p:cNvPr id="678" name="Google Shape;678;p60"/>
          <p:cNvSpPr txBox="1">
            <a:spLocks noGrp="1"/>
          </p:cNvSpPr>
          <p:nvPr>
            <p:ph type="body" idx="1"/>
          </p:nvPr>
        </p:nvSpPr>
        <p:spPr>
          <a:xfrm>
            <a:off x="1415936" y="1872567"/>
            <a:ext cx="7401859" cy="2307210"/>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US" dirty="0" err="1"/>
              <a:t>Seleccione</a:t>
            </a:r>
            <a:r>
              <a:rPr lang="en-US" dirty="0"/>
              <a:t> la </a:t>
            </a:r>
            <a:r>
              <a:rPr lang="en-US" dirty="0" err="1"/>
              <a:t>fecha</a:t>
            </a:r>
            <a:r>
              <a:rPr lang="en-US" dirty="0"/>
              <a:t> para la que </a:t>
            </a:r>
            <a:r>
              <a:rPr lang="en-US" dirty="0" err="1"/>
              <a:t>necesita</a:t>
            </a:r>
            <a:r>
              <a:rPr lang="en-US" dirty="0"/>
              <a:t> los </a:t>
            </a:r>
            <a:r>
              <a:rPr lang="en-US" dirty="0" err="1"/>
              <a:t>datos</a:t>
            </a:r>
            <a:r>
              <a:rPr lang="en-US" dirty="0"/>
              <a:t> del pH del Agua, </a:t>
            </a:r>
            <a:r>
              <a:rPr lang="en-US" dirty="0" err="1"/>
              <a:t>añada</a:t>
            </a:r>
            <a:r>
              <a:rPr lang="en-US" dirty="0"/>
              <a:t> la </a:t>
            </a:r>
            <a:r>
              <a:rPr lang="en-US" dirty="0" err="1"/>
              <a:t>capa</a:t>
            </a:r>
            <a:r>
              <a:rPr lang="en-US" dirty="0"/>
              <a:t> y </a:t>
            </a:r>
            <a:r>
              <a:rPr lang="en-US" dirty="0" err="1"/>
              <a:t>podrá</a:t>
            </a:r>
            <a:r>
              <a:rPr lang="en-US" dirty="0"/>
              <a:t> </a:t>
            </a:r>
            <a:r>
              <a:rPr lang="en-US" dirty="0" err="1"/>
              <a:t>ver</a:t>
            </a:r>
            <a:r>
              <a:rPr lang="en-US" dirty="0"/>
              <a:t> </a:t>
            </a:r>
            <a:r>
              <a:rPr lang="en-US" dirty="0" err="1"/>
              <a:t>dónde</a:t>
            </a:r>
            <a:r>
              <a:rPr lang="en-US" dirty="0"/>
              <a:t> </a:t>
            </a:r>
            <a:r>
              <a:rPr lang="en-US" dirty="0" err="1"/>
              <a:t>están</a:t>
            </a:r>
            <a:r>
              <a:rPr lang="en-US" dirty="0"/>
              <a:t> </a:t>
            </a:r>
            <a:r>
              <a:rPr lang="en-US" dirty="0" err="1"/>
              <a:t>disponibles</a:t>
            </a:r>
            <a:r>
              <a:rPr lang="en-US" dirty="0"/>
              <a:t> los </a:t>
            </a:r>
            <a:r>
              <a:rPr lang="en-US" dirty="0" err="1"/>
              <a:t>datos</a:t>
            </a:r>
            <a:endParaRPr lang="en-US" dirty="0"/>
          </a:p>
          <a:p>
            <a:pPr marL="0" lvl="0" indent="0" algn="l" rtl="0">
              <a:lnSpc>
                <a:spcPct val="90000"/>
              </a:lnSpc>
              <a:spcBef>
                <a:spcPts val="0"/>
              </a:spcBef>
              <a:spcAft>
                <a:spcPts val="0"/>
              </a:spcAft>
              <a:buClr>
                <a:schemeClr val="dk1"/>
              </a:buClr>
              <a:buSzPts val="1800"/>
              <a:buNone/>
            </a:pPr>
            <a:endParaRPr dirty="0"/>
          </a:p>
        </p:txBody>
      </p:sp>
      <p:sp>
        <p:nvSpPr>
          <p:cNvPr id="2" name="TextBox 1">
            <a:extLst>
              <a:ext uri="{FF2B5EF4-FFF2-40B4-BE49-F238E27FC236}">
                <a16:creationId xmlns:a16="http://schemas.microsoft.com/office/drawing/2014/main" id="{94AECE36-326D-7B47-8EF7-C9E505BA7558}"/>
              </a:ext>
            </a:extLst>
          </p:cNvPr>
          <p:cNvSpPr txBox="1"/>
          <p:nvPr/>
        </p:nvSpPr>
        <p:spPr>
          <a:xfrm>
            <a:off x="1404125" y="1081453"/>
            <a:ext cx="7182849" cy="1200329"/>
          </a:xfrm>
          <a:prstGeom prst="rect">
            <a:avLst/>
          </a:prstGeom>
          <a:noFill/>
        </p:spPr>
        <p:txBody>
          <a:bodyPr wrap="square" rtlCol="0">
            <a:spAutoFit/>
          </a:bodyPr>
          <a:lstStyle/>
          <a:p>
            <a:r>
              <a:rPr lang="en-US" sz="2400" b="1" dirty="0" err="1">
                <a:solidFill>
                  <a:schemeClr val="accent5">
                    <a:lumMod val="75000"/>
                  </a:schemeClr>
                </a:solidFill>
                <a:latin typeface="Calibri" panose="020F0502020204030204" pitchFamily="34" charset="0"/>
                <a:cs typeface="Calibri" panose="020F0502020204030204" pitchFamily="34" charset="0"/>
              </a:rPr>
              <a:t>Visualice</a:t>
            </a:r>
            <a:r>
              <a:rPr lang="en-US" sz="2400" b="1" dirty="0">
                <a:solidFill>
                  <a:schemeClr val="accent5">
                    <a:lumMod val="75000"/>
                  </a:schemeClr>
                </a:solidFill>
                <a:latin typeface="Calibri" panose="020F0502020204030204" pitchFamily="34" charset="0"/>
                <a:cs typeface="Calibri" panose="020F0502020204030204" pitchFamily="34" charset="0"/>
              </a:rPr>
              <a:t> y </a:t>
            </a:r>
            <a:r>
              <a:rPr lang="en-US" sz="2400" b="1" dirty="0" err="1">
                <a:solidFill>
                  <a:schemeClr val="accent5">
                    <a:lumMod val="75000"/>
                  </a:schemeClr>
                </a:solidFill>
                <a:latin typeface="Calibri" panose="020F0502020204030204" pitchFamily="34" charset="0"/>
                <a:cs typeface="Calibri" panose="020F0502020204030204" pitchFamily="34" charset="0"/>
              </a:rPr>
              <a:t>recupere</a:t>
            </a:r>
            <a:r>
              <a:rPr lang="en-US" sz="2400" b="1" dirty="0">
                <a:solidFill>
                  <a:schemeClr val="accent5">
                    <a:lumMod val="75000"/>
                  </a:schemeClr>
                </a:solidFill>
                <a:latin typeface="Calibri" panose="020F0502020204030204" pitchFamily="34" charset="0"/>
                <a:cs typeface="Calibri" panose="020F0502020204030204" pitchFamily="34" charset="0"/>
              </a:rPr>
              <a:t> </a:t>
            </a:r>
            <a:r>
              <a:rPr lang="en-US" sz="2400" b="1" dirty="0" err="1">
                <a:solidFill>
                  <a:schemeClr val="accent5">
                    <a:lumMod val="75000"/>
                  </a:schemeClr>
                </a:solidFill>
                <a:latin typeface="Calibri" panose="020F0502020204030204" pitchFamily="34" charset="0"/>
                <a:cs typeface="Calibri" panose="020F0502020204030204" pitchFamily="34" charset="0"/>
              </a:rPr>
              <a:t>datos</a:t>
            </a:r>
            <a:r>
              <a:rPr lang="en-US" sz="2400" b="1" dirty="0">
                <a:solidFill>
                  <a:schemeClr val="accent5">
                    <a:lumMod val="75000"/>
                  </a:schemeClr>
                </a:solidFill>
                <a:latin typeface="Calibri" panose="020F0502020204030204" pitchFamily="34" charset="0"/>
                <a:cs typeface="Calibri" panose="020F0502020204030204" pitchFamily="34" charset="0"/>
              </a:rPr>
              <a:t> del pH del Agua - Paso 3</a:t>
            </a:r>
          </a:p>
          <a:p>
            <a:endParaRPr lang="en-US" sz="2400" b="1" dirty="0">
              <a:solidFill>
                <a:schemeClr val="accent5">
                  <a:lumMod val="75000"/>
                </a:schemeClr>
              </a:solidFill>
              <a:latin typeface="Calibri" panose="020F0502020204030204" pitchFamily="34" charset="0"/>
              <a:cs typeface="Calibri" panose="020F0502020204030204" pitchFamily="34" charset="0"/>
            </a:endParaRPr>
          </a:p>
          <a:p>
            <a:endParaRPr lang="en-UY" sz="2400" b="1" dirty="0">
              <a:solidFill>
                <a:schemeClr val="accent5">
                  <a:lumMod val="75000"/>
                </a:schemeClr>
              </a:solidFill>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4"/>
          <a:stretch>
            <a:fillRect/>
          </a:stretch>
        </p:blipFill>
        <p:spPr>
          <a:xfrm>
            <a:off x="1337017" y="2842461"/>
            <a:ext cx="7559695" cy="268856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Auto evaluación</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684" name="Google Shape;684;p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sp>
        <p:nvSpPr>
          <p:cNvPr id="687" name="Google Shape;687;p61"/>
          <p:cNvSpPr txBox="1">
            <a:spLocks noGrp="1"/>
          </p:cNvSpPr>
          <p:nvPr>
            <p:ph type="title"/>
          </p:nvPr>
        </p:nvSpPr>
        <p:spPr>
          <a:xfrm>
            <a:off x="1257300" y="865386"/>
            <a:ext cx="7886700" cy="994172"/>
          </a:xfrm>
          <a:prstGeom prst="rect">
            <a:avLst/>
          </a:prstGeom>
          <a:noFill/>
          <a:ln>
            <a:noFill/>
          </a:ln>
        </p:spPr>
        <p:txBody>
          <a:bodyPr spcFirstLastPara="1" wrap="square" lIns="91425" tIns="45700" rIns="91425" bIns="45700" anchor="ctr" anchorCtr="0">
            <a:normAutofit/>
          </a:bodyPr>
          <a:lstStyle/>
          <a:p>
            <a:pPr lvl="0">
              <a:buClr>
                <a:srgbClr val="000090"/>
              </a:buClr>
              <a:buSzPts val="2400"/>
            </a:pPr>
            <a:r>
              <a:rPr lang="en-US" sz="2400" dirty="0" err="1">
                <a:solidFill>
                  <a:schemeClr val="accent5">
                    <a:lumMod val="75000"/>
                  </a:schemeClr>
                </a:solidFill>
              </a:rPr>
              <a:t>Preguntas</a:t>
            </a:r>
            <a:r>
              <a:rPr lang="en-US" sz="2400" dirty="0">
                <a:solidFill>
                  <a:schemeClr val="accent5">
                    <a:lumMod val="75000"/>
                  </a:schemeClr>
                </a:solidFill>
              </a:rPr>
              <a:t> de </a:t>
            </a:r>
            <a:r>
              <a:rPr lang="en-US" sz="2400" dirty="0" err="1">
                <a:solidFill>
                  <a:schemeClr val="accent5">
                    <a:lumMod val="75000"/>
                  </a:schemeClr>
                </a:solidFill>
              </a:rPr>
              <a:t>repaso</a:t>
            </a:r>
            <a:r>
              <a:rPr lang="en-US" sz="2400" dirty="0">
                <a:solidFill>
                  <a:schemeClr val="accent5">
                    <a:lumMod val="75000"/>
                  </a:schemeClr>
                </a:solidFill>
              </a:rPr>
              <a:t> que lo </a:t>
            </a:r>
            <a:r>
              <a:rPr lang="en-US" sz="2400" dirty="0" err="1">
                <a:solidFill>
                  <a:schemeClr val="accent5">
                    <a:lumMod val="75000"/>
                  </a:schemeClr>
                </a:solidFill>
              </a:rPr>
              <a:t>ayudarán</a:t>
            </a:r>
            <a:r>
              <a:rPr lang="en-US" sz="2400" dirty="0">
                <a:solidFill>
                  <a:schemeClr val="accent5">
                    <a:lumMod val="75000"/>
                  </a:schemeClr>
                </a:solidFill>
              </a:rPr>
              <a:t> a </a:t>
            </a:r>
            <a:r>
              <a:rPr lang="en-US" sz="2400" dirty="0" err="1">
                <a:solidFill>
                  <a:schemeClr val="accent5">
                    <a:lumMod val="75000"/>
                  </a:schemeClr>
                </a:solidFill>
              </a:rPr>
              <a:t>prepararse</a:t>
            </a:r>
            <a:r>
              <a:rPr lang="en-US" sz="2400" dirty="0">
                <a:solidFill>
                  <a:schemeClr val="accent5">
                    <a:lumMod val="75000"/>
                  </a:schemeClr>
                </a:solidFill>
              </a:rPr>
              <a:t> para </a:t>
            </a:r>
            <a:r>
              <a:rPr lang="en-US" sz="2400" dirty="0" err="1">
                <a:solidFill>
                  <a:schemeClr val="accent5">
                    <a:lumMod val="75000"/>
                  </a:schemeClr>
                </a:solidFill>
              </a:rPr>
              <a:t>realizar</a:t>
            </a:r>
            <a:r>
              <a:rPr lang="en-US" sz="2400" dirty="0">
                <a:solidFill>
                  <a:schemeClr val="accent5">
                    <a:lumMod val="75000"/>
                  </a:schemeClr>
                </a:solidFill>
              </a:rPr>
              <a:t> el </a:t>
            </a:r>
            <a:r>
              <a:rPr lang="en-US" sz="2400" dirty="0" err="1">
                <a:solidFill>
                  <a:schemeClr val="accent5">
                    <a:lumMod val="75000"/>
                  </a:schemeClr>
                </a:solidFill>
              </a:rPr>
              <a:t>Protocolo</a:t>
            </a:r>
            <a:r>
              <a:rPr lang="en-US" sz="2400" dirty="0">
                <a:solidFill>
                  <a:schemeClr val="accent5">
                    <a:lumMod val="75000"/>
                  </a:schemeClr>
                </a:solidFill>
              </a:rPr>
              <a:t> del pH de la </a:t>
            </a:r>
            <a:r>
              <a:rPr lang="en-US" sz="2400" dirty="0" err="1">
                <a:solidFill>
                  <a:schemeClr val="accent5">
                    <a:lumMod val="75000"/>
                  </a:schemeClr>
                </a:solidFill>
              </a:rPr>
              <a:t>Hidrósfera</a:t>
            </a:r>
            <a:endParaRPr sz="2400" dirty="0"/>
          </a:p>
        </p:txBody>
      </p:sp>
      <p:pic>
        <p:nvPicPr>
          <p:cNvPr id="688" name="Google Shape;688;p61" descr="Illustration of a student taking a pH measurement using a pH meter."/>
          <p:cNvPicPr preferRelativeResize="0">
            <a:picLocks noGrp="1"/>
          </p:cNvPicPr>
          <p:nvPr>
            <p:ph type="body" idx="2"/>
          </p:nvPr>
        </p:nvPicPr>
        <p:blipFill rotWithShape="1">
          <a:blip r:embed="rId4">
            <a:alphaModFix amt="15000"/>
          </a:blip>
          <a:srcRect/>
          <a:stretch/>
        </p:blipFill>
        <p:spPr>
          <a:xfrm>
            <a:off x="1134434" y="1708944"/>
            <a:ext cx="8009565" cy="5442205"/>
          </a:xfrm>
          <a:prstGeom prst="rect">
            <a:avLst/>
          </a:prstGeom>
          <a:noFill/>
          <a:ln>
            <a:noFill/>
          </a:ln>
        </p:spPr>
      </p:pic>
      <p:sp>
        <p:nvSpPr>
          <p:cNvPr id="689" name="Google Shape;689;p61"/>
          <p:cNvSpPr txBox="1">
            <a:spLocks noGrp="1"/>
          </p:cNvSpPr>
          <p:nvPr>
            <p:ph type="body" idx="1"/>
          </p:nvPr>
        </p:nvSpPr>
        <p:spPr>
          <a:xfrm>
            <a:off x="1419531" y="1898728"/>
            <a:ext cx="7447936" cy="5149056"/>
          </a:xfrm>
          <a:prstGeom prst="rect">
            <a:avLst/>
          </a:prstGeom>
          <a:noFill/>
          <a:ln>
            <a:noFill/>
          </a:ln>
        </p:spPr>
        <p:txBody>
          <a:bodyPr spcFirstLastPara="1" wrap="square" lIns="91425" tIns="45700" rIns="91425" bIns="45700" anchor="t" anchorCtr="0">
            <a:noAutofit/>
          </a:bodyPr>
          <a:lstStyle/>
          <a:p>
            <a:pPr marL="228600" lvl="0" indent="-228600">
              <a:lnSpc>
                <a:spcPct val="100000"/>
              </a:lnSpc>
              <a:spcBef>
                <a:spcPts val="0"/>
              </a:spcBef>
              <a:buFont typeface="Calibri"/>
              <a:buAutoNum type="arabicPeriod"/>
            </a:pPr>
            <a:r>
              <a:rPr lang="en-US" b="1" dirty="0"/>
              <a:t>¿</a:t>
            </a:r>
            <a:r>
              <a:rPr lang="en-US" b="1" dirty="0" err="1"/>
              <a:t>Cuál</a:t>
            </a:r>
            <a:r>
              <a:rPr lang="en-US" b="1" dirty="0"/>
              <a:t> es la </a:t>
            </a:r>
            <a:r>
              <a:rPr lang="en-US" b="1" dirty="0" err="1"/>
              <a:t>importancia</a:t>
            </a:r>
            <a:r>
              <a:rPr lang="en-US" b="1" dirty="0"/>
              <a:t> del pH para la </a:t>
            </a:r>
            <a:r>
              <a:rPr lang="en-US" b="1" dirty="0" err="1"/>
              <a:t>vida</a:t>
            </a:r>
            <a:r>
              <a:rPr lang="en-US" b="1" dirty="0"/>
              <a:t> </a:t>
            </a:r>
            <a:r>
              <a:rPr lang="en-US" b="1" dirty="0" err="1"/>
              <a:t>acuática</a:t>
            </a:r>
            <a:r>
              <a:rPr lang="en-US" b="1" dirty="0"/>
              <a:t>? </a:t>
            </a:r>
          </a:p>
          <a:p>
            <a:pPr marL="228600" lvl="0" indent="-228600">
              <a:lnSpc>
                <a:spcPct val="100000"/>
              </a:lnSpc>
              <a:spcBef>
                <a:spcPts val="0"/>
              </a:spcBef>
              <a:buFont typeface="Calibri"/>
              <a:buAutoNum type="arabicPeriod"/>
            </a:pPr>
            <a:r>
              <a:rPr lang="en-US" b="1" dirty="0"/>
              <a:t>¿</a:t>
            </a:r>
            <a:r>
              <a:rPr lang="en-US" b="1" dirty="0" err="1"/>
              <a:t>Qué</a:t>
            </a:r>
            <a:r>
              <a:rPr lang="en-US" b="1" dirty="0"/>
              <a:t> es una </a:t>
            </a:r>
            <a:r>
              <a:rPr lang="en-US" b="1" dirty="0" err="1"/>
              <a:t>escala</a:t>
            </a:r>
            <a:r>
              <a:rPr lang="en-US" b="1" dirty="0"/>
              <a:t> </a:t>
            </a:r>
            <a:r>
              <a:rPr lang="en-US" b="1" dirty="0" err="1"/>
              <a:t>logarítmica</a:t>
            </a:r>
            <a:r>
              <a:rPr lang="en-US" b="1" dirty="0"/>
              <a:t>?  ¿Por </a:t>
            </a:r>
            <a:r>
              <a:rPr lang="en-US" b="1" dirty="0" err="1"/>
              <a:t>qué</a:t>
            </a:r>
            <a:r>
              <a:rPr lang="en-US" b="1" dirty="0"/>
              <a:t> es una forma </a:t>
            </a:r>
            <a:r>
              <a:rPr lang="en-US" b="1" dirty="0" err="1"/>
              <a:t>útil</a:t>
            </a:r>
            <a:r>
              <a:rPr lang="en-US" b="1" dirty="0"/>
              <a:t> de </a:t>
            </a:r>
            <a:r>
              <a:rPr lang="en-US" b="1" dirty="0" err="1"/>
              <a:t>indicar</a:t>
            </a:r>
            <a:r>
              <a:rPr lang="en-US" b="1" dirty="0"/>
              <a:t> el pH?</a:t>
            </a:r>
          </a:p>
          <a:p>
            <a:pPr marL="228600" lvl="0" indent="-228600">
              <a:lnSpc>
                <a:spcPct val="100000"/>
              </a:lnSpc>
              <a:spcBef>
                <a:spcPts val="0"/>
              </a:spcBef>
              <a:buFont typeface="Calibri"/>
              <a:buAutoNum type="arabicPeriod"/>
            </a:pPr>
            <a:r>
              <a:rPr lang="en-US" b="1" dirty="0" err="1"/>
              <a:t>Verdadero</a:t>
            </a:r>
            <a:r>
              <a:rPr lang="en-US" b="1" dirty="0"/>
              <a:t>/</a:t>
            </a:r>
            <a:r>
              <a:rPr lang="en-US" b="1" dirty="0" err="1"/>
              <a:t>Falso</a:t>
            </a:r>
            <a:r>
              <a:rPr lang="en-US" b="1" dirty="0"/>
              <a:t>: El pH </a:t>
            </a:r>
            <a:r>
              <a:rPr lang="en-US" b="1" dirty="0" err="1"/>
              <a:t>afecta</a:t>
            </a:r>
            <a:r>
              <a:rPr lang="en-US" b="1" dirty="0"/>
              <a:t> a la </a:t>
            </a:r>
            <a:r>
              <a:rPr lang="en-US" b="1" dirty="0" err="1"/>
              <a:t>solubilidad</a:t>
            </a:r>
            <a:r>
              <a:rPr lang="en-US" b="1" dirty="0"/>
              <a:t> y a la </a:t>
            </a:r>
            <a:r>
              <a:rPr lang="en-US" b="1" dirty="0" err="1"/>
              <a:t>disponibilidad</a:t>
            </a:r>
            <a:r>
              <a:rPr lang="en-US" b="1" dirty="0"/>
              <a:t> </a:t>
            </a:r>
            <a:r>
              <a:rPr lang="en-US" b="1" dirty="0" err="1"/>
              <a:t>biológica</a:t>
            </a:r>
            <a:r>
              <a:rPr lang="en-US" b="1" dirty="0"/>
              <a:t> de los </a:t>
            </a:r>
            <a:r>
              <a:rPr lang="en-US" b="1" dirty="0" err="1"/>
              <a:t>nutrientes</a:t>
            </a:r>
            <a:r>
              <a:rPr lang="en-US" b="1" dirty="0"/>
              <a:t>.</a:t>
            </a:r>
          </a:p>
          <a:p>
            <a:pPr marL="228600" lvl="0" indent="-228600">
              <a:lnSpc>
                <a:spcPct val="100000"/>
              </a:lnSpc>
              <a:spcBef>
                <a:spcPts val="0"/>
              </a:spcBef>
              <a:buFont typeface="Calibri"/>
              <a:buAutoNum type="arabicPeriod"/>
            </a:pPr>
            <a:r>
              <a:rPr lang="en-US" b="1" dirty="0" err="1"/>
              <a:t>En</a:t>
            </a:r>
            <a:r>
              <a:rPr lang="en-US" b="1" dirty="0"/>
              <a:t> una masa de </a:t>
            </a:r>
            <a:r>
              <a:rPr lang="en-US" b="1" dirty="0" err="1"/>
              <a:t>agua</a:t>
            </a:r>
            <a:r>
              <a:rPr lang="en-US" b="1" dirty="0"/>
              <a:t>, ¿</a:t>
            </a:r>
            <a:r>
              <a:rPr lang="en-US" b="1" dirty="0" err="1"/>
              <a:t>qué</a:t>
            </a:r>
            <a:r>
              <a:rPr lang="en-US" b="1" dirty="0"/>
              <a:t> le </a:t>
            </a:r>
            <a:r>
              <a:rPr lang="en-US" b="1" dirty="0" err="1"/>
              <a:t>ocurre</a:t>
            </a:r>
            <a:r>
              <a:rPr lang="en-US" b="1" dirty="0"/>
              <a:t> a la </a:t>
            </a:r>
            <a:r>
              <a:rPr lang="en-US" b="1" dirty="0" err="1"/>
              <a:t>vida</a:t>
            </a:r>
            <a:r>
              <a:rPr lang="en-US" b="1" dirty="0"/>
              <a:t> </a:t>
            </a:r>
            <a:r>
              <a:rPr lang="en-US" b="1" dirty="0" err="1"/>
              <a:t>acuática</a:t>
            </a:r>
            <a:r>
              <a:rPr lang="en-US" b="1" dirty="0"/>
              <a:t> </a:t>
            </a:r>
            <a:r>
              <a:rPr lang="en-US" b="1" dirty="0" err="1"/>
              <a:t>en</a:t>
            </a:r>
            <a:r>
              <a:rPr lang="en-US" b="1" dirty="0"/>
              <a:t> </a:t>
            </a:r>
            <a:r>
              <a:rPr lang="en-US" b="1" dirty="0" err="1"/>
              <a:t>aguas</a:t>
            </a:r>
            <a:r>
              <a:rPr lang="en-US" b="1" dirty="0"/>
              <a:t> con </a:t>
            </a:r>
            <a:r>
              <a:rPr lang="en-US" b="1" dirty="0" err="1"/>
              <a:t>valores</a:t>
            </a:r>
            <a:r>
              <a:rPr lang="en-US" b="1" dirty="0"/>
              <a:t> de pH </a:t>
            </a:r>
            <a:r>
              <a:rPr lang="en-US" b="1" dirty="0" err="1"/>
              <a:t>inferiores</a:t>
            </a:r>
            <a:r>
              <a:rPr lang="en-US" b="1" dirty="0"/>
              <a:t> a 4,0 o </a:t>
            </a:r>
            <a:r>
              <a:rPr lang="en-US" b="1" dirty="0" err="1"/>
              <a:t>superiores</a:t>
            </a:r>
            <a:r>
              <a:rPr lang="en-US" b="1" dirty="0"/>
              <a:t> a 10,0?</a:t>
            </a:r>
          </a:p>
          <a:p>
            <a:pPr marL="228600" lvl="0" indent="-228600">
              <a:lnSpc>
                <a:spcPct val="100000"/>
              </a:lnSpc>
              <a:spcBef>
                <a:spcPts val="0"/>
              </a:spcBef>
              <a:buFont typeface="Calibri"/>
              <a:buAutoNum type="arabicPeriod"/>
            </a:pPr>
            <a:r>
              <a:rPr lang="en-US" b="1" dirty="0"/>
              <a:t>¿</a:t>
            </a:r>
            <a:r>
              <a:rPr lang="en-US" b="1" dirty="0" err="1"/>
              <a:t>Qué</a:t>
            </a:r>
            <a:r>
              <a:rPr lang="en-US" b="1" dirty="0"/>
              <a:t> </a:t>
            </a:r>
            <a:r>
              <a:rPr lang="en-US" b="1" dirty="0" err="1"/>
              <a:t>otra</a:t>
            </a:r>
            <a:r>
              <a:rPr lang="en-US" b="1" dirty="0"/>
              <a:t> </a:t>
            </a:r>
            <a:r>
              <a:rPr lang="en-US" b="1" dirty="0" err="1"/>
              <a:t>medición</a:t>
            </a:r>
            <a:r>
              <a:rPr lang="en-US" b="1" dirty="0"/>
              <a:t>, </a:t>
            </a:r>
            <a:r>
              <a:rPr lang="en-US" b="1" dirty="0" err="1"/>
              <a:t>además</a:t>
            </a:r>
            <a:r>
              <a:rPr lang="en-US" b="1" dirty="0"/>
              <a:t> de la del pH, </a:t>
            </a:r>
            <a:r>
              <a:rPr lang="en-US" b="1" dirty="0" err="1"/>
              <a:t>debes</a:t>
            </a:r>
            <a:r>
              <a:rPr lang="en-US" b="1" dirty="0"/>
              <a:t> </a:t>
            </a:r>
            <a:r>
              <a:rPr lang="en-US" b="1" dirty="0" err="1"/>
              <a:t>realizar</a:t>
            </a:r>
            <a:r>
              <a:rPr lang="en-US" b="1" dirty="0"/>
              <a:t> para </a:t>
            </a:r>
            <a:r>
              <a:rPr lang="en-US" b="1" dirty="0" err="1"/>
              <a:t>asegurarte</a:t>
            </a:r>
            <a:r>
              <a:rPr lang="en-US" b="1" dirty="0"/>
              <a:t> de que </a:t>
            </a:r>
            <a:r>
              <a:rPr lang="en-US" b="1" dirty="0" err="1"/>
              <a:t>tu</a:t>
            </a:r>
            <a:r>
              <a:rPr lang="en-US" b="1" dirty="0"/>
              <a:t> </a:t>
            </a:r>
            <a:r>
              <a:rPr lang="en-US" b="1" dirty="0" err="1"/>
              <a:t>papel</a:t>
            </a:r>
            <a:r>
              <a:rPr lang="en-US" b="1" dirty="0"/>
              <a:t> o </a:t>
            </a:r>
            <a:r>
              <a:rPr lang="en-US" b="1" dirty="0" err="1"/>
              <a:t>medidor</a:t>
            </a:r>
            <a:r>
              <a:rPr lang="en-US" b="1" dirty="0"/>
              <a:t> de pH </a:t>
            </a:r>
            <a:r>
              <a:rPr lang="en-US" b="1" dirty="0" err="1"/>
              <a:t>informa</a:t>
            </a:r>
            <a:r>
              <a:rPr lang="en-US" b="1" dirty="0"/>
              <a:t> con </a:t>
            </a:r>
            <a:r>
              <a:rPr lang="en-US" b="1" dirty="0" err="1"/>
              <a:t>precisión</a:t>
            </a:r>
            <a:r>
              <a:rPr lang="en-US" b="1" dirty="0"/>
              <a:t>?</a:t>
            </a:r>
          </a:p>
          <a:p>
            <a:pPr marL="228600" lvl="0" indent="-228600">
              <a:lnSpc>
                <a:spcPct val="100000"/>
              </a:lnSpc>
              <a:spcBef>
                <a:spcPts val="0"/>
              </a:spcBef>
              <a:buFont typeface="Calibri"/>
              <a:buAutoNum type="arabicPeriod"/>
            </a:pPr>
            <a:r>
              <a:rPr lang="en-US" b="1" dirty="0"/>
              <a:t>¿</a:t>
            </a:r>
            <a:r>
              <a:rPr lang="en-US" b="1" dirty="0" err="1"/>
              <a:t>Cuáles</a:t>
            </a:r>
            <a:r>
              <a:rPr lang="en-US" b="1" dirty="0"/>
              <a:t> son las </a:t>
            </a:r>
            <a:r>
              <a:rPr lang="en-US" b="1" dirty="0" err="1"/>
              <a:t>precauciones</a:t>
            </a:r>
            <a:r>
              <a:rPr lang="en-US" b="1" dirty="0"/>
              <a:t> de </a:t>
            </a:r>
            <a:r>
              <a:rPr lang="en-US" b="1" dirty="0" err="1"/>
              <a:t>seguridad</a:t>
            </a:r>
            <a:r>
              <a:rPr lang="en-US" b="1" dirty="0"/>
              <a:t> que </a:t>
            </a:r>
            <a:r>
              <a:rPr lang="en-US" b="1" dirty="0" err="1"/>
              <a:t>debes</a:t>
            </a:r>
            <a:r>
              <a:rPr lang="en-US" b="1" dirty="0"/>
              <a:t> </a:t>
            </a:r>
            <a:r>
              <a:rPr lang="en-US" b="1" dirty="0" err="1"/>
              <a:t>tomar</a:t>
            </a:r>
            <a:r>
              <a:rPr lang="en-US" b="1" dirty="0"/>
              <a:t> al </a:t>
            </a:r>
            <a:r>
              <a:rPr lang="en-US" b="1" dirty="0" err="1"/>
              <a:t>realizar</a:t>
            </a:r>
            <a:r>
              <a:rPr lang="en-US" b="1" dirty="0"/>
              <a:t> </a:t>
            </a:r>
            <a:r>
              <a:rPr lang="en-US" b="1" dirty="0" err="1"/>
              <a:t>cualquiera</a:t>
            </a:r>
            <a:r>
              <a:rPr lang="en-US" b="1" dirty="0"/>
              <a:t> de los </a:t>
            </a:r>
            <a:r>
              <a:rPr lang="en-US" b="1" dirty="0" err="1"/>
              <a:t>Protocolos</a:t>
            </a:r>
            <a:r>
              <a:rPr lang="en-US" b="1" dirty="0"/>
              <a:t> de </a:t>
            </a:r>
            <a:r>
              <a:rPr lang="en-US" b="1" dirty="0" err="1"/>
              <a:t>Hidrología</a:t>
            </a:r>
            <a:r>
              <a:rPr lang="en-US" b="1" dirty="0"/>
              <a:t>?</a:t>
            </a:r>
          </a:p>
          <a:p>
            <a:pPr marL="228600" lvl="0" indent="-228600">
              <a:lnSpc>
                <a:spcPct val="100000"/>
              </a:lnSpc>
              <a:spcBef>
                <a:spcPts val="0"/>
              </a:spcBef>
              <a:buFont typeface="Calibri"/>
              <a:buAutoNum type="arabicPeriod"/>
            </a:pPr>
            <a:r>
              <a:rPr lang="en-US" b="1" dirty="0"/>
              <a:t>¿</a:t>
            </a:r>
            <a:r>
              <a:rPr lang="en-US" b="1" dirty="0" err="1"/>
              <a:t>Cuál</a:t>
            </a:r>
            <a:r>
              <a:rPr lang="en-US" b="1" dirty="0"/>
              <a:t> es el </a:t>
            </a:r>
            <a:r>
              <a:rPr lang="en-US" b="1" dirty="0" err="1"/>
              <a:t>rango</a:t>
            </a:r>
            <a:r>
              <a:rPr lang="en-US" b="1" dirty="0"/>
              <a:t> de error </a:t>
            </a:r>
            <a:r>
              <a:rPr lang="en-US" b="1" dirty="0" err="1"/>
              <a:t>aceptable</a:t>
            </a:r>
            <a:r>
              <a:rPr lang="en-US" b="1" dirty="0"/>
              <a:t> de las </a:t>
            </a:r>
            <a:r>
              <a:rPr lang="en-US" b="1" dirty="0" err="1"/>
              <a:t>tres</a:t>
            </a:r>
            <a:r>
              <a:rPr lang="en-US" b="1" dirty="0"/>
              <a:t> </a:t>
            </a:r>
            <a:r>
              <a:rPr lang="en-US" b="1" dirty="0" err="1"/>
              <a:t>muestras</a:t>
            </a:r>
            <a:r>
              <a:rPr lang="en-US" b="1" dirty="0"/>
              <a:t> </a:t>
            </a:r>
            <a:r>
              <a:rPr lang="en-US" b="1" dirty="0" err="1"/>
              <a:t>repetidas</a:t>
            </a:r>
            <a:r>
              <a:rPr lang="en-US" b="1" dirty="0"/>
              <a:t> que </a:t>
            </a:r>
            <a:r>
              <a:rPr lang="en-US" b="1" dirty="0" err="1"/>
              <a:t>tomas</a:t>
            </a:r>
            <a:r>
              <a:rPr lang="en-US" b="1" dirty="0"/>
              <a:t>? </a:t>
            </a:r>
          </a:p>
          <a:p>
            <a:pPr marL="228600" lvl="0" indent="-228600">
              <a:lnSpc>
                <a:spcPct val="100000"/>
              </a:lnSpc>
              <a:spcBef>
                <a:spcPts val="0"/>
              </a:spcBef>
              <a:buFont typeface="Calibri"/>
              <a:buAutoNum type="arabicPeriod"/>
            </a:pPr>
            <a:r>
              <a:rPr lang="en-US" b="1" dirty="0"/>
              <a:t>¿</a:t>
            </a:r>
            <a:r>
              <a:rPr lang="en-US" b="1" dirty="0" err="1"/>
              <a:t>Qué</a:t>
            </a:r>
            <a:r>
              <a:rPr lang="en-US" b="1" dirty="0"/>
              <a:t> </a:t>
            </a:r>
            <a:r>
              <a:rPr lang="en-US" b="1" dirty="0" err="1"/>
              <a:t>tipos</a:t>
            </a:r>
            <a:r>
              <a:rPr lang="en-US" b="1" dirty="0"/>
              <a:t> de </a:t>
            </a:r>
            <a:r>
              <a:rPr lang="en-US" b="1" dirty="0" err="1"/>
              <a:t>eventos</a:t>
            </a:r>
            <a:r>
              <a:rPr lang="en-US" b="1" dirty="0"/>
              <a:t> </a:t>
            </a:r>
            <a:r>
              <a:rPr lang="en-US" b="1" dirty="0" err="1"/>
              <a:t>ambientales</a:t>
            </a:r>
            <a:r>
              <a:rPr lang="en-US" b="1" dirty="0"/>
              <a:t> </a:t>
            </a:r>
            <a:r>
              <a:rPr lang="en-US" b="1" dirty="0" err="1"/>
              <a:t>podrían</a:t>
            </a:r>
            <a:r>
              <a:rPr lang="en-US" b="1" dirty="0"/>
              <a:t> </a:t>
            </a:r>
            <a:r>
              <a:rPr lang="en-US" b="1" dirty="0" err="1"/>
              <a:t>cambiar</a:t>
            </a:r>
            <a:r>
              <a:rPr lang="en-US" b="1" dirty="0"/>
              <a:t> el pH del </a:t>
            </a:r>
            <a:r>
              <a:rPr lang="en-US" b="1" dirty="0" err="1"/>
              <a:t>agua</a:t>
            </a:r>
            <a:r>
              <a:rPr lang="en-US" b="1" dirty="0"/>
              <a:t>?</a:t>
            </a:r>
          </a:p>
          <a:p>
            <a:pPr marL="228600" lvl="0" indent="-228600">
              <a:lnSpc>
                <a:spcPct val="100000"/>
              </a:lnSpc>
              <a:spcBef>
                <a:spcPts val="0"/>
              </a:spcBef>
              <a:buFont typeface="Calibri"/>
              <a:buAutoNum type="arabicPeriod"/>
            </a:pPr>
            <a:r>
              <a:rPr lang="en-US" b="1" dirty="0"/>
              <a:t>¿</a:t>
            </a:r>
            <a:r>
              <a:rPr lang="en-US" b="1" dirty="0" err="1"/>
              <a:t>Qué</a:t>
            </a:r>
            <a:r>
              <a:rPr lang="en-US" b="1" dirty="0"/>
              <a:t> valor de pH es </a:t>
            </a:r>
            <a:r>
              <a:rPr lang="en-US" b="1" dirty="0" err="1"/>
              <a:t>más</a:t>
            </a:r>
            <a:r>
              <a:rPr lang="en-US" b="1" dirty="0"/>
              <a:t> </a:t>
            </a:r>
            <a:r>
              <a:rPr lang="en-US" b="1" dirty="0" err="1"/>
              <a:t>ácido</a:t>
            </a:r>
            <a:r>
              <a:rPr lang="en-US" b="1" dirty="0"/>
              <a:t>: un valor de pH de 1 o un valor de pH de 14? </a:t>
            </a:r>
          </a:p>
          <a:p>
            <a:pPr marL="228600" lvl="0" indent="-228600">
              <a:lnSpc>
                <a:spcPct val="100000"/>
              </a:lnSpc>
              <a:spcBef>
                <a:spcPts val="0"/>
              </a:spcBef>
              <a:buFont typeface="Calibri"/>
              <a:buAutoNum type="arabicPeriod"/>
            </a:pPr>
            <a:r>
              <a:rPr lang="en-US" b="1" dirty="0"/>
              <a:t>¿</a:t>
            </a:r>
            <a:r>
              <a:rPr lang="en-US" b="1" dirty="0" err="1"/>
              <a:t>Cuál</a:t>
            </a:r>
            <a:r>
              <a:rPr lang="en-US" b="1" dirty="0"/>
              <a:t> es el valor de pH del </a:t>
            </a:r>
            <a:r>
              <a:rPr lang="en-US" b="1" dirty="0" err="1"/>
              <a:t>agua</a:t>
            </a:r>
            <a:r>
              <a:rPr lang="en-US" b="1" dirty="0"/>
              <a:t> </a:t>
            </a:r>
            <a:r>
              <a:rPr lang="en-US" b="1" dirty="0" err="1"/>
              <a:t>pura</a:t>
            </a:r>
            <a:r>
              <a:rPr lang="en-US" b="1" dirty="0"/>
              <a:t>? </a:t>
            </a:r>
          </a:p>
          <a:p>
            <a:pPr marL="0" lvl="0" indent="0" algn="l" rtl="0">
              <a:lnSpc>
                <a:spcPct val="90000"/>
              </a:lnSpc>
              <a:spcBef>
                <a:spcPts val="0"/>
              </a:spcBef>
              <a:spcAft>
                <a:spcPts val="0"/>
              </a:spcAft>
              <a:buClr>
                <a:schemeClr val="dk1"/>
              </a:buClr>
              <a:buSzPts val="1800"/>
              <a:buNone/>
            </a:pP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9" name="Google Shape;699;p62" descr="Illustration of a student taking a pH measurement using a pH meter."/>
          <p:cNvPicPr preferRelativeResize="0">
            <a:picLocks noGrp="1"/>
          </p:cNvPicPr>
          <p:nvPr>
            <p:ph type="body" idx="2"/>
          </p:nvPr>
        </p:nvPicPr>
        <p:blipFill rotWithShape="1">
          <a:blip r:embed="rId3">
            <a:alphaModFix amt="15000"/>
          </a:blip>
          <a:srcRect/>
          <a:stretch/>
        </p:blipFill>
        <p:spPr>
          <a:xfrm>
            <a:off x="186812" y="771949"/>
            <a:ext cx="8957583" cy="6086347"/>
          </a:xfrm>
          <a:prstGeom prst="rect">
            <a:avLst/>
          </a:prstGeom>
          <a:noFill/>
          <a:ln>
            <a:noFill/>
          </a:ln>
        </p:spPr>
      </p:pic>
      <p:pic>
        <p:nvPicPr>
          <p:cNvPr id="8" name="Imagen 7"/>
          <p:cNvPicPr>
            <a:picLocks noChangeAspect="1"/>
          </p:cNvPicPr>
          <p:nvPr/>
        </p:nvPicPr>
        <p:blipFill>
          <a:blip r:embed="rId4"/>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Auto evaluación</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
        <p:nvSpPr>
          <p:cNvPr id="694" name="Google Shape;694;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sp>
        <p:nvSpPr>
          <p:cNvPr id="697" name="Google Shape;697;p62"/>
          <p:cNvSpPr txBox="1">
            <a:spLocks noGrp="1"/>
          </p:cNvSpPr>
          <p:nvPr>
            <p:ph type="title"/>
          </p:nvPr>
        </p:nvSpPr>
        <p:spPr>
          <a:xfrm>
            <a:off x="1257300" y="865386"/>
            <a:ext cx="7886700" cy="994172"/>
          </a:xfrm>
          <a:prstGeom prst="rect">
            <a:avLst/>
          </a:prstGeom>
          <a:noFill/>
          <a:ln>
            <a:noFill/>
          </a:ln>
        </p:spPr>
        <p:txBody>
          <a:bodyPr spcFirstLastPara="1" wrap="square" lIns="91425" tIns="45700" rIns="91425" bIns="45700" anchor="ctr" anchorCtr="0">
            <a:normAutofit/>
          </a:bodyPr>
          <a:lstStyle/>
          <a:p>
            <a:pPr lvl="0">
              <a:buClr>
                <a:srgbClr val="000090"/>
              </a:buClr>
              <a:buSzPts val="3200"/>
            </a:pPr>
            <a:r>
              <a:rPr lang="en-US" sz="3200" dirty="0">
                <a:solidFill>
                  <a:srgbClr val="000090"/>
                </a:solidFill>
              </a:rPr>
              <a:t>¿</a:t>
            </a:r>
            <a:r>
              <a:rPr lang="en-US" sz="3200" dirty="0" err="1">
                <a:solidFill>
                  <a:srgbClr val="000090"/>
                </a:solidFill>
              </a:rPr>
              <a:t>Listo</a:t>
            </a:r>
            <a:r>
              <a:rPr lang="en-US" sz="3200" dirty="0">
                <a:solidFill>
                  <a:srgbClr val="000090"/>
                </a:solidFill>
              </a:rPr>
              <a:t> para </a:t>
            </a:r>
            <a:r>
              <a:rPr lang="en-US" sz="3200" dirty="0" err="1">
                <a:solidFill>
                  <a:srgbClr val="000090"/>
                </a:solidFill>
              </a:rPr>
              <a:t>tomar</a:t>
            </a:r>
            <a:r>
              <a:rPr lang="en-US" sz="3200" dirty="0">
                <a:solidFill>
                  <a:srgbClr val="000090"/>
                </a:solidFill>
              </a:rPr>
              <a:t> la </a:t>
            </a:r>
            <a:r>
              <a:rPr lang="en-US" sz="3200" dirty="0" err="1">
                <a:solidFill>
                  <a:srgbClr val="000090"/>
                </a:solidFill>
              </a:rPr>
              <a:t>prueba</a:t>
            </a:r>
            <a:r>
              <a:rPr lang="en-US" sz="3200" dirty="0">
                <a:solidFill>
                  <a:srgbClr val="000090"/>
                </a:solidFill>
              </a:rPr>
              <a:t> ?</a:t>
            </a:r>
            <a:endParaRPr sz="3200" dirty="0"/>
          </a:p>
        </p:txBody>
      </p:sp>
      <p:sp>
        <p:nvSpPr>
          <p:cNvPr id="698" name="Google Shape;698;p62"/>
          <p:cNvSpPr txBox="1">
            <a:spLocks noGrp="1"/>
          </p:cNvSpPr>
          <p:nvPr>
            <p:ph type="body" idx="1"/>
          </p:nvPr>
        </p:nvSpPr>
        <p:spPr>
          <a:xfrm>
            <a:off x="1151964" y="2005013"/>
            <a:ext cx="7363385" cy="4351338"/>
          </a:xfrm>
          <a:prstGeom prst="rect">
            <a:avLst/>
          </a:prstGeom>
          <a:noFill/>
          <a:ln>
            <a:noFill/>
          </a:ln>
        </p:spPr>
        <p:txBody>
          <a:bodyPr spcFirstLastPara="1" wrap="square" lIns="91425" tIns="45700" rIns="91425" bIns="45700" anchor="t" anchorCtr="0">
            <a:noAutofit/>
          </a:bodyPr>
          <a:lstStyle/>
          <a:p>
            <a:r>
              <a:rPr lang="en-US" dirty="0" err="1">
                <a:solidFill>
                  <a:srgbClr val="000000"/>
                </a:solidFill>
              </a:rPr>
              <a:t>Ya</a:t>
            </a:r>
            <a:r>
              <a:rPr lang="en-US" dirty="0">
                <a:solidFill>
                  <a:srgbClr val="000000"/>
                </a:solidFill>
              </a:rPr>
              <a:t> ha </a:t>
            </a:r>
            <a:r>
              <a:rPr lang="en-US" dirty="0" err="1">
                <a:solidFill>
                  <a:srgbClr val="000000"/>
                </a:solidFill>
              </a:rPr>
              <a:t>completado</a:t>
            </a:r>
            <a:r>
              <a:rPr lang="en-US" dirty="0">
                <a:solidFill>
                  <a:srgbClr val="000000"/>
                </a:solidFill>
              </a:rPr>
              <a:t> el conjunto de </a:t>
            </a:r>
            <a:r>
              <a:rPr lang="en-US" dirty="0" err="1">
                <a:solidFill>
                  <a:srgbClr val="000000"/>
                </a:solidFill>
              </a:rPr>
              <a:t>diapositivas</a:t>
            </a:r>
            <a:r>
              <a:rPr lang="en-US" dirty="0">
                <a:solidFill>
                  <a:srgbClr val="000000"/>
                </a:solidFill>
              </a:rPr>
              <a:t>. Si </a:t>
            </a:r>
            <a:r>
              <a:rPr lang="en-US" dirty="0" err="1">
                <a:solidFill>
                  <a:srgbClr val="000000"/>
                </a:solidFill>
              </a:rPr>
              <a:t>está</a:t>
            </a:r>
            <a:r>
              <a:rPr lang="en-US" dirty="0">
                <a:solidFill>
                  <a:srgbClr val="000000"/>
                </a:solidFill>
              </a:rPr>
              <a:t> </a:t>
            </a:r>
            <a:r>
              <a:rPr lang="en-US" dirty="0" err="1">
                <a:solidFill>
                  <a:srgbClr val="000000"/>
                </a:solidFill>
              </a:rPr>
              <a:t>listo</a:t>
            </a:r>
            <a:r>
              <a:rPr lang="en-US" dirty="0">
                <a:solidFill>
                  <a:srgbClr val="000000"/>
                </a:solidFill>
              </a:rPr>
              <a:t> para </a:t>
            </a:r>
            <a:r>
              <a:rPr lang="en-US" dirty="0" err="1">
                <a:solidFill>
                  <a:srgbClr val="000000"/>
                </a:solidFill>
              </a:rPr>
              <a:t>hacer</a:t>
            </a:r>
            <a:r>
              <a:rPr lang="en-US" dirty="0">
                <a:solidFill>
                  <a:srgbClr val="000000"/>
                </a:solidFill>
              </a:rPr>
              <a:t> el examen, </a:t>
            </a:r>
            <a:r>
              <a:rPr lang="en-US" dirty="0" err="1">
                <a:solidFill>
                  <a:srgbClr val="000000"/>
                </a:solidFill>
              </a:rPr>
              <a:t>inicie</a:t>
            </a:r>
            <a:r>
              <a:rPr lang="en-US" dirty="0">
                <a:solidFill>
                  <a:srgbClr val="000000"/>
                </a:solidFill>
              </a:rPr>
              <a:t> </a:t>
            </a:r>
            <a:r>
              <a:rPr lang="en-US" dirty="0" err="1">
                <a:solidFill>
                  <a:srgbClr val="000000"/>
                </a:solidFill>
              </a:rPr>
              <a:t>sesión</a:t>
            </a:r>
            <a:r>
              <a:rPr lang="en-US" dirty="0">
                <a:solidFill>
                  <a:srgbClr val="000000"/>
                </a:solidFill>
              </a:rPr>
              <a:t> y </a:t>
            </a:r>
            <a:r>
              <a:rPr lang="en-US" dirty="0" err="1">
                <a:solidFill>
                  <a:srgbClr val="000000"/>
                </a:solidFill>
              </a:rPr>
              <a:t>haga</a:t>
            </a:r>
            <a:r>
              <a:rPr lang="en-US" dirty="0">
                <a:solidFill>
                  <a:srgbClr val="000000"/>
                </a:solidFill>
              </a:rPr>
              <a:t> la </a:t>
            </a:r>
            <a:r>
              <a:rPr lang="en-US" dirty="0" err="1">
                <a:solidFill>
                  <a:srgbClr val="000000"/>
                </a:solidFill>
              </a:rPr>
              <a:t>prueba</a:t>
            </a:r>
            <a:r>
              <a:rPr lang="en-US" dirty="0">
                <a:solidFill>
                  <a:srgbClr val="000000"/>
                </a:solidFill>
              </a:rPr>
              <a:t> </a:t>
            </a:r>
            <a:r>
              <a:rPr lang="en-US" dirty="0" err="1">
                <a:solidFill>
                  <a:srgbClr val="000000"/>
                </a:solidFill>
              </a:rPr>
              <a:t>correspondiente</a:t>
            </a:r>
            <a:r>
              <a:rPr lang="en-US" dirty="0">
                <a:solidFill>
                  <a:srgbClr val="000000"/>
                </a:solidFill>
              </a:rPr>
              <a:t> al </a:t>
            </a:r>
            <a:r>
              <a:rPr lang="en-US" b="1" dirty="0" err="1">
                <a:solidFill>
                  <a:schemeClr val="accent5">
                    <a:lumMod val="75000"/>
                  </a:schemeClr>
                </a:solidFill>
              </a:rPr>
              <a:t>Protocolo</a:t>
            </a:r>
            <a:r>
              <a:rPr lang="en-US" b="1" dirty="0">
                <a:solidFill>
                  <a:schemeClr val="accent5">
                    <a:lumMod val="75000"/>
                  </a:schemeClr>
                </a:solidFill>
              </a:rPr>
              <a:t> de pH del Agua.</a:t>
            </a:r>
            <a:endParaRPr lang="en-US" dirty="0">
              <a:solidFill>
                <a:srgbClr val="000000"/>
              </a:solidFill>
            </a:endParaRPr>
          </a:p>
          <a:p>
            <a:r>
              <a:rPr lang="en-US" dirty="0" err="1">
                <a:solidFill>
                  <a:srgbClr val="000000"/>
                </a:solidFill>
              </a:rPr>
              <a:t>También</a:t>
            </a:r>
            <a:r>
              <a:rPr lang="en-US" dirty="0">
                <a:solidFill>
                  <a:srgbClr val="000000"/>
                </a:solidFill>
              </a:rPr>
              <a:t> </a:t>
            </a:r>
            <a:r>
              <a:rPr lang="en-US" dirty="0" err="1">
                <a:solidFill>
                  <a:srgbClr val="000000"/>
                </a:solidFill>
              </a:rPr>
              <a:t>puede</a:t>
            </a:r>
            <a:r>
              <a:rPr lang="en-US" dirty="0">
                <a:solidFill>
                  <a:srgbClr val="000000"/>
                </a:solidFill>
              </a:rPr>
              <a:t> </a:t>
            </a:r>
            <a:r>
              <a:rPr lang="en-US" dirty="0" err="1">
                <a:solidFill>
                  <a:srgbClr val="000000"/>
                </a:solidFill>
              </a:rPr>
              <a:t>repasar</a:t>
            </a:r>
            <a:r>
              <a:rPr lang="en-US" dirty="0">
                <a:solidFill>
                  <a:srgbClr val="000000"/>
                </a:solidFill>
              </a:rPr>
              <a:t> el conjunto de </a:t>
            </a:r>
            <a:r>
              <a:rPr lang="en-US" dirty="0" err="1">
                <a:solidFill>
                  <a:srgbClr val="000000"/>
                </a:solidFill>
              </a:rPr>
              <a:t>diapositivas</a:t>
            </a:r>
            <a:r>
              <a:rPr lang="en-US" dirty="0">
                <a:solidFill>
                  <a:srgbClr val="000000"/>
                </a:solidFill>
              </a:rPr>
              <a:t>, </a:t>
            </a:r>
            <a:r>
              <a:rPr lang="en-US" dirty="0" err="1">
                <a:solidFill>
                  <a:srgbClr val="000000"/>
                </a:solidFill>
              </a:rPr>
              <a:t>publicar</a:t>
            </a:r>
            <a:r>
              <a:rPr lang="en-US" dirty="0">
                <a:solidFill>
                  <a:srgbClr val="000000"/>
                </a:solidFill>
              </a:rPr>
              <a:t> </a:t>
            </a:r>
            <a:r>
              <a:rPr lang="en-US" dirty="0" err="1">
                <a:solidFill>
                  <a:srgbClr val="000000"/>
                </a:solidFill>
              </a:rPr>
              <a:t>preguntas</a:t>
            </a:r>
            <a:r>
              <a:rPr lang="en-US" dirty="0">
                <a:solidFill>
                  <a:srgbClr val="000000"/>
                </a:solidFill>
              </a:rPr>
              <a:t> </a:t>
            </a:r>
            <a:r>
              <a:rPr lang="en-US" dirty="0" err="1">
                <a:solidFill>
                  <a:srgbClr val="000000"/>
                </a:solidFill>
              </a:rPr>
              <a:t>en</a:t>
            </a:r>
            <a:r>
              <a:rPr lang="en-US" dirty="0">
                <a:solidFill>
                  <a:srgbClr val="000000"/>
                </a:solidFill>
              </a:rPr>
              <a:t> el </a:t>
            </a:r>
            <a:r>
              <a:rPr lang="en-US" dirty="0" err="1">
                <a:solidFill>
                  <a:srgbClr val="000000"/>
                </a:solidFill>
              </a:rPr>
              <a:t>tablero</a:t>
            </a:r>
            <a:r>
              <a:rPr lang="en-US" dirty="0">
                <a:solidFill>
                  <a:srgbClr val="000000"/>
                </a:solidFill>
              </a:rPr>
              <a:t> de </a:t>
            </a:r>
            <a:r>
              <a:rPr lang="en-US" dirty="0" err="1">
                <a:solidFill>
                  <a:srgbClr val="000000"/>
                </a:solidFill>
              </a:rPr>
              <a:t>discusión</a:t>
            </a:r>
            <a:r>
              <a:rPr lang="en-US" dirty="0">
                <a:solidFill>
                  <a:srgbClr val="000000"/>
                </a:solidFill>
              </a:rPr>
              <a:t> o </a:t>
            </a:r>
            <a:r>
              <a:rPr lang="en-US" dirty="0" err="1">
                <a:solidFill>
                  <a:srgbClr val="000000"/>
                </a:solidFill>
              </a:rPr>
              <a:t>consultar</a:t>
            </a:r>
            <a:r>
              <a:rPr lang="en-US" dirty="0">
                <a:solidFill>
                  <a:srgbClr val="000000"/>
                </a:solidFill>
              </a:rPr>
              <a:t> las </a:t>
            </a:r>
            <a:r>
              <a:rPr lang="en-US" dirty="0" err="1">
                <a:solidFill>
                  <a:srgbClr val="000000"/>
                </a:solidFill>
              </a:rPr>
              <a:t>preguntas</a:t>
            </a:r>
            <a:r>
              <a:rPr lang="en-US" dirty="0">
                <a:solidFill>
                  <a:srgbClr val="000000"/>
                </a:solidFill>
              </a:rPr>
              <a:t> </a:t>
            </a:r>
            <a:r>
              <a:rPr lang="en-US" dirty="0" err="1">
                <a:solidFill>
                  <a:srgbClr val="000000"/>
                </a:solidFill>
              </a:rPr>
              <a:t>frecuentes</a:t>
            </a:r>
            <a:r>
              <a:rPr lang="en-US" dirty="0">
                <a:solidFill>
                  <a:srgbClr val="000000"/>
                </a:solidFill>
              </a:rPr>
              <a:t> de la </a:t>
            </a:r>
            <a:r>
              <a:rPr lang="en-US" dirty="0" err="1">
                <a:solidFill>
                  <a:srgbClr val="000000"/>
                </a:solidFill>
              </a:rPr>
              <a:t>página</a:t>
            </a:r>
            <a:r>
              <a:rPr lang="en-US" dirty="0">
                <a:solidFill>
                  <a:srgbClr val="000000"/>
                </a:solidFill>
              </a:rPr>
              <a:t> </a:t>
            </a:r>
            <a:r>
              <a:rPr lang="en-US" dirty="0" err="1">
                <a:solidFill>
                  <a:srgbClr val="000000"/>
                </a:solidFill>
              </a:rPr>
              <a:t>siguiente</a:t>
            </a:r>
            <a:r>
              <a:rPr lang="en-US" dirty="0">
                <a:solidFill>
                  <a:srgbClr val="000000"/>
                </a:solidFill>
              </a:rPr>
              <a:t>. </a:t>
            </a:r>
          </a:p>
          <a:p>
            <a:endParaRPr lang="en-US" dirty="0">
              <a:solidFill>
                <a:srgbClr val="000000"/>
              </a:solidFill>
            </a:endParaRPr>
          </a:p>
          <a:p>
            <a:r>
              <a:rPr lang="en-US" dirty="0" err="1">
                <a:solidFill>
                  <a:srgbClr val="000000"/>
                </a:solidFill>
              </a:rPr>
              <a:t>Cuando</a:t>
            </a:r>
            <a:r>
              <a:rPr lang="en-US" dirty="0">
                <a:solidFill>
                  <a:srgbClr val="000000"/>
                </a:solidFill>
              </a:rPr>
              <a:t> </a:t>
            </a:r>
            <a:r>
              <a:rPr lang="en-US" dirty="0" err="1">
                <a:solidFill>
                  <a:srgbClr val="000000"/>
                </a:solidFill>
              </a:rPr>
              <a:t>apruebe</a:t>
            </a:r>
            <a:r>
              <a:rPr lang="en-US" dirty="0">
                <a:solidFill>
                  <a:srgbClr val="000000"/>
                </a:solidFill>
              </a:rPr>
              <a:t> el examen, </a:t>
            </a:r>
            <a:r>
              <a:rPr lang="en-US" dirty="0" err="1">
                <a:solidFill>
                  <a:srgbClr val="000000"/>
                </a:solidFill>
              </a:rPr>
              <a:t>estará</a:t>
            </a:r>
            <a:r>
              <a:rPr lang="en-US" dirty="0">
                <a:solidFill>
                  <a:srgbClr val="000000"/>
                </a:solidFill>
              </a:rPr>
              <a:t> </a:t>
            </a:r>
            <a:r>
              <a:rPr lang="en-US" dirty="0" err="1">
                <a:solidFill>
                  <a:srgbClr val="000000"/>
                </a:solidFill>
              </a:rPr>
              <a:t>listo</a:t>
            </a:r>
            <a:r>
              <a:rPr lang="en-US" dirty="0">
                <a:solidFill>
                  <a:srgbClr val="000000"/>
                </a:solidFill>
              </a:rPr>
              <a:t> para </a:t>
            </a:r>
            <a:r>
              <a:rPr lang="en-US" dirty="0" err="1">
                <a:solidFill>
                  <a:srgbClr val="000000"/>
                </a:solidFill>
              </a:rPr>
              <a:t>realizar</a:t>
            </a:r>
            <a:r>
              <a:rPr lang="en-US" dirty="0">
                <a:solidFill>
                  <a:srgbClr val="000000"/>
                </a:solidFill>
              </a:rPr>
              <a:t> las </a:t>
            </a:r>
            <a:r>
              <a:rPr lang="en-US" dirty="0" err="1">
                <a:solidFill>
                  <a:srgbClr val="000000"/>
                </a:solidFill>
              </a:rPr>
              <a:t>mediciones</a:t>
            </a:r>
            <a:r>
              <a:rPr lang="en-US" dirty="0">
                <a:solidFill>
                  <a:srgbClr val="000000"/>
                </a:solidFill>
              </a:rPr>
              <a:t> del </a:t>
            </a:r>
            <a:r>
              <a:rPr lang="en-US" b="1" dirty="0" err="1">
                <a:solidFill>
                  <a:schemeClr val="accent5">
                    <a:lumMod val="75000"/>
                  </a:schemeClr>
                </a:solidFill>
              </a:rPr>
              <a:t>Protocolo</a:t>
            </a:r>
            <a:r>
              <a:rPr lang="en-US" b="1" dirty="0">
                <a:solidFill>
                  <a:schemeClr val="accent5">
                    <a:lumMod val="75000"/>
                  </a:schemeClr>
                </a:solidFill>
              </a:rPr>
              <a:t> del pH del Agua.</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Información adicional</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H. Información Adicional</a:t>
            </a:r>
          </a:p>
        </p:txBody>
      </p:sp>
      <p:sp>
        <p:nvSpPr>
          <p:cNvPr id="704" name="Google Shape;704;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sp>
        <p:nvSpPr>
          <p:cNvPr id="707" name="Google Shape;707;p63"/>
          <p:cNvSpPr txBox="1">
            <a:spLocks noGrp="1"/>
          </p:cNvSpPr>
          <p:nvPr>
            <p:ph type="title"/>
          </p:nvPr>
        </p:nvSpPr>
        <p:spPr>
          <a:xfrm>
            <a:off x="1257300" y="904677"/>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90"/>
              </a:buClr>
              <a:buSzPts val="2400"/>
              <a:buFont typeface="Calibri"/>
              <a:buNone/>
            </a:pPr>
            <a:r>
              <a:rPr lang="en-US" sz="2400" dirty="0">
                <a:solidFill>
                  <a:srgbClr val="000090"/>
                </a:solidFill>
              </a:rPr>
              <a:t>PF: </a:t>
            </a:r>
            <a:r>
              <a:rPr lang="en-US" sz="2400" dirty="0" err="1">
                <a:solidFill>
                  <a:srgbClr val="000090"/>
                </a:solidFill>
              </a:rPr>
              <a:t>Preguntas</a:t>
            </a:r>
            <a:r>
              <a:rPr lang="en-US" sz="2400" dirty="0">
                <a:solidFill>
                  <a:srgbClr val="000090"/>
                </a:solidFill>
              </a:rPr>
              <a:t> </a:t>
            </a:r>
            <a:r>
              <a:rPr lang="en-US" sz="2400" dirty="0" err="1">
                <a:solidFill>
                  <a:srgbClr val="000090"/>
                </a:solidFill>
              </a:rPr>
              <a:t>frecuentes</a:t>
            </a:r>
            <a:endParaRPr dirty="0"/>
          </a:p>
        </p:txBody>
      </p:sp>
      <p:sp>
        <p:nvSpPr>
          <p:cNvPr id="708" name="Google Shape;708;p63"/>
          <p:cNvSpPr txBox="1">
            <a:spLocks noGrp="1"/>
          </p:cNvSpPr>
          <p:nvPr>
            <p:ph type="body" idx="1"/>
          </p:nvPr>
        </p:nvSpPr>
        <p:spPr>
          <a:xfrm>
            <a:off x="1257300" y="1732197"/>
            <a:ext cx="7210985" cy="4854575"/>
          </a:xfrm>
          <a:prstGeom prst="rect">
            <a:avLst/>
          </a:prstGeom>
          <a:noFill/>
          <a:ln>
            <a:noFill/>
          </a:ln>
        </p:spPr>
        <p:txBody>
          <a:bodyPr spcFirstLastPara="1" wrap="square" lIns="91425" tIns="45700" rIns="91425" bIns="45700" anchor="t" anchorCtr="0">
            <a:normAutofit fontScale="92500" lnSpcReduction="10000"/>
          </a:bodyPr>
          <a:lstStyle/>
          <a:p>
            <a:pPr marL="0" lvl="0" indent="0" algn="just">
              <a:buSzPts val="2400"/>
              <a:buNone/>
            </a:pPr>
            <a:r>
              <a:rPr lang="en-US" sz="2100" b="1" dirty="0">
                <a:solidFill>
                  <a:schemeClr val="accent5">
                    <a:lumMod val="75000"/>
                  </a:schemeClr>
                </a:solidFill>
              </a:rPr>
              <a:t>¿</a:t>
            </a:r>
            <a:r>
              <a:rPr lang="en-US" sz="2100" b="1" dirty="0" err="1">
                <a:solidFill>
                  <a:schemeClr val="accent5">
                    <a:lumMod val="75000"/>
                  </a:schemeClr>
                </a:solidFill>
              </a:rPr>
              <a:t>Afecta</a:t>
            </a:r>
            <a:r>
              <a:rPr lang="en-US" sz="2100" b="1" dirty="0">
                <a:solidFill>
                  <a:schemeClr val="accent5">
                    <a:lumMod val="75000"/>
                  </a:schemeClr>
                </a:solidFill>
              </a:rPr>
              <a:t> la </a:t>
            </a:r>
            <a:r>
              <a:rPr lang="en-US" sz="2100" b="1" dirty="0" err="1">
                <a:solidFill>
                  <a:schemeClr val="accent5">
                    <a:lumMod val="75000"/>
                  </a:schemeClr>
                </a:solidFill>
              </a:rPr>
              <a:t>temperatura</a:t>
            </a:r>
            <a:r>
              <a:rPr lang="en-US" sz="2100" b="1" dirty="0">
                <a:solidFill>
                  <a:schemeClr val="accent5">
                    <a:lumMod val="75000"/>
                  </a:schemeClr>
                </a:solidFill>
              </a:rPr>
              <a:t> del </a:t>
            </a:r>
            <a:r>
              <a:rPr lang="en-US" sz="2100" b="1" dirty="0" err="1">
                <a:solidFill>
                  <a:schemeClr val="accent5">
                    <a:lumMod val="75000"/>
                  </a:schemeClr>
                </a:solidFill>
              </a:rPr>
              <a:t>agua</a:t>
            </a:r>
            <a:r>
              <a:rPr lang="en-US" sz="2100" b="1" dirty="0">
                <a:solidFill>
                  <a:schemeClr val="accent5">
                    <a:lumMod val="75000"/>
                  </a:schemeClr>
                </a:solidFill>
              </a:rPr>
              <a:t> a la </a:t>
            </a:r>
            <a:r>
              <a:rPr lang="en-US" sz="2100" b="1" dirty="0" err="1">
                <a:solidFill>
                  <a:schemeClr val="accent5">
                    <a:lumMod val="75000"/>
                  </a:schemeClr>
                </a:solidFill>
              </a:rPr>
              <a:t>lectura</a:t>
            </a:r>
            <a:r>
              <a:rPr lang="en-US" sz="2100" b="1" dirty="0">
                <a:solidFill>
                  <a:schemeClr val="accent5">
                    <a:lumMod val="75000"/>
                  </a:schemeClr>
                </a:solidFill>
              </a:rPr>
              <a:t> del pH?</a:t>
            </a:r>
          </a:p>
          <a:p>
            <a:pPr marL="0" lvl="0" indent="0" algn="just">
              <a:lnSpc>
                <a:spcPct val="110000"/>
              </a:lnSpc>
              <a:buSzPts val="2400"/>
              <a:buNone/>
            </a:pPr>
            <a:r>
              <a:rPr lang="en-US" sz="1700" dirty="0"/>
              <a:t>Un </a:t>
            </a:r>
            <a:r>
              <a:rPr lang="en-US" sz="1700" dirty="0" err="1"/>
              <a:t>cambio</a:t>
            </a:r>
            <a:r>
              <a:rPr lang="en-US" sz="1700" dirty="0"/>
              <a:t> </a:t>
            </a:r>
            <a:r>
              <a:rPr lang="en-US" sz="1700" dirty="0" err="1"/>
              <a:t>en</a:t>
            </a:r>
            <a:r>
              <a:rPr lang="en-US" sz="1700" dirty="0"/>
              <a:t> la </a:t>
            </a:r>
            <a:r>
              <a:rPr lang="en-US" sz="1700" dirty="0" err="1"/>
              <a:t>temperatura</a:t>
            </a:r>
            <a:r>
              <a:rPr lang="en-US" sz="1700" dirty="0"/>
              <a:t> del </a:t>
            </a:r>
            <a:r>
              <a:rPr lang="en-US" sz="1700" dirty="0" err="1"/>
              <a:t>agua</a:t>
            </a:r>
            <a:r>
              <a:rPr lang="en-US" sz="1700" dirty="0"/>
              <a:t> </a:t>
            </a:r>
            <a:r>
              <a:rPr lang="en-US" sz="1700" dirty="0" err="1"/>
              <a:t>puede</a:t>
            </a:r>
            <a:r>
              <a:rPr lang="en-US" sz="1700" dirty="0"/>
              <a:t> </a:t>
            </a:r>
            <a:r>
              <a:rPr lang="en-US" sz="1700" dirty="0" err="1"/>
              <a:t>cambiar</a:t>
            </a:r>
            <a:r>
              <a:rPr lang="en-US" sz="1700" dirty="0"/>
              <a:t> el valor del pH de </a:t>
            </a:r>
            <a:r>
              <a:rPr lang="en-US" sz="1700" dirty="0" err="1"/>
              <a:t>su</a:t>
            </a:r>
            <a:r>
              <a:rPr lang="en-US" sz="1700" dirty="0"/>
              <a:t> </a:t>
            </a:r>
            <a:r>
              <a:rPr lang="en-US" sz="1700" dirty="0" err="1"/>
              <a:t>agua</a:t>
            </a:r>
            <a:r>
              <a:rPr lang="en-US" sz="1700" dirty="0"/>
              <a:t>. Como </a:t>
            </a:r>
            <a:r>
              <a:rPr lang="en-US" sz="1700" dirty="0" err="1"/>
              <a:t>queremos</a:t>
            </a:r>
            <a:r>
              <a:rPr lang="en-US" sz="1700" dirty="0"/>
              <a:t> saber el valor real del pH, no </a:t>
            </a:r>
            <a:r>
              <a:rPr lang="en-US" sz="1700" dirty="0" err="1"/>
              <a:t>corregimos</a:t>
            </a:r>
            <a:r>
              <a:rPr lang="en-US" sz="1700" dirty="0"/>
              <a:t> </a:t>
            </a:r>
            <a:r>
              <a:rPr lang="en-US" sz="1700" dirty="0" err="1"/>
              <a:t>este</a:t>
            </a:r>
            <a:r>
              <a:rPr lang="en-US" sz="1700" dirty="0"/>
              <a:t> </a:t>
            </a:r>
            <a:r>
              <a:rPr lang="en-US" sz="1700" dirty="0" err="1"/>
              <a:t>cambio</a:t>
            </a:r>
            <a:r>
              <a:rPr lang="en-US" sz="1700" dirty="0"/>
              <a:t>. La </a:t>
            </a:r>
            <a:r>
              <a:rPr lang="en-US" sz="1700" dirty="0" err="1"/>
              <a:t>temperatura</a:t>
            </a:r>
            <a:r>
              <a:rPr lang="en-US" sz="1700" dirty="0"/>
              <a:t> </a:t>
            </a:r>
            <a:r>
              <a:rPr lang="en-US" sz="1700" dirty="0" err="1"/>
              <a:t>también</a:t>
            </a:r>
            <a:r>
              <a:rPr lang="en-US" sz="1700" dirty="0"/>
              <a:t> </a:t>
            </a:r>
            <a:r>
              <a:rPr lang="en-US" sz="1700" dirty="0" err="1"/>
              <a:t>puede</a:t>
            </a:r>
            <a:r>
              <a:rPr lang="en-US" sz="1700" dirty="0"/>
              <a:t> </a:t>
            </a:r>
            <a:r>
              <a:rPr lang="en-US" sz="1700" dirty="0" err="1"/>
              <a:t>afectar</a:t>
            </a:r>
            <a:r>
              <a:rPr lang="en-US" sz="1700" dirty="0"/>
              <a:t> al </a:t>
            </a:r>
            <a:r>
              <a:rPr lang="en-US" sz="1700" dirty="0" err="1"/>
              <a:t>rendimiento</a:t>
            </a:r>
            <a:r>
              <a:rPr lang="en-US" sz="1700" dirty="0"/>
              <a:t> del </a:t>
            </a:r>
            <a:r>
              <a:rPr lang="en-US" sz="1700" dirty="0" err="1"/>
              <a:t>medidor</a:t>
            </a:r>
            <a:r>
              <a:rPr lang="en-US" sz="1700" dirty="0"/>
              <a:t>. El </a:t>
            </a:r>
            <a:r>
              <a:rPr lang="en-US" sz="1700" dirty="0" err="1"/>
              <a:t>electrodo</a:t>
            </a:r>
            <a:r>
              <a:rPr lang="en-US" sz="1700" dirty="0"/>
              <a:t> </a:t>
            </a:r>
            <a:r>
              <a:rPr lang="en-US" sz="1700" dirty="0" err="1"/>
              <a:t>está</a:t>
            </a:r>
            <a:r>
              <a:rPr lang="en-US" sz="1700" dirty="0"/>
              <a:t> </a:t>
            </a:r>
            <a:r>
              <a:rPr lang="en-US" sz="1700" dirty="0" err="1"/>
              <a:t>diseñado</a:t>
            </a:r>
            <a:r>
              <a:rPr lang="en-US" sz="1700" dirty="0"/>
              <a:t> para que no </a:t>
            </a:r>
            <a:r>
              <a:rPr lang="en-US" sz="1700" dirty="0" err="1"/>
              <a:t>haya</a:t>
            </a:r>
            <a:r>
              <a:rPr lang="en-US" sz="1700" dirty="0"/>
              <a:t> </a:t>
            </a:r>
            <a:r>
              <a:rPr lang="en-US" sz="1700" dirty="0" err="1"/>
              <a:t>sensibilidad</a:t>
            </a:r>
            <a:r>
              <a:rPr lang="en-US" sz="1700" dirty="0"/>
              <a:t> a la </a:t>
            </a:r>
            <a:r>
              <a:rPr lang="en-US" sz="1700" dirty="0" err="1"/>
              <a:t>temperatura</a:t>
            </a:r>
            <a:r>
              <a:rPr lang="en-US" sz="1700" dirty="0"/>
              <a:t> </a:t>
            </a:r>
            <a:r>
              <a:rPr lang="en-US" sz="1700" dirty="0" err="1"/>
              <a:t>cuando</a:t>
            </a:r>
            <a:r>
              <a:rPr lang="en-US" sz="1700" dirty="0"/>
              <a:t> el pH es de 7,0. A </a:t>
            </a:r>
            <a:r>
              <a:rPr lang="en-US" sz="1700" dirty="0" err="1"/>
              <a:t>medida</a:t>
            </a:r>
            <a:r>
              <a:rPr lang="en-US" sz="1700" dirty="0"/>
              <a:t> que el pH se </a:t>
            </a:r>
            <a:r>
              <a:rPr lang="en-US" sz="1700" dirty="0" err="1"/>
              <a:t>aleja</a:t>
            </a:r>
            <a:r>
              <a:rPr lang="en-US" sz="1700" dirty="0"/>
              <a:t> de </a:t>
            </a:r>
            <a:r>
              <a:rPr lang="en-US" sz="1700" dirty="0" err="1"/>
              <a:t>este</a:t>
            </a:r>
            <a:r>
              <a:rPr lang="en-US" sz="1700" dirty="0"/>
              <a:t> valor, la </a:t>
            </a:r>
            <a:r>
              <a:rPr lang="en-US" sz="1700" dirty="0" err="1"/>
              <a:t>temperatura</a:t>
            </a:r>
            <a:r>
              <a:rPr lang="en-US" sz="1700" dirty="0"/>
              <a:t> del </a:t>
            </a:r>
            <a:r>
              <a:rPr lang="en-US" sz="1700" dirty="0" err="1"/>
              <a:t>agua</a:t>
            </a:r>
            <a:r>
              <a:rPr lang="en-US" sz="1700" dirty="0"/>
              <a:t> </a:t>
            </a:r>
            <a:r>
              <a:rPr lang="en-US" sz="1700" dirty="0" err="1"/>
              <a:t>afecta</a:t>
            </a:r>
            <a:r>
              <a:rPr lang="en-US" sz="1700" dirty="0"/>
              <a:t> a la </a:t>
            </a:r>
            <a:r>
              <a:rPr lang="en-US" sz="1700" dirty="0" err="1"/>
              <a:t>precisión</a:t>
            </a:r>
            <a:r>
              <a:rPr lang="en-US" sz="1700" dirty="0"/>
              <a:t> del </a:t>
            </a:r>
            <a:r>
              <a:rPr lang="en-US" sz="1700" dirty="0" err="1"/>
              <a:t>medidor</a:t>
            </a:r>
            <a:r>
              <a:rPr lang="en-US" sz="1700" dirty="0"/>
              <a:t>. Los </a:t>
            </a:r>
            <a:r>
              <a:rPr lang="en-US" sz="1700" dirty="0" err="1"/>
              <a:t>medidores</a:t>
            </a:r>
            <a:r>
              <a:rPr lang="en-US" sz="1700" dirty="0"/>
              <a:t> con </a:t>
            </a:r>
            <a:r>
              <a:rPr lang="en-US" sz="1700" dirty="0" err="1"/>
              <a:t>compensación</a:t>
            </a:r>
            <a:r>
              <a:rPr lang="en-US" sz="1700" dirty="0"/>
              <a:t> </a:t>
            </a:r>
            <a:r>
              <a:rPr lang="en-US" sz="1700" dirty="0" err="1"/>
              <a:t>automática</a:t>
            </a:r>
            <a:r>
              <a:rPr lang="en-US" sz="1700" dirty="0"/>
              <a:t> de </a:t>
            </a:r>
            <a:r>
              <a:rPr lang="en-US" sz="1700" dirty="0" err="1"/>
              <a:t>temperatura</a:t>
            </a:r>
            <a:r>
              <a:rPr lang="en-US" sz="1700" dirty="0"/>
              <a:t> (ATC) </a:t>
            </a:r>
            <a:r>
              <a:rPr lang="en-US" sz="1700" dirty="0" err="1"/>
              <a:t>corrigen</a:t>
            </a:r>
            <a:r>
              <a:rPr lang="en-US" sz="1700" dirty="0"/>
              <a:t> la </a:t>
            </a:r>
            <a:r>
              <a:rPr lang="en-US" sz="1700" dirty="0" err="1"/>
              <a:t>temperatura</a:t>
            </a:r>
            <a:r>
              <a:rPr lang="en-US" sz="1700" dirty="0"/>
              <a:t> del </a:t>
            </a:r>
            <a:r>
              <a:rPr lang="en-US" sz="1700" dirty="0" err="1"/>
              <a:t>agua</a:t>
            </a:r>
            <a:r>
              <a:rPr lang="en-US" sz="1700" dirty="0"/>
              <a:t> </a:t>
            </a:r>
            <a:r>
              <a:rPr lang="en-US" sz="1700" dirty="0" err="1"/>
              <a:t>en</a:t>
            </a:r>
            <a:r>
              <a:rPr lang="en-US" sz="1700" dirty="0"/>
              <a:t> los </a:t>
            </a:r>
            <a:r>
              <a:rPr lang="en-US" sz="1700" dirty="0" err="1"/>
              <a:t>valores</a:t>
            </a:r>
            <a:r>
              <a:rPr lang="en-US" sz="1700" dirty="0"/>
              <a:t> por </a:t>
            </a:r>
            <a:r>
              <a:rPr lang="en-US" sz="1700" dirty="0" err="1"/>
              <a:t>encima</a:t>
            </a:r>
            <a:r>
              <a:rPr lang="en-US" sz="1700" dirty="0"/>
              <a:t> y por </a:t>
            </a:r>
            <a:r>
              <a:rPr lang="en-US" sz="1700" dirty="0" err="1"/>
              <a:t>debajo</a:t>
            </a:r>
            <a:r>
              <a:rPr lang="en-US" sz="1700" dirty="0"/>
              <a:t> de 7,0 por un factor de 0,003 pH/ ̊C/</a:t>
            </a:r>
            <a:r>
              <a:rPr lang="en-US" sz="1700" dirty="0" err="1"/>
              <a:t>unidad</a:t>
            </a:r>
            <a:r>
              <a:rPr lang="en-US" sz="1700" dirty="0"/>
              <a:t> de pH </a:t>
            </a:r>
            <a:r>
              <a:rPr lang="en-US" sz="1700" dirty="0" err="1"/>
              <a:t>lejos</a:t>
            </a:r>
            <a:r>
              <a:rPr lang="en-US" sz="1700" dirty="0"/>
              <a:t> de pH 7. </a:t>
            </a:r>
            <a:r>
              <a:rPr lang="en-US" sz="1700" dirty="0" err="1"/>
              <a:t>Corrigen</a:t>
            </a:r>
            <a:r>
              <a:rPr lang="en-US" sz="1700" dirty="0"/>
              <a:t> el error del </a:t>
            </a:r>
            <a:r>
              <a:rPr lang="en-US" sz="1700" dirty="0" err="1"/>
              <a:t>medidor</a:t>
            </a:r>
            <a:r>
              <a:rPr lang="en-US" sz="1700" dirty="0"/>
              <a:t>.</a:t>
            </a:r>
          </a:p>
          <a:p>
            <a:pPr marL="0" lvl="0" indent="0" algn="just">
              <a:buSzPts val="2400"/>
              <a:buNone/>
            </a:pPr>
            <a:endParaRPr lang="en-US" sz="2200" b="1" dirty="0">
              <a:solidFill>
                <a:schemeClr val="accent5">
                  <a:lumMod val="75000"/>
                </a:schemeClr>
              </a:solidFill>
            </a:endParaRPr>
          </a:p>
          <a:p>
            <a:pPr marL="0" lvl="0" indent="0" algn="just">
              <a:buSzPts val="2400"/>
              <a:buNone/>
            </a:pPr>
            <a:r>
              <a:rPr lang="en-US" sz="2200" b="1" dirty="0">
                <a:solidFill>
                  <a:schemeClr val="accent5">
                    <a:lumMod val="75000"/>
                  </a:schemeClr>
                </a:solidFill>
              </a:rPr>
              <a:t>¿</a:t>
            </a:r>
            <a:r>
              <a:rPr lang="en-US" sz="2200" b="1" dirty="0" err="1">
                <a:solidFill>
                  <a:schemeClr val="accent5">
                    <a:lumMod val="75000"/>
                  </a:schemeClr>
                </a:solidFill>
              </a:rPr>
              <a:t>Afecta</a:t>
            </a:r>
            <a:r>
              <a:rPr lang="en-US" sz="2200" b="1" dirty="0">
                <a:solidFill>
                  <a:schemeClr val="accent5">
                    <a:lumMod val="75000"/>
                  </a:schemeClr>
                </a:solidFill>
              </a:rPr>
              <a:t> la </a:t>
            </a:r>
            <a:r>
              <a:rPr lang="en-US" sz="2200" b="1" dirty="0" err="1">
                <a:solidFill>
                  <a:schemeClr val="accent5">
                    <a:lumMod val="75000"/>
                  </a:schemeClr>
                </a:solidFill>
              </a:rPr>
              <a:t>alta</a:t>
            </a:r>
            <a:r>
              <a:rPr lang="en-US" sz="2200" b="1" dirty="0">
                <a:solidFill>
                  <a:schemeClr val="accent5">
                    <a:lumMod val="75000"/>
                  </a:schemeClr>
                </a:solidFill>
              </a:rPr>
              <a:t> </a:t>
            </a:r>
            <a:r>
              <a:rPr lang="en-US" sz="2200" b="1" dirty="0" err="1">
                <a:solidFill>
                  <a:schemeClr val="accent5">
                    <a:lumMod val="75000"/>
                  </a:schemeClr>
                </a:solidFill>
              </a:rPr>
              <a:t>concentración</a:t>
            </a:r>
            <a:r>
              <a:rPr lang="en-US" sz="2200" b="1" dirty="0">
                <a:solidFill>
                  <a:schemeClr val="accent5">
                    <a:lumMod val="75000"/>
                  </a:schemeClr>
                </a:solidFill>
              </a:rPr>
              <a:t> de </a:t>
            </a:r>
            <a:r>
              <a:rPr lang="en-US" sz="2200" b="1" dirty="0" err="1">
                <a:solidFill>
                  <a:schemeClr val="accent5">
                    <a:lumMod val="75000"/>
                  </a:schemeClr>
                </a:solidFill>
              </a:rPr>
              <a:t>sal</a:t>
            </a:r>
            <a:r>
              <a:rPr lang="en-US" sz="2200" b="1" dirty="0">
                <a:solidFill>
                  <a:schemeClr val="accent5">
                    <a:lumMod val="75000"/>
                  </a:schemeClr>
                </a:solidFill>
              </a:rPr>
              <a:t> al pH?</a:t>
            </a:r>
          </a:p>
          <a:p>
            <a:pPr marL="0" lvl="0" indent="0" algn="just">
              <a:lnSpc>
                <a:spcPct val="100000"/>
              </a:lnSpc>
              <a:buSzPts val="2400"/>
              <a:buNone/>
            </a:pPr>
            <a:r>
              <a:rPr lang="en-US" sz="1700" dirty="0"/>
              <a:t>La </a:t>
            </a:r>
            <a:r>
              <a:rPr lang="en-US" sz="1700" dirty="0" err="1"/>
              <a:t>concentración</a:t>
            </a:r>
            <a:r>
              <a:rPr lang="en-US" sz="1700" dirty="0"/>
              <a:t> de </a:t>
            </a:r>
            <a:r>
              <a:rPr lang="en-US" sz="1700" dirty="0" err="1"/>
              <a:t>sal</a:t>
            </a:r>
            <a:r>
              <a:rPr lang="en-US" sz="1700" dirty="0"/>
              <a:t> </a:t>
            </a:r>
            <a:r>
              <a:rPr lang="en-US" sz="1700" dirty="0" err="1"/>
              <a:t>puede</a:t>
            </a:r>
            <a:r>
              <a:rPr lang="en-US" sz="1700" dirty="0"/>
              <a:t> </a:t>
            </a:r>
            <a:r>
              <a:rPr lang="en-US" sz="1700" dirty="0" err="1"/>
              <a:t>afectar</a:t>
            </a:r>
            <a:r>
              <a:rPr lang="en-US" sz="1700" dirty="0"/>
              <a:t> al </a:t>
            </a:r>
            <a:r>
              <a:rPr lang="en-US" sz="1700" dirty="0" err="1"/>
              <a:t>pH.</a:t>
            </a:r>
            <a:r>
              <a:rPr lang="en-US" sz="1700" dirty="0"/>
              <a:t> A </a:t>
            </a:r>
            <a:r>
              <a:rPr lang="en-US" sz="1700" dirty="0" err="1"/>
              <a:t>medida</a:t>
            </a:r>
            <a:r>
              <a:rPr lang="en-US" sz="1700" dirty="0"/>
              <a:t> que </a:t>
            </a:r>
            <a:r>
              <a:rPr lang="en-US" sz="1700" dirty="0" err="1"/>
              <a:t>aumenta</a:t>
            </a:r>
            <a:r>
              <a:rPr lang="en-US" sz="1700" dirty="0"/>
              <a:t> la </a:t>
            </a:r>
            <a:r>
              <a:rPr lang="en-US" sz="1700" dirty="0" err="1"/>
              <a:t>concentración</a:t>
            </a:r>
            <a:r>
              <a:rPr lang="en-US" sz="1700" dirty="0"/>
              <a:t> de </a:t>
            </a:r>
            <a:r>
              <a:rPr lang="en-US" sz="1700" dirty="0" err="1"/>
              <a:t>sal</a:t>
            </a:r>
            <a:r>
              <a:rPr lang="en-US" sz="1700" dirty="0"/>
              <a:t>, el pH </a:t>
            </a:r>
            <a:r>
              <a:rPr lang="en-US" sz="1700" dirty="0" err="1"/>
              <a:t>puede</a:t>
            </a:r>
            <a:r>
              <a:rPr lang="en-US" sz="1700" dirty="0"/>
              <a:t> </a:t>
            </a:r>
            <a:r>
              <a:rPr lang="en-US" sz="1700" dirty="0" err="1"/>
              <a:t>aumentar</a:t>
            </a:r>
            <a:r>
              <a:rPr lang="en-US" sz="1700" dirty="0"/>
              <a:t>. </a:t>
            </a:r>
            <a:r>
              <a:rPr lang="en-US" sz="1700" dirty="0" err="1"/>
              <a:t>Esta</a:t>
            </a:r>
            <a:r>
              <a:rPr lang="en-US" sz="1700" dirty="0"/>
              <a:t> </a:t>
            </a:r>
            <a:r>
              <a:rPr lang="en-US" sz="1700" dirty="0" err="1"/>
              <a:t>relación</a:t>
            </a:r>
            <a:r>
              <a:rPr lang="en-US" sz="1700" dirty="0"/>
              <a:t> no es lineal, </a:t>
            </a:r>
            <a:r>
              <a:rPr lang="en-US" sz="1700" dirty="0" err="1"/>
              <a:t>pero</a:t>
            </a:r>
            <a:r>
              <a:rPr lang="en-US" sz="1700" dirty="0"/>
              <a:t> </a:t>
            </a:r>
            <a:r>
              <a:rPr lang="en-US" sz="1700" dirty="0" err="1"/>
              <a:t>puede</a:t>
            </a:r>
            <a:r>
              <a:rPr lang="en-US" sz="1700" dirty="0"/>
              <a:t> ser </a:t>
            </a:r>
            <a:r>
              <a:rPr lang="en-US" sz="1700" dirty="0" err="1"/>
              <a:t>importante</a:t>
            </a:r>
            <a:r>
              <a:rPr lang="en-US" sz="1700" dirty="0"/>
              <a:t> </a:t>
            </a:r>
            <a:r>
              <a:rPr lang="en-US" sz="1700" dirty="0" err="1"/>
              <a:t>en</a:t>
            </a:r>
            <a:r>
              <a:rPr lang="en-US" sz="1700" dirty="0"/>
              <a:t> los </a:t>
            </a:r>
            <a:r>
              <a:rPr lang="en-US" sz="1700" dirty="0" err="1"/>
              <a:t>estuarios</a:t>
            </a:r>
            <a:r>
              <a:rPr lang="en-US" sz="1700" dirty="0"/>
              <a:t>, </a:t>
            </a:r>
            <a:r>
              <a:rPr lang="en-US" sz="1700" dirty="0" err="1"/>
              <a:t>donde</a:t>
            </a:r>
            <a:r>
              <a:rPr lang="en-US" sz="1700" dirty="0"/>
              <a:t> la </a:t>
            </a:r>
            <a:r>
              <a:rPr lang="en-US" sz="1700" dirty="0" err="1"/>
              <a:t>salinidad</a:t>
            </a:r>
            <a:r>
              <a:rPr lang="en-US" sz="1700" dirty="0"/>
              <a:t> </a:t>
            </a:r>
            <a:r>
              <a:rPr lang="en-US" sz="1700" dirty="0" err="1"/>
              <a:t>varía</a:t>
            </a:r>
            <a:r>
              <a:rPr lang="en-US" sz="1700" dirty="0"/>
              <a:t> con la </a:t>
            </a:r>
            <a:r>
              <a:rPr lang="en-US" sz="1700" dirty="0" err="1"/>
              <a:t>marea</a:t>
            </a:r>
            <a:r>
              <a:rPr lang="en-US" sz="1700" dirty="0"/>
              <a:t>. Tener </a:t>
            </a:r>
            <a:r>
              <a:rPr lang="en-US" sz="1700" dirty="0" err="1"/>
              <a:t>en</a:t>
            </a:r>
            <a:r>
              <a:rPr lang="en-US" sz="1700" dirty="0"/>
              <a:t> </a:t>
            </a:r>
            <a:r>
              <a:rPr lang="en-US" sz="1700" dirty="0" err="1"/>
              <a:t>cuenta</a:t>
            </a:r>
            <a:r>
              <a:rPr lang="en-US" sz="1700" dirty="0"/>
              <a:t> los </a:t>
            </a:r>
            <a:r>
              <a:rPr lang="en-US" sz="1700" dirty="0" err="1"/>
              <a:t>datos</a:t>
            </a:r>
            <a:r>
              <a:rPr lang="en-US" sz="1700" dirty="0"/>
              <a:t> de </a:t>
            </a:r>
            <a:r>
              <a:rPr lang="en-US" sz="1700" dirty="0" err="1"/>
              <a:t>salinidad</a:t>
            </a:r>
            <a:r>
              <a:rPr lang="en-US" sz="1700" dirty="0"/>
              <a:t> o de </a:t>
            </a:r>
            <a:r>
              <a:rPr lang="en-US" sz="1700" dirty="0" err="1"/>
              <a:t>conductividad</a:t>
            </a:r>
            <a:r>
              <a:rPr lang="en-US" sz="1700" dirty="0"/>
              <a:t> </a:t>
            </a:r>
            <a:r>
              <a:rPr lang="en-US" sz="1700" dirty="0" err="1"/>
              <a:t>puede</a:t>
            </a:r>
            <a:r>
              <a:rPr lang="en-US" sz="1700" dirty="0"/>
              <a:t> ser </a:t>
            </a:r>
            <a:r>
              <a:rPr lang="en-US" sz="1700" dirty="0" err="1"/>
              <a:t>útil</a:t>
            </a:r>
            <a:r>
              <a:rPr lang="en-US" sz="1700" dirty="0"/>
              <a:t> para </a:t>
            </a:r>
            <a:r>
              <a:rPr lang="en-US" sz="1700" dirty="0" err="1"/>
              <a:t>entender</a:t>
            </a:r>
            <a:r>
              <a:rPr lang="en-US" sz="1700" dirty="0"/>
              <a:t> las </a:t>
            </a:r>
            <a:r>
              <a:rPr lang="en-US" sz="1700" dirty="0" err="1"/>
              <a:t>variaciones</a:t>
            </a:r>
            <a:r>
              <a:rPr lang="en-US" sz="1700" dirty="0"/>
              <a:t> </a:t>
            </a:r>
            <a:r>
              <a:rPr lang="en-US" sz="1700" dirty="0" err="1"/>
              <a:t>en</a:t>
            </a:r>
            <a:r>
              <a:rPr lang="en-US" sz="1700" dirty="0"/>
              <a:t> sus </a:t>
            </a:r>
            <a:r>
              <a:rPr lang="en-US" sz="1700" dirty="0" err="1"/>
              <a:t>mediciones</a:t>
            </a:r>
            <a:r>
              <a:rPr lang="en-US" sz="1700" dirty="0"/>
              <a:t> de </a:t>
            </a:r>
            <a:r>
              <a:rPr lang="en-US" sz="1700" dirty="0" err="1"/>
              <a:t>pH.</a:t>
            </a:r>
            <a:endParaRPr lang="en-US" sz="1700" dirty="0"/>
          </a:p>
          <a:p>
            <a:pPr marL="0" lvl="0" indent="0" algn="just" rtl="0">
              <a:lnSpc>
                <a:spcPct val="90000"/>
              </a:lnSpc>
              <a:spcBef>
                <a:spcPts val="1000"/>
              </a:spcBef>
              <a:spcAft>
                <a:spcPts val="0"/>
              </a:spcAft>
              <a:buClr>
                <a:schemeClr val="dk1"/>
              </a:buClr>
              <a:buSzPts val="2400"/>
              <a:buNone/>
            </a:pPr>
            <a:endParaRPr sz="2400" dirty="0"/>
          </a:p>
        </p:txBody>
      </p:sp>
      <p:pic>
        <p:nvPicPr>
          <p:cNvPr id="709" name="Google Shape;709;p63" descr="Illustration of a student taking a pH measurement using a pH meter."/>
          <p:cNvPicPr preferRelativeResize="0"/>
          <p:nvPr/>
        </p:nvPicPr>
        <p:blipFill rotWithShape="1">
          <a:blip r:embed="rId4">
            <a:alphaModFix amt="15000"/>
          </a:blip>
          <a:srcRect/>
          <a:stretch/>
        </p:blipFill>
        <p:spPr>
          <a:xfrm>
            <a:off x="1091079" y="6650589"/>
            <a:ext cx="7978391" cy="54210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297"/>
            <a:ext cx="9144793" cy="6858594"/>
          </a:xfrm>
          <a:prstGeom prst="rect">
            <a:avLst/>
          </a:prstGeom>
        </p:spPr>
      </p:pic>
      <p:sp>
        <p:nvSpPr>
          <p:cNvPr id="9" name="Rectángulo redondeado 8"/>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Información adicional</a:t>
            </a:r>
            <a:endParaRPr lang="es-AR" sz="1200" dirty="0">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H. Información Adicional</a:t>
            </a:r>
          </a:p>
        </p:txBody>
      </p:sp>
      <p:sp>
        <p:nvSpPr>
          <p:cNvPr id="714" name="Google Shape;714;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sp>
        <p:nvSpPr>
          <p:cNvPr id="717" name="Google Shape;717;p64"/>
          <p:cNvSpPr txBox="1">
            <a:spLocks noGrp="1"/>
          </p:cNvSpPr>
          <p:nvPr>
            <p:ph type="title"/>
          </p:nvPr>
        </p:nvSpPr>
        <p:spPr>
          <a:xfrm>
            <a:off x="1257300" y="904677"/>
            <a:ext cx="7886700" cy="994172"/>
          </a:xfrm>
          <a:prstGeom prst="rect">
            <a:avLst/>
          </a:prstGeom>
          <a:noFill/>
          <a:ln>
            <a:noFill/>
          </a:ln>
        </p:spPr>
        <p:txBody>
          <a:bodyPr spcFirstLastPara="1" wrap="square" lIns="91425" tIns="45700" rIns="91425" bIns="45700" anchor="ctr" anchorCtr="0">
            <a:normAutofit/>
          </a:bodyPr>
          <a:lstStyle/>
          <a:p>
            <a:pPr lvl="0">
              <a:buClr>
                <a:srgbClr val="000090"/>
              </a:buClr>
              <a:buSzPts val="2400"/>
            </a:pPr>
            <a:r>
              <a:rPr lang="en-US" dirty="0">
                <a:solidFill>
                  <a:srgbClr val="000090"/>
                </a:solidFill>
              </a:rPr>
              <a:t>PF: </a:t>
            </a:r>
            <a:r>
              <a:rPr lang="en-US" dirty="0" err="1">
                <a:solidFill>
                  <a:srgbClr val="000090"/>
                </a:solidFill>
              </a:rPr>
              <a:t>Preguntas</a:t>
            </a:r>
            <a:r>
              <a:rPr lang="en-US" dirty="0">
                <a:solidFill>
                  <a:srgbClr val="000090"/>
                </a:solidFill>
              </a:rPr>
              <a:t> </a:t>
            </a:r>
            <a:r>
              <a:rPr lang="en-US" dirty="0" err="1">
                <a:solidFill>
                  <a:srgbClr val="000090"/>
                </a:solidFill>
              </a:rPr>
              <a:t>frecuentes</a:t>
            </a:r>
            <a:r>
              <a:rPr lang="en-US" dirty="0">
                <a:solidFill>
                  <a:srgbClr val="000090"/>
                </a:solidFill>
              </a:rPr>
              <a:t> 2</a:t>
            </a:r>
            <a:endParaRPr dirty="0"/>
          </a:p>
        </p:txBody>
      </p:sp>
      <p:pic>
        <p:nvPicPr>
          <p:cNvPr id="718" name="Google Shape;718;p64" descr="Illustration of a student taking a pH measurement using a pH meter."/>
          <p:cNvPicPr preferRelativeResize="0"/>
          <p:nvPr/>
        </p:nvPicPr>
        <p:blipFill rotWithShape="1">
          <a:blip r:embed="rId4">
            <a:alphaModFix amt="15000"/>
          </a:blip>
          <a:srcRect/>
          <a:stretch/>
        </p:blipFill>
        <p:spPr>
          <a:xfrm>
            <a:off x="1189821" y="1437272"/>
            <a:ext cx="7978391" cy="5421025"/>
          </a:xfrm>
          <a:prstGeom prst="rect">
            <a:avLst/>
          </a:prstGeom>
          <a:noFill/>
          <a:ln>
            <a:noFill/>
          </a:ln>
        </p:spPr>
      </p:pic>
      <p:sp>
        <p:nvSpPr>
          <p:cNvPr id="719" name="Google Shape;719;p64"/>
          <p:cNvSpPr txBox="1">
            <a:spLocks noGrp="1"/>
          </p:cNvSpPr>
          <p:nvPr>
            <p:ph type="body" idx="1"/>
          </p:nvPr>
        </p:nvSpPr>
        <p:spPr>
          <a:xfrm>
            <a:off x="1155700" y="1681162"/>
            <a:ext cx="7210985" cy="4854575"/>
          </a:xfrm>
          <a:prstGeom prst="rect">
            <a:avLst/>
          </a:prstGeom>
          <a:noFill/>
          <a:ln>
            <a:noFill/>
          </a:ln>
        </p:spPr>
        <p:txBody>
          <a:bodyPr spcFirstLastPara="1" wrap="square" lIns="91425" tIns="45700" rIns="91425" bIns="45700" anchor="t" anchorCtr="0">
            <a:normAutofit/>
          </a:bodyPr>
          <a:lstStyle/>
          <a:p>
            <a:pPr marL="0" lvl="0" indent="0" algn="just">
              <a:buNone/>
            </a:pPr>
            <a:r>
              <a:rPr lang="en-US" b="1" dirty="0">
                <a:solidFill>
                  <a:schemeClr val="accent5">
                    <a:lumMod val="75000"/>
                  </a:schemeClr>
                </a:solidFill>
              </a:rPr>
              <a:t>¿Por </a:t>
            </a:r>
            <a:r>
              <a:rPr lang="en-US" b="1" dirty="0" err="1">
                <a:solidFill>
                  <a:schemeClr val="accent5">
                    <a:lumMod val="75000"/>
                  </a:schemeClr>
                </a:solidFill>
              </a:rPr>
              <a:t>qué</a:t>
            </a:r>
            <a:r>
              <a:rPr lang="en-US" b="1" dirty="0">
                <a:solidFill>
                  <a:schemeClr val="accent5">
                    <a:lumMod val="75000"/>
                  </a:schemeClr>
                </a:solidFill>
              </a:rPr>
              <a:t> las </a:t>
            </a:r>
            <a:r>
              <a:rPr lang="en-US" b="1" dirty="0" err="1">
                <a:solidFill>
                  <a:schemeClr val="accent5">
                    <a:lumMod val="75000"/>
                  </a:schemeClr>
                </a:solidFill>
              </a:rPr>
              <a:t>mediciones</a:t>
            </a:r>
            <a:r>
              <a:rPr lang="en-US" b="1" dirty="0">
                <a:solidFill>
                  <a:schemeClr val="accent5">
                    <a:lumMod val="75000"/>
                  </a:schemeClr>
                </a:solidFill>
              </a:rPr>
              <a:t> de pH </a:t>
            </a:r>
            <a:r>
              <a:rPr lang="en-US" b="1" dirty="0" err="1">
                <a:solidFill>
                  <a:schemeClr val="accent5">
                    <a:lumMod val="75000"/>
                  </a:schemeClr>
                </a:solidFill>
              </a:rPr>
              <a:t>pueden</a:t>
            </a:r>
            <a:r>
              <a:rPr lang="en-US" b="1" dirty="0">
                <a:solidFill>
                  <a:schemeClr val="accent5">
                    <a:lumMod val="75000"/>
                  </a:schemeClr>
                </a:solidFill>
              </a:rPr>
              <a:t> ser </a:t>
            </a:r>
            <a:r>
              <a:rPr lang="en-US" b="1" dirty="0" err="1">
                <a:solidFill>
                  <a:schemeClr val="accent5">
                    <a:lumMod val="75000"/>
                  </a:schemeClr>
                </a:solidFill>
              </a:rPr>
              <a:t>inexactas</a:t>
            </a:r>
            <a:r>
              <a:rPr lang="en-US" b="1" dirty="0">
                <a:solidFill>
                  <a:schemeClr val="accent5">
                    <a:lumMod val="75000"/>
                  </a:schemeClr>
                </a:solidFill>
              </a:rPr>
              <a:t> </a:t>
            </a:r>
            <a:r>
              <a:rPr lang="en-US" b="1" dirty="0" err="1">
                <a:solidFill>
                  <a:schemeClr val="accent5">
                    <a:lumMod val="75000"/>
                  </a:schemeClr>
                </a:solidFill>
              </a:rPr>
              <a:t>en</a:t>
            </a:r>
            <a:r>
              <a:rPr lang="en-US" b="1" dirty="0">
                <a:solidFill>
                  <a:schemeClr val="accent5">
                    <a:lumMod val="75000"/>
                  </a:schemeClr>
                </a:solidFill>
              </a:rPr>
              <a:t> </a:t>
            </a:r>
            <a:r>
              <a:rPr lang="en-US" b="1" dirty="0" err="1">
                <a:solidFill>
                  <a:schemeClr val="accent5">
                    <a:lumMod val="75000"/>
                  </a:schemeClr>
                </a:solidFill>
              </a:rPr>
              <a:t>aguas</a:t>
            </a:r>
            <a:r>
              <a:rPr lang="en-US" b="1" dirty="0">
                <a:solidFill>
                  <a:schemeClr val="accent5">
                    <a:lumMod val="75000"/>
                  </a:schemeClr>
                </a:solidFill>
              </a:rPr>
              <a:t> de </a:t>
            </a:r>
            <a:r>
              <a:rPr lang="en-US" b="1" dirty="0" err="1">
                <a:solidFill>
                  <a:schemeClr val="accent5">
                    <a:lumMod val="75000"/>
                  </a:schemeClr>
                </a:solidFill>
              </a:rPr>
              <a:t>baja</a:t>
            </a:r>
            <a:r>
              <a:rPr lang="en-US" b="1" dirty="0">
                <a:solidFill>
                  <a:schemeClr val="accent5">
                    <a:lumMod val="75000"/>
                  </a:schemeClr>
                </a:solidFill>
              </a:rPr>
              <a:t> </a:t>
            </a:r>
            <a:r>
              <a:rPr lang="en-US" b="1" dirty="0" err="1">
                <a:solidFill>
                  <a:schemeClr val="accent5">
                    <a:lumMod val="75000"/>
                  </a:schemeClr>
                </a:solidFill>
              </a:rPr>
              <a:t>conductividad</a:t>
            </a:r>
            <a:r>
              <a:rPr lang="en-US" b="1" dirty="0">
                <a:solidFill>
                  <a:schemeClr val="accent5">
                    <a:lumMod val="75000"/>
                  </a:schemeClr>
                </a:solidFill>
              </a:rPr>
              <a:t>?</a:t>
            </a:r>
          </a:p>
          <a:p>
            <a:pPr marL="0" lvl="0" indent="0" algn="just">
              <a:buNone/>
            </a:pPr>
            <a:r>
              <a:rPr lang="en-US" dirty="0"/>
              <a:t>Para </a:t>
            </a:r>
            <a:r>
              <a:rPr lang="en-US" dirty="0" err="1"/>
              <a:t>medir</a:t>
            </a:r>
            <a:r>
              <a:rPr lang="en-US" dirty="0"/>
              <a:t> la </a:t>
            </a:r>
            <a:r>
              <a:rPr lang="en-US" dirty="0" err="1"/>
              <a:t>concentración</a:t>
            </a:r>
            <a:r>
              <a:rPr lang="en-US" dirty="0"/>
              <a:t> de </a:t>
            </a:r>
            <a:r>
              <a:rPr lang="en-US" dirty="0" err="1"/>
              <a:t>iones</a:t>
            </a:r>
            <a:r>
              <a:rPr lang="en-US" dirty="0"/>
              <a:t> de </a:t>
            </a:r>
            <a:r>
              <a:rPr lang="en-US" dirty="0" err="1"/>
              <a:t>hidrógeno</a:t>
            </a:r>
            <a:r>
              <a:rPr lang="en-US" dirty="0"/>
              <a:t>, </a:t>
            </a:r>
            <a:r>
              <a:rPr lang="en-US" dirty="0" err="1"/>
              <a:t>en</a:t>
            </a:r>
            <a:r>
              <a:rPr lang="en-US" dirty="0"/>
              <a:t> </a:t>
            </a:r>
            <a:r>
              <a:rPr lang="en-US" dirty="0" err="1"/>
              <a:t>realidad</a:t>
            </a:r>
            <a:r>
              <a:rPr lang="en-US" dirty="0"/>
              <a:t> se </a:t>
            </a:r>
            <a:r>
              <a:rPr lang="en-US" dirty="0" err="1"/>
              <a:t>está</a:t>
            </a:r>
            <a:r>
              <a:rPr lang="en-US" dirty="0"/>
              <a:t> </a:t>
            </a:r>
            <a:r>
              <a:rPr lang="en-US" dirty="0" err="1"/>
              <a:t>midiendo</a:t>
            </a:r>
            <a:r>
              <a:rPr lang="en-US" dirty="0"/>
              <a:t> el </a:t>
            </a:r>
            <a:r>
              <a:rPr lang="en-US" dirty="0" err="1"/>
              <a:t>potencial</a:t>
            </a:r>
            <a:r>
              <a:rPr lang="en-US" dirty="0"/>
              <a:t> de los </a:t>
            </a:r>
            <a:r>
              <a:rPr lang="en-US" dirty="0" err="1"/>
              <a:t>iones</a:t>
            </a:r>
            <a:r>
              <a:rPr lang="en-US" dirty="0"/>
              <a:t> de </a:t>
            </a:r>
            <a:r>
              <a:rPr lang="en-US" dirty="0" err="1"/>
              <a:t>hidrógeno</a:t>
            </a:r>
            <a:r>
              <a:rPr lang="en-US" dirty="0"/>
              <a:t>. Para </a:t>
            </a:r>
            <a:r>
              <a:rPr lang="en-US" dirty="0" err="1"/>
              <a:t>poder</a:t>
            </a:r>
            <a:r>
              <a:rPr lang="en-US" dirty="0"/>
              <a:t> </a:t>
            </a:r>
            <a:r>
              <a:rPr lang="en-US" dirty="0" err="1"/>
              <a:t>realizar</a:t>
            </a:r>
            <a:r>
              <a:rPr lang="en-US" dirty="0"/>
              <a:t> </a:t>
            </a:r>
            <a:r>
              <a:rPr lang="en-US" dirty="0" err="1"/>
              <a:t>esta</a:t>
            </a:r>
            <a:r>
              <a:rPr lang="en-US" dirty="0"/>
              <a:t> </a:t>
            </a:r>
            <a:r>
              <a:rPr lang="en-US" dirty="0" err="1"/>
              <a:t>medición</a:t>
            </a:r>
            <a:r>
              <a:rPr lang="en-US" dirty="0"/>
              <a:t>, </a:t>
            </a:r>
            <a:r>
              <a:rPr lang="en-US" dirty="0" err="1"/>
              <a:t>deben</a:t>
            </a:r>
            <a:r>
              <a:rPr lang="en-US" dirty="0"/>
              <a:t> </a:t>
            </a:r>
            <a:r>
              <a:rPr lang="en-US" dirty="0" err="1"/>
              <a:t>estar</a:t>
            </a:r>
            <a:r>
              <a:rPr lang="en-US" dirty="0"/>
              <a:t> </a:t>
            </a:r>
            <a:r>
              <a:rPr lang="en-US" dirty="0" err="1"/>
              <a:t>presentes</a:t>
            </a:r>
            <a:r>
              <a:rPr lang="en-US" dirty="0"/>
              <a:t> </a:t>
            </a:r>
            <a:r>
              <a:rPr lang="en-US" dirty="0" err="1"/>
              <a:t>otros</a:t>
            </a:r>
            <a:r>
              <a:rPr lang="en-US" dirty="0"/>
              <a:t> </a:t>
            </a:r>
            <a:r>
              <a:rPr lang="en-US" dirty="0" err="1"/>
              <a:t>iones</a:t>
            </a:r>
            <a:r>
              <a:rPr lang="en-US" dirty="0"/>
              <a:t> para que </a:t>
            </a:r>
            <a:r>
              <a:rPr lang="en-US" dirty="0" err="1"/>
              <a:t>pase</a:t>
            </a:r>
            <a:r>
              <a:rPr lang="en-US" dirty="0"/>
              <a:t> la </a:t>
            </a:r>
            <a:r>
              <a:rPr lang="en-US" dirty="0" err="1"/>
              <a:t>corriente</a:t>
            </a:r>
            <a:r>
              <a:rPr lang="en-US" dirty="0"/>
              <a:t>. </a:t>
            </a:r>
            <a:r>
              <a:rPr lang="en-US" dirty="0" err="1"/>
              <a:t>Cuando</a:t>
            </a:r>
            <a:r>
              <a:rPr lang="en-US" dirty="0"/>
              <a:t> </a:t>
            </a:r>
            <a:r>
              <a:rPr lang="en-US" dirty="0" err="1"/>
              <a:t>su</a:t>
            </a:r>
            <a:r>
              <a:rPr lang="en-US" dirty="0"/>
              <a:t> </a:t>
            </a:r>
            <a:r>
              <a:rPr lang="en-US" dirty="0" err="1"/>
              <a:t>concentración</a:t>
            </a:r>
            <a:r>
              <a:rPr lang="en-US" dirty="0"/>
              <a:t> es </a:t>
            </a:r>
            <a:r>
              <a:rPr lang="en-US" dirty="0" err="1"/>
              <a:t>demasiado</a:t>
            </a:r>
            <a:r>
              <a:rPr lang="en-US" dirty="0"/>
              <a:t> </a:t>
            </a:r>
            <a:r>
              <a:rPr lang="en-US" dirty="0" err="1"/>
              <a:t>baja</a:t>
            </a:r>
            <a:r>
              <a:rPr lang="en-US" dirty="0"/>
              <a:t>, el </a:t>
            </a:r>
            <a:r>
              <a:rPr lang="en-US" dirty="0" err="1"/>
              <a:t>medidor</a:t>
            </a:r>
            <a:r>
              <a:rPr lang="en-US" dirty="0"/>
              <a:t> </a:t>
            </a:r>
            <a:r>
              <a:rPr lang="en-US" dirty="0" err="1"/>
              <a:t>deriva</a:t>
            </a:r>
            <a:r>
              <a:rPr lang="en-US" dirty="0"/>
              <a:t> lentamente y, </a:t>
            </a:r>
            <a:r>
              <a:rPr lang="en-US" dirty="0" err="1"/>
              <a:t>si</a:t>
            </a:r>
            <a:r>
              <a:rPr lang="en-US" dirty="0"/>
              <a:t> la </a:t>
            </a:r>
            <a:r>
              <a:rPr lang="en-US" dirty="0" err="1"/>
              <a:t>deriva</a:t>
            </a:r>
            <a:r>
              <a:rPr lang="en-US" dirty="0"/>
              <a:t> es </a:t>
            </a:r>
            <a:r>
              <a:rPr lang="en-US" dirty="0" err="1"/>
              <a:t>muy</a:t>
            </a:r>
            <a:r>
              <a:rPr lang="en-US" dirty="0"/>
              <a:t> </a:t>
            </a:r>
            <a:r>
              <a:rPr lang="en-US" dirty="0" err="1"/>
              <a:t>lenta</a:t>
            </a:r>
            <a:r>
              <a:rPr lang="en-US" dirty="0"/>
              <a:t>, el </a:t>
            </a:r>
            <a:r>
              <a:rPr lang="en-US" dirty="0" err="1"/>
              <a:t>medidor</a:t>
            </a:r>
            <a:r>
              <a:rPr lang="en-US" dirty="0"/>
              <a:t> se </a:t>
            </a:r>
            <a:r>
              <a:rPr lang="en-US" dirty="0" err="1"/>
              <a:t>bloquea</a:t>
            </a:r>
            <a:r>
              <a:rPr lang="en-US" dirty="0"/>
              <a:t> </a:t>
            </a:r>
            <a:r>
              <a:rPr lang="en-US" dirty="0" err="1"/>
              <a:t>en</a:t>
            </a:r>
            <a:r>
              <a:rPr lang="en-US" dirty="0"/>
              <a:t> una </a:t>
            </a:r>
            <a:r>
              <a:rPr lang="en-US" dirty="0" err="1"/>
              <a:t>medición</a:t>
            </a:r>
            <a:r>
              <a:rPr lang="en-US" dirty="0"/>
              <a:t> </a:t>
            </a:r>
            <a:r>
              <a:rPr lang="en-US" dirty="0" err="1"/>
              <a:t>incorrecta</a:t>
            </a:r>
            <a:r>
              <a:rPr lang="en-US" dirty="0"/>
              <a:t>.</a:t>
            </a:r>
          </a:p>
          <a:p>
            <a:pPr marL="0" lvl="0" indent="0" algn="just" rtl="0">
              <a:lnSpc>
                <a:spcPct val="90000"/>
              </a:lnSpc>
              <a:spcBef>
                <a:spcPts val="1000"/>
              </a:spcBef>
              <a:spcAft>
                <a:spcPts val="0"/>
              </a:spcAft>
              <a:buClr>
                <a:schemeClr val="dk1"/>
              </a:buClr>
              <a:buSzPts val="1800"/>
              <a:buNone/>
            </a:pPr>
            <a:endParaRPr dirty="0"/>
          </a:p>
          <a:p>
            <a:pPr marL="0" lvl="0" indent="0">
              <a:buClr>
                <a:srgbClr val="000090"/>
              </a:buClr>
              <a:buNone/>
            </a:pPr>
            <a:r>
              <a:rPr lang="en-US" b="1" dirty="0">
                <a:solidFill>
                  <a:schemeClr val="accent5">
                    <a:lumMod val="75000"/>
                  </a:schemeClr>
                </a:solidFill>
              </a:rPr>
              <a:t>¿</a:t>
            </a:r>
            <a:r>
              <a:rPr lang="en-US" b="1" dirty="0" err="1">
                <a:solidFill>
                  <a:schemeClr val="accent5">
                    <a:lumMod val="75000"/>
                  </a:schemeClr>
                </a:solidFill>
              </a:rPr>
              <a:t>Puedo</a:t>
            </a:r>
            <a:r>
              <a:rPr lang="en-US" b="1" dirty="0">
                <a:solidFill>
                  <a:schemeClr val="accent5">
                    <a:lumMod val="75000"/>
                  </a:schemeClr>
                </a:solidFill>
              </a:rPr>
              <a:t> </a:t>
            </a:r>
            <a:r>
              <a:rPr lang="en-US" b="1" dirty="0" err="1">
                <a:solidFill>
                  <a:schemeClr val="accent5">
                    <a:lumMod val="75000"/>
                  </a:schemeClr>
                </a:solidFill>
              </a:rPr>
              <a:t>utilizar</a:t>
            </a:r>
            <a:r>
              <a:rPr lang="en-US" b="1" dirty="0">
                <a:solidFill>
                  <a:schemeClr val="accent5">
                    <a:lumMod val="75000"/>
                  </a:schemeClr>
                </a:solidFill>
              </a:rPr>
              <a:t> un </a:t>
            </a:r>
            <a:r>
              <a:rPr lang="en-US" b="1" dirty="0" err="1">
                <a:solidFill>
                  <a:schemeClr val="accent5">
                    <a:lumMod val="75000"/>
                  </a:schemeClr>
                </a:solidFill>
              </a:rPr>
              <a:t>medidor</a:t>
            </a:r>
            <a:r>
              <a:rPr lang="en-US" b="1" dirty="0">
                <a:solidFill>
                  <a:schemeClr val="accent5">
                    <a:lumMod val="75000"/>
                  </a:schemeClr>
                </a:solidFill>
              </a:rPr>
              <a:t> de pH que se </a:t>
            </a:r>
            <a:r>
              <a:rPr lang="en-US" b="1" dirty="0" err="1">
                <a:solidFill>
                  <a:schemeClr val="accent5">
                    <a:lumMod val="75000"/>
                  </a:schemeClr>
                </a:solidFill>
              </a:rPr>
              <a:t>conecte</a:t>
            </a:r>
            <a:r>
              <a:rPr lang="en-US" b="1" dirty="0">
                <a:solidFill>
                  <a:schemeClr val="accent5">
                    <a:lumMod val="75000"/>
                  </a:schemeClr>
                </a:solidFill>
              </a:rPr>
              <a:t> a mi </a:t>
            </a:r>
            <a:r>
              <a:rPr lang="en-US" b="1" dirty="0" err="1">
                <a:solidFill>
                  <a:schemeClr val="accent5">
                    <a:lumMod val="75000"/>
                  </a:schemeClr>
                </a:solidFill>
              </a:rPr>
              <a:t>teléfono</a:t>
            </a:r>
            <a:r>
              <a:rPr lang="en-US" b="1" dirty="0">
                <a:solidFill>
                  <a:schemeClr val="accent5">
                    <a:lumMod val="75000"/>
                  </a:schemeClr>
                </a:solidFill>
              </a:rPr>
              <a:t> </a:t>
            </a:r>
            <a:r>
              <a:rPr lang="en-US" b="1" dirty="0" err="1">
                <a:solidFill>
                  <a:schemeClr val="accent5">
                    <a:lumMod val="75000"/>
                  </a:schemeClr>
                </a:solidFill>
              </a:rPr>
              <a:t>inteligente</a:t>
            </a:r>
            <a:r>
              <a:rPr lang="en-US" b="1" dirty="0">
                <a:solidFill>
                  <a:schemeClr val="accent5">
                    <a:lumMod val="75000"/>
                  </a:schemeClr>
                </a:solidFill>
              </a:rPr>
              <a:t>?</a:t>
            </a:r>
          </a:p>
          <a:p>
            <a:pPr marL="0" lvl="0" indent="0">
              <a:lnSpc>
                <a:spcPct val="100000"/>
              </a:lnSpc>
              <a:buClr>
                <a:srgbClr val="000090"/>
              </a:buClr>
              <a:buNone/>
            </a:pPr>
            <a:r>
              <a:rPr lang="en-US" dirty="0" err="1"/>
              <a:t>Sí</a:t>
            </a:r>
            <a:r>
              <a:rPr lang="en-US" dirty="0"/>
              <a:t>, los </a:t>
            </a:r>
            <a:r>
              <a:rPr lang="en-US" dirty="0" err="1"/>
              <a:t>medidores</a:t>
            </a:r>
            <a:r>
              <a:rPr lang="en-US" dirty="0"/>
              <a:t> de pH que se </a:t>
            </a:r>
            <a:r>
              <a:rPr lang="en-US" dirty="0" err="1"/>
              <a:t>conectan</a:t>
            </a:r>
            <a:r>
              <a:rPr lang="en-US" dirty="0"/>
              <a:t> a iPhones, iPads y </a:t>
            </a:r>
            <a:r>
              <a:rPr lang="en-US" dirty="0" err="1"/>
              <a:t>otros</a:t>
            </a:r>
            <a:r>
              <a:rPr lang="en-US" dirty="0"/>
              <a:t> </a:t>
            </a:r>
            <a:r>
              <a:rPr lang="en-US" dirty="0" err="1"/>
              <a:t>dispositivos</a:t>
            </a:r>
            <a:r>
              <a:rPr lang="en-US" dirty="0"/>
              <a:t> </a:t>
            </a:r>
            <a:r>
              <a:rPr lang="en-US" dirty="0" err="1"/>
              <a:t>inteligentes</a:t>
            </a:r>
            <a:r>
              <a:rPr lang="en-US" dirty="0"/>
              <a:t> </a:t>
            </a:r>
            <a:r>
              <a:rPr lang="en-US" dirty="0" err="1"/>
              <a:t>pueden</a:t>
            </a:r>
            <a:r>
              <a:rPr lang="en-US" dirty="0"/>
              <a:t> </a:t>
            </a:r>
            <a:r>
              <a:rPr lang="en-US" dirty="0" err="1"/>
              <a:t>considerarse</a:t>
            </a:r>
            <a:r>
              <a:rPr lang="en-US" dirty="0"/>
              <a:t> </a:t>
            </a:r>
            <a:r>
              <a:rPr lang="en-US" dirty="0" err="1"/>
              <a:t>medidores</a:t>
            </a:r>
            <a:r>
              <a:rPr lang="en-US" dirty="0"/>
              <a:t> de </a:t>
            </a:r>
            <a:r>
              <a:rPr lang="en-US" dirty="0" err="1"/>
              <a:t>pH.</a:t>
            </a:r>
            <a:r>
              <a:rPr lang="en-US" dirty="0"/>
              <a:t> Para la </a:t>
            </a:r>
            <a:r>
              <a:rPr lang="en-US" dirty="0" err="1"/>
              <a:t>mayoría</a:t>
            </a:r>
            <a:r>
              <a:rPr lang="en-US" dirty="0"/>
              <a:t> de </a:t>
            </a:r>
            <a:r>
              <a:rPr lang="en-US" dirty="0" err="1"/>
              <a:t>estos</a:t>
            </a:r>
            <a:r>
              <a:rPr lang="en-US" dirty="0"/>
              <a:t> </a:t>
            </a:r>
            <a:r>
              <a:rPr lang="en-US" dirty="0" err="1"/>
              <a:t>medidores</a:t>
            </a:r>
            <a:r>
              <a:rPr lang="en-US" dirty="0"/>
              <a:t> se </a:t>
            </a:r>
            <a:r>
              <a:rPr lang="en-US" dirty="0" err="1"/>
              <a:t>requiere</a:t>
            </a:r>
            <a:r>
              <a:rPr lang="en-US" dirty="0"/>
              <a:t> una </a:t>
            </a:r>
            <a:r>
              <a:rPr lang="en-US" dirty="0" err="1"/>
              <a:t>aplicación</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Información adicional</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H. Información Adicional</a:t>
            </a:r>
          </a:p>
        </p:txBody>
      </p:sp>
      <p:pic>
        <p:nvPicPr>
          <p:cNvPr id="725" name="Google Shape;725;p65" descr="Illustration of a student taking a pH measurement using a pH meter."/>
          <p:cNvPicPr preferRelativeResize="0"/>
          <p:nvPr/>
        </p:nvPicPr>
        <p:blipFill rotWithShape="1">
          <a:blip r:embed="rId4">
            <a:alphaModFix amt="15000"/>
          </a:blip>
          <a:srcRect/>
          <a:stretch/>
        </p:blipFill>
        <p:spPr>
          <a:xfrm>
            <a:off x="1207393" y="1474986"/>
            <a:ext cx="7978391" cy="5421025"/>
          </a:xfrm>
          <a:prstGeom prst="rect">
            <a:avLst/>
          </a:prstGeom>
          <a:noFill/>
          <a:ln>
            <a:noFill/>
          </a:ln>
        </p:spPr>
      </p:pic>
      <p:sp>
        <p:nvSpPr>
          <p:cNvPr id="726" name="Google Shape;726;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
        <p:nvSpPr>
          <p:cNvPr id="729" name="Google Shape;729;p65"/>
          <p:cNvSpPr txBox="1">
            <a:spLocks noGrp="1"/>
          </p:cNvSpPr>
          <p:nvPr>
            <p:ph type="title"/>
          </p:nvPr>
        </p:nvSpPr>
        <p:spPr>
          <a:xfrm>
            <a:off x="1181100" y="903485"/>
            <a:ext cx="7886700" cy="994172"/>
          </a:xfrm>
          <a:prstGeom prst="rect">
            <a:avLst/>
          </a:prstGeom>
          <a:noFill/>
          <a:ln>
            <a:noFill/>
          </a:ln>
        </p:spPr>
        <p:txBody>
          <a:bodyPr spcFirstLastPara="1" wrap="square" lIns="91425" tIns="45700" rIns="91425" bIns="45700" anchor="ctr" anchorCtr="0">
            <a:normAutofit/>
          </a:bodyPr>
          <a:lstStyle/>
          <a:p>
            <a:pPr lvl="0">
              <a:buSzPts val="1600"/>
            </a:pPr>
            <a:r>
              <a:rPr lang="en-US" sz="1600" dirty="0"/>
              <a:t>Por favor </a:t>
            </a:r>
            <a:r>
              <a:rPr lang="en-US" sz="1600" dirty="0" err="1"/>
              <a:t>envíenos</a:t>
            </a:r>
            <a:r>
              <a:rPr lang="en-US" sz="1600" dirty="0"/>
              <a:t> </a:t>
            </a:r>
            <a:r>
              <a:rPr lang="es-ES" sz="1600" dirty="0"/>
              <a:t>sus comentarios sobre este módulo. ¡Este es un proyecto comunitario y agradecemos sus comentarios, sugerencias y ediciones!</a:t>
            </a:r>
            <a:r>
              <a:rPr lang="en-US" sz="1600" dirty="0"/>
              <a:t>! </a:t>
            </a:r>
            <a:r>
              <a:rPr lang="en-US" sz="1600" dirty="0" err="1"/>
              <a:t>Comente</a:t>
            </a:r>
            <a:r>
              <a:rPr lang="en-US" sz="1600" dirty="0"/>
              <a:t> </a:t>
            </a:r>
            <a:r>
              <a:rPr lang="en-US" sz="1600" dirty="0" err="1"/>
              <a:t>aquí</a:t>
            </a:r>
            <a:r>
              <a:rPr lang="en-US" sz="1600" dirty="0"/>
              <a:t>: </a:t>
            </a:r>
            <a:r>
              <a:rPr lang="en-US" sz="1600" u="sng" dirty="0">
                <a:solidFill>
                  <a:srgbClr val="0563C1"/>
                </a:solidFill>
                <a:hlinkClick r:id="rId5"/>
              </a:rPr>
              <a:t>eTraining Feedback</a:t>
            </a:r>
            <a:r>
              <a:rPr lang="en-US" sz="1600" u="sng" dirty="0">
                <a:solidFill>
                  <a:srgbClr val="0563C1"/>
                </a:solidFill>
              </a:rPr>
              <a:t/>
            </a:r>
            <a:br>
              <a:rPr lang="en-US" sz="1600" u="sng" dirty="0">
                <a:solidFill>
                  <a:srgbClr val="0563C1"/>
                </a:solidFill>
              </a:rPr>
            </a:br>
            <a:r>
              <a:rPr lang="en-US" sz="1600" dirty="0"/>
              <a:t>¿</a:t>
            </a:r>
            <a:r>
              <a:rPr lang="en-US" sz="1600" dirty="0" err="1"/>
              <a:t>Preguntas</a:t>
            </a:r>
            <a:r>
              <a:rPr lang="en-US" sz="1600" dirty="0"/>
              <a:t> </a:t>
            </a:r>
            <a:r>
              <a:rPr lang="en-US" sz="1600" dirty="0" err="1"/>
              <a:t>acerca</a:t>
            </a:r>
            <a:r>
              <a:rPr lang="en-US" sz="1600" dirty="0"/>
              <a:t> del </a:t>
            </a:r>
            <a:r>
              <a:rPr lang="en-US" sz="1600" dirty="0" err="1"/>
              <a:t>contenido</a:t>
            </a:r>
            <a:r>
              <a:rPr lang="en-US" sz="1600" dirty="0"/>
              <a:t> de </a:t>
            </a:r>
            <a:r>
              <a:rPr lang="en-US" sz="1600" dirty="0" err="1"/>
              <a:t>este</a:t>
            </a:r>
            <a:r>
              <a:rPr lang="en-US" sz="1600" dirty="0"/>
              <a:t> </a:t>
            </a:r>
            <a:r>
              <a:rPr lang="en-US" sz="1600" dirty="0" err="1"/>
              <a:t>módulo</a:t>
            </a:r>
            <a:r>
              <a:rPr lang="en-US" sz="1600" dirty="0"/>
              <a:t>? </a:t>
            </a:r>
            <a:r>
              <a:rPr lang="en-US" sz="1600" dirty="0" err="1"/>
              <a:t>Contacte</a:t>
            </a:r>
            <a:r>
              <a:rPr lang="en-US" sz="1600" dirty="0"/>
              <a:t> a GLOBE: </a:t>
            </a:r>
            <a:r>
              <a:rPr lang="en-US" sz="1600" u="sng" dirty="0">
                <a:solidFill>
                  <a:srgbClr val="0563C1"/>
                </a:solidFill>
                <a:hlinkClick r:id="rId6"/>
              </a:rPr>
              <a:t>help@globe.gov</a:t>
            </a:r>
            <a:endParaRPr sz="1600" dirty="0">
              <a:solidFill>
                <a:srgbClr val="000090"/>
              </a:solidFill>
              <a:latin typeface="Calibri"/>
              <a:ea typeface="Calibri"/>
              <a:cs typeface="Calibri"/>
              <a:sym typeface="Calibri"/>
            </a:endParaRPr>
          </a:p>
        </p:txBody>
      </p:sp>
      <p:sp>
        <p:nvSpPr>
          <p:cNvPr id="730" name="Google Shape;730;p65"/>
          <p:cNvSpPr txBox="1">
            <a:spLocks noGrp="1"/>
          </p:cNvSpPr>
          <p:nvPr>
            <p:ph type="body" idx="1"/>
          </p:nvPr>
        </p:nvSpPr>
        <p:spPr>
          <a:xfrm>
            <a:off x="1155700" y="1897657"/>
            <a:ext cx="7561456" cy="485457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000090"/>
              </a:buClr>
              <a:buSzPts val="2400"/>
              <a:buNone/>
            </a:pPr>
            <a:r>
              <a:rPr lang="en-US" sz="2400" b="1" dirty="0" err="1">
                <a:solidFill>
                  <a:srgbClr val="000090"/>
                </a:solidFill>
              </a:rPr>
              <a:t>Créditos</a:t>
            </a:r>
            <a:endParaRPr sz="2400" b="1" dirty="0"/>
          </a:p>
          <a:p>
            <a:pPr marL="0" indent="0">
              <a:buNone/>
            </a:pPr>
            <a:r>
              <a:rPr lang="en-US" sz="2000" b="1" dirty="0" err="1"/>
              <a:t>Diapositivas</a:t>
            </a:r>
            <a:r>
              <a:rPr lang="en-US" sz="2000" b="1" dirty="0"/>
              <a:t>:  </a:t>
            </a:r>
          </a:p>
          <a:p>
            <a:r>
              <a:rPr lang="en-US" sz="2000" dirty="0" err="1"/>
              <a:t>Russanne</a:t>
            </a:r>
            <a:r>
              <a:rPr lang="en-US" sz="2000" dirty="0"/>
              <a:t> Low, Ph.D., University of Nebraska-Lincoln </a:t>
            </a:r>
          </a:p>
          <a:p>
            <a:r>
              <a:rPr lang="en-US" sz="2000" dirty="0"/>
              <a:t>Rebecca Boger, Ph.D., Brooklyn College</a:t>
            </a:r>
          </a:p>
          <a:p>
            <a:pPr marL="0" indent="0">
              <a:buNone/>
            </a:pPr>
            <a:r>
              <a:rPr lang="en-US" sz="2000" b="1" dirty="0" err="1"/>
              <a:t>Créditos</a:t>
            </a:r>
            <a:r>
              <a:rPr lang="en-US" sz="2000" b="1" dirty="0"/>
              <a:t> de </a:t>
            </a:r>
            <a:r>
              <a:rPr lang="en-US" sz="2000" b="1" dirty="0" err="1"/>
              <a:t>fotos</a:t>
            </a:r>
            <a:r>
              <a:rPr lang="en-US" sz="2000" b="1" dirty="0"/>
              <a:t>: </a:t>
            </a:r>
            <a:r>
              <a:rPr lang="en-US" sz="2000" dirty="0" err="1"/>
              <a:t>Russanne</a:t>
            </a:r>
            <a:r>
              <a:rPr lang="en-US" sz="2000" dirty="0"/>
              <a:t> Low</a:t>
            </a:r>
          </a:p>
          <a:p>
            <a:pPr marL="0" indent="0">
              <a:buNone/>
            </a:pPr>
            <a:r>
              <a:rPr lang="en-US" sz="2000" b="1" dirty="0" err="1"/>
              <a:t>Arte</a:t>
            </a:r>
            <a:r>
              <a:rPr lang="en-US" sz="2000" b="1" dirty="0"/>
              <a:t> </a:t>
            </a:r>
            <a:r>
              <a:rPr lang="en-US" sz="2000" b="1" dirty="0" err="1"/>
              <a:t>gráfico</a:t>
            </a:r>
            <a:r>
              <a:rPr lang="en-US" sz="2000" b="1" dirty="0"/>
              <a:t>:  </a:t>
            </a:r>
            <a:r>
              <a:rPr lang="en-US" sz="2000" dirty="0"/>
              <a:t>Jenn Glaser, </a:t>
            </a:r>
            <a:r>
              <a:rPr lang="en-US" sz="2000" dirty="0" err="1"/>
              <a:t>ScribeArts</a:t>
            </a:r>
            <a:endParaRPr lang="en-US" sz="2000" dirty="0"/>
          </a:p>
          <a:p>
            <a:pPr marL="0" indent="0">
              <a:buNone/>
            </a:pPr>
            <a:r>
              <a:rPr lang="en-US" sz="2000" b="1" dirty="0"/>
              <a:t>Más </a:t>
            </a:r>
            <a:r>
              <a:rPr lang="en-US" sz="2000" b="1" dirty="0" err="1"/>
              <a:t>Información</a:t>
            </a:r>
            <a:r>
              <a:rPr lang="en-US" sz="2000" b="1" dirty="0"/>
              <a:t>:</a:t>
            </a:r>
          </a:p>
          <a:p>
            <a:r>
              <a:rPr lang="en-US" sz="2000" dirty="0">
                <a:hlinkClick r:id="rId7"/>
              </a:rPr>
              <a:t>The GLOBE Program</a:t>
            </a:r>
            <a:endParaRPr lang="en-US" sz="2000" dirty="0"/>
          </a:p>
          <a:p>
            <a:r>
              <a:rPr lang="en-US" sz="2000" dirty="0">
                <a:hlinkClick r:id="rId8"/>
              </a:rPr>
              <a:t>NASA Wavelength  </a:t>
            </a:r>
            <a:r>
              <a:rPr lang="en-US" sz="1700" i="1" dirty="0" err="1"/>
              <a:t>Biblioteca</a:t>
            </a:r>
            <a:r>
              <a:rPr lang="en-US" sz="1700" i="1" dirty="0"/>
              <a:t> digital de la NASA  para </a:t>
            </a:r>
            <a:r>
              <a:rPr lang="en-US" sz="1700" i="1" dirty="0" err="1"/>
              <a:t>recursos</a:t>
            </a:r>
            <a:r>
              <a:rPr lang="en-US" sz="1700" i="1" dirty="0"/>
              <a:t> </a:t>
            </a:r>
            <a:r>
              <a:rPr lang="en-US" sz="1700" i="1" dirty="0" err="1"/>
              <a:t>académicos</a:t>
            </a:r>
            <a:r>
              <a:rPr lang="en-US" sz="1700" i="1" dirty="0"/>
              <a:t> de la Tierra y el </a:t>
            </a:r>
            <a:r>
              <a:rPr lang="en-US" sz="1700" i="1" dirty="0" err="1"/>
              <a:t>espacio</a:t>
            </a:r>
            <a:r>
              <a:rPr lang="en-US" sz="1700" i="1" dirty="0"/>
              <a:t> </a:t>
            </a:r>
          </a:p>
          <a:p>
            <a:r>
              <a:rPr lang="en-US" sz="2000" dirty="0">
                <a:hlinkClick r:id="rId9"/>
              </a:rPr>
              <a:t>NASA Global Climate Change: Vital Signs of the Planet</a:t>
            </a:r>
            <a:endParaRPr lang="en-US" sz="2400" b="1" dirty="0"/>
          </a:p>
          <a:p>
            <a:r>
              <a:rPr lang="en-US" sz="2000" b="1" dirty="0"/>
              <a:t>El </a:t>
            </a:r>
            <a:r>
              <a:rPr lang="en-US" sz="2000" b="1" dirty="0" err="1"/>
              <a:t>Programa</a:t>
            </a:r>
            <a:r>
              <a:rPr lang="en-US" sz="2000" b="1" dirty="0"/>
              <a:t>  GLOBE </a:t>
            </a:r>
            <a:r>
              <a:rPr lang="en-US" sz="2000" b="1" dirty="0" err="1"/>
              <a:t>está</a:t>
            </a:r>
            <a:r>
              <a:rPr lang="en-US" sz="2000" b="1" dirty="0"/>
              <a:t> </a:t>
            </a:r>
            <a:r>
              <a:rPr lang="en-US" sz="2000" b="1" dirty="0" err="1"/>
              <a:t>patrocinado</a:t>
            </a:r>
            <a:r>
              <a:rPr lang="en-US" sz="2000" b="1" dirty="0"/>
              <a:t> por </a:t>
            </a:r>
            <a:r>
              <a:rPr lang="en-US" sz="2000" b="1" dirty="0" err="1"/>
              <a:t>estas</a:t>
            </a:r>
            <a:r>
              <a:rPr lang="en-US" sz="2000" b="1" dirty="0"/>
              <a:t> </a:t>
            </a:r>
            <a:r>
              <a:rPr lang="en-US" sz="2000" b="1" dirty="0" err="1"/>
              <a:t>organizaciones</a:t>
            </a:r>
            <a:r>
              <a:rPr lang="en-US" sz="2000" b="1" dirty="0"/>
              <a:t>: </a:t>
            </a:r>
            <a:endParaRPr lang="en-US" sz="2000" b="1" dirty="0">
              <a:solidFill>
                <a:schemeClr val="tx1"/>
              </a:solidFill>
            </a:endParaRPr>
          </a:p>
          <a:p>
            <a:pPr marL="0" lvl="0" indent="0" algn="l" rtl="0">
              <a:lnSpc>
                <a:spcPct val="90000"/>
              </a:lnSpc>
              <a:spcBef>
                <a:spcPts val="1000"/>
              </a:spcBef>
              <a:spcAft>
                <a:spcPts val="0"/>
              </a:spcAft>
              <a:buClr>
                <a:schemeClr val="dk1"/>
              </a:buClr>
              <a:buSzPts val="2000"/>
              <a:buNone/>
            </a:pPr>
            <a:endParaRPr sz="2000" b="1" dirty="0"/>
          </a:p>
          <a:p>
            <a:pPr marL="0" indent="0">
              <a:buSzPts val="2000"/>
              <a:buNone/>
            </a:pPr>
            <a:endParaRPr lang="en-US" altLang="en-US" sz="1300" i="1" dirty="0">
              <a:solidFill>
                <a:srgbClr val="000000"/>
              </a:solidFill>
            </a:endParaRPr>
          </a:p>
          <a:p>
            <a:pPr marL="0" indent="0">
              <a:buSzPts val="2000"/>
              <a:buNone/>
            </a:pPr>
            <a:r>
              <a:rPr lang="en-US" altLang="en-US" sz="1300" i="1" dirty="0" err="1">
                <a:solidFill>
                  <a:srgbClr val="000000"/>
                </a:solidFill>
              </a:rPr>
              <a:t>Versión</a:t>
            </a:r>
            <a:r>
              <a:rPr lang="en-US" altLang="en-US" sz="1300" i="1" dirty="0">
                <a:solidFill>
                  <a:srgbClr val="000000"/>
                </a:solidFill>
              </a:rPr>
              <a:t>  12/1/16. </a:t>
            </a:r>
            <a:r>
              <a:rPr lang="en-US" sz="1300" i="1" dirty="0"/>
              <a:t>Si </a:t>
            </a:r>
            <a:r>
              <a:rPr lang="en-US" sz="1300" i="1" dirty="0" err="1"/>
              <a:t>edita</a:t>
            </a:r>
            <a:r>
              <a:rPr lang="en-US" sz="1300" i="1" dirty="0"/>
              <a:t> y </a:t>
            </a:r>
            <a:r>
              <a:rPr lang="en-US" sz="1300" i="1" dirty="0" err="1"/>
              <a:t>modifica</a:t>
            </a:r>
            <a:r>
              <a:rPr lang="en-US" sz="1300" i="1" dirty="0"/>
              <a:t> </a:t>
            </a:r>
            <a:r>
              <a:rPr lang="en-US" sz="1300" i="1" dirty="0" err="1"/>
              <a:t>este</a:t>
            </a:r>
            <a:r>
              <a:rPr lang="en-US" sz="1300" i="1" dirty="0"/>
              <a:t> conjunto de </a:t>
            </a:r>
            <a:r>
              <a:rPr lang="en-US" sz="1300" i="1" dirty="0" err="1"/>
              <a:t>diapositivas</a:t>
            </a:r>
            <a:r>
              <a:rPr lang="en-US" sz="1300" i="1" dirty="0"/>
              <a:t> para </a:t>
            </a:r>
            <a:r>
              <a:rPr lang="en-US" sz="1300" i="1" dirty="0" err="1"/>
              <a:t>utilizarlo</a:t>
            </a:r>
            <a:r>
              <a:rPr lang="en-US" sz="1300" i="1" dirty="0"/>
              <a:t> con fines </a:t>
            </a:r>
            <a:r>
              <a:rPr lang="en-US" sz="1300" i="1" dirty="0" err="1"/>
              <a:t>educativos</a:t>
            </a:r>
            <a:r>
              <a:rPr lang="en-US" sz="1300" i="1" dirty="0"/>
              <a:t>, </a:t>
            </a:r>
            <a:r>
              <a:rPr lang="en-US" sz="1300" i="1" dirty="0" err="1"/>
              <a:t>anote</a:t>
            </a:r>
            <a:r>
              <a:rPr lang="en-US" sz="1300" i="1" dirty="0"/>
              <a:t> "</a:t>
            </a:r>
            <a:r>
              <a:rPr lang="en-US" sz="1300" i="1" dirty="0" err="1"/>
              <a:t>modificado</a:t>
            </a:r>
            <a:r>
              <a:rPr lang="en-US" sz="1300" i="1" dirty="0"/>
              <a:t> por (y </a:t>
            </a:r>
            <a:r>
              <a:rPr lang="en-US" sz="1300" i="1" dirty="0" err="1"/>
              <a:t>su</a:t>
            </a:r>
            <a:r>
              <a:rPr lang="en-US" sz="1300" i="1" dirty="0"/>
              <a:t> </a:t>
            </a:r>
            <a:r>
              <a:rPr lang="en-US" sz="1300" i="1" dirty="0" err="1"/>
              <a:t>nombre</a:t>
            </a:r>
            <a:r>
              <a:rPr lang="en-US" sz="1300" i="1" dirty="0"/>
              <a:t> y </a:t>
            </a:r>
            <a:r>
              <a:rPr lang="en-US" sz="1300" i="1" dirty="0" err="1"/>
              <a:t>fecha</a:t>
            </a:r>
            <a:r>
              <a:rPr lang="en-US" sz="1300" i="1" dirty="0"/>
              <a:t>)" </a:t>
            </a:r>
            <a:r>
              <a:rPr lang="en-US" sz="1300" i="1" dirty="0" err="1"/>
              <a:t>en</a:t>
            </a:r>
            <a:r>
              <a:rPr lang="en-US" sz="1300" i="1" dirty="0"/>
              <a:t> </a:t>
            </a:r>
            <a:r>
              <a:rPr lang="en-US" sz="1300" i="1" dirty="0" err="1"/>
              <a:t>esta</a:t>
            </a:r>
            <a:r>
              <a:rPr lang="en-US" sz="1300" i="1" dirty="0"/>
              <a:t> </a:t>
            </a:r>
            <a:r>
              <a:rPr lang="en-US" sz="1300" i="1" dirty="0" err="1"/>
              <a:t>página</a:t>
            </a:r>
            <a:r>
              <a:rPr lang="en-US" sz="1300" i="1" dirty="0"/>
              <a:t>. Gracias</a:t>
            </a:r>
          </a:p>
          <a:p>
            <a:pPr marL="0" lvl="0" indent="0" algn="l" rtl="0">
              <a:lnSpc>
                <a:spcPct val="90000"/>
              </a:lnSpc>
              <a:spcBef>
                <a:spcPts val="1000"/>
              </a:spcBef>
              <a:spcAft>
                <a:spcPts val="0"/>
              </a:spcAft>
              <a:buClr>
                <a:schemeClr val="dk1"/>
              </a:buClr>
              <a:buSzPts val="2000"/>
              <a:buNone/>
            </a:pPr>
            <a:endParaRPr sz="2000" b="1" dirty="0"/>
          </a:p>
          <a:p>
            <a:pPr marL="0" lvl="0" indent="0" algn="l" rtl="0">
              <a:lnSpc>
                <a:spcPct val="90000"/>
              </a:lnSpc>
              <a:spcBef>
                <a:spcPts val="1000"/>
              </a:spcBef>
              <a:spcAft>
                <a:spcPts val="0"/>
              </a:spcAft>
              <a:buClr>
                <a:schemeClr val="dk1"/>
              </a:buClr>
              <a:buSzPts val="2000"/>
              <a:buNone/>
            </a:pPr>
            <a:endParaRPr sz="2000" b="1" dirty="0"/>
          </a:p>
        </p:txBody>
      </p:sp>
      <p:pic>
        <p:nvPicPr>
          <p:cNvPr id="731" name="Google Shape;731;p65" descr="Logos for NASA, NOAA, NSF and the U.S. Department of State."/>
          <p:cNvPicPr preferRelativeResize="0"/>
          <p:nvPr/>
        </p:nvPicPr>
        <p:blipFill rotWithShape="1">
          <a:blip r:embed="rId10">
            <a:alphaModFix/>
          </a:blip>
          <a:srcRect/>
          <a:stretch/>
        </p:blipFill>
        <p:spPr>
          <a:xfrm>
            <a:off x="4285629" y="5860093"/>
            <a:ext cx="1918941" cy="4015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65</a:t>
            </a:fld>
            <a:endParaRPr lang="en-US"/>
          </a:p>
        </p:txBody>
      </p:sp>
      <p:pic>
        <p:nvPicPr>
          <p:cNvPr id="14" name="Imagen 13"/>
          <p:cNvPicPr>
            <a:picLocks noChangeAspect="1"/>
          </p:cNvPicPr>
          <p:nvPr/>
        </p:nvPicPr>
        <p:blipFill>
          <a:blip r:embed="rId2"/>
          <a:stretch>
            <a:fillRect/>
          </a:stretch>
        </p:blipFill>
        <p:spPr>
          <a:xfrm>
            <a:off x="-397" y="-297"/>
            <a:ext cx="9144793" cy="6858594"/>
          </a:xfrm>
          <a:prstGeom prst="rect">
            <a:avLst/>
          </a:prstGeom>
        </p:spPr>
      </p:pic>
      <p:sp>
        <p:nvSpPr>
          <p:cNvPr id="15" name="Rectángulo redondeado 14"/>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Información adicional</a:t>
            </a:r>
            <a:endParaRPr lang="es-AR" sz="1200" dirty="0">
              <a:solidFill>
                <a:schemeClr val="bg1"/>
              </a:solidFill>
              <a:latin typeface="Calibri" panose="020F0502020204030204" pitchFamily="34" charset="0"/>
              <a:cs typeface="Calibri" panose="020F0502020204030204" pitchFamily="34" charset="0"/>
            </a:endParaRPr>
          </a:p>
        </p:txBody>
      </p:sp>
      <p:sp>
        <p:nvSpPr>
          <p:cNvPr id="16" name="CuadroTexto 15"/>
          <p:cNvSpPr txBox="1"/>
          <p:nvPr/>
        </p:nvSpPr>
        <p:spPr>
          <a:xfrm>
            <a:off x="29532" y="1098650"/>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0B037B"/>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H. Información Adicional</a:t>
            </a:r>
          </a:p>
        </p:txBody>
      </p:sp>
      <p:sp>
        <p:nvSpPr>
          <p:cNvPr id="17" name="Shape 438"/>
          <p:cNvSpPr txBox="1">
            <a:spLocks/>
          </p:cNvSpPr>
          <p:nvPr/>
        </p:nvSpPr>
        <p:spPr>
          <a:xfrm>
            <a:off x="1853721" y="1275810"/>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sz="2400" b="1" dirty="0">
                <a:solidFill>
                  <a:schemeClr val="accent5">
                    <a:lumMod val="75000"/>
                  </a:schemeClr>
                </a:solidFill>
                <a:latin typeface="Calibri" panose="020F0502020204030204" pitchFamily="34" charset="0"/>
                <a:cs typeface="Calibri" panose="020F0502020204030204" pitchFamily="34" charset="0"/>
              </a:rPr>
              <a:t>Traducción al español</a:t>
            </a:r>
            <a:endParaRPr lang="es-AR" sz="2400" b="1" dirty="0">
              <a:solidFill>
                <a:schemeClr val="accent5">
                  <a:lumMod val="75000"/>
                </a:schemeClr>
              </a:solidFill>
              <a:latin typeface="Calibri" panose="020F0502020204030204" pitchFamily="34" charset="0"/>
              <a:cs typeface="Calibri" panose="020F0502020204030204" pitchFamily="34" charset="0"/>
              <a:sym typeface="Arial"/>
            </a:endParaRPr>
          </a:p>
        </p:txBody>
      </p:sp>
      <p:sp>
        <p:nvSpPr>
          <p:cNvPr id="19" name="Title 1"/>
          <p:cNvSpPr txBox="1">
            <a:spLocks/>
          </p:cNvSpPr>
          <p:nvPr/>
        </p:nvSpPr>
        <p:spPr>
          <a:xfrm>
            <a:off x="1853721" y="1836918"/>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latin typeface="Calibri" panose="020F0502020204030204" pitchFamily="34" charset="0"/>
                <a:cs typeface="Calibri" panose="020F0502020204030204" pitchFamily="34" charset="0"/>
              </a:rPr>
              <a:t>Oficina Regional Para América Latina Y El Caribe</a:t>
            </a:r>
            <a:br>
              <a:rPr lang="es-AR" sz="1600" b="1" dirty="0">
                <a:latin typeface="Calibri" panose="020F0502020204030204" pitchFamily="34" charset="0"/>
                <a:cs typeface="Calibri" panose="020F0502020204030204" pitchFamily="34" charset="0"/>
              </a:rPr>
            </a:br>
            <a:endParaRPr lang="es-AR" sz="1600" b="1" dirty="0">
              <a:latin typeface="Calibri" panose="020F0502020204030204" pitchFamily="34" charset="0"/>
              <a:cs typeface="Calibri" panose="020F0502020204030204" pitchFamily="34" charset="0"/>
            </a:endParaRPr>
          </a:p>
          <a:p>
            <a:pPr marL="152400" indent="0">
              <a:buNone/>
            </a:pPr>
            <a:r>
              <a:rPr lang="es-AR" sz="1600" b="1" dirty="0">
                <a:latin typeface="Calibri" panose="020F0502020204030204" pitchFamily="34" charset="0"/>
                <a:cs typeface="Calibri" panose="020F0502020204030204" pitchFamily="34" charset="0"/>
              </a:rPr>
              <a:t>Para más información contáctese con:</a:t>
            </a:r>
          </a:p>
          <a:p>
            <a:pPr marL="452438" lvl="1" indent="0">
              <a:buNone/>
            </a:pPr>
            <a:r>
              <a:rPr lang="es-AR" sz="1600" dirty="0">
                <a:latin typeface="Calibri" panose="020F0502020204030204" pitchFamily="34" charset="0"/>
                <a:cs typeface="Calibri" panose="020F0502020204030204" pitchFamily="34" charset="0"/>
                <a:hlinkClick r:id="rId3"/>
              </a:rPr>
              <a:t>lac_rco@educ.austral.edu.ar</a:t>
            </a:r>
            <a:r>
              <a:rPr lang="es-AR" sz="1600" dirty="0">
                <a:latin typeface="Calibri" panose="020F0502020204030204" pitchFamily="34" charset="0"/>
                <a:cs typeface="Calibri" panose="020F0502020204030204" pitchFamily="34" charset="0"/>
              </a:rPr>
              <a:t/>
            </a:r>
            <a:br>
              <a:rPr lang="es-AR" sz="1600" dirty="0">
                <a:latin typeface="Calibri" panose="020F0502020204030204" pitchFamily="34" charset="0"/>
                <a:cs typeface="Calibri" panose="020F0502020204030204" pitchFamily="34" charset="0"/>
              </a:rPr>
            </a:br>
            <a:r>
              <a:rPr lang="es-AR" sz="1600" dirty="0">
                <a:latin typeface="Calibri" panose="020F0502020204030204" pitchFamily="34" charset="0"/>
                <a:cs typeface="Calibri" panose="020F0502020204030204" pitchFamily="34" charset="0"/>
                <a:hlinkClick r:id="rId4"/>
              </a:rPr>
              <a:t>globelac.communications@educ.austral.edu.ar</a:t>
            </a:r>
            <a:r>
              <a:rPr lang="es-AR" sz="1600" dirty="0">
                <a:latin typeface="Calibri" panose="020F0502020204030204" pitchFamily="34" charset="0"/>
                <a:cs typeface="Calibri" panose="020F0502020204030204" pitchFamily="34" charset="0"/>
              </a:rPr>
              <a:t/>
            </a:r>
            <a:br>
              <a:rPr lang="es-AR" sz="1600" dirty="0">
                <a:latin typeface="Calibri" panose="020F0502020204030204" pitchFamily="34" charset="0"/>
                <a:cs typeface="Calibri" panose="020F0502020204030204" pitchFamily="34" charset="0"/>
              </a:rPr>
            </a:br>
            <a:endParaRPr lang="es-AR" sz="1600" dirty="0">
              <a:latin typeface="Calibri" panose="020F0502020204030204" pitchFamily="34" charset="0"/>
              <a:cs typeface="Calibri" panose="020F0502020204030204" pitchFamily="34" charset="0"/>
            </a:endParaRPr>
          </a:p>
          <a:p>
            <a:pPr marL="152400" indent="0">
              <a:buNone/>
            </a:pPr>
            <a:r>
              <a:rPr lang="es-AR" sz="1600" b="1" dirty="0">
                <a:latin typeface="Calibri" panose="020F0502020204030204" pitchFamily="34" charset="0"/>
                <a:cs typeface="Calibri" panose="020F0502020204030204" pitchFamily="34" charset="0"/>
              </a:rPr>
              <a:t>Redes sociales </a:t>
            </a:r>
          </a:p>
          <a:p>
            <a:pPr marL="752475" lvl="2" indent="0">
              <a:lnSpc>
                <a:spcPct val="200000"/>
              </a:lnSpc>
              <a:buNone/>
            </a:pPr>
            <a:r>
              <a:rPr lang="es-AR" sz="1600" dirty="0">
                <a:latin typeface="Calibri" panose="020F0502020204030204" pitchFamily="34" charset="0"/>
                <a:cs typeface="Calibri" panose="020F0502020204030204" pitchFamily="34" charset="0"/>
                <a:hlinkClick r:id="rId5"/>
              </a:rPr>
              <a:t>@</a:t>
            </a:r>
            <a:r>
              <a:rPr lang="es-AR" sz="1600" dirty="0" err="1">
                <a:latin typeface="Calibri" panose="020F0502020204030204" pitchFamily="34" charset="0"/>
                <a:cs typeface="Calibri" panose="020F0502020204030204" pitchFamily="34" charset="0"/>
                <a:hlinkClick r:id="rId5"/>
              </a:rPr>
              <a:t>globe_lac</a:t>
            </a:r>
            <a:r>
              <a:rPr lang="es-AR" sz="1600" dirty="0">
                <a:latin typeface="Calibri" panose="020F0502020204030204" pitchFamily="34" charset="0"/>
                <a:cs typeface="Calibri" panose="020F0502020204030204" pitchFamily="34" charset="0"/>
              </a:rPr>
              <a:t/>
            </a:r>
            <a:br>
              <a:rPr lang="es-AR" sz="1600" dirty="0">
                <a:latin typeface="Calibri" panose="020F0502020204030204" pitchFamily="34" charset="0"/>
                <a:cs typeface="Calibri" panose="020F0502020204030204" pitchFamily="34" charset="0"/>
              </a:rPr>
            </a:br>
            <a:r>
              <a:rPr lang="es-AR" sz="1600" dirty="0">
                <a:latin typeface="Calibri" panose="020F0502020204030204" pitchFamily="34" charset="0"/>
                <a:cs typeface="Calibri" panose="020F0502020204030204" pitchFamily="34" charset="0"/>
                <a:hlinkClick r:id="rId6"/>
              </a:rPr>
              <a:t>GLOBE Latinoamérica y Caribe</a:t>
            </a:r>
            <a:endParaRPr lang="es-AR" sz="1600" dirty="0">
              <a:latin typeface="Calibri" panose="020F0502020204030204" pitchFamily="34" charset="0"/>
              <a:cs typeface="Calibri" panose="020F0502020204030204" pitchFamily="34" charset="0"/>
            </a:endParaRPr>
          </a:p>
        </p:txBody>
      </p:sp>
      <p:pic>
        <p:nvPicPr>
          <p:cNvPr id="20"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0" t="25134" r="71323" b="45539"/>
          <a:stretch/>
        </p:blipFill>
        <p:spPr bwMode="auto">
          <a:xfrm>
            <a:off x="2251805" y="3868829"/>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2215" b="71856"/>
          <a:stretch/>
        </p:blipFill>
        <p:spPr bwMode="auto">
          <a:xfrm>
            <a:off x="2262510" y="4373179"/>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1087" y="5497525"/>
            <a:ext cx="1151793" cy="863539"/>
          </a:xfrm>
          <a:prstGeom prst="rect">
            <a:avLst/>
          </a:prstGeom>
        </p:spPr>
      </p:pic>
      <p:pic>
        <p:nvPicPr>
          <p:cNvPr id="23" name="Imagen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4142" y="5782132"/>
            <a:ext cx="4801763" cy="632921"/>
          </a:xfrm>
          <a:prstGeom prst="rect">
            <a:avLst/>
          </a:prstGeom>
        </p:spPr>
      </p:pic>
    </p:spTree>
    <p:extLst>
      <p:ext uri="{BB962C8B-B14F-4D97-AF65-F5344CB8AC3E}">
        <p14:creationId xmlns:p14="http://schemas.microsoft.com/office/powerpoint/2010/main" val="612457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297"/>
            <a:ext cx="9144793" cy="6858594"/>
          </a:xfrm>
          <a:prstGeom prst="rect">
            <a:avLst/>
          </a:prstGeom>
        </p:spPr>
      </p:pic>
      <p:sp>
        <p:nvSpPr>
          <p:cNvPr id="149" name="Google Shape;149;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52" name="Google Shape;152;p7"/>
          <p:cNvSpPr txBox="1">
            <a:spLocks noGrp="1"/>
          </p:cNvSpPr>
          <p:nvPr>
            <p:ph type="title"/>
          </p:nvPr>
        </p:nvSpPr>
        <p:spPr>
          <a:xfrm>
            <a:off x="1168400" y="696141"/>
            <a:ext cx="7886700" cy="994172"/>
          </a:xfrm>
          <a:prstGeom prst="rect">
            <a:avLst/>
          </a:prstGeom>
          <a:noFill/>
          <a:ln>
            <a:noFill/>
          </a:ln>
        </p:spPr>
        <p:txBody>
          <a:bodyPr spcFirstLastPara="1" wrap="square" lIns="91425" tIns="45700" rIns="91425" bIns="45700" anchor="ctr" anchorCtr="0">
            <a:normAutofit/>
          </a:bodyPr>
          <a:lstStyle/>
          <a:p>
            <a:pPr lvl="0">
              <a:buClr>
                <a:srgbClr val="000072"/>
              </a:buClr>
              <a:buSzPts val="2400"/>
            </a:pPr>
            <a:r>
              <a:rPr lang="es-AR" sz="2400" dirty="0" smtClean="0"/>
              <a:t>El pH ácido y los ecosistemas acuáticos</a:t>
            </a:r>
            <a:endParaRPr lang="es-AR" sz="2400" dirty="0"/>
          </a:p>
        </p:txBody>
      </p:sp>
      <p:sp>
        <p:nvSpPr>
          <p:cNvPr id="153" name="Google Shape;153;p7"/>
          <p:cNvSpPr txBox="1">
            <a:spLocks noGrp="1"/>
          </p:cNvSpPr>
          <p:nvPr>
            <p:ph type="body" idx="1"/>
          </p:nvPr>
        </p:nvSpPr>
        <p:spPr>
          <a:xfrm>
            <a:off x="1168400" y="1305060"/>
            <a:ext cx="7551530" cy="5529471"/>
          </a:xfrm>
          <a:prstGeom prst="rect">
            <a:avLst/>
          </a:prstGeom>
          <a:noFill/>
          <a:ln>
            <a:noFill/>
          </a:ln>
        </p:spPr>
        <p:txBody>
          <a:bodyPr spcFirstLastPara="1" wrap="square" lIns="91425" tIns="45700" rIns="91425" bIns="45700" anchor="t" anchorCtr="0">
            <a:noAutofit/>
          </a:bodyPr>
          <a:lstStyle/>
          <a:p>
            <a:pPr marL="0" lvl="0" indent="0">
              <a:lnSpc>
                <a:spcPct val="100000"/>
              </a:lnSpc>
              <a:buSzPts val="1600"/>
              <a:buNone/>
            </a:pPr>
            <a:r>
              <a:rPr lang="es-AR" sz="1400" dirty="0" smtClean="0"/>
              <a:t>Sin contaminación, la lluvia tendría un pH de aproximadamente 5,6. Sin embargo, en la mayor parte del mundo, el pH de la lluvia es más ácido que esto. El dióxido de azufre (SO2) y los óxidos de nitrógeno (</a:t>
            </a:r>
            <a:r>
              <a:rPr lang="es-AR" sz="1400" dirty="0" err="1" smtClean="0"/>
              <a:t>Nox</a:t>
            </a:r>
            <a:r>
              <a:rPr lang="es-AR" sz="1400" dirty="0" smtClean="0"/>
              <a:t>) y otros compuestos se mezclan con el vapor de agua y vuelven a la superficie de la Tierra como lluvia ácida.  La lluvia ácida puede tener un pH de 4,3 a 4,7 - casi 10 veces la acidez de la deposición natural. </a:t>
            </a:r>
          </a:p>
          <a:p>
            <a:pPr marL="0" lvl="0" indent="0" algn="l" rtl="0">
              <a:lnSpc>
                <a:spcPct val="90000"/>
              </a:lnSpc>
              <a:spcBef>
                <a:spcPts val="1000"/>
              </a:spcBef>
              <a:spcAft>
                <a:spcPts val="0"/>
              </a:spcAft>
              <a:buClr>
                <a:schemeClr val="dk1"/>
              </a:buClr>
              <a:buSzPts val="1600"/>
              <a:buNone/>
            </a:pPr>
            <a:endParaRPr lang="es-AR" sz="1600" dirty="0" smtClean="0"/>
          </a:p>
          <a:p>
            <a:pPr marL="0" lvl="0" indent="0" algn="l" rtl="0">
              <a:lnSpc>
                <a:spcPct val="90000"/>
              </a:lnSpc>
              <a:spcBef>
                <a:spcPts val="1000"/>
              </a:spcBef>
              <a:spcAft>
                <a:spcPts val="0"/>
              </a:spcAft>
              <a:buClr>
                <a:schemeClr val="dk1"/>
              </a:buClr>
              <a:buSzPts val="1600"/>
              <a:buNone/>
            </a:pPr>
            <a:endParaRPr lang="es-AR" sz="1600" dirty="0" smtClean="0"/>
          </a:p>
          <a:p>
            <a:pPr marL="0" lvl="0" indent="0" algn="l" rtl="0">
              <a:lnSpc>
                <a:spcPct val="90000"/>
              </a:lnSpc>
              <a:spcBef>
                <a:spcPts val="1000"/>
              </a:spcBef>
              <a:spcAft>
                <a:spcPts val="0"/>
              </a:spcAft>
              <a:buClr>
                <a:schemeClr val="dk1"/>
              </a:buClr>
              <a:buSzPts val="1600"/>
              <a:buNone/>
            </a:pPr>
            <a:endParaRPr lang="es-AR" sz="1600" dirty="0" smtClean="0"/>
          </a:p>
          <a:p>
            <a:pPr marL="0" lvl="0" indent="0" algn="l" rtl="0">
              <a:lnSpc>
                <a:spcPct val="90000"/>
              </a:lnSpc>
              <a:spcBef>
                <a:spcPts val="1000"/>
              </a:spcBef>
              <a:spcAft>
                <a:spcPts val="0"/>
              </a:spcAft>
              <a:buClr>
                <a:schemeClr val="dk1"/>
              </a:buClr>
              <a:buSzPts val="1600"/>
              <a:buNone/>
            </a:pPr>
            <a:endParaRPr lang="es-AR" sz="1600" dirty="0" smtClean="0"/>
          </a:p>
          <a:p>
            <a:pPr marL="0" lvl="0" indent="0" algn="l" rtl="0">
              <a:lnSpc>
                <a:spcPct val="90000"/>
              </a:lnSpc>
              <a:spcBef>
                <a:spcPts val="1000"/>
              </a:spcBef>
              <a:spcAft>
                <a:spcPts val="0"/>
              </a:spcAft>
              <a:buClr>
                <a:schemeClr val="dk1"/>
              </a:buClr>
              <a:buSzPts val="1600"/>
              <a:buNone/>
            </a:pPr>
            <a:endParaRPr lang="es-AR" sz="1600" dirty="0" smtClean="0"/>
          </a:p>
          <a:p>
            <a:pPr marL="0" lvl="0" indent="0">
              <a:buSzPts val="1600"/>
              <a:buNone/>
            </a:pPr>
            <a:endParaRPr lang="es-AR" sz="1600" dirty="0" smtClean="0"/>
          </a:p>
          <a:p>
            <a:pPr marL="0" lvl="0" indent="0">
              <a:buSzPts val="1600"/>
              <a:buNone/>
            </a:pPr>
            <a:r>
              <a:rPr lang="es-AR" sz="1400" dirty="0" smtClean="0"/>
              <a:t>La deposición ácida tiene muchos efectos nocivos en los ecosistemas acuáticos: </a:t>
            </a:r>
          </a:p>
          <a:p>
            <a:pPr marL="285750" lvl="0" indent="-285750">
              <a:buSzPts val="1600"/>
              <a:buFont typeface="Arial" panose="020B0604020202020204" pitchFamily="34" charset="0"/>
              <a:buChar char="•"/>
            </a:pPr>
            <a:r>
              <a:rPr lang="es-AR" sz="1400" dirty="0" smtClean="0"/>
              <a:t>A medida que el pH se acerca a 5, puede producirse la invasión de especies no deseadas de plancton y musgos, y algunos peces, como la lubina, empiezan a desaparecer.</a:t>
            </a:r>
          </a:p>
          <a:p>
            <a:pPr marL="285750" lvl="0" indent="-285750">
              <a:buSzPts val="1600"/>
              <a:buFont typeface="Arial" panose="020B0604020202020204" pitchFamily="34" charset="0"/>
              <a:buChar char="•"/>
            </a:pPr>
            <a:r>
              <a:rPr lang="es-AR" sz="1400" dirty="0" smtClean="0"/>
              <a:t>Por debajo de un pH de 5, las poblaciones de peces disminuyen y desaparecen, el fondo se cubre de material no descompuesto y los musgos pueden colonizar los humedales.</a:t>
            </a:r>
          </a:p>
          <a:p>
            <a:pPr marL="285750" lvl="0" indent="-285750">
              <a:buSzPts val="1600"/>
              <a:buFont typeface="Arial" panose="020B0604020202020204" pitchFamily="34" charset="0"/>
              <a:buChar char="•"/>
            </a:pPr>
            <a:r>
              <a:rPr lang="es-AR" sz="1400" dirty="0" smtClean="0"/>
              <a:t>Por debajo de un pH de 4,5, el agua está prácticamente desprovista de peces. </a:t>
            </a:r>
          </a:p>
          <a:p>
            <a:pPr marL="228600" lvl="0" indent="-127000" algn="l" rtl="0">
              <a:lnSpc>
                <a:spcPct val="90000"/>
              </a:lnSpc>
              <a:spcBef>
                <a:spcPts val="1000"/>
              </a:spcBef>
              <a:spcAft>
                <a:spcPts val="0"/>
              </a:spcAft>
              <a:buClr>
                <a:schemeClr val="dk1"/>
              </a:buClr>
              <a:buSzPts val="1600"/>
              <a:buNone/>
            </a:pPr>
            <a:endParaRPr lang="es-AR" sz="1600" dirty="0"/>
          </a:p>
        </p:txBody>
      </p:sp>
      <p:pic>
        <p:nvPicPr>
          <p:cNvPr id="154" name="Google Shape;154;p7" descr="Image of the pH scale, with highly acid at 0, Neutral at 7, and highly basic at 14. "/>
          <p:cNvPicPr preferRelativeResize="0">
            <a:picLocks noGrp="1"/>
          </p:cNvPicPr>
          <p:nvPr>
            <p:ph type="body" idx="2"/>
          </p:nvPr>
        </p:nvPicPr>
        <p:blipFill rotWithShape="1">
          <a:blip r:embed="rId4">
            <a:alphaModFix/>
          </a:blip>
          <a:srcRect/>
          <a:stretch/>
        </p:blipFill>
        <p:spPr>
          <a:xfrm>
            <a:off x="2857388" y="2666440"/>
            <a:ext cx="3886200" cy="930642"/>
          </a:xfrm>
          <a:prstGeom prst="rect">
            <a:avLst/>
          </a:prstGeom>
          <a:noFill/>
          <a:ln>
            <a:noFill/>
          </a:ln>
        </p:spPr>
      </p:pic>
      <p:pic>
        <p:nvPicPr>
          <p:cNvPr id="155" name="Google Shape;155;p7" descr="Image of several types of fish.  Text says - 4.0 - 10.1 are the limits of pH for most resistent fish species."/>
          <p:cNvPicPr preferRelativeResize="0"/>
          <p:nvPr/>
        </p:nvPicPr>
        <p:blipFill rotWithShape="1">
          <a:blip r:embed="rId5">
            <a:alphaModFix/>
          </a:blip>
          <a:srcRect/>
          <a:stretch/>
        </p:blipFill>
        <p:spPr>
          <a:xfrm>
            <a:off x="2976496" y="3535069"/>
            <a:ext cx="3647984" cy="1238681"/>
          </a:xfrm>
          <a:prstGeom prst="rect">
            <a:avLst/>
          </a:prstGeom>
          <a:noFill/>
          <a:ln>
            <a:noFill/>
          </a:ln>
        </p:spPr>
      </p:pic>
      <p:sp>
        <p:nvSpPr>
          <p:cNvPr id="10" name="Rectángulo redondeado 9"/>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¿Por qué recopilar datos del pH del agua?</a:t>
            </a:r>
            <a:endParaRPr lang="es-AR" sz="1200" dirty="0">
              <a:solidFill>
                <a:schemeClr val="bg1"/>
              </a:solidFill>
              <a:latin typeface="Calibri" panose="020F0502020204030204" pitchFamily="34" charset="0"/>
              <a:cs typeface="Calibri" panose="020F0502020204030204" pitchFamily="34" charset="0"/>
            </a:endParaRPr>
          </a:p>
        </p:txBody>
      </p:sp>
      <p:sp>
        <p:nvSpPr>
          <p:cNvPr id="11" name="CuadroTexto 10"/>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smtClean="0">
              <a:solidFill>
                <a:srgbClr val="91AAC6"/>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297"/>
            <a:ext cx="9144793" cy="6858594"/>
          </a:xfrm>
          <a:prstGeom prst="rect">
            <a:avLst/>
          </a:prstGeom>
        </p:spPr>
      </p:pic>
      <p:sp>
        <p:nvSpPr>
          <p:cNvPr id="160" name="Google Shape;160;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63" name="Google Shape;163;p8"/>
          <p:cNvSpPr txBox="1">
            <a:spLocks noGrp="1"/>
          </p:cNvSpPr>
          <p:nvPr>
            <p:ph type="title"/>
          </p:nvPr>
        </p:nvSpPr>
        <p:spPr>
          <a:xfrm>
            <a:off x="1338931" y="812740"/>
            <a:ext cx="7535246" cy="994172"/>
          </a:xfrm>
          <a:prstGeom prst="rect">
            <a:avLst/>
          </a:prstGeom>
          <a:noFill/>
          <a:ln>
            <a:noFill/>
          </a:ln>
        </p:spPr>
        <p:txBody>
          <a:bodyPr spcFirstLastPara="1" wrap="square" lIns="91425" tIns="45700" rIns="91425" bIns="45700" anchor="ctr" anchorCtr="0">
            <a:normAutofit/>
          </a:bodyPr>
          <a:lstStyle/>
          <a:p>
            <a:pPr lvl="0">
              <a:buClr>
                <a:srgbClr val="000072"/>
              </a:buClr>
              <a:buSzPts val="3200"/>
            </a:pPr>
            <a:r>
              <a:rPr lang="es-AR" sz="3200" dirty="0" smtClean="0"/>
              <a:t>El pH alcalino y los ecosistemas acuáticos</a:t>
            </a:r>
            <a:endParaRPr lang="es-AR" sz="3200" dirty="0"/>
          </a:p>
        </p:txBody>
      </p:sp>
      <p:sp>
        <p:nvSpPr>
          <p:cNvPr id="164" name="Google Shape;164;p8"/>
          <p:cNvSpPr txBox="1">
            <a:spLocks noGrp="1"/>
          </p:cNvSpPr>
          <p:nvPr>
            <p:ph type="body" idx="1"/>
          </p:nvPr>
        </p:nvSpPr>
        <p:spPr>
          <a:xfrm>
            <a:off x="1219112" y="1490198"/>
            <a:ext cx="7535246" cy="6872847"/>
          </a:xfrm>
          <a:prstGeom prst="rect">
            <a:avLst/>
          </a:prstGeom>
          <a:noFill/>
          <a:ln>
            <a:noFill/>
          </a:ln>
        </p:spPr>
        <p:txBody>
          <a:bodyPr spcFirstLastPara="1" wrap="square" lIns="91425" tIns="45700" rIns="91425" bIns="45700" anchor="t" anchorCtr="0">
            <a:noAutofit/>
          </a:bodyPr>
          <a:lstStyle/>
          <a:p>
            <a:pPr marL="228600" lvl="0" indent="-114300">
              <a:buNone/>
            </a:pPr>
            <a:r>
              <a:rPr lang="es-AR" sz="1600" dirty="0" smtClean="0"/>
              <a:t>Las aguas muy alcalinas (básicas) también son peligrosas para la vida acuática. Por ejemplo, el amoníaco es diez veces más tóxico a un pH de 8 que a un pH de 7. </a:t>
            </a:r>
          </a:p>
          <a:p>
            <a:pPr marL="228600" lvl="0" indent="-114300">
              <a:buNone/>
            </a:pPr>
            <a:r>
              <a:rPr lang="es-AR" sz="1600" dirty="0" smtClean="0"/>
              <a:t>Cuando el pH del agua dulce se vuelve muy alcalino (por ejemplo, 9,6), los efectos sobre los peces pueden ser:</a:t>
            </a:r>
          </a:p>
          <a:p>
            <a:pPr lvl="0">
              <a:buFont typeface="Arial" panose="020B0604020202020204" pitchFamily="34" charset="0"/>
              <a:buChar char="•"/>
            </a:pPr>
            <a:r>
              <a:rPr lang="es-AR" sz="1600" dirty="0" smtClean="0"/>
              <a:t> la muerte</a:t>
            </a:r>
          </a:p>
          <a:p>
            <a:pPr lvl="0">
              <a:buFont typeface="Arial" panose="020B0604020202020204" pitchFamily="34" charset="0"/>
              <a:buChar char="•"/>
            </a:pPr>
            <a:r>
              <a:rPr lang="es-AR" sz="1600" dirty="0" smtClean="0"/>
              <a:t> daños en las superficies externas, como las branquias, los ojos y la piel</a:t>
            </a:r>
          </a:p>
          <a:p>
            <a:pPr lvl="0">
              <a:buFont typeface="Arial" panose="020B0604020202020204" pitchFamily="34" charset="0"/>
              <a:buChar char="•"/>
            </a:pPr>
            <a:r>
              <a:rPr lang="es-AR" sz="1600" dirty="0" smtClean="0"/>
              <a:t>la  incapacidad de eliminar los desechos metabólicos</a:t>
            </a:r>
          </a:p>
          <a:p>
            <a:pPr marL="228600" lvl="0" indent="-114300" algn="l" rtl="0">
              <a:lnSpc>
                <a:spcPct val="90000"/>
              </a:lnSpc>
              <a:spcBef>
                <a:spcPts val="1000"/>
              </a:spcBef>
              <a:spcAft>
                <a:spcPts val="0"/>
              </a:spcAft>
              <a:buClr>
                <a:schemeClr val="dk1"/>
              </a:buClr>
              <a:buSzPts val="1800"/>
              <a:buNone/>
            </a:pPr>
            <a:endParaRPr lang="es-AR" dirty="0" smtClean="0"/>
          </a:p>
          <a:p>
            <a:pPr marL="228600" lvl="0" indent="-114300" algn="l" rtl="0">
              <a:lnSpc>
                <a:spcPct val="90000"/>
              </a:lnSpc>
              <a:spcBef>
                <a:spcPts val="1000"/>
              </a:spcBef>
              <a:spcAft>
                <a:spcPts val="0"/>
              </a:spcAft>
              <a:buClr>
                <a:schemeClr val="dk1"/>
              </a:buClr>
              <a:buSzPts val="1800"/>
              <a:buNone/>
            </a:pPr>
            <a:endParaRPr lang="es-AR" dirty="0" smtClean="0"/>
          </a:p>
          <a:p>
            <a:pPr marL="228600" lvl="0" indent="-114300" algn="l" rtl="0">
              <a:lnSpc>
                <a:spcPct val="90000"/>
              </a:lnSpc>
              <a:spcBef>
                <a:spcPts val="1000"/>
              </a:spcBef>
              <a:spcAft>
                <a:spcPts val="0"/>
              </a:spcAft>
              <a:buClr>
                <a:schemeClr val="dk1"/>
              </a:buClr>
              <a:buSzPts val="1800"/>
              <a:buNone/>
            </a:pPr>
            <a:endParaRPr lang="es-AR" dirty="0" smtClean="0"/>
          </a:p>
          <a:p>
            <a:pPr marL="0" lvl="0" indent="0" algn="l" rtl="0">
              <a:lnSpc>
                <a:spcPct val="90000"/>
              </a:lnSpc>
              <a:spcBef>
                <a:spcPts val="1000"/>
              </a:spcBef>
              <a:spcAft>
                <a:spcPts val="0"/>
              </a:spcAft>
              <a:buClr>
                <a:schemeClr val="dk1"/>
              </a:buClr>
              <a:buSzPts val="1800"/>
              <a:buNone/>
            </a:pPr>
            <a:endParaRPr lang="es-AR" baseline="-25000" dirty="0" smtClean="0"/>
          </a:p>
          <a:p>
            <a:pPr marL="0" lvl="0" indent="0" algn="l" rtl="0">
              <a:lnSpc>
                <a:spcPct val="90000"/>
              </a:lnSpc>
              <a:spcBef>
                <a:spcPts val="1000"/>
              </a:spcBef>
              <a:spcAft>
                <a:spcPts val="0"/>
              </a:spcAft>
              <a:buClr>
                <a:schemeClr val="dk1"/>
              </a:buClr>
              <a:buSzPts val="1800"/>
              <a:buNone/>
            </a:pPr>
            <a:endParaRPr lang="es-AR" dirty="0" smtClean="0"/>
          </a:p>
          <a:p>
            <a:pPr marL="0" lvl="0" indent="0" algn="l" rtl="0">
              <a:lnSpc>
                <a:spcPct val="90000"/>
              </a:lnSpc>
              <a:spcBef>
                <a:spcPts val="1000"/>
              </a:spcBef>
              <a:spcAft>
                <a:spcPts val="0"/>
              </a:spcAft>
              <a:buClr>
                <a:schemeClr val="dk1"/>
              </a:buClr>
              <a:buSzPts val="1800"/>
              <a:buNone/>
            </a:pPr>
            <a:r>
              <a:rPr lang="es-AR" dirty="0" smtClean="0"/>
              <a:t/>
            </a:r>
            <a:br>
              <a:rPr lang="es-AR" dirty="0" smtClean="0"/>
            </a:br>
            <a:endParaRPr lang="es-AR" dirty="0" smtClean="0"/>
          </a:p>
          <a:p>
            <a:pPr marL="0" lvl="0" indent="0" algn="l" rtl="0">
              <a:lnSpc>
                <a:spcPct val="90000"/>
              </a:lnSpc>
              <a:spcBef>
                <a:spcPts val="1000"/>
              </a:spcBef>
              <a:spcAft>
                <a:spcPts val="0"/>
              </a:spcAft>
              <a:buClr>
                <a:schemeClr val="dk1"/>
              </a:buClr>
              <a:buSzPts val="1800"/>
              <a:buNone/>
            </a:pPr>
            <a:endParaRPr lang="es-AR" sz="1400" dirty="0" smtClean="0"/>
          </a:p>
          <a:p>
            <a:pPr marL="0" lvl="0" indent="0" algn="l" rtl="0">
              <a:lnSpc>
                <a:spcPct val="90000"/>
              </a:lnSpc>
              <a:spcBef>
                <a:spcPts val="1000"/>
              </a:spcBef>
              <a:spcAft>
                <a:spcPts val="0"/>
              </a:spcAft>
              <a:buClr>
                <a:schemeClr val="dk1"/>
              </a:buClr>
              <a:buSzPts val="1800"/>
              <a:buNone/>
            </a:pPr>
            <a:r>
              <a:rPr lang="es-AR" sz="1400" dirty="0" smtClean="0"/>
              <a:t>Fuente : </a:t>
            </a:r>
            <a:r>
              <a:rPr lang="es-AR" sz="1400" u="sng" dirty="0" smtClean="0">
                <a:solidFill>
                  <a:schemeClr val="hlink"/>
                </a:solidFill>
                <a:hlinkClick r:id="rId4"/>
              </a:rPr>
              <a:t>http://www.lenntech.com/aquatic/acids-alkalis.htm#ixzz4CnIUVwOU</a:t>
            </a:r>
            <a:r>
              <a:rPr lang="es-AR" dirty="0" smtClean="0"/>
              <a:t/>
            </a:r>
            <a:br>
              <a:rPr lang="es-AR" dirty="0" smtClean="0"/>
            </a:br>
            <a:endParaRPr lang="es-AR" sz="2000" dirty="0"/>
          </a:p>
        </p:txBody>
      </p:sp>
      <p:pic>
        <p:nvPicPr>
          <p:cNvPr id="165" name="Google Shape;165;p8" descr="Image of the pH scale, with highly acid at 0, Neutral at 7, and highly basic at 14. "/>
          <p:cNvPicPr preferRelativeResize="0">
            <a:picLocks noGrp="1"/>
          </p:cNvPicPr>
          <p:nvPr>
            <p:ph type="body" idx="2"/>
          </p:nvPr>
        </p:nvPicPr>
        <p:blipFill rotWithShape="1">
          <a:blip r:embed="rId5">
            <a:alphaModFix/>
          </a:blip>
          <a:srcRect/>
          <a:stretch/>
        </p:blipFill>
        <p:spPr>
          <a:xfrm>
            <a:off x="2810332" y="4063930"/>
            <a:ext cx="3886200" cy="930642"/>
          </a:xfrm>
          <a:prstGeom prst="rect">
            <a:avLst/>
          </a:prstGeom>
          <a:noFill/>
          <a:ln>
            <a:noFill/>
          </a:ln>
        </p:spPr>
      </p:pic>
      <p:pic>
        <p:nvPicPr>
          <p:cNvPr id="166" name="Google Shape;166;p8" descr="Image of algae and text stating pH 7.5-8.4 is best for the growth of algae."/>
          <p:cNvPicPr preferRelativeResize="0"/>
          <p:nvPr/>
        </p:nvPicPr>
        <p:blipFill rotWithShape="1">
          <a:blip r:embed="rId6">
            <a:alphaModFix/>
          </a:blip>
          <a:srcRect/>
          <a:stretch/>
        </p:blipFill>
        <p:spPr>
          <a:xfrm>
            <a:off x="4880834" y="4301506"/>
            <a:ext cx="1755535" cy="455490"/>
          </a:xfrm>
          <a:prstGeom prst="rect">
            <a:avLst/>
          </a:prstGeom>
          <a:noFill/>
          <a:ln>
            <a:noFill/>
          </a:ln>
        </p:spPr>
      </p:pic>
      <p:pic>
        <p:nvPicPr>
          <p:cNvPr id="167" name="Google Shape;167;p8" descr="Image of various fish and states that pH 5.4 - 11.4 fish will avoid waters above or below that pH range."/>
          <p:cNvPicPr preferRelativeResize="0"/>
          <p:nvPr/>
        </p:nvPicPr>
        <p:blipFill rotWithShape="1">
          <a:blip r:embed="rId7">
            <a:alphaModFix/>
          </a:blip>
          <a:srcRect/>
          <a:stretch/>
        </p:blipFill>
        <p:spPr>
          <a:xfrm>
            <a:off x="3163454" y="4926621"/>
            <a:ext cx="3533078" cy="1467367"/>
          </a:xfrm>
          <a:prstGeom prst="rect">
            <a:avLst/>
          </a:prstGeom>
          <a:noFill/>
          <a:ln>
            <a:noFill/>
          </a:ln>
        </p:spPr>
      </p:pic>
      <p:sp>
        <p:nvSpPr>
          <p:cNvPr id="11" name="Rectángulo redondeado 10"/>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¿Por qué recopilar datos del pH del agua?</a:t>
            </a:r>
            <a:endParaRPr lang="es-AR" sz="1200" dirty="0">
              <a:solidFill>
                <a:schemeClr val="bg1"/>
              </a:solidFill>
              <a:latin typeface="Calibri" panose="020F0502020204030204" pitchFamily="34" charset="0"/>
              <a:cs typeface="Calibri" panose="020F0502020204030204" pitchFamily="34" charset="0"/>
            </a:endParaRPr>
          </a:p>
        </p:txBody>
      </p:sp>
      <p:sp>
        <p:nvSpPr>
          <p:cNvPr id="12" name="CuadroTexto 11"/>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smtClean="0">
              <a:solidFill>
                <a:srgbClr val="91AAC6"/>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297"/>
            <a:ext cx="9144793" cy="6858594"/>
          </a:xfrm>
          <a:prstGeom prst="rect">
            <a:avLst/>
          </a:prstGeom>
        </p:spPr>
      </p:pic>
      <p:sp>
        <p:nvSpPr>
          <p:cNvPr id="172" name="Google Shape;172;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75" name="Google Shape;175;p9"/>
          <p:cNvSpPr txBox="1">
            <a:spLocks noGrp="1"/>
          </p:cNvSpPr>
          <p:nvPr>
            <p:ph type="title"/>
          </p:nvPr>
        </p:nvSpPr>
        <p:spPr>
          <a:xfrm>
            <a:off x="1257300" y="1003300"/>
            <a:ext cx="7886700" cy="994172"/>
          </a:xfrm>
          <a:prstGeom prst="rect">
            <a:avLst/>
          </a:prstGeom>
          <a:noFill/>
          <a:ln>
            <a:noFill/>
          </a:ln>
        </p:spPr>
        <p:txBody>
          <a:bodyPr spcFirstLastPara="1" wrap="square" lIns="91425" tIns="45700" rIns="91425" bIns="45700" anchor="ctr" anchorCtr="0">
            <a:normAutofit fontScale="90000"/>
          </a:bodyPr>
          <a:lstStyle/>
          <a:p>
            <a:pPr lvl="0">
              <a:buClr>
                <a:srgbClr val="000072"/>
              </a:buClr>
              <a:buSzPts val="2400"/>
            </a:pPr>
            <a:r>
              <a:rPr lang="es-AR" sz="2400" dirty="0" smtClean="0">
                <a:solidFill>
                  <a:srgbClr val="000072"/>
                </a:solidFill>
              </a:rPr>
              <a:t>El monitoreo de las masas de agua es fundamental para la salud de los ecosistemas</a:t>
            </a:r>
            <a:br>
              <a:rPr lang="es-AR" sz="2400" dirty="0" smtClean="0">
                <a:solidFill>
                  <a:srgbClr val="000072"/>
                </a:solidFill>
              </a:rPr>
            </a:br>
            <a:endParaRPr lang="es-AR" sz="2400" dirty="0"/>
          </a:p>
        </p:txBody>
      </p:sp>
      <p:sp>
        <p:nvSpPr>
          <p:cNvPr id="177" name="Google Shape;177;p9"/>
          <p:cNvSpPr txBox="1">
            <a:spLocks noGrp="1"/>
          </p:cNvSpPr>
          <p:nvPr>
            <p:ph type="body" idx="1"/>
          </p:nvPr>
        </p:nvSpPr>
        <p:spPr>
          <a:xfrm>
            <a:off x="1303619" y="2157472"/>
            <a:ext cx="3740474"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just">
              <a:lnSpc>
                <a:spcPct val="110000"/>
              </a:lnSpc>
              <a:spcBef>
                <a:spcPts val="0"/>
              </a:spcBef>
              <a:buSzPts val="1600"/>
              <a:buNone/>
            </a:pPr>
            <a:r>
              <a:rPr lang="es-AR" sz="1500" dirty="0" smtClean="0"/>
              <a:t>Hay aguas que son naturalmente más ácidas cuando hay ciertos tipos de minerales en el agua, como los sulfuros.  La minería también puede liberar compuestos formadores de ácido a las masas de agua. </a:t>
            </a:r>
          </a:p>
          <a:p>
            <a:pPr marL="0" lvl="0" indent="0" algn="just">
              <a:lnSpc>
                <a:spcPct val="110000"/>
              </a:lnSpc>
              <a:spcBef>
                <a:spcPts val="0"/>
              </a:spcBef>
              <a:buSzPts val="1600"/>
              <a:buNone/>
            </a:pPr>
            <a:endParaRPr lang="es-AR" sz="1500" dirty="0" smtClean="0"/>
          </a:p>
          <a:p>
            <a:pPr marL="0" lvl="0" indent="0" algn="just">
              <a:lnSpc>
                <a:spcPct val="110000"/>
              </a:lnSpc>
              <a:spcBef>
                <a:spcPts val="0"/>
              </a:spcBef>
              <a:buSzPts val="1600"/>
              <a:buNone/>
            </a:pPr>
            <a:r>
              <a:rPr lang="es-AR" sz="1500" dirty="0" smtClean="0"/>
              <a:t>La contaminación puede cambiar el pH del agua, lo que a su vez puede perjudicar a los animales y plantas que viven en ella. Por ejemplo, el vertido de 2015 de residuos mineros en el río Animas hizo que este tuviera un pH de 5- ácido. Utilizando la escala logarítmica, esta agua de drenaje de mina sería 100 veces más ácida que el agua neutral. </a:t>
            </a:r>
          </a:p>
          <a:p>
            <a:pPr marL="0" lvl="0" indent="0" algn="just">
              <a:lnSpc>
                <a:spcPct val="110000"/>
              </a:lnSpc>
              <a:spcBef>
                <a:spcPts val="0"/>
              </a:spcBef>
              <a:buSzPts val="1600"/>
              <a:buNone/>
            </a:pPr>
            <a:endParaRPr lang="es-AR" sz="1500" dirty="0" smtClean="0"/>
          </a:p>
          <a:p>
            <a:pPr marL="0" lvl="0" indent="0" algn="just">
              <a:lnSpc>
                <a:spcPct val="110000"/>
              </a:lnSpc>
              <a:spcBef>
                <a:spcPts val="0"/>
              </a:spcBef>
              <a:buSzPts val="1600"/>
              <a:buNone/>
            </a:pPr>
            <a:r>
              <a:rPr lang="es-AR" sz="1500" dirty="0" smtClean="0"/>
              <a:t>El pH no suele cambiar mucho, aunque se pueden encontrar algunas tendencias estacionales debidas a cambios en la temperatura, los patrones de precipitación o la cobertura del suelo. Sin embargo, un cambio drástico en el pH de una masa de agua puede ser un indicador del aumento de la contaminación o de otro factor ambiental, como se ve aquí. </a:t>
            </a:r>
          </a:p>
          <a:p>
            <a:pPr marL="0" lvl="0" indent="0" algn="just">
              <a:spcBef>
                <a:spcPts val="0"/>
              </a:spcBef>
              <a:buSzPts val="1600"/>
              <a:buNone/>
            </a:pPr>
            <a:endParaRPr lang="es-AR" sz="1600" dirty="0" smtClean="0"/>
          </a:p>
          <a:p>
            <a:pPr marL="0" lvl="0" indent="0" algn="just" rtl="0">
              <a:lnSpc>
                <a:spcPct val="90000"/>
              </a:lnSpc>
              <a:spcBef>
                <a:spcPts val="1000"/>
              </a:spcBef>
              <a:spcAft>
                <a:spcPts val="0"/>
              </a:spcAft>
              <a:buClr>
                <a:schemeClr val="dk1"/>
              </a:buClr>
              <a:buSzPts val="1800"/>
              <a:buNone/>
            </a:pPr>
            <a:endParaRPr lang="es-AR" dirty="0"/>
          </a:p>
        </p:txBody>
      </p:sp>
      <p:pic>
        <p:nvPicPr>
          <p:cNvPr id="178" name="Google Shape;178;p9" descr="Image of highly polluted discharge from a mine contaminating the Animas River, USA, with highly acidic mine waste."/>
          <p:cNvPicPr preferRelativeResize="0">
            <a:picLocks noGrp="1"/>
          </p:cNvPicPr>
          <p:nvPr>
            <p:ph type="body" idx="2"/>
          </p:nvPr>
        </p:nvPicPr>
        <p:blipFill rotWithShape="1">
          <a:blip r:embed="rId4">
            <a:alphaModFix/>
          </a:blip>
          <a:srcRect/>
          <a:stretch/>
        </p:blipFill>
        <p:spPr>
          <a:xfrm>
            <a:off x="5466586" y="2311193"/>
            <a:ext cx="2737701" cy="3582743"/>
          </a:xfrm>
          <a:prstGeom prst="rect">
            <a:avLst/>
          </a:prstGeom>
          <a:noFill/>
          <a:ln>
            <a:noFill/>
          </a:ln>
        </p:spPr>
      </p:pic>
      <p:sp>
        <p:nvSpPr>
          <p:cNvPr id="179" name="Google Shape;179;p9"/>
          <p:cNvSpPr txBox="1"/>
          <p:nvPr/>
        </p:nvSpPr>
        <p:spPr>
          <a:xfrm>
            <a:off x="5044093" y="5952075"/>
            <a:ext cx="3947037" cy="600124"/>
          </a:xfrm>
          <a:prstGeom prst="rect">
            <a:avLst/>
          </a:prstGeom>
          <a:noFill/>
          <a:ln>
            <a:noFill/>
          </a:ln>
        </p:spPr>
        <p:txBody>
          <a:bodyPr spcFirstLastPara="1" wrap="square" lIns="91425" tIns="45700" rIns="91425" bIns="45700" anchor="t" anchorCtr="0">
            <a:spAutoFit/>
          </a:bodyPr>
          <a:lstStyle/>
          <a:p>
            <a:pPr lvl="0" algn="just"/>
            <a:r>
              <a:rPr lang="es-AR" sz="1100" i="1" dirty="0" smtClean="0">
                <a:latin typeface="Calibri" panose="020F0502020204030204" pitchFamily="34" charset="0"/>
                <a:cs typeface="Calibri" panose="020F0502020204030204" pitchFamily="34" charset="0"/>
              </a:rPr>
              <a:t>El río Animas entre </a:t>
            </a:r>
            <a:r>
              <a:rPr lang="es-AR" sz="1100" i="1" dirty="0" err="1" smtClean="0">
                <a:latin typeface="Calibri" panose="020F0502020204030204" pitchFamily="34" charset="0"/>
                <a:cs typeface="Calibri" panose="020F0502020204030204" pitchFamily="34" charset="0"/>
              </a:rPr>
              <a:t>Silverton</a:t>
            </a:r>
            <a:r>
              <a:rPr lang="es-AR" sz="1100" i="1" dirty="0" smtClean="0">
                <a:latin typeface="Calibri" panose="020F0502020204030204" pitchFamily="34" charset="0"/>
                <a:cs typeface="Calibri" panose="020F0502020204030204" pitchFamily="34" charset="0"/>
              </a:rPr>
              <a:t> y Durango en Colorado, Estados Unidos, a las 24 horas del vertido de aguas residuales de la mina Gold King en 2015 Crédito: </a:t>
            </a:r>
            <a:r>
              <a:rPr lang="es-AR" sz="1100" i="1" dirty="0" err="1" smtClean="0">
                <a:latin typeface="Calibri" panose="020F0502020204030204" pitchFamily="34" charset="0"/>
                <a:cs typeface="Calibri" panose="020F0502020204030204" pitchFamily="34" charset="0"/>
              </a:rPr>
              <a:t>Riverhugger</a:t>
            </a:r>
            <a:r>
              <a:rPr lang="es-AR" sz="1100" i="1" dirty="0" smtClean="0">
                <a:latin typeface="Calibri" panose="020F0502020204030204" pitchFamily="34" charset="0"/>
                <a:cs typeface="Calibri" panose="020F0502020204030204" pitchFamily="34" charset="0"/>
              </a:rPr>
              <a:t>, Wikipedia </a:t>
            </a:r>
            <a:r>
              <a:rPr lang="es-AR" sz="1100" i="1" dirty="0" err="1" smtClean="0">
                <a:latin typeface="Calibri" panose="020F0502020204030204" pitchFamily="34" charset="0"/>
                <a:cs typeface="Calibri" panose="020F0502020204030204" pitchFamily="34" charset="0"/>
              </a:rPr>
              <a:t>Commons</a:t>
            </a:r>
            <a:endParaRPr lang="es-AR" sz="1100" i="1" dirty="0">
              <a:latin typeface="Calibri" panose="020F0502020204030204" pitchFamily="34" charset="0"/>
              <a:cs typeface="Calibri" panose="020F0502020204030204" pitchFamily="34" charset="0"/>
            </a:endParaRPr>
          </a:p>
        </p:txBody>
      </p:sp>
      <p:sp>
        <p:nvSpPr>
          <p:cNvPr id="11" name="Rectángulo redondeado 10"/>
          <p:cNvSpPr/>
          <p:nvPr/>
        </p:nvSpPr>
        <p:spPr>
          <a:xfrm>
            <a:off x="7187381" y="50217"/>
            <a:ext cx="1420825"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latin typeface="Calibri" panose="020F0502020204030204" pitchFamily="34" charset="0"/>
                <a:cs typeface="Calibri" panose="020F0502020204030204" pitchFamily="34" charset="0"/>
              </a:rPr>
              <a:t>Cómo pueden ayudar sus mediciones</a:t>
            </a:r>
            <a:endParaRPr lang="es-AR" sz="1200" dirty="0">
              <a:solidFill>
                <a:schemeClr val="bg1"/>
              </a:solidFill>
              <a:latin typeface="Calibri" panose="020F0502020204030204" pitchFamily="34" charset="0"/>
              <a:cs typeface="Calibri" panose="020F0502020204030204" pitchFamily="34" charset="0"/>
            </a:endParaRPr>
          </a:p>
        </p:txBody>
      </p:sp>
      <p:sp>
        <p:nvSpPr>
          <p:cNvPr id="12" name="CuadroTexto 11"/>
          <p:cNvSpPr txBox="1"/>
          <p:nvPr/>
        </p:nvSpPr>
        <p:spPr>
          <a:xfrm>
            <a:off x="29532" y="1098059"/>
            <a:ext cx="1160471" cy="5078313"/>
          </a:xfrm>
          <a:prstGeom prst="rect">
            <a:avLst/>
          </a:prstGeom>
          <a:noFill/>
        </p:spPr>
        <p:txBody>
          <a:bodyPr wrap="square" rtlCol="0">
            <a:spAutoFit/>
          </a:bodyPr>
          <a:lstStyle/>
          <a:p>
            <a:r>
              <a:rPr lang="es-AR" sz="1200" b="1" dirty="0">
                <a:solidFill>
                  <a:srgbClr val="95A9C1"/>
                </a:solidFill>
                <a:latin typeface="Calibri" panose="020F0502020204030204" pitchFamily="34" charset="0"/>
                <a:cs typeface="Calibri" panose="020F0502020204030204" pitchFamily="34" charset="0"/>
              </a:rPr>
              <a:t>A. ¿Qué es 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95A9C1"/>
                </a:solidFill>
                <a:latin typeface="Calibri" panose="020F0502020204030204" pitchFamily="34" charset="0"/>
                <a:cs typeface="Calibri" panose="020F0502020204030204" pitchFamily="34" charset="0"/>
              </a:rPr>
              <a:t>B. ¿Por qué recolectar datos del pH del agua?</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a:solidFill>
                  <a:srgbClr val="0B037B"/>
                </a:solidFill>
                <a:latin typeface="Calibri" panose="020F0502020204030204" pitchFamily="34" charset="0"/>
                <a:cs typeface="Calibri" panose="020F0502020204030204" pitchFamily="34" charset="0"/>
              </a:rPr>
              <a:t>C. Cómo pueden ayudar sus mediciones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D. Cómo recopilar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E. Ingresar datos al sitio web de GLOBE</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F. Entender los datos</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G. Auto evaluación</a:t>
            </a:r>
          </a:p>
          <a:p>
            <a:endParaRPr lang="es-AR" sz="1200" b="1" dirty="0">
              <a:solidFill>
                <a:srgbClr val="95A9C1"/>
              </a:solidFill>
              <a:latin typeface="Calibri" panose="020F0502020204030204" pitchFamily="34" charset="0"/>
              <a:cs typeface="Calibri" panose="020F0502020204030204" pitchFamily="34" charset="0"/>
            </a:endParaRPr>
          </a:p>
          <a:p>
            <a:r>
              <a:rPr lang="es-AR" sz="1200" b="1" dirty="0" smtClean="0">
                <a:solidFill>
                  <a:srgbClr val="95A9C1"/>
                </a:solidFill>
                <a:latin typeface="Calibri" panose="020F0502020204030204" pitchFamily="34" charset="0"/>
                <a:cs typeface="Calibri" panose="020F0502020204030204" pitchFamily="34" charset="0"/>
              </a:rPr>
              <a:t>H. Información Adicional</a:t>
            </a:r>
            <a:endParaRPr lang="es-AR" sz="1200" b="1" dirty="0">
              <a:solidFill>
                <a:srgbClr val="95A9C1"/>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10296</Words>
  <Application>Microsoft Office PowerPoint</Application>
  <PresentationFormat>Presentación en pantalla (4:3)</PresentationFormat>
  <Paragraphs>1629</Paragraphs>
  <Slides>66</Slides>
  <Notes>65</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66</vt:i4>
      </vt:variant>
    </vt:vector>
  </HeadingPairs>
  <TitlesOfParts>
    <vt:vector size="70" baseType="lpstr">
      <vt:lpstr>Arial</vt:lpstr>
      <vt:lpstr>Calibri</vt:lpstr>
      <vt:lpstr>Wingdings</vt:lpstr>
      <vt:lpstr>Office Theme</vt:lpstr>
      <vt:lpstr>Slide One</vt:lpstr>
      <vt:lpstr>Resumen: Protocolo del  pH del Agua </vt:lpstr>
      <vt:lpstr>La Hidrósfera en el sistema terrestre </vt:lpstr>
      <vt:lpstr>La Hidrósfera</vt:lpstr>
      <vt:lpstr>¿Qué es el pH del agua?</vt:lpstr>
      <vt:lpstr>El pH y la vida acuática</vt:lpstr>
      <vt:lpstr>El pH ácido y los ecosistemas acuáticos</vt:lpstr>
      <vt:lpstr>El pH alcalino y los ecosistemas acuáticos</vt:lpstr>
      <vt:lpstr>El monitoreo de las masas de agua es fundamental para la salud de los ecosistemas </vt:lpstr>
      <vt:lpstr>¡Hagamos un rápido repaso antes de pasar a la recopilación de datos! Pregunta 1</vt:lpstr>
      <vt:lpstr>¡Hagamos un rápido repaso antes de pasar a la recopilación de datos! Respuesta de la pregunta 1</vt:lpstr>
      <vt:lpstr>¡Hagamos un rápido repaso antes de pasar a la recopilación de datos! Pregunta 2</vt:lpstr>
      <vt:lpstr>¡Hagamos un rápido repaso antes de pasar a la recopilación de datos! Respuesta de la pregunta 2</vt:lpstr>
      <vt:lpstr>¡Hagamos un rápido repaso antes de pasar a la recopilación de datos! Pregunta 3</vt:lpstr>
      <vt:lpstr>¡Hagamos un rápido repaso antes de pasar a la recopilación de datos! Respuesta de la pregunta 3</vt:lpstr>
      <vt:lpstr>Descripción del Protocolo de pH del Agua</vt:lpstr>
      <vt:lpstr>Investigaciones simultáneas o previas necesarias para realizar las mediciones del pH del agua: Descripción del Sitio de Estudio de la Hidrósfera</vt:lpstr>
      <vt:lpstr>Investigaciones simultáneas o previas: Selección del Sitio de Estudio</vt:lpstr>
      <vt:lpstr>Selección del lugar y toma de muestras - Sitio de Estudio de la Hidrósfera</vt:lpstr>
      <vt:lpstr>Investigaciones previas requeridas: Conductividad Eléctrica</vt:lpstr>
      <vt:lpstr>Protocolo del pH: ¿Qué necesita para empezar? </vt:lpstr>
      <vt:lpstr>Fuentes para el equipo que necesita para el Protocolo del pH del Agua</vt:lpstr>
      <vt:lpstr>Inicie su trabajo de campo y de laboratorio con medidas de seguridad</vt:lpstr>
      <vt:lpstr> I. Protocolo del pH del Agua utilizando un    Medidor de  pH:  Conductividad Eléctrica mayor que 200 µS/cm</vt:lpstr>
      <vt:lpstr>I. Protocolo del pH del Agua utilizando un  Medidor  de  pH. Conductividad Eléctrica mayor que 200 µS/cm (1/4) </vt:lpstr>
      <vt:lpstr>I. Protocolo del pH del Agua utilizando un  Medidor  de  pH:  Conductividad Eléctrica mayor que 200 µS/cm(2/4) </vt:lpstr>
      <vt:lpstr>I. Protocolo del pH del Agua utilizando un  Medidor  de  pH: Conductividad Eléctrica mayor que 200 µS/cm(3/4) </vt:lpstr>
      <vt:lpstr>I. Protocolo del pH del Agua utilizando un Medidor  de  pH:  Conductividad Eléctrica mayor que 200 µS/cm(4/4) </vt:lpstr>
      <vt:lpstr>II.  Protocolo del pH del Agua utilizando un Medidor  de  pH:  Conductividad Eléctrica menor que 200 µS/cm</vt:lpstr>
      <vt:lpstr>Protocolo del pH del Agua utilizando un Medidor  de  pH:  Conductividad Eléctrica menor que 200 µS/cm (1/8)</vt:lpstr>
      <vt:lpstr>Protocolo del pH del Agua utilizando un Medidor  de  pH:  Conductividad Eléctrica menor que 200 µS/cm (2/8)</vt:lpstr>
      <vt:lpstr>Protocolo del pH del Agua utilizando un Medidor  de  pH:  Conductividad Eléctrica menor que 200 µS/cm (3/8)</vt:lpstr>
      <vt:lpstr>Protocolo del pH del Agua utilizando un Medidor  de  pH:  Conductividad Eléctrica menor que 200 µS/cm(4/8)</vt:lpstr>
      <vt:lpstr>Protocolo del pH del Agua utilizando un Medidor  de  pH:  Conductividad Eléctrica menor que 200 µS/cm(5/8)</vt:lpstr>
      <vt:lpstr>Protocolo del pH del Agua utilizando un Medidor  de  pH:  Conductividad Eléctrica menor que 200 µS/cm(6/8)</vt:lpstr>
      <vt:lpstr>Protocolo del pH del Agua utilizando un Medidor  de  pH:  Conductividad Eléctrica menor que 200 µS/cm(7/8)</vt:lpstr>
      <vt:lpstr>Protocolo del pH del Agua utilizando un Medidor  de  pH:  Conductividad Eléctrica menor que 200 µS/cm(8/8)</vt:lpstr>
      <vt:lpstr>III. Protocolo del pH del Agua utilizando un Papel de  pH:  Conductividad Eléctrica mayor que 200 µS/cm</vt:lpstr>
      <vt:lpstr>III. Protocolo del pH del Agua utilizando un Papel de  pH:  Conductividad Eléctrica mayor que 200 µS/cm(1/3)</vt:lpstr>
      <vt:lpstr>III. Protocolo del pH del Agua utilizando un Papel de  pH:  Conductividad Eléctrica mayor que 200 µS/cm (2/3)</vt:lpstr>
      <vt:lpstr>III. Protocolo del pH del Agua utilizando un Papel de  pH:  Conductividad Eléctrica mayor que 200 µS/cm (3/3)</vt:lpstr>
      <vt:lpstr>IV. Protocolo del pH del Agua utilizando un Papel de  pH:  Conductividad Eléctrica menor que 200 µS/cm</vt:lpstr>
      <vt:lpstr>IV. Protocolo del pH del Agua utilizando un Papel de  pH:  Conductividad Eléctrica menor que 200 µS/cm (1/6)</vt:lpstr>
      <vt:lpstr>IV. Protocolo del pH del Agua utilizando un Papel de  pH:  Conductividad Eléctrica menor que 200 µS/cm(2/6) 1 </vt:lpstr>
      <vt:lpstr>IV. Protocolo del pH del Agua utilizando un Papel de  pH:  Conductividad Eléctrica menor que 200 µS/cm (3/6) 2 </vt:lpstr>
      <vt:lpstr>IV. Protocolo del pH del Agua utilizando un Papel de  pH:  Conductividad Eléctrica menor que 200 µS/cm (4/6) </vt:lpstr>
      <vt:lpstr>IV. Protocolo del pH del Agua utilizando un Papel de  pH:  Conductividad Eléctrica menor que 200 µS/cm (5/6) </vt:lpstr>
      <vt:lpstr>IV. Protocolo del pH del Agua utilizando un Papel de  pH:  Conductividad Eléctrica menor que 200 µS/cm (6/6) </vt:lpstr>
      <vt:lpstr>¡Hagamos un rápido repaso antes de pasar al informe  y la visualización de datos! Pregunta 4</vt:lpstr>
      <vt:lpstr>¡Hagamos un rápido repaso antes de pasar al informe  y la visualización de datos! Respuesta de la pregunta 4</vt:lpstr>
      <vt:lpstr>¡Hagamos un rápido repaso antes de pasar al informe  y la visualización de datos! Pregunta 5</vt:lpstr>
      <vt:lpstr>¡Hagamos un rápido repaso antes de pasar al informe  y la visualización de datos! Respuesta de la pregunta 5</vt:lpstr>
      <vt:lpstr>¡Hagamos un rápido repaso antes de pasar al informe  y la visualización de datos! Pregunta 6</vt:lpstr>
      <vt:lpstr>¡Hagamos un rápido repaso antes de pasar al informe  y la visualización de datos!  Respuesta de la pregunta 6</vt:lpstr>
      <vt:lpstr>Informe sus datos a GLOBE</vt:lpstr>
      <vt:lpstr>Ingreso de sus datos a través del Ingreso de Datos en Vivo o la Aplicación de Datos Móviles- Paso 1</vt:lpstr>
      <vt:lpstr>Ingreso de sus datos a través del Ingreso de Datos en Vivo o la Aplicación de Datos Móviles- Paso 2</vt:lpstr>
      <vt:lpstr>Visualice y recupere datos del pH del Agua - Paso 1 </vt:lpstr>
      <vt:lpstr>Visualice y recupere datos del pH del Agua - Paso 2 </vt:lpstr>
      <vt:lpstr> </vt:lpstr>
      <vt:lpstr>Preguntas de repaso que lo ayudarán a prepararse para realizar el Protocolo del pH de la Hidrósfera</vt:lpstr>
      <vt:lpstr>¿Listo para tomar la prueba ?</vt:lpstr>
      <vt:lpstr>PF: Preguntas frecuentes</vt:lpstr>
      <vt:lpstr>PF: Preguntas frecuentes 2</vt:lpstr>
      <vt:lpstr>Por favor envíenos sus comentarios sobre este módulo. ¡Este es un proyecto comunitario y agradecemos sus comentarios, sugerencias y ediciones!! Comente aquí: eTraining Feedback ¿Preguntas acerca del contenido de este módulo? Contacte a GLOBE: help@globe.gov</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One</dc:title>
  <dc:creator>rusty low</dc:creator>
  <cp:lastModifiedBy>María Paz Fernández</cp:lastModifiedBy>
  <cp:revision>140</cp:revision>
  <dcterms:created xsi:type="dcterms:W3CDTF">2016-04-07T20:56:51Z</dcterms:created>
  <dcterms:modified xsi:type="dcterms:W3CDTF">2022-03-18T12:28:02Z</dcterms:modified>
</cp:coreProperties>
</file>