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44"/>
  </p:notesMasterIdLst>
  <p:handoutMasterIdLst>
    <p:handoutMasterId r:id="rId45"/>
  </p:handoutMasterIdLst>
  <p:sldIdLst>
    <p:sldId id="256" r:id="rId2"/>
    <p:sldId id="257" r:id="rId3"/>
    <p:sldId id="265" r:id="rId4"/>
    <p:sldId id="266" r:id="rId5"/>
    <p:sldId id="267" r:id="rId6"/>
    <p:sldId id="269" r:id="rId7"/>
    <p:sldId id="258" r:id="rId8"/>
    <p:sldId id="259" r:id="rId9"/>
    <p:sldId id="289" r:id="rId10"/>
    <p:sldId id="298" r:id="rId11"/>
    <p:sldId id="290" r:id="rId12"/>
    <p:sldId id="299" r:id="rId13"/>
    <p:sldId id="291" r:id="rId14"/>
    <p:sldId id="300" r:id="rId15"/>
    <p:sldId id="288" r:id="rId16"/>
    <p:sldId id="270" r:id="rId17"/>
    <p:sldId id="272" r:id="rId18"/>
    <p:sldId id="273" r:id="rId19"/>
    <p:sldId id="274" r:id="rId20"/>
    <p:sldId id="275" r:id="rId21"/>
    <p:sldId id="277" r:id="rId22"/>
    <p:sldId id="278" r:id="rId23"/>
    <p:sldId id="279" r:id="rId24"/>
    <p:sldId id="280" r:id="rId25"/>
    <p:sldId id="281" r:id="rId26"/>
    <p:sldId id="292" r:id="rId27"/>
    <p:sldId id="295" r:id="rId28"/>
    <p:sldId id="293" r:id="rId29"/>
    <p:sldId id="296" r:id="rId30"/>
    <p:sldId id="294" r:id="rId31"/>
    <p:sldId id="297" r:id="rId32"/>
    <p:sldId id="261" r:id="rId33"/>
    <p:sldId id="282" r:id="rId34"/>
    <p:sldId id="283" r:id="rId35"/>
    <p:sldId id="262" r:id="rId36"/>
    <p:sldId id="284" r:id="rId37"/>
    <p:sldId id="285" r:id="rId38"/>
    <p:sldId id="263" r:id="rId39"/>
    <p:sldId id="286" r:id="rId40"/>
    <p:sldId id="264" r:id="rId41"/>
    <p:sldId id="287" r:id="rId42"/>
    <p:sldId id="30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1"/>
    <p:restoredTop sz="92845"/>
  </p:normalViewPr>
  <p:slideViewPr>
    <p:cSldViewPr snapToGrid="0" snapToObjects="1">
      <p:cViewPr varScale="1">
        <p:scale>
          <a:sx n="64" d="100"/>
          <a:sy n="64" d="100"/>
        </p:scale>
        <p:origin x="1440"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DB1068-2B0B-4E6D-B890-A1CAE836A9F8}" type="datetimeFigureOut">
              <a:rPr lang="es-AR" smtClean="0"/>
              <a:t>18/03/2022</a:t>
            </a:fld>
            <a:endParaRPr lang="es-AR"/>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29C131-665B-4ADF-9373-B5189CF46A61}" type="slidenum">
              <a:rPr lang="es-AR" smtClean="0"/>
              <a:t>‹Nº›</a:t>
            </a:fld>
            <a:endParaRPr lang="es-AR"/>
          </a:p>
        </p:txBody>
      </p:sp>
    </p:spTree>
    <p:extLst>
      <p:ext uri="{BB962C8B-B14F-4D97-AF65-F5344CB8AC3E}">
        <p14:creationId xmlns:p14="http://schemas.microsoft.com/office/powerpoint/2010/main" val="1132101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8885A-5422-9E48-AC6F-DB5881AD1B57}" type="datetimeFigureOut">
              <a:rPr lang="en-US" smtClean="0"/>
              <a:t>3/18/2022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5D514-8E5E-4344-BD39-8CDC5C8D50BB}" type="slidenum">
              <a:rPr lang="en-US" smtClean="0"/>
              <a:t>‹Nº›</a:t>
            </a:fld>
            <a:endParaRPr lang="en-US"/>
          </a:p>
        </p:txBody>
      </p:sp>
    </p:spTree>
    <p:extLst>
      <p:ext uri="{BB962C8B-B14F-4D97-AF65-F5344CB8AC3E}">
        <p14:creationId xmlns:p14="http://schemas.microsoft.com/office/powerpoint/2010/main" val="1105843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75D514-8E5E-4344-BD39-8CDC5C8D50BB}" type="slidenum">
              <a:rPr lang="en-US" smtClean="0"/>
              <a:t>0</a:t>
            </a:fld>
            <a:endParaRPr lang="en-US"/>
          </a:p>
        </p:txBody>
      </p:sp>
    </p:spTree>
    <p:extLst>
      <p:ext uri="{BB962C8B-B14F-4D97-AF65-F5344CB8AC3E}">
        <p14:creationId xmlns:p14="http://schemas.microsoft.com/office/powerpoint/2010/main" val="1812118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Al </a:t>
            </a:r>
            <a:r>
              <a:rPr lang="en-US" sz="1200" b="1" dirty="0" err="1"/>
              <a:t>hacer</a:t>
            </a:r>
            <a:r>
              <a:rPr lang="en-US" sz="1200" b="1" dirty="0"/>
              <a:t> </a:t>
            </a:r>
            <a:r>
              <a:rPr lang="en-US" sz="1200" b="1" dirty="0" err="1"/>
              <a:t>clic</a:t>
            </a:r>
            <a:r>
              <a:rPr lang="en-US" sz="1200" b="1" dirty="0"/>
              <a:t> </a:t>
            </a:r>
            <a:r>
              <a:rPr lang="en-US" sz="1200" b="1" dirty="0" err="1"/>
              <a:t>en</a:t>
            </a:r>
            <a:r>
              <a:rPr lang="en-US" sz="1200" b="1" dirty="0"/>
              <a:t> una </a:t>
            </a:r>
            <a:r>
              <a:rPr lang="en-US" sz="1200" b="1" dirty="0" err="1"/>
              <a:t>ubicación</a:t>
            </a:r>
            <a:r>
              <a:rPr lang="en-US" sz="1200" b="1" dirty="0"/>
              <a:t> se </a:t>
            </a:r>
            <a:r>
              <a:rPr lang="en-US" sz="1200" b="1" dirty="0" err="1"/>
              <a:t>abrirá</a:t>
            </a:r>
            <a:r>
              <a:rPr lang="en-US" sz="1200" b="1" dirty="0"/>
              <a:t> una nota de </a:t>
            </a:r>
            <a:r>
              <a:rPr lang="en-US" sz="1200" b="1" dirty="0" err="1"/>
              <a:t>mapa</a:t>
            </a:r>
            <a:r>
              <a:rPr lang="en-US" sz="1200" b="1" dirty="0"/>
              <a:t> que </a:t>
            </a:r>
            <a:r>
              <a:rPr lang="en-US" sz="1200" b="1" dirty="0" err="1"/>
              <a:t>proporciona</a:t>
            </a:r>
            <a:r>
              <a:rPr lang="en-US" sz="1200" b="1" dirty="0"/>
              <a:t> </a:t>
            </a:r>
            <a:r>
              <a:rPr lang="en-US" sz="1200" b="1" dirty="0" err="1"/>
              <a:t>datos</a:t>
            </a:r>
            <a:r>
              <a:rPr lang="en-US" sz="1200" b="1" dirty="0"/>
              <a:t> de la </a:t>
            </a:r>
            <a:r>
              <a:rPr lang="en-US" sz="1200" b="1" dirty="0" err="1"/>
              <a:t>conductividad</a:t>
            </a:r>
            <a:r>
              <a:rPr lang="en-US" sz="1200" b="1" dirty="0"/>
              <a:t> </a:t>
            </a:r>
            <a:r>
              <a:rPr lang="en-US" sz="1200" b="1" dirty="0" err="1"/>
              <a:t>eléctrica</a:t>
            </a:r>
            <a:r>
              <a:rPr lang="en-US" sz="1200" b="1" dirty="0"/>
              <a:t>  para </a:t>
            </a:r>
            <a:r>
              <a:rPr lang="en-US" sz="1200" b="1" dirty="0" err="1"/>
              <a:t>esa</a:t>
            </a:r>
            <a:r>
              <a:rPr lang="en-US" sz="1200" b="1" dirty="0"/>
              <a:t> </a:t>
            </a:r>
            <a:r>
              <a:rPr lang="en-US" sz="1200" b="1" dirty="0" err="1"/>
              <a:t>ubicación</a:t>
            </a:r>
            <a:r>
              <a:rPr lang="en-US" sz="1200" b="1" dirty="0"/>
              <a:t> y hora.  </a:t>
            </a:r>
            <a:r>
              <a:rPr lang="en-US" sz="1200" b="1" dirty="0" err="1"/>
              <a:t>Siga</a:t>
            </a:r>
            <a:r>
              <a:rPr lang="en-US" sz="1200" b="1" dirty="0"/>
              <a:t> las </a:t>
            </a:r>
            <a:r>
              <a:rPr lang="en-US" sz="1200" b="1" dirty="0" err="1"/>
              <a:t>instrucciones</a:t>
            </a:r>
            <a:r>
              <a:rPr lang="en-US" sz="1200" b="1" dirty="0"/>
              <a:t> del tutorial para </a:t>
            </a:r>
            <a:r>
              <a:rPr lang="en-US" sz="1200" b="1" dirty="0" err="1"/>
              <a:t>descargar</a:t>
            </a:r>
            <a:r>
              <a:rPr lang="en-US" sz="1200" b="1" dirty="0"/>
              <a:t> los </a:t>
            </a:r>
            <a:r>
              <a:rPr lang="en-US" sz="1200" b="1" dirty="0" err="1"/>
              <a:t>datos</a:t>
            </a:r>
            <a:r>
              <a:rPr lang="en-US" sz="1200" b="1" dirty="0"/>
              <a:t> </a:t>
            </a:r>
            <a:r>
              <a:rPr lang="en-US" sz="1200" b="1" dirty="0" err="1"/>
              <a:t>como</a:t>
            </a:r>
            <a:r>
              <a:rPr lang="en-US" sz="1200" b="1" dirty="0"/>
              <a:t> </a:t>
            </a:r>
            <a:r>
              <a:rPr lang="en-US" sz="1200" b="1" dirty="0" err="1"/>
              <a:t>archivo</a:t>
            </a:r>
            <a:r>
              <a:rPr lang="en-US" sz="1200" b="1" dirty="0"/>
              <a:t> .csv para </a:t>
            </a:r>
            <a:r>
              <a:rPr lang="en-US" sz="1200" b="1" dirty="0" err="1"/>
              <a:t>su</a:t>
            </a:r>
            <a:r>
              <a:rPr lang="en-US" sz="1200" b="1" dirty="0"/>
              <a:t> </a:t>
            </a:r>
            <a:r>
              <a:rPr lang="en-US" sz="1200" b="1" dirty="0" err="1"/>
              <a:t>análisis</a:t>
            </a:r>
            <a:endParaRPr lang="en-UY" dirty="0"/>
          </a:p>
          <a:p>
            <a:endParaRPr lang="en-UY" dirty="0"/>
          </a:p>
        </p:txBody>
      </p:sp>
      <p:sp>
        <p:nvSpPr>
          <p:cNvPr id="4" name="Slide Number Placeholder 3"/>
          <p:cNvSpPr>
            <a:spLocks noGrp="1"/>
          </p:cNvSpPr>
          <p:nvPr>
            <p:ph type="sldNum" sz="quarter" idx="5"/>
          </p:nvPr>
        </p:nvSpPr>
        <p:spPr/>
        <p:txBody>
          <a:bodyPr/>
          <a:lstStyle/>
          <a:p>
            <a:fld id="{CA75D514-8E5E-4344-BD39-8CDC5C8D50BB}" type="slidenum">
              <a:rPr lang="en-US" smtClean="0"/>
              <a:t>36</a:t>
            </a:fld>
            <a:endParaRPr lang="en-US"/>
          </a:p>
        </p:txBody>
      </p:sp>
    </p:spTree>
    <p:extLst>
      <p:ext uri="{BB962C8B-B14F-4D97-AF65-F5344CB8AC3E}">
        <p14:creationId xmlns:p14="http://schemas.microsoft.com/office/powerpoint/2010/main" val="584406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5D514-8E5E-4344-BD39-8CDC5C8D50BB}" type="slidenum">
              <a:rPr lang="en-US" smtClean="0"/>
              <a:t>40</a:t>
            </a:fld>
            <a:endParaRPr lang="en-US"/>
          </a:p>
        </p:txBody>
      </p:sp>
    </p:spTree>
    <p:extLst>
      <p:ext uri="{BB962C8B-B14F-4D97-AF65-F5344CB8AC3E}">
        <p14:creationId xmlns:p14="http://schemas.microsoft.com/office/powerpoint/2010/main" val="1895457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Y" sz="1200" kern="1200" dirty="0">
                <a:solidFill>
                  <a:schemeClr val="tx1"/>
                </a:solidFill>
                <a:effectLst/>
                <a:latin typeface="+mn-lt"/>
                <a:ea typeface="+mn-ea"/>
                <a:cs typeface="+mn-cs"/>
              </a:rPr>
              <a:t>Mediciones de la  Hidrósfera de GLOBE</a:t>
            </a:r>
          </a:p>
          <a:p>
            <a:r>
              <a:rPr lang="es-ES" sz="1200" kern="1200" dirty="0">
                <a:solidFill>
                  <a:schemeClr val="tx1"/>
                </a:solidFill>
                <a:effectLst/>
                <a:latin typeface="+mn-lt"/>
                <a:ea typeface="+mn-ea"/>
                <a:cs typeface="+mn-cs"/>
              </a:rPr>
              <a:t>Sitio de Estudio de la Hidrósfera</a:t>
            </a:r>
            <a:endParaRPr lang="en-UY" sz="1200" kern="1200" dirty="0">
              <a:solidFill>
                <a:schemeClr val="tx1"/>
              </a:solidFill>
              <a:effectLst/>
              <a:latin typeface="+mn-lt"/>
              <a:ea typeface="+mn-ea"/>
              <a:cs typeface="+mn-cs"/>
            </a:endParaRPr>
          </a:p>
          <a:p>
            <a:r>
              <a:rPr lang="en-UY" sz="1200" kern="1200" dirty="0">
                <a:solidFill>
                  <a:schemeClr val="tx1"/>
                </a:solidFill>
                <a:effectLst/>
                <a:latin typeface="+mn-lt"/>
                <a:ea typeface="+mn-ea"/>
                <a:cs typeface="+mn-cs"/>
              </a:rPr>
              <a:t>Temperatura del Agua</a:t>
            </a:r>
          </a:p>
          <a:p>
            <a:r>
              <a:rPr lang="en-UY" sz="1200" kern="1200" dirty="0">
                <a:solidFill>
                  <a:schemeClr val="tx1"/>
                </a:solidFill>
                <a:effectLst/>
                <a:latin typeface="+mn-lt"/>
                <a:ea typeface="+mn-ea"/>
                <a:cs typeface="+mn-cs"/>
              </a:rPr>
              <a:t>Transparencia del Agua</a:t>
            </a:r>
          </a:p>
          <a:p>
            <a:r>
              <a:rPr lang="en-UY" sz="1200" kern="1200" dirty="0">
                <a:solidFill>
                  <a:schemeClr val="tx1"/>
                </a:solidFill>
                <a:effectLst/>
                <a:latin typeface="+mn-lt"/>
                <a:ea typeface="+mn-ea"/>
                <a:cs typeface="+mn-cs"/>
              </a:rPr>
              <a:t>Conductividad</a:t>
            </a:r>
          </a:p>
          <a:p>
            <a:r>
              <a:rPr lang="en-UY" sz="1200" kern="1200" dirty="0">
                <a:solidFill>
                  <a:schemeClr val="tx1"/>
                </a:solidFill>
                <a:effectLst/>
                <a:latin typeface="+mn-lt"/>
                <a:ea typeface="+mn-ea"/>
                <a:cs typeface="+mn-cs"/>
              </a:rPr>
              <a:t>pH</a:t>
            </a:r>
          </a:p>
          <a:p>
            <a:r>
              <a:rPr lang="es-ES" sz="1200" kern="1200" dirty="0">
                <a:solidFill>
                  <a:schemeClr val="tx1"/>
                </a:solidFill>
                <a:effectLst/>
                <a:latin typeface="+mn-lt"/>
                <a:ea typeface="+mn-ea"/>
                <a:cs typeface="+mn-cs"/>
              </a:rPr>
              <a:t>Larva de </a:t>
            </a:r>
            <a:r>
              <a:rPr lang="en-UY" sz="1200" kern="1200" dirty="0">
                <a:solidFill>
                  <a:schemeClr val="tx1"/>
                </a:solidFill>
                <a:effectLst/>
                <a:latin typeface="+mn-lt"/>
                <a:ea typeface="+mn-ea"/>
                <a:cs typeface="+mn-cs"/>
              </a:rPr>
              <a:t>Mosquitos</a:t>
            </a:r>
          </a:p>
          <a:p>
            <a:r>
              <a:rPr lang="en-UY" sz="1200" kern="1200" dirty="0">
                <a:solidFill>
                  <a:schemeClr val="tx1"/>
                </a:solidFill>
                <a:effectLst/>
                <a:latin typeface="+mn-lt"/>
                <a:ea typeface="+mn-ea"/>
                <a:cs typeface="+mn-cs"/>
              </a:rPr>
              <a:t>Alcalinidad</a:t>
            </a:r>
          </a:p>
          <a:p>
            <a:r>
              <a:rPr lang="en-UY" sz="1200" kern="1200" dirty="0">
                <a:solidFill>
                  <a:schemeClr val="tx1"/>
                </a:solidFill>
                <a:effectLst/>
                <a:latin typeface="+mn-lt"/>
                <a:ea typeface="+mn-ea"/>
                <a:cs typeface="+mn-cs"/>
              </a:rPr>
              <a:t>Oxígeno Disuelto</a:t>
            </a:r>
          </a:p>
          <a:p>
            <a:r>
              <a:rPr lang="en-UY" sz="1200" kern="1200" dirty="0">
                <a:solidFill>
                  <a:schemeClr val="tx1"/>
                </a:solidFill>
                <a:effectLst/>
                <a:latin typeface="+mn-lt"/>
                <a:ea typeface="+mn-ea"/>
                <a:cs typeface="+mn-cs"/>
              </a:rPr>
              <a:t>Salinidad</a:t>
            </a:r>
          </a:p>
          <a:p>
            <a:r>
              <a:rPr lang="en-UY" sz="1200" kern="1200" dirty="0">
                <a:solidFill>
                  <a:schemeClr val="tx1"/>
                </a:solidFill>
                <a:effectLst/>
                <a:latin typeface="+mn-lt"/>
                <a:ea typeface="+mn-ea"/>
                <a:cs typeface="+mn-cs"/>
              </a:rPr>
              <a:t>Nitratos</a:t>
            </a:r>
          </a:p>
          <a:p>
            <a:r>
              <a:rPr lang="en-UY" sz="1200" kern="1200" dirty="0">
                <a:solidFill>
                  <a:schemeClr val="tx1"/>
                </a:solidFill>
                <a:effectLst/>
                <a:latin typeface="+mn-lt"/>
                <a:ea typeface="+mn-ea"/>
                <a:cs typeface="+mn-cs"/>
              </a:rPr>
              <a:t>Macroinvertebrados de Agua Dulce</a:t>
            </a:r>
          </a:p>
          <a:p>
            <a:endParaRPr lang="en-UY" dirty="0"/>
          </a:p>
        </p:txBody>
      </p:sp>
      <p:sp>
        <p:nvSpPr>
          <p:cNvPr id="4" name="Slide Number Placeholder 3"/>
          <p:cNvSpPr>
            <a:spLocks noGrp="1"/>
          </p:cNvSpPr>
          <p:nvPr>
            <p:ph type="sldNum" sz="quarter" idx="5"/>
          </p:nvPr>
        </p:nvSpPr>
        <p:spPr/>
        <p:txBody>
          <a:bodyPr/>
          <a:lstStyle/>
          <a:p>
            <a:fld id="{CA75D514-8E5E-4344-BD39-8CDC5C8D50BB}" type="slidenum">
              <a:rPr lang="en-US" smtClean="0"/>
              <a:t>3</a:t>
            </a:fld>
            <a:endParaRPr lang="en-US"/>
          </a:p>
        </p:txBody>
      </p:sp>
    </p:spTree>
    <p:extLst>
      <p:ext uri="{BB962C8B-B14F-4D97-AF65-F5344CB8AC3E}">
        <p14:creationId xmlns:p14="http://schemas.microsoft.com/office/powerpoint/2010/main" val="1333583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75D514-8E5E-4344-BD39-8CDC5C8D50BB}" type="slidenum">
              <a:rPr lang="en-US" smtClean="0"/>
              <a:t>4</a:t>
            </a:fld>
            <a:endParaRPr lang="en-US"/>
          </a:p>
        </p:txBody>
      </p:sp>
    </p:spTree>
    <p:extLst>
      <p:ext uri="{BB962C8B-B14F-4D97-AF65-F5344CB8AC3E}">
        <p14:creationId xmlns:p14="http://schemas.microsoft.com/office/powerpoint/2010/main" val="1583937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Y" dirty="0"/>
          </a:p>
        </p:txBody>
      </p:sp>
      <p:sp>
        <p:nvSpPr>
          <p:cNvPr id="4" name="Slide Number Placeholder 3"/>
          <p:cNvSpPr>
            <a:spLocks noGrp="1"/>
          </p:cNvSpPr>
          <p:nvPr>
            <p:ph type="sldNum" sz="quarter" idx="5"/>
          </p:nvPr>
        </p:nvSpPr>
        <p:spPr/>
        <p:txBody>
          <a:bodyPr/>
          <a:lstStyle/>
          <a:p>
            <a:fld id="{CA75D514-8E5E-4344-BD39-8CDC5C8D50BB}" type="slidenum">
              <a:rPr lang="en-US" smtClean="0"/>
              <a:t>20</a:t>
            </a:fld>
            <a:endParaRPr lang="en-US"/>
          </a:p>
        </p:txBody>
      </p:sp>
    </p:spTree>
    <p:extLst>
      <p:ext uri="{BB962C8B-B14F-4D97-AF65-F5344CB8AC3E}">
        <p14:creationId xmlns:p14="http://schemas.microsoft.com/office/powerpoint/2010/main" val="111703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Y" dirty="0"/>
              <a:t>Asegúrese de usar guantes y gafas de protección</a:t>
            </a:r>
          </a:p>
        </p:txBody>
      </p:sp>
      <p:sp>
        <p:nvSpPr>
          <p:cNvPr id="4" name="Slide Number Placeholder 3"/>
          <p:cNvSpPr>
            <a:spLocks noGrp="1"/>
          </p:cNvSpPr>
          <p:nvPr>
            <p:ph type="sldNum" sz="quarter" idx="5"/>
          </p:nvPr>
        </p:nvSpPr>
        <p:spPr/>
        <p:txBody>
          <a:bodyPr/>
          <a:lstStyle/>
          <a:p>
            <a:fld id="{CA75D514-8E5E-4344-BD39-8CDC5C8D50BB}" type="slidenum">
              <a:rPr lang="en-US" smtClean="0"/>
              <a:t>22</a:t>
            </a:fld>
            <a:endParaRPr lang="en-US"/>
          </a:p>
        </p:txBody>
      </p:sp>
    </p:spTree>
    <p:extLst>
      <p:ext uri="{BB962C8B-B14F-4D97-AF65-F5344CB8AC3E}">
        <p14:creationId xmlns:p14="http://schemas.microsoft.com/office/powerpoint/2010/main" val="2716369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s-ES" dirty="0"/>
              <a:t>Identificar su Sitio de Muestreo</a:t>
            </a:r>
          </a:p>
          <a:p>
            <a:pPr marL="0" lvl="0" indent="0" algn="l" rtl="0">
              <a:spcBef>
                <a:spcPts val="0"/>
              </a:spcBef>
              <a:spcAft>
                <a:spcPts val="0"/>
              </a:spcAft>
              <a:buNone/>
            </a:pPr>
            <a:r>
              <a:rPr lang="es-ES" dirty="0"/>
              <a:t>Seleccione “Hidrología Integrada” y “Nueva Observación”</a:t>
            </a:r>
            <a:endParaRPr lang="en-UY" dirty="0"/>
          </a:p>
        </p:txBody>
      </p:sp>
      <p:sp>
        <p:nvSpPr>
          <p:cNvPr id="4" name="Slide Number Placeholder 3"/>
          <p:cNvSpPr>
            <a:spLocks noGrp="1"/>
          </p:cNvSpPr>
          <p:nvPr>
            <p:ph type="sldNum" sz="quarter" idx="5"/>
          </p:nvPr>
        </p:nvSpPr>
        <p:spPr/>
        <p:txBody>
          <a:bodyPr/>
          <a:lstStyle/>
          <a:p>
            <a:fld id="{CA75D514-8E5E-4344-BD39-8CDC5C8D50BB}" type="slidenum">
              <a:rPr lang="en-US" smtClean="0"/>
              <a:t>32</a:t>
            </a:fld>
            <a:endParaRPr lang="en-US"/>
          </a:p>
        </p:txBody>
      </p:sp>
    </p:spTree>
    <p:extLst>
      <p:ext uri="{BB962C8B-B14F-4D97-AF65-F5344CB8AC3E}">
        <p14:creationId xmlns:p14="http://schemas.microsoft.com/office/powerpoint/2010/main" val="353008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Seleccione</a:t>
            </a:r>
            <a:r>
              <a:rPr lang="en-US" dirty="0"/>
              <a:t> la masa de </a:t>
            </a:r>
            <a:r>
              <a:rPr lang="en-US" dirty="0" err="1"/>
              <a:t>agua</a:t>
            </a:r>
            <a:r>
              <a:rPr lang="en-US" dirty="0"/>
              <a:t> </a:t>
            </a:r>
            <a:r>
              <a:rPr lang="en-US" dirty="0" err="1"/>
              <a:t>aquí</a:t>
            </a:r>
            <a:endParaRPr lang="en-US" dirty="0"/>
          </a:p>
          <a:p>
            <a:r>
              <a:rPr lang="en-US" dirty="0"/>
              <a:t>2. </a:t>
            </a:r>
            <a:r>
              <a:rPr lang="en-US" dirty="0" err="1"/>
              <a:t>Seleccione</a:t>
            </a:r>
            <a:r>
              <a:rPr lang="en-US" dirty="0"/>
              <a:t> el </a:t>
            </a:r>
            <a:r>
              <a:rPr lang="en-US" dirty="0" err="1"/>
              <a:t>protocolo</a:t>
            </a:r>
            <a:r>
              <a:rPr lang="en-US" dirty="0"/>
              <a:t>. </a:t>
            </a:r>
          </a:p>
          <a:p>
            <a:r>
              <a:rPr lang="en-US" dirty="0"/>
              <a:t>3. </a:t>
            </a:r>
            <a:r>
              <a:rPr lang="en-US" dirty="0" err="1"/>
              <a:t>Ingrese</a:t>
            </a:r>
            <a:r>
              <a:rPr lang="en-US" dirty="0"/>
              <a:t> </a:t>
            </a:r>
            <a:r>
              <a:rPr lang="en-US" dirty="0" err="1"/>
              <a:t>cada</a:t>
            </a:r>
            <a:r>
              <a:rPr lang="en-US" dirty="0"/>
              <a:t> </a:t>
            </a:r>
            <a:r>
              <a:rPr lang="en-US" dirty="0" err="1"/>
              <a:t>medición</a:t>
            </a:r>
            <a:r>
              <a:rPr lang="en-US" dirty="0"/>
              <a:t> y </a:t>
            </a:r>
            <a:r>
              <a:rPr lang="en-US" dirty="0" err="1"/>
              <a:t>haga</a:t>
            </a:r>
            <a:r>
              <a:rPr lang="en-US" dirty="0"/>
              <a:t> </a:t>
            </a:r>
            <a:r>
              <a:rPr lang="en-US" dirty="0" err="1"/>
              <a:t>clic</a:t>
            </a:r>
            <a:r>
              <a:rPr lang="en-US" dirty="0"/>
              <a:t> </a:t>
            </a:r>
            <a:r>
              <a:rPr lang="en-US" dirty="0" err="1"/>
              <a:t>en</a:t>
            </a:r>
            <a:r>
              <a:rPr lang="en-US" dirty="0"/>
              <a:t> ”</a:t>
            </a:r>
            <a:r>
              <a:rPr lang="en-US" dirty="0" err="1"/>
              <a:t>agregar</a:t>
            </a:r>
            <a:r>
              <a:rPr lang="en-US" dirty="0"/>
              <a:t>”</a:t>
            </a:r>
          </a:p>
          <a:p>
            <a:r>
              <a:rPr lang="en-US" dirty="0"/>
              <a:t>4. </a:t>
            </a:r>
            <a:r>
              <a:rPr lang="en-US" dirty="0" err="1"/>
              <a:t>Haga</a:t>
            </a:r>
            <a:r>
              <a:rPr lang="en-US" dirty="0"/>
              <a:t> </a:t>
            </a:r>
            <a:r>
              <a:rPr lang="en-US" dirty="0" err="1"/>
              <a:t>clic</a:t>
            </a:r>
            <a:r>
              <a:rPr lang="en-US" dirty="0"/>
              <a:t> </a:t>
            </a:r>
            <a:r>
              <a:rPr lang="en-US" dirty="0" err="1"/>
              <a:t>en</a:t>
            </a:r>
            <a:r>
              <a:rPr lang="en-US" dirty="0"/>
              <a:t> </a:t>
            </a:r>
            <a:r>
              <a:rPr lang="en-US" dirty="0" err="1"/>
              <a:t>envíar</a:t>
            </a:r>
            <a:r>
              <a:rPr lang="en-US" dirty="0"/>
              <a:t> </a:t>
            </a:r>
            <a:r>
              <a:rPr lang="en-US" dirty="0" err="1"/>
              <a:t>datos</a:t>
            </a:r>
            <a:endParaRPr lang="en-US" dirty="0"/>
          </a:p>
          <a:p>
            <a:r>
              <a:rPr lang="en-US" dirty="0"/>
              <a:t>¡Ha </a:t>
            </a:r>
            <a:r>
              <a:rPr lang="en-US" dirty="0" err="1"/>
              <a:t>terminado</a:t>
            </a:r>
            <a:r>
              <a:rPr lang="en-US" dirty="0"/>
              <a:t>! Quisiera </a:t>
            </a:r>
            <a:r>
              <a:rPr lang="en-US" dirty="0" err="1"/>
              <a:t>verificar</a:t>
            </a:r>
            <a:r>
              <a:rPr lang="en-US" dirty="0"/>
              <a:t> </a:t>
            </a:r>
            <a:r>
              <a:rPr lang="en-US" dirty="0" err="1"/>
              <a:t>quién</a:t>
            </a:r>
            <a:r>
              <a:rPr lang="en-US" dirty="0"/>
              <a:t> </a:t>
            </a:r>
            <a:r>
              <a:rPr lang="en-US" dirty="0" err="1"/>
              <a:t>más</a:t>
            </a:r>
            <a:r>
              <a:rPr lang="en-US" dirty="0"/>
              <a:t> ha </a:t>
            </a:r>
            <a:r>
              <a:rPr lang="en-US" dirty="0" err="1"/>
              <a:t>entregado</a:t>
            </a:r>
            <a:r>
              <a:rPr lang="en-US" dirty="0"/>
              <a:t> </a:t>
            </a:r>
            <a:r>
              <a:rPr lang="en-US" dirty="0" err="1"/>
              <a:t>datos</a:t>
            </a:r>
            <a:r>
              <a:rPr lang="en-US" dirty="0"/>
              <a:t> </a:t>
            </a:r>
            <a:r>
              <a:rPr lang="en-US" dirty="0" err="1"/>
              <a:t>sobre</a:t>
            </a:r>
            <a:r>
              <a:rPr lang="en-US" dirty="0"/>
              <a:t> la </a:t>
            </a:r>
            <a:r>
              <a:rPr lang="en-US" dirty="0" err="1"/>
              <a:t>Conductividad</a:t>
            </a:r>
            <a:r>
              <a:rPr lang="en-US" dirty="0"/>
              <a:t> </a:t>
            </a:r>
            <a:r>
              <a:rPr lang="en-US" dirty="0" err="1"/>
              <a:t>Eléctrica</a:t>
            </a:r>
            <a:r>
              <a:rPr lang="en-US" dirty="0"/>
              <a:t> </a:t>
            </a:r>
            <a:r>
              <a:rPr lang="en-US" dirty="0" err="1"/>
              <a:t>utilizando</a:t>
            </a:r>
            <a:r>
              <a:rPr lang="en-US" dirty="0"/>
              <a:t> el Sistema de </a:t>
            </a:r>
            <a:r>
              <a:rPr lang="en-US" dirty="0" err="1"/>
              <a:t>Visualización</a:t>
            </a:r>
            <a:r>
              <a:rPr lang="en-US" dirty="0"/>
              <a:t> de GLOBE?</a:t>
            </a:r>
            <a:endParaRPr lang="en-UY" dirty="0"/>
          </a:p>
        </p:txBody>
      </p:sp>
      <p:sp>
        <p:nvSpPr>
          <p:cNvPr id="4" name="Slide Number Placeholder 3"/>
          <p:cNvSpPr>
            <a:spLocks noGrp="1"/>
          </p:cNvSpPr>
          <p:nvPr>
            <p:ph type="sldNum" sz="quarter" idx="5"/>
          </p:nvPr>
        </p:nvSpPr>
        <p:spPr/>
        <p:txBody>
          <a:bodyPr/>
          <a:lstStyle/>
          <a:p>
            <a:fld id="{CA75D514-8E5E-4344-BD39-8CDC5C8D50BB}" type="slidenum">
              <a:rPr lang="en-US" smtClean="0"/>
              <a:t>33</a:t>
            </a:fld>
            <a:endParaRPr lang="en-US"/>
          </a:p>
        </p:txBody>
      </p:sp>
    </p:spTree>
    <p:extLst>
      <p:ext uri="{BB962C8B-B14F-4D97-AF65-F5344CB8AC3E}">
        <p14:creationId xmlns:p14="http://schemas.microsoft.com/office/powerpoint/2010/main" val="1630584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Y" dirty="0"/>
              <a:t>Seleccione Conductividad Eléctrica del menú desplegable</a:t>
            </a:r>
          </a:p>
        </p:txBody>
      </p:sp>
      <p:sp>
        <p:nvSpPr>
          <p:cNvPr id="4" name="Slide Number Placeholder 3"/>
          <p:cNvSpPr>
            <a:spLocks noGrp="1"/>
          </p:cNvSpPr>
          <p:nvPr>
            <p:ph type="sldNum" sz="quarter" idx="5"/>
          </p:nvPr>
        </p:nvSpPr>
        <p:spPr/>
        <p:txBody>
          <a:bodyPr/>
          <a:lstStyle/>
          <a:p>
            <a:fld id="{CA75D514-8E5E-4344-BD39-8CDC5C8D50BB}" type="slidenum">
              <a:rPr lang="en-US" smtClean="0"/>
              <a:t>34</a:t>
            </a:fld>
            <a:endParaRPr lang="en-US"/>
          </a:p>
        </p:txBody>
      </p:sp>
    </p:spTree>
    <p:extLst>
      <p:ext uri="{BB962C8B-B14F-4D97-AF65-F5344CB8AC3E}">
        <p14:creationId xmlns:p14="http://schemas.microsoft.com/office/powerpoint/2010/main" val="508822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Y" dirty="0"/>
              <a:t>Ubicaciones donde se encuentran disponibles  los datos de la conductividad eléctrica para la semana que seleccionó</a:t>
            </a:r>
          </a:p>
          <a:p>
            <a:endParaRPr lang="en-UY" dirty="0"/>
          </a:p>
        </p:txBody>
      </p:sp>
      <p:sp>
        <p:nvSpPr>
          <p:cNvPr id="4" name="Slide Number Placeholder 3"/>
          <p:cNvSpPr>
            <a:spLocks noGrp="1"/>
          </p:cNvSpPr>
          <p:nvPr>
            <p:ph type="sldNum" sz="quarter" idx="5"/>
          </p:nvPr>
        </p:nvSpPr>
        <p:spPr/>
        <p:txBody>
          <a:bodyPr/>
          <a:lstStyle/>
          <a:p>
            <a:fld id="{CA75D514-8E5E-4344-BD39-8CDC5C8D50BB}" type="slidenum">
              <a:rPr lang="en-US" smtClean="0"/>
              <a:t>35</a:t>
            </a:fld>
            <a:endParaRPr lang="en-US"/>
          </a:p>
        </p:txBody>
      </p:sp>
    </p:spTree>
    <p:extLst>
      <p:ext uri="{BB962C8B-B14F-4D97-AF65-F5344CB8AC3E}">
        <p14:creationId xmlns:p14="http://schemas.microsoft.com/office/powerpoint/2010/main" val="1628353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4690" y="1122363"/>
            <a:ext cx="7589981"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76068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801CAF-33C0-7144-A41D-D33586410990}" type="datetime1">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302235-4686-FA4D-82D3-9660211AF392}" type="slidenum">
              <a:rPr lang="en-US" smtClean="0"/>
              <a:t>‹Nº›</a:t>
            </a:fld>
            <a:endParaRPr lang="en-US" dirty="0"/>
          </a:p>
        </p:txBody>
      </p:sp>
    </p:spTree>
    <p:extLst>
      <p:ext uri="{BB962C8B-B14F-4D97-AF65-F5344CB8AC3E}">
        <p14:creationId xmlns:p14="http://schemas.microsoft.com/office/powerpoint/2010/main" val="1294211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E1EFA-FEE2-414B-9D32-B18695B9D47D}" type="datetime1">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302235-4686-FA4D-82D3-9660211AF392}" type="slidenum">
              <a:rPr lang="en-US" smtClean="0"/>
              <a:t>‹Nº›</a:t>
            </a:fld>
            <a:endParaRPr lang="en-US" dirty="0"/>
          </a:p>
        </p:txBody>
      </p:sp>
    </p:spTree>
    <p:extLst>
      <p:ext uri="{BB962C8B-B14F-4D97-AF65-F5344CB8AC3E}">
        <p14:creationId xmlns:p14="http://schemas.microsoft.com/office/powerpoint/2010/main" val="154030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043709"/>
            <a:ext cx="1971675" cy="513325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83854" y="1043709"/>
            <a:ext cx="5145521" cy="513325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373A68D-90C6-A24B-AA75-3C3AF8FD7386}" type="datetime1">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302235-4686-FA4D-82D3-9660211AF392}" type="slidenum">
              <a:rPr lang="en-US" smtClean="0"/>
              <a:t>‹Nº›</a:t>
            </a:fld>
            <a:endParaRPr lang="en-US" dirty="0"/>
          </a:p>
        </p:txBody>
      </p:sp>
    </p:spTree>
    <p:extLst>
      <p:ext uri="{BB962C8B-B14F-4D97-AF65-F5344CB8AC3E}">
        <p14:creationId xmlns:p14="http://schemas.microsoft.com/office/powerpoint/2010/main" val="214028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3854" y="962455"/>
            <a:ext cx="7231495" cy="728234"/>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54C586-87C4-7940-8435-44B6FC449A18}" type="datetime1">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302235-4686-FA4D-82D3-9660211AF392}" type="slidenum">
              <a:rPr lang="en-US" smtClean="0"/>
              <a:t>‹Nº›</a:t>
            </a:fld>
            <a:endParaRPr lang="en-US" dirty="0"/>
          </a:p>
        </p:txBody>
      </p:sp>
    </p:spTree>
    <p:extLst>
      <p:ext uri="{BB962C8B-B14F-4D97-AF65-F5344CB8AC3E}">
        <p14:creationId xmlns:p14="http://schemas.microsoft.com/office/powerpoint/2010/main" val="2103681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3854" y="1709739"/>
            <a:ext cx="7226734"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1283854" y="4589464"/>
            <a:ext cx="722673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346972-3EC4-C64F-A478-8F5B76ADDC90}" type="datetime1">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302235-4686-FA4D-82D3-9660211AF392}" type="slidenum">
              <a:rPr lang="en-US" smtClean="0"/>
              <a:t>‹Nº›</a:t>
            </a:fld>
            <a:endParaRPr lang="en-US" dirty="0"/>
          </a:p>
        </p:txBody>
      </p:sp>
    </p:spTree>
    <p:extLst>
      <p:ext uri="{BB962C8B-B14F-4D97-AF65-F5344CB8AC3E}">
        <p14:creationId xmlns:p14="http://schemas.microsoft.com/office/powerpoint/2010/main" val="41133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3854" y="1825625"/>
            <a:ext cx="323099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284354" y="1825625"/>
            <a:ext cx="323099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04E8A0-0AE3-984A-8A72-FED0B421024D}" type="datetime1">
              <a:rPr lang="en-US" smtClean="0"/>
              <a:t>3/18/2022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302235-4686-FA4D-82D3-9660211AF392}" type="slidenum">
              <a:rPr lang="en-US" smtClean="0"/>
              <a:t>‹Nº›</a:t>
            </a:fld>
            <a:endParaRPr lang="en-US" dirty="0"/>
          </a:p>
        </p:txBody>
      </p:sp>
    </p:spTree>
    <p:extLst>
      <p:ext uri="{BB962C8B-B14F-4D97-AF65-F5344CB8AC3E}">
        <p14:creationId xmlns:p14="http://schemas.microsoft.com/office/powerpoint/2010/main" val="51479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3854" y="1034473"/>
            <a:ext cx="7232687" cy="656216"/>
          </a:xfrm>
        </p:spPr>
        <p:txBody>
          <a:bodyPr/>
          <a:lstStyle/>
          <a:p>
            <a:r>
              <a:rPr lang="en-US" dirty="0"/>
              <a:t>Click to edit Master title style</a:t>
            </a:r>
          </a:p>
        </p:txBody>
      </p:sp>
      <p:sp>
        <p:nvSpPr>
          <p:cNvPr id="3" name="Text Placeholder 2"/>
          <p:cNvSpPr>
            <a:spLocks noGrp="1"/>
          </p:cNvSpPr>
          <p:nvPr>
            <p:ph type="body" idx="1"/>
          </p:nvPr>
        </p:nvSpPr>
        <p:spPr>
          <a:xfrm>
            <a:off x="1283854" y="1681163"/>
            <a:ext cx="321432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3854" y="2505075"/>
            <a:ext cx="321432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286383" y="1681163"/>
            <a:ext cx="32301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86383" y="2505075"/>
            <a:ext cx="323015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00F1C-4585-084C-825C-BBB1E043A78A}" type="datetime1">
              <a:rPr lang="en-US" smtClean="0"/>
              <a:t>3/18/2022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302235-4686-FA4D-82D3-9660211AF392}" type="slidenum">
              <a:rPr lang="en-US" smtClean="0"/>
              <a:t>‹Nº›</a:t>
            </a:fld>
            <a:endParaRPr lang="en-US" dirty="0"/>
          </a:p>
        </p:txBody>
      </p:sp>
    </p:spTree>
    <p:extLst>
      <p:ext uri="{BB962C8B-B14F-4D97-AF65-F5344CB8AC3E}">
        <p14:creationId xmlns:p14="http://schemas.microsoft.com/office/powerpoint/2010/main" val="2104292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FDDFFA-086B-1B40-B700-AD3187F3A93C}" type="datetime1">
              <a:rPr lang="en-US" smtClean="0"/>
              <a:t>3/18/2022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302235-4686-FA4D-82D3-9660211AF392}" type="slidenum">
              <a:rPr lang="en-US" smtClean="0"/>
              <a:t>‹Nº›</a:t>
            </a:fld>
            <a:endParaRPr lang="en-US" dirty="0"/>
          </a:p>
        </p:txBody>
      </p:sp>
    </p:spTree>
    <p:extLst>
      <p:ext uri="{BB962C8B-B14F-4D97-AF65-F5344CB8AC3E}">
        <p14:creationId xmlns:p14="http://schemas.microsoft.com/office/powerpoint/2010/main" val="2077852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325AA-7101-914A-816C-F99AB3379F55}" type="datetime1">
              <a:rPr lang="en-US" smtClean="0"/>
              <a:t>3/18/2022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302235-4686-FA4D-82D3-9660211AF392}" type="slidenum">
              <a:rPr lang="en-US" smtClean="0"/>
              <a:t>‹Nº›</a:t>
            </a:fld>
            <a:endParaRPr lang="en-US" dirty="0"/>
          </a:p>
        </p:txBody>
      </p:sp>
    </p:spTree>
    <p:extLst>
      <p:ext uri="{BB962C8B-B14F-4D97-AF65-F5344CB8AC3E}">
        <p14:creationId xmlns:p14="http://schemas.microsoft.com/office/powerpoint/2010/main" val="9319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3854" y="987425"/>
            <a:ext cx="2949178" cy="1062037"/>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4682835" y="987426"/>
            <a:ext cx="383370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83854" y="204946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DA222B-DAB0-B249-91D6-D70D4C511119}" type="datetime1">
              <a:rPr lang="en-US" smtClean="0"/>
              <a:t>3/18/2022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302235-4686-FA4D-82D3-9660211AF392}" type="slidenum">
              <a:rPr lang="en-US" smtClean="0"/>
              <a:t>‹Nº›</a:t>
            </a:fld>
            <a:endParaRPr lang="en-US" dirty="0"/>
          </a:p>
        </p:txBody>
      </p:sp>
    </p:spTree>
    <p:extLst>
      <p:ext uri="{BB962C8B-B14F-4D97-AF65-F5344CB8AC3E}">
        <p14:creationId xmlns:p14="http://schemas.microsoft.com/office/powerpoint/2010/main" val="79918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3854" y="987426"/>
            <a:ext cx="2949178" cy="1069974"/>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4405745" y="987426"/>
            <a:ext cx="411079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28385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0B1111-92B5-2D40-A38F-25056B14B463}" type="datetime1">
              <a:rPr lang="en-US" smtClean="0"/>
              <a:t>3/18/2022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302235-4686-FA4D-82D3-9660211AF392}" type="slidenum">
              <a:rPr lang="en-US" smtClean="0"/>
              <a:t>‹Nº›</a:t>
            </a:fld>
            <a:endParaRPr lang="en-US" dirty="0"/>
          </a:p>
        </p:txBody>
      </p:sp>
    </p:spTree>
    <p:extLst>
      <p:ext uri="{BB962C8B-B14F-4D97-AF65-F5344CB8AC3E}">
        <p14:creationId xmlns:p14="http://schemas.microsoft.com/office/powerpoint/2010/main" val="161476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3854" y="1062359"/>
            <a:ext cx="7231495" cy="62833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83854" y="1825625"/>
            <a:ext cx="723149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83854"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69B98-1292-A047-86D6-E00C80B26C16}" type="datetime1">
              <a:rPr lang="en-US" smtClean="0"/>
              <a:t>3/18/2022</a:t>
            </a:fld>
            <a:endParaRPr lang="en-US" dirty="0"/>
          </a:p>
        </p:txBody>
      </p:sp>
      <p:sp>
        <p:nvSpPr>
          <p:cNvPr id="5" name="Footer Placeholder 4"/>
          <p:cNvSpPr>
            <a:spLocks noGrp="1"/>
          </p:cNvSpPr>
          <p:nvPr>
            <p:ph type="ftr" sz="quarter" idx="3"/>
          </p:nvPr>
        </p:nvSpPr>
        <p:spPr>
          <a:xfrm>
            <a:off x="3676072" y="6356352"/>
            <a:ext cx="2438977" cy="36512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02235-4686-FA4D-82D3-9660211AF392}" type="slidenum">
              <a:rPr lang="en-US" smtClean="0"/>
              <a:t>‹Nº›</a:t>
            </a:fld>
            <a:endParaRPr lang="en-US" dirty="0"/>
          </a:p>
        </p:txBody>
      </p:sp>
      <p:sp>
        <p:nvSpPr>
          <p:cNvPr id="7" name="Rectángulo 6"/>
          <p:cNvSpPr/>
          <p:nvPr userDrawn="1"/>
        </p:nvSpPr>
        <p:spPr>
          <a:xfrm>
            <a:off x="0" y="-8577"/>
            <a:ext cx="9144000" cy="958695"/>
          </a:xfrm>
          <a:prstGeom prst="rect">
            <a:avLst/>
          </a:prstGeom>
          <a:solidFill>
            <a:srgbClr val="EAE8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AR" sz="1350" dirty="0"/>
          </a:p>
        </p:txBody>
      </p:sp>
      <p:sp>
        <p:nvSpPr>
          <p:cNvPr id="8" name="Rectángulo 7"/>
          <p:cNvSpPr/>
          <p:nvPr userDrawn="1"/>
        </p:nvSpPr>
        <p:spPr>
          <a:xfrm>
            <a:off x="0" y="-1"/>
            <a:ext cx="1190003" cy="6858001"/>
          </a:xfrm>
          <a:prstGeom prst="rect">
            <a:avLst/>
          </a:prstGeom>
          <a:solidFill>
            <a:srgbClr val="EAE8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AR" sz="1350" dirty="0"/>
          </a:p>
        </p:txBody>
      </p:sp>
      <p:sp>
        <p:nvSpPr>
          <p:cNvPr id="9" name="CuadroTexto 8"/>
          <p:cNvSpPr txBox="1"/>
          <p:nvPr userDrawn="1"/>
        </p:nvSpPr>
        <p:spPr>
          <a:xfrm>
            <a:off x="1410031" y="270715"/>
            <a:ext cx="1580851" cy="400110"/>
          </a:xfrm>
          <a:prstGeom prst="rect">
            <a:avLst/>
          </a:prstGeom>
          <a:noFill/>
        </p:spPr>
        <p:txBody>
          <a:bodyPr wrap="square" rtlCol="0">
            <a:spAutoFit/>
          </a:bodyPr>
          <a:lstStyle/>
          <a:p>
            <a:r>
              <a:rPr lang="es-AR" sz="2000" b="1" spc="225" dirty="0" smtClean="0">
                <a:solidFill>
                  <a:srgbClr val="122258"/>
                </a:solidFill>
              </a:rPr>
              <a:t>Hidrósfera</a:t>
            </a:r>
            <a:endParaRPr lang="es-AR" sz="2000" b="1" spc="225" dirty="0">
              <a:solidFill>
                <a:srgbClr val="122258"/>
              </a:solidFill>
            </a:endParaRPr>
          </a:p>
        </p:txBody>
      </p:sp>
      <p:sp>
        <p:nvSpPr>
          <p:cNvPr id="10" name="Rectángulo 9"/>
          <p:cNvSpPr/>
          <p:nvPr userDrawn="1"/>
        </p:nvSpPr>
        <p:spPr>
          <a:xfrm>
            <a:off x="0" y="0"/>
            <a:ext cx="1190003" cy="950117"/>
          </a:xfrm>
          <a:prstGeom prst="rect">
            <a:avLst/>
          </a:prstGeom>
          <a:solidFill>
            <a:srgbClr val="D7D3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AR" sz="1350"/>
          </a:p>
        </p:txBody>
      </p:sp>
      <p:sp>
        <p:nvSpPr>
          <p:cNvPr id="11" name="CuadroTexto 10"/>
          <p:cNvSpPr txBox="1"/>
          <p:nvPr userDrawn="1"/>
        </p:nvSpPr>
        <p:spPr>
          <a:xfrm>
            <a:off x="3933349" y="286104"/>
            <a:ext cx="3536270" cy="369332"/>
          </a:xfrm>
          <a:prstGeom prst="rect">
            <a:avLst/>
          </a:prstGeom>
          <a:noFill/>
        </p:spPr>
        <p:txBody>
          <a:bodyPr wrap="square" rtlCol="0">
            <a:spAutoFit/>
          </a:bodyPr>
          <a:lstStyle/>
          <a:p>
            <a:r>
              <a:rPr lang="es-AR" b="1" spc="100" dirty="0" smtClean="0">
                <a:solidFill>
                  <a:srgbClr val="11244F"/>
                </a:solidFill>
              </a:rPr>
              <a:t>Conductividad eléctrica</a:t>
            </a:r>
            <a:endParaRPr lang="es-AR" b="1" spc="100" dirty="0">
              <a:solidFill>
                <a:srgbClr val="11244F"/>
              </a:solidFill>
            </a:endParaRPr>
          </a:p>
        </p:txBody>
      </p:sp>
      <p:pic>
        <p:nvPicPr>
          <p:cNvPr id="12" name="Picture 2" descr="GLOBE Program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21250" y="135640"/>
            <a:ext cx="747502" cy="67025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Google Shape;89;p1" descr="Banner: The GLOBE Program: Water pH Protocol"/>
          <p:cNvPicPr preferRelativeResize="0"/>
          <p:nvPr userDrawn="1"/>
        </p:nvPicPr>
        <p:blipFill rotWithShape="1">
          <a:blip r:embed="rId14">
            <a:alphaModFix/>
          </a:blip>
          <a:srcRect l="43169" t="9303" r="50002" b="18187"/>
          <a:stretch/>
        </p:blipFill>
        <p:spPr>
          <a:xfrm>
            <a:off x="3150692" y="158473"/>
            <a:ext cx="622847" cy="624594"/>
          </a:xfrm>
          <a:prstGeom prst="ellipse">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0229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globe.gov/documents/11865/26f37835-c82a-4418-906d-23ec9f6c64a9" TargetMode="External"/><Relationship Id="rId2" Type="http://schemas.openxmlformats.org/officeDocument/2006/relationships/hyperlink" Target="http://www.globe.gov/documents/11865/3464b426-6d54-4ba2-9cca-8d398fb38ef8" TargetMode="External"/><Relationship Id="rId1" Type="http://schemas.openxmlformats.org/officeDocument/2006/relationships/slideLayout" Target="../slideLayouts/slideLayout4.xml"/><Relationship Id="rId4" Type="http://schemas.openxmlformats.org/officeDocument/2006/relationships/hyperlink" Target="http://www.globe.gov/documents/11865/680502f7-9024-4891-bec5-64aba3a6bc41"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play.google.com/store/apps/details?id=gov.nasa.globe.deapp&amp;hl=en" TargetMode="External"/><Relationship Id="rId2" Type="http://schemas.openxmlformats.org/officeDocument/2006/relationships/hyperlink" Target="mailto:DATA@GLOBE.GOV" TargetMode="Externa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hyperlink" Target="https://www.globe.gov/home?p_p_id=58&amp;p_p_lifecycle=0&amp;p_p_state=maximized&amp;p_p_mode=view&amp;p_p_col_id=column-2&amp;p_p_col_count=2&amp;_58_enter_data=1&amp;saveLastPath=0&amp;_58_struts_action=/login/login&amp;_58_redirect=https://data.globe.gov" TargetMode="External"/><Relationship Id="rId4" Type="http://schemas.openxmlformats.org/officeDocument/2006/relationships/hyperlink" Target="https://itunes.apple.com/us/app/globe-data-entry/id980592274?ls=1&amp;mt=8"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hyperlink" Target="http://climate.nasa.gov/" TargetMode="External"/><Relationship Id="rId3" Type="http://schemas.openxmlformats.org/officeDocument/2006/relationships/image" Target="../media/image3.jpg"/><Relationship Id="rId7" Type="http://schemas.openxmlformats.org/officeDocument/2006/relationships/hyperlink" Target="http://nasawavelength.or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www.globe.gov/" TargetMode="External"/><Relationship Id="rId5" Type="http://schemas.openxmlformats.org/officeDocument/2006/relationships/hyperlink" Target="mailto:help@globe.gov" TargetMode="External"/><Relationship Id="rId4" Type="http://schemas.openxmlformats.org/officeDocument/2006/relationships/hyperlink" Target="https://docs.google.com/forms/d/1nF4DOebsUPFN2I3Sl73HZkrN_BzFnjAgCBdAQAt_E0I/viewform?c=0&amp;w=1" TargetMode="External"/><Relationship Id="rId9" Type="http://schemas.openxmlformats.org/officeDocument/2006/relationships/image" Target="../media/image25.png"/></Relationships>
</file>

<file path=ppt/slides/_rels/slide4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mailto:GLOBELAC.COMMUNICATIONS@EDUC.AUSTRAL.EDU.AR" TargetMode="External"/><Relationship Id="rId7" Type="http://schemas.openxmlformats.org/officeDocument/2006/relationships/image" Target="../media/image27.jpg"/><Relationship Id="rId2" Type="http://schemas.openxmlformats.org/officeDocument/2006/relationships/hyperlink" Target="mailto:lac_rco@educ.austral.edu.ar" TargetMode="Externa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hyperlink" Target="https://www.facebook.com/GLOBELAC" TargetMode="External"/><Relationship Id="rId4" Type="http://schemas.openxmlformats.org/officeDocument/2006/relationships/hyperlink" Target="https://www.instagram.com/globe_lac/" TargetMode="External"/><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a:t>Slide 1</a:t>
            </a:r>
          </a:p>
        </p:txBody>
      </p:sp>
      <p:pic>
        <p:nvPicPr>
          <p:cNvPr id="4" name="Picture 3" descr="image of student in the field taking a measurement in a bucket water sample using a pr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8328"/>
            <a:ext cx="9144000" cy="6213014"/>
          </a:xfrm>
          <a:prstGeom prst="rect">
            <a:avLst/>
          </a:prstGeom>
        </p:spPr>
      </p:pic>
      <p:pic>
        <p:nvPicPr>
          <p:cNvPr id="2" name="Imagen 1"/>
          <p:cNvPicPr>
            <a:picLocks noChangeAspect="1"/>
          </p:cNvPicPr>
          <p:nvPr/>
        </p:nvPicPr>
        <p:blipFill>
          <a:blip r:embed="rId4"/>
          <a:stretch>
            <a:fillRect/>
          </a:stretch>
        </p:blipFill>
        <p:spPr>
          <a:xfrm>
            <a:off x="0" y="0"/>
            <a:ext cx="9169179" cy="804742"/>
          </a:xfrm>
          <a:prstGeom prst="rect">
            <a:avLst/>
          </a:prstGeom>
        </p:spPr>
      </p:pic>
    </p:spTree>
    <p:extLst>
      <p:ext uri="{BB962C8B-B14F-4D97-AF65-F5344CB8AC3E}">
        <p14:creationId xmlns:p14="http://schemas.microsoft.com/office/powerpoint/2010/main" val="383950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9</a:t>
            </a:fld>
            <a:endParaRPr lang="en-US" dirty="0"/>
          </a:p>
        </p:txBody>
      </p:sp>
      <p:sp>
        <p:nvSpPr>
          <p:cNvPr id="2" name="Title 1"/>
          <p:cNvSpPr>
            <a:spLocks noGrp="1"/>
          </p:cNvSpPr>
          <p:nvPr>
            <p:ph type="title"/>
          </p:nvPr>
        </p:nvSpPr>
        <p:spPr>
          <a:xfrm>
            <a:off x="1108364" y="819863"/>
            <a:ext cx="7886700" cy="1325563"/>
          </a:xfrm>
        </p:spPr>
        <p:txBody>
          <a:bodyPr>
            <a:normAutofit/>
          </a:bodyPr>
          <a:lstStyle/>
          <a:p>
            <a:r>
              <a:rPr lang="es-AR" sz="3200" b="1" dirty="0" smtClean="0">
                <a:solidFill>
                  <a:srgbClr val="002060"/>
                </a:solidFill>
              </a:rPr>
              <a:t>¡Hagamos un rápido repaso antes de pasar a la recogida de datos!  Respuesta de la pregunta 1</a:t>
            </a:r>
            <a:endParaRPr lang="es-AR" sz="3200" b="1" dirty="0">
              <a:solidFill>
                <a:srgbClr val="002060"/>
              </a:solidFill>
            </a:endParaRPr>
          </a:p>
        </p:txBody>
      </p:sp>
      <p:sp>
        <p:nvSpPr>
          <p:cNvPr id="3" name="Content Placeholder 2"/>
          <p:cNvSpPr>
            <a:spLocks noGrp="1"/>
          </p:cNvSpPr>
          <p:nvPr>
            <p:ph sz="half" idx="1"/>
          </p:nvPr>
        </p:nvSpPr>
        <p:spPr>
          <a:xfrm>
            <a:off x="1422123" y="2213484"/>
            <a:ext cx="6867112" cy="4586397"/>
          </a:xfrm>
        </p:spPr>
        <p:txBody>
          <a:bodyPr>
            <a:normAutofit/>
          </a:bodyPr>
          <a:lstStyle/>
          <a:p>
            <a:pPr marL="0" indent="0">
              <a:buNone/>
            </a:pPr>
            <a:r>
              <a:rPr lang="es-AR" sz="2000" b="1" dirty="0" smtClean="0">
                <a:solidFill>
                  <a:srgbClr val="002060"/>
                </a:solidFill>
              </a:rPr>
              <a:t>¿Cuál se considera una variable maestra del agua, es decir, una propiedad cambiante del agua que tiende a tener un efecto sobre otras propiedades que se están midiendo?</a:t>
            </a:r>
          </a:p>
          <a:p>
            <a:pPr marL="0" indent="0">
              <a:buNone/>
            </a:pPr>
            <a:endParaRPr lang="es-AR" sz="2000" dirty="0" smtClean="0"/>
          </a:p>
          <a:p>
            <a:pPr marL="457200" indent="-457200">
              <a:buFont typeface="+mj-lt"/>
              <a:buAutoNum type="alphaUcPeriod"/>
            </a:pPr>
            <a:r>
              <a:rPr lang="es-AR" sz="2000" dirty="0" smtClean="0"/>
              <a:t>La conductividad eléctrica</a:t>
            </a:r>
          </a:p>
          <a:p>
            <a:pPr marL="457200" indent="-457200">
              <a:buFont typeface="+mj-lt"/>
              <a:buAutoNum type="alphaUcPeriod"/>
            </a:pPr>
            <a:r>
              <a:rPr lang="es-AR" sz="2000" b="1" dirty="0" smtClean="0">
                <a:solidFill>
                  <a:srgbClr val="FF0000"/>
                </a:solidFill>
              </a:rPr>
              <a:t>La temperatura ¡Correcto </a:t>
            </a:r>
            <a:r>
              <a:rPr lang="es-AR" sz="2000" b="1" dirty="0" smtClean="0">
                <a:solidFill>
                  <a:srgbClr val="FF0000"/>
                </a:solidFill>
                <a:sym typeface="Wingdings" pitchFamily="2" charset="2"/>
              </a:rPr>
              <a:t>!</a:t>
            </a:r>
            <a:endParaRPr lang="es-AR" sz="2000" b="1" dirty="0" smtClean="0">
              <a:solidFill>
                <a:srgbClr val="FF0000"/>
              </a:solidFill>
            </a:endParaRPr>
          </a:p>
          <a:p>
            <a:pPr marL="0" indent="0">
              <a:buNone/>
            </a:pPr>
            <a:endParaRPr lang="es-AR" sz="2000" dirty="0" smtClean="0"/>
          </a:p>
          <a:p>
            <a:pPr marL="0" indent="0">
              <a:buNone/>
            </a:pPr>
            <a:endParaRPr lang="es-AR" sz="2000" dirty="0" smtClean="0"/>
          </a:p>
          <a:p>
            <a:pPr marL="0" indent="0">
              <a:buNone/>
            </a:pPr>
            <a:r>
              <a:rPr lang="es-AR" sz="2000" b="1" dirty="0" smtClean="0">
                <a:solidFill>
                  <a:srgbClr val="FF0000"/>
                </a:solidFill>
              </a:rPr>
              <a:t>¿Estuvo en lo cierto?</a:t>
            </a:r>
          </a:p>
          <a:p>
            <a:pPr marL="0" indent="0">
              <a:buNone/>
            </a:pPr>
            <a:endParaRPr lang="es-AR" sz="2000" dirty="0"/>
          </a:p>
        </p:txBody>
      </p:sp>
      <p:sp>
        <p:nvSpPr>
          <p:cNvPr id="7" name="CuadroTexto 6"/>
          <p:cNvSpPr txBox="1"/>
          <p:nvPr/>
        </p:nvSpPr>
        <p:spPr>
          <a:xfrm>
            <a:off x="29532" y="1088120"/>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0B037B"/>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8" name="Rectángulo redondeado 7"/>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Tree>
    <p:extLst>
      <p:ext uri="{BB962C8B-B14F-4D97-AF65-F5344CB8AC3E}">
        <p14:creationId xmlns:p14="http://schemas.microsoft.com/office/powerpoint/2010/main" val="157156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10</a:t>
            </a:fld>
            <a:endParaRPr lang="en-US" dirty="0"/>
          </a:p>
        </p:txBody>
      </p:sp>
      <p:sp>
        <p:nvSpPr>
          <p:cNvPr id="2" name="Title 1"/>
          <p:cNvSpPr>
            <a:spLocks noGrp="1"/>
          </p:cNvSpPr>
          <p:nvPr>
            <p:ph type="title"/>
          </p:nvPr>
        </p:nvSpPr>
        <p:spPr>
          <a:xfrm>
            <a:off x="1108364" y="819862"/>
            <a:ext cx="7886700" cy="1325563"/>
          </a:xfrm>
        </p:spPr>
        <p:txBody>
          <a:bodyPr>
            <a:normAutofit/>
          </a:bodyPr>
          <a:lstStyle/>
          <a:p>
            <a:r>
              <a:rPr lang="es-AR" sz="3200" b="1" dirty="0" smtClean="0">
                <a:solidFill>
                  <a:srgbClr val="002060"/>
                </a:solidFill>
              </a:rPr>
              <a:t>¡Hagamos un rápido repaso antes de pasar a la recogida de datos!  Pregunta 2</a:t>
            </a:r>
            <a:endParaRPr lang="es-AR" sz="3200" b="1" dirty="0">
              <a:solidFill>
                <a:srgbClr val="002060"/>
              </a:solidFill>
            </a:endParaRPr>
          </a:p>
        </p:txBody>
      </p:sp>
      <p:sp>
        <p:nvSpPr>
          <p:cNvPr id="3" name="Content Placeholder 2"/>
          <p:cNvSpPr>
            <a:spLocks noGrp="1"/>
          </p:cNvSpPr>
          <p:nvPr>
            <p:ph sz="half" idx="1"/>
          </p:nvPr>
        </p:nvSpPr>
        <p:spPr>
          <a:xfrm>
            <a:off x="1422123" y="2213483"/>
            <a:ext cx="6867112" cy="4586397"/>
          </a:xfrm>
        </p:spPr>
        <p:txBody>
          <a:bodyPr>
            <a:normAutofit/>
          </a:bodyPr>
          <a:lstStyle/>
          <a:p>
            <a:pPr marL="0" indent="0">
              <a:buNone/>
            </a:pPr>
            <a:r>
              <a:rPr lang="es-AR" sz="2000" b="1" dirty="0" smtClean="0">
                <a:solidFill>
                  <a:srgbClr val="002060"/>
                </a:solidFill>
              </a:rPr>
              <a:t>Una masa de agua con una baja conductividad eléctrica tendría:</a:t>
            </a:r>
          </a:p>
          <a:p>
            <a:pPr marL="457200" indent="-457200">
              <a:buFont typeface="+mj-lt"/>
              <a:buAutoNum type="alphaUcPeriod"/>
            </a:pPr>
            <a:r>
              <a:rPr lang="es-AR" sz="2000" dirty="0" smtClean="0"/>
              <a:t>Sólidos disueltos totales más altos</a:t>
            </a:r>
          </a:p>
          <a:p>
            <a:pPr marL="457200" indent="-457200">
              <a:buFont typeface="+mj-lt"/>
              <a:buAutoNum type="alphaUcPeriod"/>
            </a:pPr>
            <a:r>
              <a:rPr lang="es-AR" sz="2000" dirty="0" smtClean="0"/>
              <a:t>Una alta salinidad</a:t>
            </a:r>
          </a:p>
          <a:p>
            <a:pPr marL="457200" indent="-457200">
              <a:buFont typeface="+mj-lt"/>
              <a:buAutoNum type="alphaUcPeriod"/>
            </a:pPr>
            <a:r>
              <a:rPr lang="es-AR" sz="2000" dirty="0" smtClean="0"/>
              <a:t>Un total de sólidos disueltos más bajo</a:t>
            </a:r>
          </a:p>
          <a:p>
            <a:pPr marL="457200" indent="-457200">
              <a:buFont typeface="+mj-lt"/>
              <a:buAutoNum type="alphaUcPeriod"/>
            </a:pPr>
            <a:r>
              <a:rPr lang="es-AR" sz="2000" dirty="0" smtClean="0"/>
              <a:t>A y B solamente</a:t>
            </a:r>
          </a:p>
          <a:p>
            <a:pPr marL="0" indent="0">
              <a:buNone/>
            </a:pPr>
            <a:endParaRPr lang="es-AR" sz="2000" dirty="0" smtClean="0"/>
          </a:p>
          <a:p>
            <a:pPr marL="0" indent="0">
              <a:buNone/>
            </a:pPr>
            <a:r>
              <a:rPr lang="es-AR" sz="2000" b="1" dirty="0" smtClean="0">
                <a:solidFill>
                  <a:srgbClr val="FF0000"/>
                </a:solidFill>
              </a:rPr>
              <a:t>¿Cuál es la respuesta?</a:t>
            </a:r>
          </a:p>
          <a:p>
            <a:pPr marL="0" indent="0">
              <a:buNone/>
            </a:pPr>
            <a:endParaRPr lang="es-AR" sz="2000" dirty="0"/>
          </a:p>
        </p:txBody>
      </p:sp>
      <p:sp>
        <p:nvSpPr>
          <p:cNvPr id="7" name="CuadroTexto 6"/>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0B037B"/>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8" name="Rectángulo redondeado 7"/>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Tree>
    <p:extLst>
      <p:ext uri="{BB962C8B-B14F-4D97-AF65-F5344CB8AC3E}">
        <p14:creationId xmlns:p14="http://schemas.microsoft.com/office/powerpoint/2010/main" val="61284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11</a:t>
            </a:fld>
            <a:endParaRPr lang="en-US" dirty="0"/>
          </a:p>
        </p:txBody>
      </p:sp>
      <p:sp>
        <p:nvSpPr>
          <p:cNvPr id="2" name="Title 1"/>
          <p:cNvSpPr>
            <a:spLocks noGrp="1"/>
          </p:cNvSpPr>
          <p:nvPr>
            <p:ph type="title"/>
          </p:nvPr>
        </p:nvSpPr>
        <p:spPr>
          <a:xfrm>
            <a:off x="1108364" y="877981"/>
            <a:ext cx="7886700" cy="1325563"/>
          </a:xfrm>
        </p:spPr>
        <p:txBody>
          <a:bodyPr>
            <a:normAutofit/>
          </a:bodyPr>
          <a:lstStyle/>
          <a:p>
            <a:r>
              <a:rPr lang="es-AR" sz="3200" b="1" dirty="0" smtClean="0">
                <a:solidFill>
                  <a:srgbClr val="002060"/>
                </a:solidFill>
              </a:rPr>
              <a:t>¡Hagamos un rápido repaso antes de pasar a la recogida de datos!  Respuesta de la pregunta 2</a:t>
            </a:r>
            <a:endParaRPr lang="es-AR" sz="3200" b="1" dirty="0">
              <a:solidFill>
                <a:srgbClr val="002060"/>
              </a:solidFill>
            </a:endParaRPr>
          </a:p>
        </p:txBody>
      </p:sp>
      <p:sp>
        <p:nvSpPr>
          <p:cNvPr id="3" name="Content Placeholder 2"/>
          <p:cNvSpPr>
            <a:spLocks noGrp="1"/>
          </p:cNvSpPr>
          <p:nvPr>
            <p:ph sz="half" idx="1"/>
          </p:nvPr>
        </p:nvSpPr>
        <p:spPr>
          <a:xfrm>
            <a:off x="1422123" y="2203544"/>
            <a:ext cx="6867112" cy="4586397"/>
          </a:xfrm>
        </p:spPr>
        <p:txBody>
          <a:bodyPr>
            <a:normAutofit lnSpcReduction="10000"/>
          </a:bodyPr>
          <a:lstStyle/>
          <a:p>
            <a:pPr marL="0" indent="0">
              <a:buNone/>
            </a:pPr>
            <a:r>
              <a:rPr lang="es-AR" sz="2000" b="1" dirty="0" smtClean="0">
                <a:solidFill>
                  <a:srgbClr val="002060"/>
                </a:solidFill>
              </a:rPr>
              <a:t>Una masa de agua con una baja conductividad eléctrica tendría:</a:t>
            </a:r>
          </a:p>
          <a:p>
            <a:pPr marL="457200" indent="-457200">
              <a:buFont typeface="+mj-lt"/>
              <a:buAutoNum type="alphaUcPeriod"/>
            </a:pPr>
            <a:r>
              <a:rPr lang="es-AR" sz="2000" dirty="0" smtClean="0"/>
              <a:t>Sólidos disueltos totales más altos</a:t>
            </a:r>
          </a:p>
          <a:p>
            <a:pPr marL="457200" indent="-457200">
              <a:buFont typeface="+mj-lt"/>
              <a:buAutoNum type="alphaUcPeriod"/>
            </a:pPr>
            <a:r>
              <a:rPr lang="es-AR" sz="2000" dirty="0" smtClean="0"/>
              <a:t>Una alta salinidad</a:t>
            </a:r>
          </a:p>
          <a:p>
            <a:pPr marL="457200" indent="-457200">
              <a:buFont typeface="+mj-lt"/>
              <a:buAutoNum type="alphaUcPeriod"/>
            </a:pPr>
            <a:r>
              <a:rPr lang="es-AR" sz="2000" b="1" dirty="0" smtClean="0">
                <a:solidFill>
                  <a:srgbClr val="FF0000"/>
                </a:solidFill>
              </a:rPr>
              <a:t>Un total de sólidos disueltos más bajo ¡Correcto </a:t>
            </a:r>
            <a:r>
              <a:rPr lang="es-AR" sz="2000" b="1" dirty="0" smtClean="0">
                <a:solidFill>
                  <a:srgbClr val="FF0000"/>
                </a:solidFill>
                <a:sym typeface="Wingdings" pitchFamily="2" charset="2"/>
              </a:rPr>
              <a:t>!</a:t>
            </a:r>
            <a:endParaRPr lang="es-AR" sz="2000" b="1" dirty="0" smtClean="0">
              <a:solidFill>
                <a:srgbClr val="FF0000"/>
              </a:solidFill>
            </a:endParaRPr>
          </a:p>
          <a:p>
            <a:pPr marL="457200" indent="-457200">
              <a:buFont typeface="+mj-lt"/>
              <a:buAutoNum type="alphaUcPeriod"/>
            </a:pPr>
            <a:r>
              <a:rPr lang="es-AR" sz="2000" dirty="0" smtClean="0"/>
              <a:t>A y B solamente</a:t>
            </a:r>
          </a:p>
          <a:p>
            <a:pPr marL="0" indent="0">
              <a:buNone/>
            </a:pPr>
            <a:endParaRPr lang="es-AR" sz="2000" dirty="0" smtClean="0"/>
          </a:p>
          <a:p>
            <a:pPr marL="0" indent="0">
              <a:buNone/>
            </a:pPr>
            <a:endParaRPr lang="es-AR" sz="2000" dirty="0" smtClean="0"/>
          </a:p>
          <a:p>
            <a:pPr marL="0" indent="0">
              <a:buNone/>
            </a:pPr>
            <a:endParaRPr lang="es-AR" sz="2000" dirty="0" smtClean="0"/>
          </a:p>
          <a:p>
            <a:pPr marL="0" indent="0">
              <a:buNone/>
            </a:pPr>
            <a:endParaRPr lang="es-AR" sz="2000" dirty="0" smtClean="0"/>
          </a:p>
          <a:p>
            <a:pPr marL="0" indent="0">
              <a:buNone/>
            </a:pPr>
            <a:endParaRPr lang="es-AR" sz="2000" dirty="0" smtClean="0"/>
          </a:p>
          <a:p>
            <a:pPr marL="0" indent="0">
              <a:buNone/>
            </a:pPr>
            <a:r>
              <a:rPr lang="es-AR" sz="2000" b="1" dirty="0" smtClean="0">
                <a:solidFill>
                  <a:srgbClr val="FF0000"/>
                </a:solidFill>
              </a:rPr>
              <a:t>¿Estuvo en lo correcto?</a:t>
            </a:r>
          </a:p>
          <a:p>
            <a:pPr marL="0" indent="0">
              <a:buNone/>
            </a:pPr>
            <a:endParaRPr lang="es-AR" sz="2000" b="1" dirty="0">
              <a:solidFill>
                <a:srgbClr val="FF0000"/>
              </a:solidFill>
            </a:endParaRPr>
          </a:p>
        </p:txBody>
      </p:sp>
      <p:sp>
        <p:nvSpPr>
          <p:cNvPr id="7" name="CuadroTexto 6"/>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0B037B"/>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8" name="Rectángulo redondeado 7"/>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Tree>
    <p:extLst>
      <p:ext uri="{BB962C8B-B14F-4D97-AF65-F5344CB8AC3E}">
        <p14:creationId xmlns:p14="http://schemas.microsoft.com/office/powerpoint/2010/main" val="2007091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12</a:t>
            </a:fld>
            <a:endParaRPr lang="en-US" dirty="0"/>
          </a:p>
        </p:txBody>
      </p:sp>
      <p:sp>
        <p:nvSpPr>
          <p:cNvPr id="2" name="Title 1"/>
          <p:cNvSpPr>
            <a:spLocks noGrp="1"/>
          </p:cNvSpPr>
          <p:nvPr>
            <p:ph type="title"/>
          </p:nvPr>
        </p:nvSpPr>
        <p:spPr>
          <a:xfrm>
            <a:off x="1108364" y="809923"/>
            <a:ext cx="7886700" cy="1325563"/>
          </a:xfrm>
        </p:spPr>
        <p:txBody>
          <a:bodyPr>
            <a:normAutofit/>
          </a:bodyPr>
          <a:lstStyle/>
          <a:p>
            <a:r>
              <a:rPr lang="es-AR" sz="3200" b="1" dirty="0" smtClean="0">
                <a:solidFill>
                  <a:srgbClr val="002060"/>
                </a:solidFill>
              </a:rPr>
              <a:t>¡Hagamos un rápido repaso antes de pasar a la recogida de datos!  Pregunta 3</a:t>
            </a:r>
            <a:endParaRPr lang="es-AR" sz="3200" b="1" dirty="0">
              <a:solidFill>
                <a:srgbClr val="002060"/>
              </a:solidFill>
            </a:endParaRPr>
          </a:p>
        </p:txBody>
      </p:sp>
      <p:sp>
        <p:nvSpPr>
          <p:cNvPr id="3" name="Content Placeholder 2"/>
          <p:cNvSpPr>
            <a:spLocks noGrp="1"/>
          </p:cNvSpPr>
          <p:nvPr>
            <p:ph sz="half" idx="1"/>
          </p:nvPr>
        </p:nvSpPr>
        <p:spPr>
          <a:xfrm>
            <a:off x="1422123" y="2203544"/>
            <a:ext cx="6867112" cy="4586397"/>
          </a:xfrm>
        </p:spPr>
        <p:txBody>
          <a:bodyPr>
            <a:normAutofit/>
          </a:bodyPr>
          <a:lstStyle/>
          <a:p>
            <a:pPr marL="0" indent="0">
              <a:buNone/>
            </a:pPr>
            <a:r>
              <a:rPr lang="es-AR" sz="2000" b="1" dirty="0" smtClean="0">
                <a:solidFill>
                  <a:srgbClr val="002060"/>
                </a:solidFill>
              </a:rPr>
              <a:t>Los cambios significativos en la conductividad eléctrica de una masa de agua podrían ser evidencia de :</a:t>
            </a:r>
          </a:p>
          <a:p>
            <a:pPr marL="0" indent="0">
              <a:buNone/>
            </a:pPr>
            <a:endParaRPr lang="es-AR" sz="2000" b="1" dirty="0" smtClean="0">
              <a:solidFill>
                <a:srgbClr val="002060"/>
              </a:solidFill>
            </a:endParaRPr>
          </a:p>
          <a:p>
            <a:pPr marL="457200" indent="-457200">
              <a:buFont typeface="+mj-lt"/>
              <a:buAutoNum type="alphaUcPeriod"/>
            </a:pPr>
            <a:r>
              <a:rPr lang="es-AR" sz="2000" dirty="0" smtClean="0"/>
              <a:t>Contaminación o derramamiento de aguas arriba del sitio de muestreo</a:t>
            </a:r>
          </a:p>
          <a:p>
            <a:pPr marL="457200" indent="-457200">
              <a:buFont typeface="+mj-lt"/>
              <a:buAutoNum type="alphaUcPeriod"/>
            </a:pPr>
            <a:r>
              <a:rPr lang="es-AR" sz="2000" dirty="0" smtClean="0"/>
              <a:t>Aumento de los sólidos disueltos en una masa de agua</a:t>
            </a:r>
          </a:p>
          <a:p>
            <a:pPr marL="457200" indent="-457200">
              <a:buFont typeface="+mj-lt"/>
              <a:buAutoNum type="alphaUcPeriod"/>
            </a:pPr>
            <a:r>
              <a:rPr lang="es-AR" sz="2000" dirty="0" smtClean="0"/>
              <a:t>Un cable eléctrico caído</a:t>
            </a:r>
          </a:p>
          <a:p>
            <a:pPr marL="457200" indent="-457200">
              <a:buFont typeface="+mj-lt"/>
              <a:buAutoNum type="alphaUcPeriod"/>
            </a:pPr>
            <a:r>
              <a:rPr lang="es-AR" sz="2000" dirty="0" smtClean="0"/>
              <a:t>Todas las anteriores</a:t>
            </a:r>
          </a:p>
          <a:p>
            <a:pPr marL="457200" indent="-457200">
              <a:buFont typeface="+mj-lt"/>
              <a:buAutoNum type="alphaUcPeriod"/>
            </a:pPr>
            <a:r>
              <a:rPr lang="es-AR" sz="2000" dirty="0" smtClean="0"/>
              <a:t>Sólo A y B</a:t>
            </a:r>
          </a:p>
          <a:p>
            <a:pPr marL="0" indent="0">
              <a:buNone/>
            </a:pPr>
            <a:endParaRPr lang="es-AR" sz="2000" dirty="0" smtClean="0"/>
          </a:p>
          <a:p>
            <a:pPr marL="0" indent="0">
              <a:buNone/>
            </a:pPr>
            <a:r>
              <a:rPr lang="es-AR" sz="2000" b="1" dirty="0" smtClean="0">
                <a:solidFill>
                  <a:srgbClr val="FF0000"/>
                </a:solidFill>
              </a:rPr>
              <a:t>¿Cuál es la respuesta?</a:t>
            </a:r>
            <a:endParaRPr lang="es-AR" sz="2000" b="1" dirty="0">
              <a:solidFill>
                <a:srgbClr val="FF0000"/>
              </a:solidFill>
            </a:endParaRPr>
          </a:p>
        </p:txBody>
      </p:sp>
      <p:sp>
        <p:nvSpPr>
          <p:cNvPr id="7" name="CuadroTexto 6"/>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0B037B"/>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8" name="Rectángulo redondeado 7"/>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Tree>
    <p:extLst>
      <p:ext uri="{BB962C8B-B14F-4D97-AF65-F5344CB8AC3E}">
        <p14:creationId xmlns:p14="http://schemas.microsoft.com/office/powerpoint/2010/main" val="1168354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13</a:t>
            </a:fld>
            <a:endParaRPr lang="en-US" dirty="0"/>
          </a:p>
        </p:txBody>
      </p:sp>
      <p:sp>
        <p:nvSpPr>
          <p:cNvPr id="2" name="Title 1"/>
          <p:cNvSpPr>
            <a:spLocks noGrp="1"/>
          </p:cNvSpPr>
          <p:nvPr>
            <p:ph type="title"/>
          </p:nvPr>
        </p:nvSpPr>
        <p:spPr>
          <a:xfrm>
            <a:off x="1108364" y="809923"/>
            <a:ext cx="7886700" cy="1325563"/>
          </a:xfrm>
        </p:spPr>
        <p:txBody>
          <a:bodyPr>
            <a:normAutofit/>
          </a:bodyPr>
          <a:lstStyle/>
          <a:p>
            <a:r>
              <a:rPr lang="es-AR" sz="3200" b="1" dirty="0" smtClean="0">
                <a:solidFill>
                  <a:srgbClr val="002060"/>
                </a:solidFill>
              </a:rPr>
              <a:t>¡Hagamos un rápido repaso antes de pasar a la recogida de datos!  Respuesta de la pregunta 3</a:t>
            </a:r>
            <a:endParaRPr lang="es-AR" sz="3200" b="1" dirty="0">
              <a:solidFill>
                <a:srgbClr val="002060"/>
              </a:solidFill>
            </a:endParaRPr>
          </a:p>
        </p:txBody>
      </p:sp>
      <p:sp>
        <p:nvSpPr>
          <p:cNvPr id="3" name="Content Placeholder 2"/>
          <p:cNvSpPr>
            <a:spLocks noGrp="1"/>
          </p:cNvSpPr>
          <p:nvPr>
            <p:ph sz="half" idx="1"/>
          </p:nvPr>
        </p:nvSpPr>
        <p:spPr>
          <a:xfrm>
            <a:off x="1435770" y="1952516"/>
            <a:ext cx="6867112" cy="4586397"/>
          </a:xfrm>
        </p:spPr>
        <p:txBody>
          <a:bodyPr>
            <a:normAutofit fontScale="92500" lnSpcReduction="10000"/>
          </a:bodyPr>
          <a:lstStyle/>
          <a:p>
            <a:pPr marL="0" indent="0">
              <a:buNone/>
            </a:pPr>
            <a:endParaRPr lang="es-AR" sz="2000" dirty="0" smtClean="0"/>
          </a:p>
          <a:p>
            <a:pPr marL="0" indent="0">
              <a:buNone/>
            </a:pPr>
            <a:r>
              <a:rPr lang="es-AR" sz="2000" b="1" dirty="0" smtClean="0">
                <a:solidFill>
                  <a:srgbClr val="002060"/>
                </a:solidFill>
              </a:rPr>
              <a:t>Los cambios significativos en la conductividad eléctrica de una masa de agua podrían ser evidencia de :</a:t>
            </a:r>
          </a:p>
          <a:p>
            <a:pPr marL="0" indent="0">
              <a:buNone/>
            </a:pPr>
            <a:endParaRPr lang="es-AR" sz="2000" b="1" dirty="0" smtClean="0">
              <a:solidFill>
                <a:srgbClr val="002060"/>
              </a:solidFill>
            </a:endParaRPr>
          </a:p>
          <a:p>
            <a:pPr marL="457200" indent="-457200">
              <a:buFont typeface="+mj-lt"/>
              <a:buAutoNum type="alphaUcPeriod"/>
            </a:pPr>
            <a:r>
              <a:rPr lang="es-AR" sz="2000" dirty="0" smtClean="0"/>
              <a:t>Contaminación o derramamiento de aguas arriba del sitio de muestreo</a:t>
            </a:r>
          </a:p>
          <a:p>
            <a:pPr marL="457200" indent="-457200">
              <a:buFont typeface="+mj-lt"/>
              <a:buAutoNum type="alphaUcPeriod"/>
            </a:pPr>
            <a:r>
              <a:rPr lang="es-AR" sz="2000" dirty="0" smtClean="0"/>
              <a:t>Aumento de los sólidos disueltos en una masa de agua</a:t>
            </a:r>
          </a:p>
          <a:p>
            <a:pPr marL="457200" indent="-457200">
              <a:buFont typeface="+mj-lt"/>
              <a:buAutoNum type="alphaUcPeriod"/>
            </a:pPr>
            <a:r>
              <a:rPr lang="es-AR" sz="2000" dirty="0" smtClean="0"/>
              <a:t>Un cable eléctrico caído</a:t>
            </a:r>
          </a:p>
          <a:p>
            <a:pPr marL="457200" indent="-457200">
              <a:buFont typeface="+mj-lt"/>
              <a:buAutoNum type="alphaUcPeriod"/>
            </a:pPr>
            <a:r>
              <a:rPr lang="es-AR" sz="2000" dirty="0" smtClean="0"/>
              <a:t>Todas las anteriores</a:t>
            </a:r>
          </a:p>
          <a:p>
            <a:pPr marL="457200" indent="-457200">
              <a:buFont typeface="+mj-lt"/>
              <a:buAutoNum type="alphaUcPeriod"/>
            </a:pPr>
            <a:r>
              <a:rPr lang="es-AR" sz="2000" b="1" dirty="0" smtClean="0">
                <a:solidFill>
                  <a:srgbClr val="FF0000"/>
                </a:solidFill>
              </a:rPr>
              <a:t>Sólo A y B ¡Correcto </a:t>
            </a:r>
            <a:r>
              <a:rPr lang="es-AR" sz="2000" b="1" dirty="0" smtClean="0">
                <a:solidFill>
                  <a:srgbClr val="FF0000"/>
                </a:solidFill>
                <a:sym typeface="Wingdings" pitchFamily="2" charset="2"/>
              </a:rPr>
              <a:t>!</a:t>
            </a:r>
            <a:endParaRPr lang="es-AR" sz="2000" b="1" dirty="0" smtClean="0">
              <a:solidFill>
                <a:srgbClr val="FF0000"/>
              </a:solidFill>
            </a:endParaRPr>
          </a:p>
          <a:p>
            <a:pPr marL="0" indent="0">
              <a:buNone/>
            </a:pPr>
            <a:endParaRPr lang="es-AR" sz="2000" dirty="0" smtClean="0"/>
          </a:p>
          <a:p>
            <a:pPr marL="0" indent="0">
              <a:buNone/>
            </a:pPr>
            <a:r>
              <a:rPr lang="es-AR" sz="2000" b="1" dirty="0" smtClean="0">
                <a:solidFill>
                  <a:srgbClr val="FF0000"/>
                </a:solidFill>
              </a:rPr>
              <a:t>¿Estuvo en lo correcto?</a:t>
            </a:r>
          </a:p>
          <a:p>
            <a:pPr marL="0" indent="0">
              <a:buNone/>
            </a:pPr>
            <a:r>
              <a:rPr lang="es-AR" sz="2000" b="1" dirty="0" smtClean="0">
                <a:solidFill>
                  <a:srgbClr val="FF0000"/>
                </a:solidFill>
              </a:rPr>
              <a:t>¡Pasemos a la recopilación de datos GLOBE! </a:t>
            </a:r>
            <a:endParaRPr lang="es-AR" sz="2000" b="1" dirty="0">
              <a:solidFill>
                <a:srgbClr val="FF0000"/>
              </a:solidFill>
            </a:endParaRPr>
          </a:p>
        </p:txBody>
      </p:sp>
      <p:sp>
        <p:nvSpPr>
          <p:cNvPr id="7" name="CuadroTexto 6"/>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0B037B"/>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8" name="Rectángulo redondeado 7"/>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Tree>
    <p:extLst>
      <p:ext uri="{BB962C8B-B14F-4D97-AF65-F5344CB8AC3E}">
        <p14:creationId xmlns:p14="http://schemas.microsoft.com/office/powerpoint/2010/main" val="1290158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302235-4686-FA4D-82D3-9660211AF392}" type="slidenum">
              <a:rPr lang="en-US" smtClean="0"/>
              <a:t>14</a:t>
            </a:fld>
            <a:endParaRPr lang="en-US" dirty="0"/>
          </a:p>
        </p:txBody>
      </p:sp>
      <p:sp>
        <p:nvSpPr>
          <p:cNvPr id="2" name="Title 1"/>
          <p:cNvSpPr>
            <a:spLocks noGrp="1"/>
          </p:cNvSpPr>
          <p:nvPr>
            <p:ph type="title"/>
          </p:nvPr>
        </p:nvSpPr>
        <p:spPr>
          <a:xfrm>
            <a:off x="1257300" y="1222803"/>
            <a:ext cx="7886700" cy="705951"/>
          </a:xfrm>
        </p:spPr>
        <p:txBody>
          <a:bodyPr>
            <a:noAutofit/>
          </a:bodyPr>
          <a:lstStyle/>
          <a:p>
            <a:r>
              <a:rPr lang="es-AR" sz="3200" b="1" dirty="0" smtClean="0">
                <a:solidFill>
                  <a:srgbClr val="000072"/>
                </a:solidFill>
              </a:rPr>
              <a:t>Protocolo de la Conductividad Eléctrica: </a:t>
            </a:r>
            <a:br>
              <a:rPr lang="es-AR" sz="3200" b="1" dirty="0" smtClean="0">
                <a:solidFill>
                  <a:srgbClr val="000072"/>
                </a:solidFill>
              </a:rPr>
            </a:br>
            <a:r>
              <a:rPr lang="es-AR" sz="3200" b="1" dirty="0" smtClean="0">
                <a:solidFill>
                  <a:srgbClr val="000072"/>
                </a:solidFill>
              </a:rPr>
              <a:t>¿Qué necesita para comenzar?</a:t>
            </a:r>
            <a:endParaRPr lang="es-AR" sz="3200" dirty="0"/>
          </a:p>
        </p:txBody>
      </p:sp>
      <p:graphicFrame>
        <p:nvGraphicFramePr>
          <p:cNvPr id="7" name="Content Placeholder 6" descr="Table&#10;When - weekly if possible.&#10;Where - Hydrosphere study site.&#10;Time needed - 10 minutes.&#10;Prerequisites - Defined Hydrosphere Study Site.&#10;Key Instrument - Electrical Conductivity Meter.&#10;Skill Level - all.&#10;References - Electrical Conductivity Field Guide Protocol&#10;Hydrosphere Investigation Data Sheet"/>
          <p:cNvGraphicFramePr>
            <a:graphicFrameLocks noGrp="1"/>
          </p:cNvGraphicFramePr>
          <p:nvPr>
            <p:ph sz="half" idx="1"/>
            <p:extLst>
              <p:ext uri="{D42A27DB-BD31-4B8C-83A1-F6EECF244321}">
                <p14:modId xmlns:p14="http://schemas.microsoft.com/office/powerpoint/2010/main" val="3339515324"/>
              </p:ext>
            </p:extLst>
          </p:nvPr>
        </p:nvGraphicFramePr>
        <p:xfrm>
          <a:off x="1702552" y="2330187"/>
          <a:ext cx="6812797" cy="3891709"/>
        </p:xfrm>
        <a:graphic>
          <a:graphicData uri="http://schemas.openxmlformats.org/drawingml/2006/table">
            <a:tbl>
              <a:tblPr firstCol="1" bandRow="1">
                <a:tableStyleId>{5C22544A-7EE6-4342-B048-85BDC9FD1C3A}</a:tableStyleId>
              </a:tblPr>
              <a:tblGrid>
                <a:gridCol w="1925231">
                  <a:extLst>
                    <a:ext uri="{9D8B030D-6E8A-4147-A177-3AD203B41FA5}">
                      <a16:colId xmlns:a16="http://schemas.microsoft.com/office/drawing/2014/main" val="20000"/>
                    </a:ext>
                  </a:extLst>
                </a:gridCol>
                <a:gridCol w="4887566">
                  <a:extLst>
                    <a:ext uri="{9D8B030D-6E8A-4147-A177-3AD203B41FA5}">
                      <a16:colId xmlns:a16="http://schemas.microsoft.com/office/drawing/2014/main" val="20001"/>
                    </a:ext>
                  </a:extLst>
                </a:gridCol>
              </a:tblGrid>
              <a:tr h="333500">
                <a:tc>
                  <a:txBody>
                    <a:bodyPr/>
                    <a:lstStyle/>
                    <a:p>
                      <a:r>
                        <a:rPr lang="es-AR" noProof="0" dirty="0" smtClean="0"/>
                        <a:t>Cuándo</a:t>
                      </a:r>
                      <a:endParaRPr lang="es-AR" b="0" noProof="0" dirty="0"/>
                    </a:p>
                  </a:txBody>
                  <a:tcPr/>
                </a:tc>
                <a:tc>
                  <a:txBody>
                    <a:bodyPr/>
                    <a:lstStyle/>
                    <a:p>
                      <a:r>
                        <a:rPr lang="es-AR" noProof="0" dirty="0" smtClean="0"/>
                        <a:t>Semanalmente, si fuera posible</a:t>
                      </a:r>
                      <a:endParaRPr lang="es-AR" b="0" noProof="0" dirty="0"/>
                    </a:p>
                  </a:txBody>
                  <a:tcPr/>
                </a:tc>
                <a:extLst>
                  <a:ext uri="{0D108BD9-81ED-4DB2-BD59-A6C34878D82A}">
                    <a16:rowId xmlns:a16="http://schemas.microsoft.com/office/drawing/2014/main" val="10000"/>
                  </a:ext>
                </a:extLst>
              </a:tr>
              <a:tr h="355366">
                <a:tc>
                  <a:txBody>
                    <a:bodyPr/>
                    <a:lstStyle/>
                    <a:p>
                      <a:r>
                        <a:rPr lang="es-AR" noProof="0" dirty="0" smtClean="0"/>
                        <a:t>Dónde</a:t>
                      </a:r>
                      <a:endParaRPr lang="es-AR"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noProof="0" dirty="0" smtClean="0"/>
                        <a:t>Sitio de Estudio de la Hidrósfera</a:t>
                      </a:r>
                      <a:endParaRPr lang="es-AR" noProof="0" dirty="0"/>
                    </a:p>
                  </a:txBody>
                  <a:tcPr/>
                </a:tc>
                <a:extLst>
                  <a:ext uri="{0D108BD9-81ED-4DB2-BD59-A6C34878D82A}">
                    <a16:rowId xmlns:a16="http://schemas.microsoft.com/office/drawing/2014/main" val="10001"/>
                  </a:ext>
                </a:extLst>
              </a:tr>
              <a:tr h="655528">
                <a:tc>
                  <a:txBody>
                    <a:bodyPr/>
                    <a:lstStyle/>
                    <a:p>
                      <a:r>
                        <a:rPr lang="es-AR" noProof="0" dirty="0" smtClean="0"/>
                        <a:t>Tiempo necesario</a:t>
                      </a:r>
                      <a:r>
                        <a:rPr lang="es-AR" baseline="0" noProof="0" dirty="0" smtClean="0"/>
                        <a:t> </a:t>
                      </a:r>
                      <a:endParaRPr lang="es-AR" noProof="0" dirty="0"/>
                    </a:p>
                  </a:txBody>
                  <a:tcPr/>
                </a:tc>
                <a:tc>
                  <a:txBody>
                    <a:bodyPr/>
                    <a:lstStyle/>
                    <a:p>
                      <a:r>
                        <a:rPr lang="es-AR" noProof="0" dirty="0" smtClean="0"/>
                        <a:t>10 minutos</a:t>
                      </a:r>
                      <a:endParaRPr lang="es-AR" noProof="0" dirty="0"/>
                    </a:p>
                  </a:txBody>
                  <a:tcPr/>
                </a:tc>
                <a:extLst>
                  <a:ext uri="{0D108BD9-81ED-4DB2-BD59-A6C34878D82A}">
                    <a16:rowId xmlns:a16="http://schemas.microsoft.com/office/drawing/2014/main" val="10002"/>
                  </a:ext>
                </a:extLst>
              </a:tr>
              <a:tr h="417444">
                <a:tc>
                  <a:txBody>
                    <a:bodyPr/>
                    <a:lstStyle/>
                    <a:p>
                      <a:r>
                        <a:rPr lang="es-AR" noProof="0" dirty="0" smtClean="0"/>
                        <a:t>Prerrequisitos</a:t>
                      </a:r>
                      <a:endParaRPr lang="es-AR" noProof="0" dirty="0"/>
                    </a:p>
                  </a:txBody>
                  <a:tcPr/>
                </a:tc>
                <a:tc>
                  <a:txBody>
                    <a:bodyPr/>
                    <a:lstStyle/>
                    <a:p>
                      <a:r>
                        <a:rPr lang="es-AR" noProof="0" dirty="0" smtClean="0"/>
                        <a:t>El Sitio de Estudio de la  Hidrósfera definido</a:t>
                      </a:r>
                      <a:endParaRPr lang="es-AR" noProof="0" dirty="0"/>
                    </a:p>
                  </a:txBody>
                  <a:tcPr/>
                </a:tc>
                <a:extLst>
                  <a:ext uri="{0D108BD9-81ED-4DB2-BD59-A6C34878D82A}">
                    <a16:rowId xmlns:a16="http://schemas.microsoft.com/office/drawing/2014/main" val="10003"/>
                  </a:ext>
                </a:extLst>
              </a:tr>
              <a:tr h="516834">
                <a:tc>
                  <a:txBody>
                    <a:bodyPr/>
                    <a:lstStyle/>
                    <a:p>
                      <a:r>
                        <a:rPr lang="es-AR" noProof="0" dirty="0" smtClean="0"/>
                        <a:t>Instrumentos</a:t>
                      </a:r>
                      <a:r>
                        <a:rPr lang="es-AR" baseline="0" noProof="0" dirty="0" smtClean="0"/>
                        <a:t> </a:t>
                      </a:r>
                    </a:p>
                    <a:p>
                      <a:r>
                        <a:rPr lang="es-AR" baseline="0" noProof="0" dirty="0" smtClean="0"/>
                        <a:t>clave</a:t>
                      </a:r>
                      <a:endParaRPr lang="es-AR" noProof="0" dirty="0"/>
                    </a:p>
                  </a:txBody>
                  <a:tcPr/>
                </a:tc>
                <a:tc>
                  <a:txBody>
                    <a:bodyPr/>
                    <a:lstStyle/>
                    <a:p>
                      <a:r>
                        <a:rPr lang="es-AR" noProof="0" dirty="0" smtClean="0"/>
                        <a:t>Medidor de Conductividad Eléctrica</a:t>
                      </a:r>
                      <a:endParaRPr lang="es-AR" noProof="0" dirty="0"/>
                    </a:p>
                  </a:txBody>
                  <a:tcPr/>
                </a:tc>
                <a:extLst>
                  <a:ext uri="{0D108BD9-81ED-4DB2-BD59-A6C34878D82A}">
                    <a16:rowId xmlns:a16="http://schemas.microsoft.com/office/drawing/2014/main" val="10004"/>
                  </a:ext>
                </a:extLst>
              </a:tr>
              <a:tr h="532737">
                <a:tc>
                  <a:txBody>
                    <a:bodyPr/>
                    <a:lstStyle/>
                    <a:p>
                      <a:r>
                        <a:rPr lang="es-AR" noProof="0" dirty="0" smtClean="0"/>
                        <a:t>Nivel de destrezas</a:t>
                      </a:r>
                      <a:endParaRPr lang="es-AR" noProof="0" dirty="0"/>
                    </a:p>
                  </a:txBody>
                  <a:tcPr/>
                </a:tc>
                <a:tc>
                  <a:txBody>
                    <a:bodyPr/>
                    <a:lstStyle/>
                    <a:p>
                      <a:r>
                        <a:rPr lang="es-AR" noProof="0" dirty="0" smtClean="0"/>
                        <a:t>Todos</a:t>
                      </a:r>
                      <a:endParaRPr lang="es-AR" noProof="0" dirty="0"/>
                    </a:p>
                  </a:txBody>
                  <a:tcPr/>
                </a:tc>
                <a:extLst>
                  <a:ext uri="{0D108BD9-81ED-4DB2-BD59-A6C34878D82A}">
                    <a16:rowId xmlns:a16="http://schemas.microsoft.com/office/drawing/2014/main" val="10005"/>
                  </a:ext>
                </a:extLst>
              </a:tr>
              <a:tr h="914400">
                <a:tc>
                  <a:txBody>
                    <a:bodyPr/>
                    <a:lstStyle/>
                    <a:p>
                      <a:r>
                        <a:rPr lang="es-AR" noProof="0" dirty="0" smtClean="0"/>
                        <a:t>Referencias</a:t>
                      </a:r>
                      <a:endParaRPr lang="es-AR" noProof="0" dirty="0"/>
                    </a:p>
                  </a:txBody>
                  <a:tcPr/>
                </a:tc>
                <a:tc>
                  <a:txBody>
                    <a:bodyPr/>
                    <a:lstStyle/>
                    <a:p>
                      <a:r>
                        <a:rPr lang="es-AR" noProof="0" dirty="0" smtClean="0"/>
                        <a:t>Protocolo de la Guía de Campo de la Conductividad Eléctrica</a:t>
                      </a:r>
                    </a:p>
                    <a:p>
                      <a:r>
                        <a:rPr lang="es-AR" noProof="0" dirty="0" smtClean="0"/>
                        <a:t>Hoja de Datos de la Investigación de la Hidrósfera</a:t>
                      </a:r>
                      <a:endParaRPr lang="es-AR" noProof="0" dirty="0"/>
                    </a:p>
                  </a:txBody>
                  <a:tcPr/>
                </a:tc>
                <a:extLst>
                  <a:ext uri="{0D108BD9-81ED-4DB2-BD59-A6C34878D82A}">
                    <a16:rowId xmlns:a16="http://schemas.microsoft.com/office/drawing/2014/main" val="10006"/>
                  </a:ext>
                </a:extLst>
              </a:tr>
            </a:tbl>
          </a:graphicData>
        </a:graphic>
      </p:graphicFrame>
      <p:sp>
        <p:nvSpPr>
          <p:cNvPr id="10" name="CuadroTexto 9"/>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11" name="Rectángulo redondeado 10"/>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datos</a:t>
            </a:r>
            <a:endParaRPr lang="es-AR" sz="1100" dirty="0">
              <a:solidFill>
                <a:schemeClr val="bg1"/>
              </a:solidFill>
            </a:endParaRPr>
          </a:p>
        </p:txBody>
      </p:sp>
    </p:spTree>
    <p:extLst>
      <p:ext uri="{BB962C8B-B14F-4D97-AF65-F5344CB8AC3E}">
        <p14:creationId xmlns:p14="http://schemas.microsoft.com/office/powerpoint/2010/main" val="1156241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15</a:t>
            </a:fld>
            <a:endParaRPr lang="en-US" dirty="0"/>
          </a:p>
        </p:txBody>
      </p:sp>
      <p:sp>
        <p:nvSpPr>
          <p:cNvPr id="2" name="Title 1"/>
          <p:cNvSpPr>
            <a:spLocks noGrp="1"/>
          </p:cNvSpPr>
          <p:nvPr>
            <p:ph type="title"/>
          </p:nvPr>
        </p:nvSpPr>
        <p:spPr>
          <a:xfrm>
            <a:off x="1352184" y="881520"/>
            <a:ext cx="7361382" cy="923059"/>
          </a:xfrm>
        </p:spPr>
        <p:txBody>
          <a:bodyPr vert="horz" lIns="91440" tIns="45720" rIns="91440" bIns="45720" rtlCol="0" anchor="ctr">
            <a:normAutofit fontScale="90000"/>
          </a:bodyPr>
          <a:lstStyle/>
          <a:p>
            <a:r>
              <a:rPr lang="es-AR" sz="3200" b="1" dirty="0">
                <a:solidFill>
                  <a:srgbClr val="000072"/>
                </a:solidFill>
              </a:rPr>
              <a:t>Investigaciones simultáneas o previas requeridas</a:t>
            </a:r>
          </a:p>
        </p:txBody>
      </p:sp>
      <p:sp>
        <p:nvSpPr>
          <p:cNvPr id="3" name="Content Placeholder 2"/>
          <p:cNvSpPr>
            <a:spLocks noGrp="1"/>
          </p:cNvSpPr>
          <p:nvPr>
            <p:ph sz="half" idx="1"/>
          </p:nvPr>
        </p:nvSpPr>
        <p:spPr>
          <a:xfrm>
            <a:off x="1416858" y="1684722"/>
            <a:ext cx="7361382" cy="4878637"/>
          </a:xfrm>
        </p:spPr>
        <p:txBody>
          <a:bodyPr>
            <a:normAutofit lnSpcReduction="10000"/>
          </a:bodyPr>
          <a:lstStyle/>
          <a:p>
            <a:pPr marL="0" lvl="0" indent="0" algn="just">
              <a:buNone/>
            </a:pPr>
            <a:r>
              <a:rPr lang="es-AR" sz="1800" dirty="0" smtClean="0"/>
              <a:t>El Protocolo de Conductividad Eléctrica le permitirá determinar la capacidad de su agua para transmitir una corriente eléctrica . Este protocolo se realiza en su </a:t>
            </a:r>
            <a:r>
              <a:rPr lang="es-AR" sz="1800" b="1" dirty="0" smtClean="0">
                <a:solidFill>
                  <a:srgbClr val="000072"/>
                </a:solidFill>
              </a:rPr>
              <a:t>Sitio de Estudio GLOBE</a:t>
            </a:r>
            <a:r>
              <a:rPr lang="es-AR" sz="1800" dirty="0" smtClean="0"/>
              <a:t>. Antes de comenzar este protocolo, deberá definir su </a:t>
            </a:r>
            <a:r>
              <a:rPr lang="es-AR" sz="1800" b="1" dirty="0" smtClean="0">
                <a:solidFill>
                  <a:srgbClr val="000072"/>
                </a:solidFill>
              </a:rPr>
              <a:t>Sitio de Estudio GLOBE</a:t>
            </a:r>
            <a:r>
              <a:rPr lang="es-AR" sz="1800" dirty="0" smtClean="0"/>
              <a:t> donde realizará su </a:t>
            </a:r>
            <a:r>
              <a:rPr lang="es-AR" sz="1800" b="1" dirty="0" smtClean="0">
                <a:solidFill>
                  <a:srgbClr val="000072"/>
                </a:solidFill>
              </a:rPr>
              <a:t>Investigación de la Hidrósfera. </a:t>
            </a:r>
            <a:r>
              <a:rPr lang="es-AR" sz="1800" dirty="0" smtClean="0"/>
              <a:t>La </a:t>
            </a:r>
            <a:r>
              <a:rPr lang="es-AR" sz="1800" b="1" dirty="0" smtClean="0">
                <a:solidFill>
                  <a:srgbClr val="000072"/>
                </a:solidFill>
              </a:rPr>
              <a:t>Hoja de Datos de la Investigación de la Hidrósfera </a:t>
            </a:r>
            <a:r>
              <a:rPr lang="es-AR" sz="1800" dirty="0" smtClean="0"/>
              <a:t> se utiliza para registrar todas las mediciones de la Hidrósfera, incluyendo la alcalinidad.  En algún momento también querrá hacer un mapa de su Sitio de Estudio de la Hidrósfera. Dado que existe una estrecha relación entre la alcalinidad y el pH, sería útil recoger los datos del pH junto con la alcalinidad. Además, las mediciones atmosféricas de </a:t>
            </a:r>
            <a:r>
              <a:rPr lang="es-AR" sz="1800" u="sng" dirty="0" smtClean="0">
                <a:solidFill>
                  <a:schemeClr val="accent5">
                    <a:lumMod val="75000"/>
                  </a:schemeClr>
                </a:solidFill>
              </a:rPr>
              <a:t>temperatura</a:t>
            </a:r>
            <a:r>
              <a:rPr lang="es-AR" sz="1800" dirty="0" smtClean="0"/>
              <a:t> y </a:t>
            </a:r>
            <a:r>
              <a:rPr lang="es-AR" sz="1800" u="sng" dirty="0" smtClean="0">
                <a:solidFill>
                  <a:schemeClr val="accent5">
                    <a:lumMod val="75000"/>
                  </a:schemeClr>
                </a:solidFill>
              </a:rPr>
              <a:t>precipitación</a:t>
            </a:r>
            <a:r>
              <a:rPr lang="es-AR" sz="1800" dirty="0" smtClean="0"/>
              <a:t> son útiles para interpretar los datos.</a:t>
            </a:r>
          </a:p>
          <a:p>
            <a:pPr marL="0" indent="0" algn="just">
              <a:buNone/>
            </a:pPr>
            <a:endParaRPr lang="es-AR" sz="1800" dirty="0" smtClean="0"/>
          </a:p>
          <a:p>
            <a:pPr marL="0" indent="0" algn="just">
              <a:buNone/>
            </a:pPr>
            <a:r>
              <a:rPr lang="es-AR" sz="2000" b="1" dirty="0" smtClean="0"/>
              <a:t>Encuentre sus documentos aquí: </a:t>
            </a:r>
          </a:p>
          <a:p>
            <a:pPr lvl="0" algn="just">
              <a:buClr>
                <a:schemeClr val="dk2"/>
              </a:buClr>
              <a:buSzPts val="1800"/>
            </a:pPr>
            <a:r>
              <a:rPr lang="es-AR" sz="1800" b="1" u="sng" dirty="0" smtClean="0">
                <a:solidFill>
                  <a:schemeClr val="accent5">
                    <a:lumMod val="75000"/>
                  </a:schemeClr>
                </a:solidFill>
                <a:hlinkClick r:id="rId2">
                  <a:extLst>
                    <a:ext uri="{A12FA001-AC4F-418D-AE19-62706E023703}">
                      <ahyp:hlinkClr xmlns:ahyp="http://schemas.microsoft.com/office/drawing/2018/hyperlinkcolor" xmlns="" val="tx"/>
                    </a:ext>
                  </a:extLst>
                </a:hlinkClick>
              </a:rPr>
              <a:t>Hoja de Definición del Sitio de Estudio</a:t>
            </a:r>
            <a:r>
              <a:rPr lang="es-AR" sz="1800" b="1" u="sng" dirty="0" smtClean="0">
                <a:solidFill>
                  <a:schemeClr val="accent5">
                    <a:lumMod val="75000"/>
                  </a:schemeClr>
                </a:solidFill>
              </a:rPr>
              <a:t> GLOBE</a:t>
            </a:r>
          </a:p>
          <a:p>
            <a:pPr lvl="0" algn="just">
              <a:buClr>
                <a:schemeClr val="dk2"/>
              </a:buClr>
              <a:buSzPts val="1800"/>
            </a:pPr>
            <a:r>
              <a:rPr lang="es-AR" sz="1800" b="1" u="sng" dirty="0" smtClean="0">
                <a:solidFill>
                  <a:schemeClr val="accent5">
                    <a:lumMod val="75000"/>
                  </a:schemeClr>
                </a:solidFill>
                <a:hlinkClick r:id="rId3">
                  <a:extLst>
                    <a:ext uri="{A12FA001-AC4F-418D-AE19-62706E023703}">
                      <ahyp:hlinkClr xmlns:ahyp="http://schemas.microsoft.com/office/drawing/2018/hyperlinkcolor" xmlns="" val="tx"/>
                    </a:ext>
                  </a:extLst>
                </a:hlinkClick>
              </a:rPr>
              <a:t>Hoja de Datos de la Investigación de la </a:t>
            </a:r>
            <a:r>
              <a:rPr lang="es-AR" sz="1800" b="1" u="sng" dirty="0" smtClean="0">
                <a:solidFill>
                  <a:schemeClr val="accent5">
                    <a:lumMod val="75000"/>
                  </a:schemeClr>
                </a:solidFill>
                <a:hlinkClick r:id="rId3">
                  <a:extLst>
                    <a:ext uri="{A12FA001-AC4F-418D-AE19-62706E023703}">
                      <ahyp:hlinkClr xmlns:ahyp="http://schemas.microsoft.com/office/drawing/2018/hyperlinkcolor" xmlns="" val="tx"/>
                    </a:ext>
                  </a:extLst>
                </a:hlinkClick>
              </a:rPr>
              <a:t>Hidrós</a:t>
            </a:r>
            <a:r>
              <a:rPr lang="es-AR" sz="1800" b="1" u="sng" dirty="0" smtClean="0">
                <a:solidFill>
                  <a:schemeClr val="accent5">
                    <a:lumMod val="75000"/>
                  </a:schemeClr>
                </a:solidFill>
              </a:rPr>
              <a:t>fera</a:t>
            </a:r>
            <a:endParaRPr lang="es-AR" sz="1800" b="1" dirty="0" smtClean="0">
              <a:solidFill>
                <a:schemeClr val="accent5">
                  <a:lumMod val="75000"/>
                </a:schemeClr>
              </a:solidFill>
            </a:endParaRPr>
          </a:p>
          <a:p>
            <a:pPr lvl="0" algn="just">
              <a:buClr>
                <a:schemeClr val="dk2"/>
              </a:buClr>
              <a:buSzPts val="1800"/>
            </a:pPr>
            <a:r>
              <a:rPr lang="es-AR" sz="1800" b="1" u="sng" dirty="0" smtClean="0">
                <a:solidFill>
                  <a:schemeClr val="accent5">
                    <a:lumMod val="75000"/>
                  </a:schemeClr>
                </a:solidFill>
                <a:hlinkClick r:id="rId4">
                  <a:extLst>
                    <a:ext uri="{A12FA001-AC4F-418D-AE19-62706E023703}">
                      <ahyp:hlinkClr xmlns:ahyp="http://schemas.microsoft.com/office/drawing/2018/hyperlinkcolor" xmlns="" val="tx"/>
                    </a:ext>
                  </a:extLst>
                </a:hlinkClick>
              </a:rPr>
              <a:t>Guía de Campo de cómo hacer un Mapa del Sitio de Estudio de la Hidrósfera</a:t>
            </a:r>
            <a:endParaRPr lang="es-AR" sz="1800" b="1" dirty="0" smtClean="0">
              <a:solidFill>
                <a:schemeClr val="accent5">
                  <a:lumMod val="75000"/>
                </a:schemeClr>
              </a:solidFill>
            </a:endParaRPr>
          </a:p>
          <a:p>
            <a:pPr marL="0" indent="0" algn="just">
              <a:buNone/>
            </a:pPr>
            <a:endParaRPr lang="es-AR" sz="1800" dirty="0"/>
          </a:p>
        </p:txBody>
      </p:sp>
      <p:sp>
        <p:nvSpPr>
          <p:cNvPr id="8" name="CuadroTexto 7"/>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9" name="Rectángulo redondeado 8"/>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datos</a:t>
            </a:r>
            <a:endParaRPr lang="es-AR" sz="1100" dirty="0">
              <a:solidFill>
                <a:schemeClr val="bg1"/>
              </a:solidFill>
            </a:endParaRPr>
          </a:p>
        </p:txBody>
      </p:sp>
    </p:spTree>
    <p:extLst>
      <p:ext uri="{BB962C8B-B14F-4D97-AF65-F5344CB8AC3E}">
        <p14:creationId xmlns:p14="http://schemas.microsoft.com/office/powerpoint/2010/main" val="1950202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16</a:t>
            </a:fld>
            <a:endParaRPr lang="en-US" dirty="0"/>
          </a:p>
        </p:txBody>
      </p:sp>
      <p:sp>
        <p:nvSpPr>
          <p:cNvPr id="3" name="Content Placeholder 2"/>
          <p:cNvSpPr>
            <a:spLocks noGrp="1"/>
          </p:cNvSpPr>
          <p:nvPr>
            <p:ph sz="half" idx="1"/>
          </p:nvPr>
        </p:nvSpPr>
        <p:spPr>
          <a:xfrm>
            <a:off x="1361127" y="2476269"/>
            <a:ext cx="4732646" cy="4878637"/>
          </a:xfrm>
        </p:spPr>
        <p:txBody>
          <a:bodyPr>
            <a:normAutofit/>
          </a:bodyPr>
          <a:lstStyle/>
          <a:p>
            <a:pPr marL="0" indent="0" algn="just">
              <a:buNone/>
            </a:pPr>
            <a:r>
              <a:rPr lang="es-AR" sz="1400" dirty="0" smtClean="0"/>
              <a:t>Toda el agua debe llevarse a la temperatura ambiente (20 ̊ - 30 ̊ C) para la prueba, incluso si el fabricante afirma que el medidor está compensado por la temperatura. Es muy importante tomar la temperatura del agua al hacer la medición de la conductividad.</a:t>
            </a:r>
          </a:p>
          <a:p>
            <a:pPr marL="0" indent="0" algn="just">
              <a:buNone/>
            </a:pPr>
            <a:r>
              <a:rPr lang="es-AR" sz="1400" dirty="0" smtClean="0"/>
              <a:t>Si el agua en su Sitio de Estudio de la Hidrósfera no está entre 20 ̊ - 30 ̊ C, tiene que dejar que el agua se caliente en el balde de muestras o en un recipiente aparte mientras los alumnos realizan otras mediciones en el Sitio de Estudio de la Hidrósfera, o recopilar una muestra en una botella de agua y llevarla al aula. Una vez que el agua alcance los 20 ̊ - 30 ̊ C, entonces podrá realizar la medición de la conductividad. </a:t>
            </a:r>
          </a:p>
          <a:p>
            <a:pPr marL="0" indent="0" algn="just">
              <a:buNone/>
            </a:pPr>
            <a:r>
              <a:rPr lang="es-AR" sz="1400" dirty="0" smtClean="0"/>
              <a:t>Nunca sumerja el medidor totalmente en el agua. Sólo se debe sumergir en el agua la parte indicada en las instrucciones del medidor. </a:t>
            </a:r>
          </a:p>
          <a:p>
            <a:pPr marL="0" indent="0" algn="just">
              <a:buNone/>
            </a:pPr>
            <a:r>
              <a:rPr lang="es-AR" sz="1400" dirty="0" smtClean="0"/>
              <a:t>La mayoría de los medidores de conductividad no pueden medir la alta conductividad característica de las aguas saladas.</a:t>
            </a:r>
            <a:endParaRPr lang="es-AR" sz="1400" dirty="0"/>
          </a:p>
        </p:txBody>
      </p:sp>
      <p:pic>
        <p:nvPicPr>
          <p:cNvPr id="5" name="Content Placeholder 4" descr="Photos of students taking water temperature and then using the electrical conductivity probe from the side of the wate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7610" y="2476269"/>
            <a:ext cx="2527300" cy="3924300"/>
          </a:xfrm>
        </p:spPr>
      </p:pic>
      <p:sp>
        <p:nvSpPr>
          <p:cNvPr id="9" name="Title 8">
            <a:extLst>
              <a:ext uri="{FF2B5EF4-FFF2-40B4-BE49-F238E27FC236}">
                <a16:creationId xmlns:a16="http://schemas.microsoft.com/office/drawing/2014/main" id="{0A1ADC59-D82C-9049-B694-938D70AF1EE1}"/>
              </a:ext>
            </a:extLst>
          </p:cNvPr>
          <p:cNvSpPr>
            <a:spLocks noGrp="1"/>
          </p:cNvSpPr>
          <p:nvPr>
            <p:ph type="title"/>
          </p:nvPr>
        </p:nvSpPr>
        <p:spPr>
          <a:xfrm>
            <a:off x="1147290" y="1001377"/>
            <a:ext cx="7886700" cy="847302"/>
          </a:xfrm>
        </p:spPr>
        <p:txBody>
          <a:bodyPr vert="horz" lIns="91440" tIns="45720" rIns="91440" bIns="45720" rtlCol="0" anchor="ctr">
            <a:normAutofit fontScale="90000"/>
          </a:bodyPr>
          <a:lstStyle/>
          <a:p>
            <a:r>
              <a:rPr lang="en-UY" sz="3200" b="1" dirty="0">
                <a:solidFill>
                  <a:srgbClr val="000072"/>
                </a:solidFill>
              </a:rPr>
              <a:t>Descripción del Protocolo de Conductividad </a:t>
            </a:r>
            <a:r>
              <a:rPr lang="en-UY" sz="3200" b="1" dirty="0" smtClean="0">
                <a:solidFill>
                  <a:srgbClr val="000072"/>
                </a:solidFill>
              </a:rPr>
              <a:t>Eléctrica</a:t>
            </a:r>
            <a:endParaRPr lang="es-AR" sz="3200" b="1" dirty="0">
              <a:solidFill>
                <a:srgbClr val="000072"/>
              </a:solidFill>
            </a:endParaRPr>
          </a:p>
        </p:txBody>
      </p:sp>
      <p:sp>
        <p:nvSpPr>
          <p:cNvPr id="8" name="CuadroTexto 7"/>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10" name="Rectángulo redondeado 9"/>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datos</a:t>
            </a:r>
            <a:endParaRPr lang="es-AR" sz="1100" dirty="0">
              <a:solidFill>
                <a:schemeClr val="bg1"/>
              </a:solidFill>
            </a:endParaRPr>
          </a:p>
        </p:txBody>
      </p:sp>
      <p:sp>
        <p:nvSpPr>
          <p:cNvPr id="2" name="CuadroTexto 1"/>
          <p:cNvSpPr txBox="1"/>
          <p:nvPr/>
        </p:nvSpPr>
        <p:spPr>
          <a:xfrm>
            <a:off x="1361128" y="1786029"/>
            <a:ext cx="7383480" cy="584775"/>
          </a:xfrm>
          <a:prstGeom prst="rect">
            <a:avLst/>
          </a:prstGeom>
          <a:noFill/>
        </p:spPr>
        <p:txBody>
          <a:bodyPr wrap="square" rtlCol="0">
            <a:spAutoFit/>
          </a:bodyPr>
          <a:lstStyle/>
          <a:p>
            <a:r>
              <a:rPr lang="es-ES" sz="1600" dirty="0" smtClean="0"/>
              <a:t>Su </a:t>
            </a:r>
            <a:r>
              <a:rPr lang="es-ES" sz="1600" dirty="0"/>
              <a:t>tarea consiste en medir la conductividad eléctrica de su muestra de agua. Antes de empezar, asegúrese de que las condiciones del agua son las adecuadas:</a:t>
            </a:r>
            <a:endParaRPr lang="es-AR" sz="1600" dirty="0"/>
          </a:p>
        </p:txBody>
      </p:sp>
    </p:spTree>
    <p:extLst>
      <p:ext uri="{BB962C8B-B14F-4D97-AF65-F5344CB8AC3E}">
        <p14:creationId xmlns:p14="http://schemas.microsoft.com/office/powerpoint/2010/main" val="82656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17</a:t>
            </a:fld>
            <a:endParaRPr lang="en-US" dirty="0"/>
          </a:p>
        </p:txBody>
      </p:sp>
      <p:sp>
        <p:nvSpPr>
          <p:cNvPr id="2" name="Title 1"/>
          <p:cNvSpPr>
            <a:spLocks noGrp="1"/>
          </p:cNvSpPr>
          <p:nvPr>
            <p:ph type="title"/>
          </p:nvPr>
        </p:nvSpPr>
        <p:spPr>
          <a:xfrm>
            <a:off x="1202295" y="1087322"/>
            <a:ext cx="7886700" cy="495326"/>
          </a:xfrm>
        </p:spPr>
        <p:txBody>
          <a:bodyPr>
            <a:normAutofit fontScale="90000"/>
          </a:bodyPr>
          <a:lstStyle/>
          <a:p>
            <a:r>
              <a:rPr lang="es-AR" sz="2800" b="1" dirty="0" smtClean="0">
                <a:solidFill>
                  <a:srgbClr val="000072"/>
                </a:solidFill>
              </a:rPr>
              <a:t>Montaje del equipo para la calibración del instrumento de la CE</a:t>
            </a:r>
            <a:endParaRPr lang="es-AR" sz="2800" b="1" dirty="0">
              <a:solidFill>
                <a:srgbClr val="000072"/>
              </a:solidFill>
            </a:endParaRPr>
          </a:p>
        </p:txBody>
      </p:sp>
      <p:sp>
        <p:nvSpPr>
          <p:cNvPr id="3" name="Content Placeholder 2"/>
          <p:cNvSpPr>
            <a:spLocks noGrp="1"/>
          </p:cNvSpPr>
          <p:nvPr>
            <p:ph sz="half" idx="1"/>
          </p:nvPr>
        </p:nvSpPr>
        <p:spPr>
          <a:xfrm>
            <a:off x="1147290" y="1629603"/>
            <a:ext cx="7886700" cy="5219772"/>
          </a:xfrm>
        </p:spPr>
        <p:txBody>
          <a:bodyPr>
            <a:noAutofit/>
          </a:bodyPr>
          <a:lstStyle/>
          <a:p>
            <a:pPr marL="0" indent="0">
              <a:buNone/>
            </a:pPr>
            <a:r>
              <a:rPr lang="es-AR" sz="1600" b="1" dirty="0" smtClean="0">
                <a:solidFill>
                  <a:schemeClr val="accent5">
                    <a:lumMod val="75000"/>
                  </a:schemeClr>
                </a:solidFill>
              </a:rPr>
              <a:t>Su tarea consiste en medir la conductividad eléctrica de su muestra de agua. Antes de empezar, asegúrese de que la muestra tenga la temperatura y la salinidad adecuadas para producir una lectura precisa.</a:t>
            </a:r>
          </a:p>
          <a:p>
            <a:pPr marL="0" indent="0">
              <a:buNone/>
            </a:pPr>
            <a:r>
              <a:rPr lang="es-AR" sz="1600" b="1" dirty="0" smtClean="0"/>
              <a:t>Va a necesitar: </a:t>
            </a:r>
            <a:endParaRPr lang="es-AR" sz="1600" dirty="0" smtClean="0"/>
          </a:p>
          <a:p>
            <a:pPr marL="285750" indent="-285750">
              <a:buFont typeface="Arial"/>
              <a:buChar char="•"/>
            </a:pPr>
            <a:r>
              <a:rPr lang="es-AR" sz="1600" dirty="0" smtClean="0"/>
              <a:t> </a:t>
            </a:r>
            <a:r>
              <a:rPr lang="es-AR" sz="1400" dirty="0" smtClean="0"/>
              <a:t>Medidor de conductividad eléctrica</a:t>
            </a:r>
          </a:p>
          <a:p>
            <a:pPr marL="285750" indent="-285750">
              <a:buFont typeface="Arial"/>
              <a:buChar char="•"/>
            </a:pPr>
            <a:r>
              <a:rPr lang="es-AR" sz="1400" dirty="0" smtClean="0"/>
              <a:t>Termómetro</a:t>
            </a:r>
          </a:p>
          <a:p>
            <a:pPr marL="285750" indent="-285750">
              <a:buFont typeface="Arial"/>
              <a:buChar char="•"/>
            </a:pPr>
            <a:r>
              <a:rPr lang="es-AR" sz="1400" dirty="0" smtClean="0"/>
              <a:t>Agua destilada en una botella de lavado</a:t>
            </a:r>
          </a:p>
          <a:p>
            <a:pPr marL="285750" indent="-285750">
              <a:buFont typeface="Arial"/>
              <a:buChar char="•"/>
            </a:pPr>
            <a:r>
              <a:rPr lang="es-AR" sz="1400" dirty="0" smtClean="0"/>
              <a:t>Toallas de papel o tejido suave</a:t>
            </a:r>
          </a:p>
          <a:p>
            <a:pPr marL="285750" indent="-285750">
              <a:buFont typeface="Arial"/>
              <a:buChar char="•"/>
            </a:pPr>
            <a:r>
              <a:rPr lang="es-AR" sz="1400" dirty="0" smtClean="0"/>
              <a:t>2 vasos de 100 ml o vasos de plástico</a:t>
            </a:r>
          </a:p>
          <a:p>
            <a:pPr marL="285750" indent="-285750">
              <a:buFont typeface="Arial"/>
              <a:buChar char="•"/>
            </a:pPr>
            <a:r>
              <a:rPr lang="es-AR" sz="1400" dirty="0" smtClean="0"/>
              <a:t>Guantes de protección</a:t>
            </a:r>
          </a:p>
          <a:p>
            <a:pPr marL="285750" indent="-285750">
              <a:buFont typeface="Arial"/>
              <a:buChar char="•"/>
            </a:pPr>
            <a:r>
              <a:rPr lang="es-AR" sz="1400" dirty="0" smtClean="0"/>
              <a:t>Destornillador pequeño</a:t>
            </a:r>
          </a:p>
          <a:p>
            <a:pPr marL="285750" indent="-285750">
              <a:buFont typeface="Arial"/>
              <a:buChar char="•"/>
            </a:pPr>
            <a:r>
              <a:rPr lang="es-AR" sz="1400" dirty="0" smtClean="0"/>
              <a:t>Solución de calibración estándar</a:t>
            </a:r>
          </a:p>
          <a:p>
            <a:pPr marL="285750" indent="-285750">
              <a:buFont typeface="Arial"/>
              <a:buChar char="•"/>
            </a:pPr>
            <a:endParaRPr lang="es-AR" sz="1600" dirty="0" smtClean="0"/>
          </a:p>
          <a:p>
            <a:pPr marL="0" indent="0">
              <a:buNone/>
            </a:pPr>
            <a:r>
              <a:rPr lang="es-AR" sz="1600" b="1" dirty="0" smtClean="0"/>
              <a:t>Enlaces a documentos:</a:t>
            </a:r>
          </a:p>
          <a:p>
            <a:r>
              <a:rPr lang="es-AR" sz="1600" b="1" dirty="0" smtClean="0"/>
              <a:t> </a:t>
            </a:r>
            <a:r>
              <a:rPr lang="es-AR" sz="1600" b="1" u="sng" dirty="0" smtClean="0">
                <a:solidFill>
                  <a:schemeClr val="accent5">
                    <a:lumMod val="75000"/>
                  </a:schemeClr>
                </a:solidFill>
              </a:rPr>
              <a:t>Protocolo de la Guía de Campo de la Conductividad Eléctrica </a:t>
            </a:r>
          </a:p>
          <a:p>
            <a:r>
              <a:rPr lang="es-AR" sz="1600" b="1" u="sng" dirty="0" smtClean="0">
                <a:solidFill>
                  <a:schemeClr val="accent5">
                    <a:lumMod val="75000"/>
                  </a:schemeClr>
                </a:solidFill>
              </a:rPr>
              <a:t>Hoja de Datos de la Investigación de la Hidrósfera</a:t>
            </a:r>
            <a:endParaRPr lang="es-AR" sz="1600" u="sng" dirty="0">
              <a:solidFill>
                <a:schemeClr val="accent5">
                  <a:lumMod val="75000"/>
                </a:schemeClr>
              </a:solidFill>
            </a:endParaRPr>
          </a:p>
        </p:txBody>
      </p:sp>
      <p:pic>
        <p:nvPicPr>
          <p:cNvPr id="8" name="Content Placeholder 7" descr="Illustration of equipment needed for the protocol"/>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7502" y="2280579"/>
            <a:ext cx="3797300" cy="3810000"/>
          </a:xfrm>
        </p:spPr>
      </p:pic>
      <p:sp>
        <p:nvSpPr>
          <p:cNvPr id="9" name="CuadroTexto 8"/>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10" name="Rectángulo redondeado 9"/>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datos</a:t>
            </a:r>
            <a:endParaRPr lang="es-AR" sz="1100" dirty="0">
              <a:solidFill>
                <a:schemeClr val="bg1"/>
              </a:solidFill>
            </a:endParaRPr>
          </a:p>
        </p:txBody>
      </p:sp>
    </p:spTree>
    <p:extLst>
      <p:ext uri="{BB962C8B-B14F-4D97-AF65-F5344CB8AC3E}">
        <p14:creationId xmlns:p14="http://schemas.microsoft.com/office/powerpoint/2010/main" val="321468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18</a:t>
            </a:fld>
            <a:endParaRPr lang="en-US" dirty="0"/>
          </a:p>
        </p:txBody>
      </p:sp>
      <p:sp>
        <p:nvSpPr>
          <p:cNvPr id="2" name="Title 1"/>
          <p:cNvSpPr>
            <a:spLocks noGrp="1"/>
          </p:cNvSpPr>
          <p:nvPr>
            <p:ph type="title"/>
          </p:nvPr>
        </p:nvSpPr>
        <p:spPr>
          <a:xfrm>
            <a:off x="1147290" y="1001376"/>
            <a:ext cx="7886700" cy="568593"/>
          </a:xfrm>
        </p:spPr>
        <p:txBody>
          <a:bodyPr>
            <a:normAutofit/>
          </a:bodyPr>
          <a:lstStyle/>
          <a:p>
            <a:r>
              <a:rPr lang="es-AR" sz="2800" b="1" dirty="0" smtClean="0">
                <a:solidFill>
                  <a:srgbClr val="000072"/>
                </a:solidFill>
              </a:rPr>
              <a:t>Medidor de Conductividad Eléctrica</a:t>
            </a:r>
            <a:endParaRPr lang="es-AR" sz="2800" b="1" dirty="0">
              <a:solidFill>
                <a:srgbClr val="000072"/>
              </a:solidFill>
            </a:endParaRPr>
          </a:p>
        </p:txBody>
      </p:sp>
      <p:sp>
        <p:nvSpPr>
          <p:cNvPr id="3" name="Content Placeholder 2"/>
          <p:cNvSpPr>
            <a:spLocks noGrp="1"/>
          </p:cNvSpPr>
          <p:nvPr>
            <p:ph sz="half" idx="1"/>
          </p:nvPr>
        </p:nvSpPr>
        <p:spPr>
          <a:xfrm>
            <a:off x="1147290" y="1629603"/>
            <a:ext cx="5477030" cy="4878637"/>
          </a:xfrm>
        </p:spPr>
        <p:txBody>
          <a:bodyPr>
            <a:normAutofit/>
          </a:bodyPr>
          <a:lstStyle/>
          <a:p>
            <a:r>
              <a:rPr lang="es-AR" sz="1400" b="1" dirty="0" smtClean="0">
                <a:solidFill>
                  <a:srgbClr val="002060"/>
                </a:solidFill>
              </a:rPr>
              <a:t>Su tarea consiste en medir la conductividad eléctrica de su muestra de agua. Antes de empezar, asegúrese de que la muestra tiene la temperatura y la salinidad adecuadas para producir una lectura precisa.</a:t>
            </a:r>
            <a:endParaRPr lang="es-AR" sz="1400" dirty="0" smtClean="0"/>
          </a:p>
          <a:p>
            <a:pPr algn="just"/>
            <a:r>
              <a:rPr lang="es-AR" sz="1400" dirty="0" smtClean="0"/>
              <a:t>La conductividad eléctrica de una masa de agua puede determinarse con un </a:t>
            </a:r>
            <a:r>
              <a:rPr lang="es-AR" sz="1400" dirty="0" err="1" smtClean="0"/>
              <a:t>conductímetro</a:t>
            </a:r>
            <a:r>
              <a:rPr lang="es-AR" sz="1400" dirty="0" smtClean="0"/>
              <a:t> eléctrico portátil.</a:t>
            </a:r>
          </a:p>
          <a:p>
            <a:pPr algn="just"/>
            <a:endParaRPr lang="es-AR" sz="1400" dirty="0" smtClean="0"/>
          </a:p>
          <a:p>
            <a:pPr algn="just"/>
            <a:r>
              <a:rPr lang="es-AR" sz="1400" dirty="0" smtClean="0"/>
              <a:t>La conductividad se mide con un </a:t>
            </a:r>
            <a:r>
              <a:rPr lang="es-AR" sz="1400" dirty="0" err="1" smtClean="0"/>
              <a:t>conductivímetro</a:t>
            </a:r>
            <a:r>
              <a:rPr lang="es-AR" sz="1400" dirty="0" smtClean="0"/>
              <a:t> eléctrico. Se aplica una tensión entre dos electrodos mientras el extremo de la sonda del medidor se sumerge en el agua de la muestra. La caída de tensión causada por la resistencia del agua se utiliza para calcular la conductividad por centímetro. </a:t>
            </a:r>
          </a:p>
          <a:p>
            <a:pPr marL="0" indent="0" algn="just">
              <a:buNone/>
            </a:pPr>
            <a:endParaRPr lang="es-AR" sz="1400" dirty="0" smtClean="0"/>
          </a:p>
          <a:p>
            <a:pPr algn="just"/>
            <a:r>
              <a:rPr lang="es-AR" sz="1400" dirty="0" smtClean="0"/>
              <a:t>Existen varios fabricantes y modelos de </a:t>
            </a:r>
            <a:r>
              <a:rPr lang="es-AR" sz="1400" dirty="0" err="1" smtClean="0"/>
              <a:t>conductivímetros</a:t>
            </a:r>
            <a:r>
              <a:rPr lang="es-AR" sz="1400" dirty="0" smtClean="0"/>
              <a:t>. Algunos modelos pueden medir la conductividad en incrementos de 10 µS / cm; otros en incrementos de 1,0 µS /cm. Si su modelo mide en incrementos de 10 µS /cm, tendrá que calibrarlo lo más cerca posible de la solución estándar. </a:t>
            </a:r>
            <a:endParaRPr lang="es-AR" sz="1400" dirty="0"/>
          </a:p>
        </p:txBody>
      </p:sp>
      <p:pic>
        <p:nvPicPr>
          <p:cNvPr id="9" name="Content Placeholder 8" descr="Photograph of a EC meter. There is a meter end, with a digital display, and a probe end, which is immersed into the sample. "/>
          <p:cNvPicPr>
            <a:picLocks noGrp="1" noChangeAspect="1"/>
          </p:cNvPicPr>
          <p:nvPr>
            <p:ph sz="half" idx="2"/>
          </p:nvPr>
        </p:nvPicPr>
        <p:blipFill>
          <a:blip r:embed="rId2"/>
          <a:stretch>
            <a:fillRect/>
          </a:stretch>
        </p:blipFill>
        <p:spPr>
          <a:xfrm>
            <a:off x="6822537" y="1600968"/>
            <a:ext cx="2211453" cy="4351338"/>
          </a:xfrm>
          <a:prstGeom prst="rect">
            <a:avLst/>
          </a:prstGeom>
        </p:spPr>
      </p:pic>
      <p:pic>
        <p:nvPicPr>
          <p:cNvPr id="11" name="Picture 10" descr="Caution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434" y="6067864"/>
            <a:ext cx="399410" cy="409377"/>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718844" y="6067864"/>
            <a:ext cx="7143001" cy="738664"/>
          </a:xfrm>
          <a:prstGeom prst="rect">
            <a:avLst/>
          </a:prstGeom>
          <a:noFill/>
        </p:spPr>
        <p:txBody>
          <a:bodyPr wrap="square" rtlCol="0">
            <a:spAutoFit/>
          </a:bodyPr>
          <a:lstStyle/>
          <a:p>
            <a:r>
              <a:rPr lang="es-AR" sz="1400" b="1" dirty="0" smtClean="0">
                <a:solidFill>
                  <a:srgbClr val="000090"/>
                </a:solidFill>
              </a:rPr>
              <a:t> ¡Preste mucha atención a su procedimiento de calibración. Sin el paso de calibración, sus datos de conductividad eléctrica no serán significativos ni comparables con los datos recopilados  por otros!  </a:t>
            </a:r>
            <a:endParaRPr lang="es-AR" sz="1400" b="1" dirty="0">
              <a:solidFill>
                <a:srgbClr val="000090"/>
              </a:solidFill>
            </a:endParaRPr>
          </a:p>
        </p:txBody>
      </p:sp>
      <p:sp>
        <p:nvSpPr>
          <p:cNvPr id="12" name="CuadroTexto 11"/>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13" name="Rectángulo redondeado 12"/>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datos</a:t>
            </a:r>
            <a:endParaRPr lang="es-AR" sz="1100" dirty="0">
              <a:solidFill>
                <a:schemeClr val="bg1"/>
              </a:solidFill>
            </a:endParaRPr>
          </a:p>
        </p:txBody>
      </p:sp>
    </p:spTree>
    <p:extLst>
      <p:ext uri="{BB962C8B-B14F-4D97-AF65-F5344CB8AC3E}">
        <p14:creationId xmlns:p14="http://schemas.microsoft.com/office/powerpoint/2010/main" val="77362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1</a:t>
            </a:fld>
            <a:endParaRPr lang="en-US" dirty="0"/>
          </a:p>
        </p:txBody>
      </p:sp>
      <p:sp>
        <p:nvSpPr>
          <p:cNvPr id="2" name="Title 1"/>
          <p:cNvSpPr>
            <a:spLocks noGrp="1"/>
          </p:cNvSpPr>
          <p:nvPr>
            <p:ph type="title"/>
          </p:nvPr>
        </p:nvSpPr>
        <p:spPr>
          <a:xfrm>
            <a:off x="1147137" y="873457"/>
            <a:ext cx="6249950" cy="865000"/>
          </a:xfrm>
        </p:spPr>
        <p:txBody>
          <a:bodyPr>
            <a:normAutofit/>
          </a:bodyPr>
          <a:lstStyle/>
          <a:p>
            <a:pPr marL="0" marR="0">
              <a:spcBef>
                <a:spcPts val="0"/>
              </a:spcBef>
              <a:spcAft>
                <a:spcPts val="0"/>
              </a:spcAft>
            </a:pPr>
            <a:r>
              <a:rPr lang="es-AR" sz="3200" b="1" dirty="0" smtClean="0">
                <a:solidFill>
                  <a:srgbClr val="000090"/>
                </a:solidFill>
                <a:ea typeface="ＭＳ 明朝"/>
                <a:cs typeface="Times New Roman"/>
              </a:rPr>
              <a:t>Descripción General</a:t>
            </a:r>
            <a:endParaRPr lang="es-AR" sz="3200" b="1" dirty="0">
              <a:solidFill>
                <a:srgbClr val="000090"/>
              </a:solidFill>
              <a:ea typeface="ＭＳ 明朝"/>
              <a:cs typeface="Times New Roman"/>
            </a:endParaRPr>
          </a:p>
        </p:txBody>
      </p:sp>
      <p:sp>
        <p:nvSpPr>
          <p:cNvPr id="3" name="Content Placeholder 2"/>
          <p:cNvSpPr>
            <a:spLocks noGrp="1"/>
          </p:cNvSpPr>
          <p:nvPr>
            <p:ph sz="half" idx="1"/>
          </p:nvPr>
        </p:nvSpPr>
        <p:spPr>
          <a:xfrm>
            <a:off x="1147137" y="1859280"/>
            <a:ext cx="7861396" cy="4857186"/>
          </a:xfrm>
        </p:spPr>
        <p:txBody>
          <a:bodyPr>
            <a:normAutofit lnSpcReduction="10000"/>
          </a:bodyPr>
          <a:lstStyle/>
          <a:p>
            <a:pPr marL="0" marR="0" indent="0">
              <a:spcBef>
                <a:spcPts val="0"/>
              </a:spcBef>
              <a:spcAft>
                <a:spcPts val="0"/>
              </a:spcAft>
              <a:buNone/>
            </a:pPr>
            <a:r>
              <a:rPr lang="es-AR" sz="1800" b="1" dirty="0" smtClean="0">
                <a:solidFill>
                  <a:schemeClr val="accent5">
                    <a:lumMod val="75000"/>
                  </a:schemeClr>
                </a:solidFill>
                <a:ea typeface="ＭＳ 明朝"/>
                <a:cs typeface="Times New Roman"/>
              </a:rPr>
              <a:t>Este módulo: </a:t>
            </a:r>
          </a:p>
          <a:p>
            <a:pPr marL="0" marR="0" indent="0">
              <a:spcBef>
                <a:spcPts val="0"/>
              </a:spcBef>
              <a:spcAft>
                <a:spcPts val="0"/>
              </a:spcAft>
              <a:buNone/>
            </a:pPr>
            <a:endParaRPr lang="es-AR" sz="1800" b="1" dirty="0" smtClean="0">
              <a:solidFill>
                <a:schemeClr val="accent5">
                  <a:lumMod val="75000"/>
                </a:schemeClr>
              </a:solidFill>
              <a:ea typeface="ＭＳ 明朝"/>
              <a:cs typeface="Times New Roman"/>
            </a:endParaRPr>
          </a:p>
          <a:p>
            <a:pPr marR="0">
              <a:spcBef>
                <a:spcPts val="0"/>
              </a:spcBef>
              <a:spcAft>
                <a:spcPts val="0"/>
              </a:spcAft>
            </a:pPr>
            <a:r>
              <a:rPr lang="es-AR" sz="1800" b="1" dirty="0" smtClean="0">
                <a:solidFill>
                  <a:schemeClr val="accent5">
                    <a:lumMod val="75000"/>
                  </a:schemeClr>
                </a:solidFill>
                <a:ea typeface="ＭＳ 明朝"/>
                <a:cs typeface="Times New Roman"/>
              </a:rPr>
              <a:t>Revisa la selección de un sitio de hidrología GLOBE </a:t>
            </a:r>
          </a:p>
          <a:p>
            <a:pPr marR="0">
              <a:spcBef>
                <a:spcPts val="0"/>
              </a:spcBef>
              <a:spcAft>
                <a:spcPts val="0"/>
              </a:spcAft>
            </a:pPr>
            <a:r>
              <a:rPr lang="es-AR" sz="1800" b="1" dirty="0" smtClean="0">
                <a:solidFill>
                  <a:schemeClr val="accent5">
                    <a:lumMod val="75000"/>
                  </a:schemeClr>
                </a:solidFill>
                <a:ea typeface="ＭＳ 明朝"/>
                <a:cs typeface="Times New Roman"/>
              </a:rPr>
              <a:t>Revisa la técnica de muestreo de agua utilizada en los Protocolos de Hidrología GLOBE</a:t>
            </a:r>
          </a:p>
          <a:p>
            <a:pPr marR="0">
              <a:spcBef>
                <a:spcPts val="0"/>
              </a:spcBef>
              <a:spcAft>
                <a:spcPts val="0"/>
              </a:spcAft>
            </a:pPr>
            <a:r>
              <a:rPr lang="es-AR" sz="1800" b="1" dirty="0" smtClean="0">
                <a:solidFill>
                  <a:schemeClr val="accent5">
                    <a:lumMod val="75000"/>
                  </a:schemeClr>
                </a:solidFill>
                <a:ea typeface="ＭＳ 明朝"/>
                <a:cs typeface="Times New Roman"/>
              </a:rPr>
              <a:t>Proporciona una introducción paso a paso del método del Protocolo</a:t>
            </a:r>
          </a:p>
          <a:p>
            <a:pPr marL="0" marR="0" indent="0">
              <a:spcBef>
                <a:spcPts val="0"/>
              </a:spcBef>
              <a:spcAft>
                <a:spcPts val="0"/>
              </a:spcAft>
              <a:buNone/>
            </a:pPr>
            <a:endParaRPr lang="es-AR" sz="1800" b="1" dirty="0" smtClean="0">
              <a:solidFill>
                <a:schemeClr val="accent5">
                  <a:lumMod val="75000"/>
                </a:schemeClr>
              </a:solidFill>
              <a:ea typeface="ＭＳ 明朝"/>
              <a:cs typeface="Times New Roman"/>
            </a:endParaRPr>
          </a:p>
          <a:p>
            <a:pPr marL="0" marR="0" indent="0">
              <a:spcBef>
                <a:spcPts val="0"/>
              </a:spcBef>
              <a:spcAft>
                <a:spcPts val="0"/>
              </a:spcAft>
              <a:buNone/>
            </a:pPr>
            <a:r>
              <a:rPr lang="es-AR" sz="1800" b="1" dirty="0" smtClean="0">
                <a:solidFill>
                  <a:schemeClr val="accent5">
                    <a:lumMod val="75000"/>
                  </a:schemeClr>
                </a:solidFill>
                <a:ea typeface="ＭＳ 明朝"/>
                <a:cs typeface="Times New Roman"/>
              </a:rPr>
              <a:t>Objetivos de aprendizaje</a:t>
            </a:r>
          </a:p>
          <a:p>
            <a:pPr marL="0" marR="0" indent="0">
              <a:spcBef>
                <a:spcPts val="0"/>
              </a:spcBef>
              <a:spcAft>
                <a:spcPts val="0"/>
              </a:spcAft>
              <a:buNone/>
            </a:pPr>
            <a:endParaRPr lang="es-AR" sz="1800" b="1" dirty="0" smtClean="0">
              <a:solidFill>
                <a:schemeClr val="accent5">
                  <a:lumMod val="75000"/>
                </a:schemeClr>
              </a:solidFill>
              <a:ea typeface="ＭＳ 明朝"/>
              <a:cs typeface="Times New Roman"/>
            </a:endParaRPr>
          </a:p>
          <a:p>
            <a:pPr marL="0" marR="0" indent="0">
              <a:spcBef>
                <a:spcPts val="0"/>
              </a:spcBef>
              <a:spcAft>
                <a:spcPts val="0"/>
              </a:spcAft>
              <a:buNone/>
            </a:pPr>
            <a:r>
              <a:rPr lang="es-AR" sz="1800" b="1" dirty="0" smtClean="0">
                <a:solidFill>
                  <a:schemeClr val="accent5">
                    <a:lumMod val="75000"/>
                  </a:schemeClr>
                </a:solidFill>
                <a:ea typeface="ＭＳ 明朝"/>
                <a:cs typeface="Times New Roman"/>
              </a:rPr>
              <a:t>Después de completar este módulo, usted estará en condiciones de:</a:t>
            </a:r>
          </a:p>
          <a:p>
            <a:pPr marL="0" marR="0" indent="0">
              <a:spcBef>
                <a:spcPts val="0"/>
              </a:spcBef>
              <a:spcAft>
                <a:spcPts val="0"/>
              </a:spcAft>
              <a:buNone/>
            </a:pPr>
            <a:endParaRPr lang="es-AR" sz="1800" b="1" dirty="0" smtClean="0">
              <a:solidFill>
                <a:schemeClr val="accent5">
                  <a:lumMod val="75000"/>
                </a:schemeClr>
              </a:solidFill>
              <a:ea typeface="ＭＳ 明朝"/>
              <a:cs typeface="Times New Roman"/>
            </a:endParaRPr>
          </a:p>
          <a:p>
            <a:pPr marR="0">
              <a:spcBef>
                <a:spcPts val="0"/>
              </a:spcBef>
              <a:spcAft>
                <a:spcPts val="0"/>
              </a:spcAft>
            </a:pPr>
            <a:r>
              <a:rPr lang="es-AR" sz="1800" b="1" dirty="0" smtClean="0">
                <a:solidFill>
                  <a:schemeClr val="accent5">
                    <a:lumMod val="75000"/>
                  </a:schemeClr>
                </a:solidFill>
                <a:ea typeface="ＭＳ 明朝"/>
                <a:cs typeface="Times New Roman"/>
              </a:rPr>
              <a:t>Definir la conductividad eléctrica y explicar cómo las variables ambientales dan lugar a diferentes mediciones</a:t>
            </a:r>
          </a:p>
          <a:p>
            <a:pPr marR="0">
              <a:spcBef>
                <a:spcPts val="0"/>
              </a:spcBef>
              <a:spcAft>
                <a:spcPts val="0"/>
              </a:spcAft>
            </a:pPr>
            <a:r>
              <a:rPr lang="es-AR" sz="1800" b="1" dirty="0" smtClean="0">
                <a:solidFill>
                  <a:schemeClr val="accent5">
                    <a:lumMod val="75000"/>
                  </a:schemeClr>
                </a:solidFill>
                <a:ea typeface="ＭＳ 明朝"/>
                <a:cs typeface="Times New Roman"/>
              </a:rPr>
              <a:t>Describir la importancia de la calibración de los instrumentos para la obtención de datos precisos</a:t>
            </a:r>
          </a:p>
          <a:p>
            <a:pPr marR="0">
              <a:spcBef>
                <a:spcPts val="0"/>
              </a:spcBef>
              <a:spcAft>
                <a:spcPts val="0"/>
              </a:spcAft>
            </a:pPr>
            <a:r>
              <a:rPr lang="es-AR" sz="1800" b="1" dirty="0" smtClean="0">
                <a:solidFill>
                  <a:schemeClr val="accent5">
                    <a:lumMod val="75000"/>
                  </a:schemeClr>
                </a:solidFill>
                <a:ea typeface="ＭＳ 明朝"/>
                <a:cs typeface="Times New Roman"/>
              </a:rPr>
              <a:t>Realizar mediciones de la conductividad eléctrica del agua </a:t>
            </a:r>
          </a:p>
          <a:p>
            <a:pPr marR="0">
              <a:spcBef>
                <a:spcPts val="0"/>
              </a:spcBef>
              <a:spcAft>
                <a:spcPts val="0"/>
              </a:spcAft>
            </a:pPr>
            <a:r>
              <a:rPr lang="es-AR" sz="1800" b="1" dirty="0" smtClean="0">
                <a:solidFill>
                  <a:schemeClr val="accent5">
                    <a:lumMod val="75000"/>
                  </a:schemeClr>
                </a:solidFill>
                <a:ea typeface="ＭＳ 明朝"/>
                <a:cs typeface="Times New Roman"/>
              </a:rPr>
              <a:t>Cargar los datos en el portal de GLOBE</a:t>
            </a:r>
          </a:p>
          <a:p>
            <a:pPr marR="0">
              <a:spcBef>
                <a:spcPts val="0"/>
              </a:spcBef>
              <a:spcAft>
                <a:spcPts val="0"/>
              </a:spcAft>
            </a:pPr>
            <a:r>
              <a:rPr lang="es-AR" sz="1800" b="1" dirty="0" smtClean="0">
                <a:solidFill>
                  <a:schemeClr val="accent5">
                    <a:lumMod val="75000"/>
                  </a:schemeClr>
                </a:solidFill>
                <a:ea typeface="ＭＳ 明朝"/>
                <a:cs typeface="Times New Roman"/>
              </a:rPr>
              <a:t>Visualizar los datos utilizando el Sistema de Visualización de GLOBE</a:t>
            </a:r>
          </a:p>
          <a:p>
            <a:pPr marL="0" marR="0" indent="0">
              <a:spcBef>
                <a:spcPts val="0"/>
              </a:spcBef>
              <a:spcAft>
                <a:spcPts val="0"/>
              </a:spcAft>
              <a:buNone/>
            </a:pPr>
            <a:endParaRPr lang="es-AR" sz="1800" b="1" dirty="0" smtClean="0">
              <a:solidFill>
                <a:schemeClr val="accent5">
                  <a:lumMod val="75000"/>
                </a:schemeClr>
              </a:solidFill>
              <a:ea typeface="ＭＳ 明朝"/>
              <a:cs typeface="Times New Roman"/>
            </a:endParaRPr>
          </a:p>
          <a:p>
            <a:pPr marL="0" marR="0" indent="0">
              <a:spcBef>
                <a:spcPts val="0"/>
              </a:spcBef>
              <a:spcAft>
                <a:spcPts val="0"/>
              </a:spcAft>
              <a:buNone/>
            </a:pPr>
            <a:r>
              <a:rPr lang="es-AR" sz="1800" b="1" dirty="0" smtClean="0">
                <a:solidFill>
                  <a:schemeClr val="accent5">
                    <a:lumMod val="75000"/>
                  </a:schemeClr>
                </a:solidFill>
                <a:ea typeface="ＭＳ 明朝"/>
                <a:cs typeface="Times New Roman"/>
              </a:rPr>
              <a:t>Tiempo estimado para completar este módulo 1,5 horas.</a:t>
            </a:r>
          </a:p>
          <a:p>
            <a:pPr marL="0" marR="0" indent="0">
              <a:spcBef>
                <a:spcPts val="0"/>
              </a:spcBef>
              <a:spcAft>
                <a:spcPts val="0"/>
              </a:spcAft>
              <a:buNone/>
            </a:pPr>
            <a:endParaRPr lang="es-AR" sz="1050" dirty="0">
              <a:ea typeface="ＭＳ 明朝"/>
              <a:cs typeface="Times New Roman"/>
            </a:endParaRPr>
          </a:p>
        </p:txBody>
      </p:sp>
      <p:sp>
        <p:nvSpPr>
          <p:cNvPr id="8" name="CuadroTexto 7"/>
          <p:cNvSpPr txBox="1"/>
          <p:nvPr/>
        </p:nvSpPr>
        <p:spPr>
          <a:xfrm>
            <a:off x="29532" y="1098059"/>
            <a:ext cx="1160471" cy="5447645"/>
          </a:xfrm>
          <a:prstGeom prst="rect">
            <a:avLst/>
          </a:prstGeom>
          <a:noFill/>
        </p:spPr>
        <p:txBody>
          <a:bodyPr wrap="square" rtlCol="0">
            <a:spAutoFit/>
          </a:bodyPr>
          <a:lstStyle/>
          <a:p>
            <a:r>
              <a:rPr lang="es-AR" sz="1200" b="1" dirty="0" smtClean="0">
                <a:solidFill>
                  <a:srgbClr val="0B037B"/>
                </a:solidFill>
              </a:rPr>
              <a:t>A. ¿Qué es la conductividad eléctrica?</a:t>
            </a:r>
          </a:p>
          <a:p>
            <a:endParaRPr lang="es-AR" sz="1200" b="1" dirty="0" smtClean="0">
              <a:solidFill>
                <a:srgbClr val="91AAC6"/>
              </a:solidFill>
            </a:endParaRPr>
          </a:p>
          <a:p>
            <a:r>
              <a:rPr lang="es-AR" sz="1200" b="1" dirty="0">
                <a:solidFill>
                  <a:srgbClr val="95A9C1"/>
                </a:solidFill>
              </a:rPr>
              <a:t>B</a:t>
            </a:r>
            <a:r>
              <a:rPr lang="es-AR" sz="1200" b="1" dirty="0" smtClean="0">
                <a:solidFill>
                  <a:srgbClr val="95A9C1"/>
                </a:solidFill>
              </a:rPr>
              <a:t>. ¿Por qué recolectar datos la conductividad eléctrica?</a:t>
            </a:r>
          </a:p>
          <a:p>
            <a:endParaRPr lang="es-AR" sz="1200" b="1" dirty="0">
              <a:solidFill>
                <a:srgbClr val="95A9C1"/>
              </a:solidFill>
            </a:endParaRPr>
          </a:p>
          <a:p>
            <a:r>
              <a:rPr lang="es-AR" sz="1200" b="1" dirty="0" smtClean="0">
                <a:solidFill>
                  <a:srgbClr val="95A9C1"/>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9" name="Rectángulo redondeado 8"/>
          <p:cNvSpPr/>
          <p:nvPr/>
        </p:nvSpPr>
        <p:spPr>
          <a:xfrm>
            <a:off x="7629429" y="158472"/>
            <a:ext cx="1294543"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¿Qué es la conductividad eléctrica?</a:t>
            </a:r>
            <a:endParaRPr lang="es-AR" sz="1100" dirty="0">
              <a:solidFill>
                <a:schemeClr val="bg1"/>
              </a:solidFill>
            </a:endParaRPr>
          </a:p>
        </p:txBody>
      </p:sp>
    </p:spTree>
    <p:extLst>
      <p:ext uri="{BB962C8B-B14F-4D97-AF65-F5344CB8AC3E}">
        <p14:creationId xmlns:p14="http://schemas.microsoft.com/office/powerpoint/2010/main" val="497925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19</a:t>
            </a:fld>
            <a:endParaRPr lang="en-US" dirty="0"/>
          </a:p>
        </p:txBody>
      </p:sp>
      <p:sp>
        <p:nvSpPr>
          <p:cNvPr id="2" name="Title 1"/>
          <p:cNvSpPr>
            <a:spLocks noGrp="1"/>
          </p:cNvSpPr>
          <p:nvPr>
            <p:ph type="title"/>
          </p:nvPr>
        </p:nvSpPr>
        <p:spPr>
          <a:xfrm>
            <a:off x="1202295" y="872962"/>
            <a:ext cx="7886700" cy="717299"/>
          </a:xfrm>
        </p:spPr>
        <p:txBody>
          <a:bodyPr>
            <a:normAutofit/>
          </a:bodyPr>
          <a:lstStyle/>
          <a:p>
            <a:r>
              <a:rPr lang="es-AR" sz="2400" b="1" dirty="0" smtClean="0">
                <a:solidFill>
                  <a:srgbClr val="000072"/>
                </a:solidFill>
              </a:rPr>
              <a:t>Calibración de la sonda de conductividad eléctrica (1/2)</a:t>
            </a:r>
            <a:endParaRPr lang="es-AR" sz="2800" b="1" dirty="0">
              <a:solidFill>
                <a:srgbClr val="000072"/>
              </a:solidFill>
            </a:endParaRPr>
          </a:p>
        </p:txBody>
      </p:sp>
      <p:sp>
        <p:nvSpPr>
          <p:cNvPr id="3" name="Content Placeholder 2"/>
          <p:cNvSpPr>
            <a:spLocks noGrp="1"/>
          </p:cNvSpPr>
          <p:nvPr>
            <p:ph sz="half" idx="1"/>
          </p:nvPr>
        </p:nvSpPr>
        <p:spPr>
          <a:xfrm>
            <a:off x="1202295" y="1274677"/>
            <a:ext cx="7714555" cy="768157"/>
          </a:xfrm>
        </p:spPr>
        <p:txBody>
          <a:bodyPr>
            <a:normAutofit lnSpcReduction="10000"/>
          </a:bodyPr>
          <a:lstStyle/>
          <a:p>
            <a:pPr marL="0" indent="0">
              <a:buNone/>
            </a:pPr>
            <a:endParaRPr lang="es-AR" sz="1400" dirty="0" smtClean="0"/>
          </a:p>
          <a:p>
            <a:pPr marL="0" indent="0">
              <a:buNone/>
            </a:pPr>
            <a:r>
              <a:rPr lang="es-AR" sz="1400" dirty="0" smtClean="0"/>
              <a:t>Antes de realizar mediciones de conductividad eléctrica, debe asegurarse de que su medidor está calibrado y sea capaz de realizar mediciones precisas.</a:t>
            </a:r>
            <a:endParaRPr lang="es-AR" sz="1400" dirty="0"/>
          </a:p>
        </p:txBody>
      </p:sp>
      <p:sp>
        <p:nvSpPr>
          <p:cNvPr id="13" name="Content Placeholder 3"/>
          <p:cNvSpPr txBox="1">
            <a:spLocks/>
          </p:cNvSpPr>
          <p:nvPr/>
        </p:nvSpPr>
        <p:spPr>
          <a:xfrm>
            <a:off x="1202295" y="2115209"/>
            <a:ext cx="4278150" cy="435133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AR" b="1" dirty="0" smtClean="0"/>
              <a:t>Aquí están los pasos:</a:t>
            </a:r>
          </a:p>
          <a:p>
            <a:endParaRPr lang="es-AR" b="1" dirty="0" smtClean="0"/>
          </a:p>
          <a:p>
            <a:pPr marL="514350" indent="-514350">
              <a:buAutoNum type="arabicPeriod"/>
            </a:pPr>
            <a:r>
              <a:rPr lang="es-AR" dirty="0" smtClean="0"/>
              <a:t>Lleve la solución estándar a temperatura     ambiente (unos 25° C).</a:t>
            </a:r>
          </a:p>
          <a:p>
            <a:pPr marL="514350" indent="-514350">
              <a:buFont typeface="+mj-lt"/>
              <a:buAutoNum type="arabicPeriod"/>
            </a:pPr>
            <a:endParaRPr lang="es-AR" dirty="0" smtClean="0"/>
          </a:p>
          <a:p>
            <a:pPr marL="514350" indent="-514350">
              <a:buFont typeface="+mj-lt"/>
              <a:buAutoNum type="arabicPeriod"/>
            </a:pPr>
            <a:r>
              <a:rPr lang="es-AR" dirty="0" smtClean="0"/>
              <a:t>Vierta la solución estándar en cada uno de los dos vasos o tazas limpias de 100 </a:t>
            </a:r>
            <a:r>
              <a:rPr lang="es-AR" dirty="0" err="1" smtClean="0"/>
              <a:t>mL</a:t>
            </a:r>
            <a:r>
              <a:rPr lang="es-AR" dirty="0" smtClean="0"/>
              <a:t> hasta una profundidad de unos 2 cm. </a:t>
            </a:r>
          </a:p>
          <a:p>
            <a:pPr marL="514350" indent="-514350">
              <a:buFont typeface="+mj-lt"/>
              <a:buAutoNum type="arabicPeriod"/>
            </a:pPr>
            <a:endParaRPr lang="es-AR" dirty="0" smtClean="0"/>
          </a:p>
          <a:p>
            <a:pPr marL="514350" indent="-514350">
              <a:buFont typeface="+mj-lt"/>
              <a:buAutoNum type="arabicPeriod"/>
            </a:pPr>
            <a:r>
              <a:rPr lang="es-AR" dirty="0" smtClean="0"/>
              <a:t>Retire la tapa del medidor de conductividad eléctrica y pulse el botón de encendido/apagado para encenderlo. </a:t>
            </a:r>
          </a:p>
          <a:p>
            <a:pPr marL="514350" indent="-514350">
              <a:buFont typeface="+mj-lt"/>
              <a:buAutoNum type="arabicPeriod"/>
            </a:pPr>
            <a:endParaRPr lang="es-AR" dirty="0" smtClean="0"/>
          </a:p>
          <a:p>
            <a:pPr marL="514350" indent="-514350">
              <a:buFont typeface="+mj-lt"/>
              <a:buAutoNum type="arabicPeriod"/>
            </a:pPr>
            <a:r>
              <a:rPr lang="es-AR" dirty="0" smtClean="0"/>
              <a:t>Enjuague el electrodo en la parte inferior del probador con agua destilada en la botella de lavado. </a:t>
            </a:r>
          </a:p>
          <a:p>
            <a:pPr marL="514350" indent="-514350">
              <a:buFont typeface="+mj-lt"/>
              <a:buAutoNum type="arabicPeriod"/>
            </a:pPr>
            <a:endParaRPr lang="es-AR" dirty="0" smtClean="0"/>
          </a:p>
          <a:p>
            <a:pPr marL="514350" indent="-514350">
              <a:buFont typeface="+mj-lt"/>
              <a:buAutoNum type="arabicPeriod"/>
            </a:pPr>
            <a:r>
              <a:rPr lang="es-AR" dirty="0" smtClean="0"/>
              <a:t>Seque suavemente con un pañuelo de papel. </a:t>
            </a:r>
            <a:endParaRPr lang="es-AR" dirty="0"/>
          </a:p>
        </p:txBody>
      </p:sp>
      <p:pic>
        <p:nvPicPr>
          <p:cNvPr id="11" name="Picture 10" descr="Caution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377" y="6312099"/>
            <a:ext cx="399410" cy="409377"/>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945994" y="6333796"/>
            <a:ext cx="7143001" cy="307777"/>
          </a:xfrm>
          <a:prstGeom prst="rect">
            <a:avLst/>
          </a:prstGeom>
          <a:noFill/>
        </p:spPr>
        <p:txBody>
          <a:bodyPr wrap="square" rtlCol="0">
            <a:spAutoFit/>
          </a:bodyPr>
          <a:lstStyle/>
          <a:p>
            <a:r>
              <a:rPr lang="es-AR" sz="1400" b="1" i="1" dirty="0" smtClean="0">
                <a:solidFill>
                  <a:srgbClr val="002060"/>
                </a:solidFill>
              </a:rPr>
              <a:t> No frote ni acaricie el electrodo mientras se seca, ya que podría dañar la sonda.</a:t>
            </a:r>
            <a:r>
              <a:rPr lang="es-AR" sz="1400" i="1" dirty="0" smtClean="0"/>
              <a:t>.</a:t>
            </a:r>
            <a:endParaRPr lang="es-AR" sz="1400" b="1" i="1" dirty="0">
              <a:solidFill>
                <a:srgbClr val="000090"/>
              </a:solidFill>
            </a:endParaRPr>
          </a:p>
        </p:txBody>
      </p:sp>
      <p:pic>
        <p:nvPicPr>
          <p:cNvPr id="8" name="Content Placeholder 7" descr="Diagram of two labeled beakers, one with a thermometer inserted in the water sample. The EC probe will be rinsed in the first beaker and then will be used to measure the EC of the sample in the second beaker.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23035" y="2426183"/>
            <a:ext cx="3493815" cy="2978937"/>
          </a:xfrm>
        </p:spPr>
      </p:pic>
      <p:sp>
        <p:nvSpPr>
          <p:cNvPr id="12" name="CuadroTexto 11"/>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14" name="Rectángulo redondeado 13"/>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datos</a:t>
            </a:r>
            <a:endParaRPr lang="es-AR" sz="1100" dirty="0">
              <a:solidFill>
                <a:schemeClr val="bg1"/>
              </a:solidFill>
            </a:endParaRPr>
          </a:p>
        </p:txBody>
      </p:sp>
    </p:spTree>
    <p:extLst>
      <p:ext uri="{BB962C8B-B14F-4D97-AF65-F5344CB8AC3E}">
        <p14:creationId xmlns:p14="http://schemas.microsoft.com/office/powerpoint/2010/main" val="1780986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302235-4686-FA4D-82D3-9660211AF392}" type="slidenum">
              <a:rPr lang="en-US" smtClean="0"/>
              <a:t>20</a:t>
            </a:fld>
            <a:endParaRPr lang="en-US" dirty="0"/>
          </a:p>
        </p:txBody>
      </p:sp>
      <p:sp>
        <p:nvSpPr>
          <p:cNvPr id="2" name="Title 1"/>
          <p:cNvSpPr>
            <a:spLocks noGrp="1"/>
          </p:cNvSpPr>
          <p:nvPr>
            <p:ph type="title"/>
          </p:nvPr>
        </p:nvSpPr>
        <p:spPr>
          <a:xfrm>
            <a:off x="1257300" y="796801"/>
            <a:ext cx="7886700" cy="1224896"/>
          </a:xfrm>
        </p:spPr>
        <p:txBody>
          <a:bodyPr>
            <a:normAutofit/>
          </a:bodyPr>
          <a:lstStyle/>
          <a:p>
            <a:r>
              <a:rPr lang="es-AR" sz="2400" b="1" dirty="0" smtClean="0">
                <a:solidFill>
                  <a:srgbClr val="000072"/>
                </a:solidFill>
              </a:rPr>
              <a:t>Calibración de la sonda de conductividad eléctrica(2/2)</a:t>
            </a:r>
            <a:r>
              <a:rPr lang="es-AR" sz="2400" dirty="0" smtClean="0"/>
              <a:t/>
            </a:r>
            <a:br>
              <a:rPr lang="es-AR" sz="2400" dirty="0" smtClean="0"/>
            </a:br>
            <a:endParaRPr lang="es-AR" sz="2800" b="1" dirty="0">
              <a:solidFill>
                <a:srgbClr val="000072"/>
              </a:solidFill>
            </a:endParaRPr>
          </a:p>
        </p:txBody>
      </p:sp>
      <p:sp>
        <p:nvSpPr>
          <p:cNvPr id="13" name="Content Placeholder 3"/>
          <p:cNvSpPr txBox="1">
            <a:spLocks/>
          </p:cNvSpPr>
          <p:nvPr/>
        </p:nvSpPr>
        <p:spPr>
          <a:xfrm>
            <a:off x="1428354" y="1433043"/>
            <a:ext cx="3538632" cy="30703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AR" sz="1600" b="1" dirty="0" smtClean="0"/>
              <a:t>Aquí están los pasos:</a:t>
            </a:r>
          </a:p>
          <a:p>
            <a:pPr marL="0" indent="0" algn="just">
              <a:buNone/>
            </a:pPr>
            <a:r>
              <a:rPr lang="es-AR" sz="1600" dirty="0" smtClean="0"/>
              <a:t>Coloque el extremo de la sonda del medidor en el primer vaso del estándar. Agite suavemente durante 2 segundos para eliminar el agua destilada. </a:t>
            </a:r>
          </a:p>
          <a:p>
            <a:pPr marL="0" indent="0" algn="just">
              <a:buNone/>
            </a:pPr>
            <a:r>
              <a:rPr lang="es-AR" sz="1600" dirty="0" smtClean="0"/>
              <a:t>Saque el medidor del primer vaso. NO lo enjuague con agua destilada. </a:t>
            </a:r>
          </a:p>
          <a:p>
            <a:pPr marL="0" indent="0" algn="just">
              <a:buNone/>
            </a:pPr>
            <a:r>
              <a:rPr lang="es-AR" sz="1600" dirty="0" smtClean="0"/>
              <a:t>Póngalo en el segundo vaso de precipitados. </a:t>
            </a:r>
          </a:p>
          <a:p>
            <a:pPr marL="0" indent="0" algn="just">
              <a:buNone/>
            </a:pPr>
            <a:r>
              <a:rPr lang="es-AR" sz="1600" dirty="0" smtClean="0"/>
              <a:t>Agite suavemente y espere a que los números dejen de cambiar.</a:t>
            </a:r>
          </a:p>
          <a:p>
            <a:pPr marL="0" indent="0" algn="just">
              <a:buNone/>
            </a:pPr>
            <a:endParaRPr lang="es-AR" dirty="0"/>
          </a:p>
        </p:txBody>
      </p:sp>
      <p:sp>
        <p:nvSpPr>
          <p:cNvPr id="4" name="Content Placeholder 3"/>
          <p:cNvSpPr>
            <a:spLocks noGrp="1"/>
          </p:cNvSpPr>
          <p:nvPr>
            <p:ph sz="half" idx="1"/>
          </p:nvPr>
        </p:nvSpPr>
        <p:spPr>
          <a:xfrm>
            <a:off x="1483359" y="4427039"/>
            <a:ext cx="7193281" cy="2207443"/>
          </a:xfrm>
        </p:spPr>
        <p:txBody>
          <a:bodyPr>
            <a:noAutofit/>
          </a:bodyPr>
          <a:lstStyle/>
          <a:p>
            <a:pPr marL="0" indent="0" algn="just">
              <a:buNone/>
            </a:pPr>
            <a:r>
              <a:rPr lang="es-AR" sz="1600" dirty="0" smtClean="0"/>
              <a:t>Si la pantalla no lee el valor de su solución estándar, debe ajustar el instrumento para que lea este número. (En la mayoría de los medidores, puede utilizar un pequeño destornillador para ajustar el tornillo de calibración del medidor hasta que la pantalla lea el valor estándar).</a:t>
            </a:r>
          </a:p>
          <a:p>
            <a:pPr marL="0" indent="0" algn="just">
              <a:buNone/>
            </a:pPr>
            <a:r>
              <a:rPr lang="es-AR" sz="1600" dirty="0" smtClean="0"/>
              <a:t>Enjuague el electrodo con agua destilada y séquelo. Apague el medidor y coloque la tapa para proteger el electrodo.</a:t>
            </a:r>
          </a:p>
          <a:p>
            <a:pPr marL="0" indent="0" algn="just">
              <a:buNone/>
            </a:pPr>
            <a:r>
              <a:rPr lang="es-AR" sz="1600" dirty="0" smtClean="0"/>
              <a:t>Vierta el estándar de los vasos en un contenedor de residuos. Enjuague  y seque los vasos. </a:t>
            </a:r>
            <a:r>
              <a:rPr lang="es-AR" sz="1600" b="1" dirty="0" smtClean="0">
                <a:solidFill>
                  <a:srgbClr val="FF0000"/>
                </a:solidFill>
              </a:rPr>
              <a:t>¡Ya ha terminado de calibrar su medidor de CE! Ahora está listo para medir la conductividad eléctrica de su muestra.</a:t>
            </a:r>
            <a:endParaRPr lang="es-AR" sz="1600" dirty="0"/>
          </a:p>
        </p:txBody>
      </p:sp>
      <p:pic>
        <p:nvPicPr>
          <p:cNvPr id="9" name="Content Placeholder 8" descr="diagram showing lab bench with two sample beakers of water, a thermometer and a EC prob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76996" y="1758939"/>
            <a:ext cx="3815149" cy="2599474"/>
          </a:xfrm>
        </p:spPr>
      </p:pic>
      <p:sp>
        <p:nvSpPr>
          <p:cNvPr id="10" name="CuadroTexto 9"/>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11" name="Rectángulo redondeado 10"/>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datos</a:t>
            </a:r>
            <a:endParaRPr lang="es-AR" sz="1100" dirty="0">
              <a:solidFill>
                <a:schemeClr val="bg1"/>
              </a:solidFill>
            </a:endParaRPr>
          </a:p>
        </p:txBody>
      </p:sp>
    </p:spTree>
    <p:extLst>
      <p:ext uri="{BB962C8B-B14F-4D97-AF65-F5344CB8AC3E}">
        <p14:creationId xmlns:p14="http://schemas.microsoft.com/office/powerpoint/2010/main" val="928348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21</a:t>
            </a:fld>
            <a:endParaRPr lang="en-US" dirty="0"/>
          </a:p>
        </p:txBody>
      </p:sp>
      <p:sp>
        <p:nvSpPr>
          <p:cNvPr id="2" name="Title 1"/>
          <p:cNvSpPr>
            <a:spLocks noGrp="1"/>
          </p:cNvSpPr>
          <p:nvPr>
            <p:ph type="title"/>
          </p:nvPr>
        </p:nvSpPr>
        <p:spPr>
          <a:xfrm>
            <a:off x="1202295" y="1175975"/>
            <a:ext cx="7886700" cy="698364"/>
          </a:xfrm>
        </p:spPr>
        <p:txBody>
          <a:bodyPr>
            <a:normAutofit fontScale="90000"/>
          </a:bodyPr>
          <a:lstStyle/>
          <a:p>
            <a:r>
              <a:rPr lang="es-AR" sz="2400" b="1" dirty="0" smtClean="0">
                <a:solidFill>
                  <a:srgbClr val="000072"/>
                </a:solidFill>
              </a:rPr>
              <a:t>Montaje del equipo para el Protocolo de Conductividad Eléctrica</a:t>
            </a:r>
            <a:r>
              <a:rPr lang="es-AR" sz="2400" dirty="0" smtClean="0"/>
              <a:t/>
            </a:r>
            <a:br>
              <a:rPr lang="es-AR" sz="2400" dirty="0" smtClean="0"/>
            </a:br>
            <a:endParaRPr lang="es-AR" sz="2800" b="1" dirty="0">
              <a:solidFill>
                <a:srgbClr val="000072"/>
              </a:solidFill>
            </a:endParaRPr>
          </a:p>
        </p:txBody>
      </p:sp>
      <p:sp>
        <p:nvSpPr>
          <p:cNvPr id="3" name="Content Placeholder 2"/>
          <p:cNvSpPr>
            <a:spLocks noGrp="1"/>
          </p:cNvSpPr>
          <p:nvPr>
            <p:ph sz="half" idx="1"/>
          </p:nvPr>
        </p:nvSpPr>
        <p:spPr>
          <a:xfrm>
            <a:off x="1147290" y="1874339"/>
            <a:ext cx="3886200" cy="4351338"/>
          </a:xfrm>
        </p:spPr>
        <p:txBody>
          <a:bodyPr>
            <a:normAutofit fontScale="55000" lnSpcReduction="20000"/>
          </a:bodyPr>
          <a:lstStyle/>
          <a:p>
            <a:pPr marL="0" indent="0">
              <a:buNone/>
            </a:pPr>
            <a:r>
              <a:rPr lang="es-AR" b="1" dirty="0" smtClean="0"/>
              <a:t>Va a necesitar: </a:t>
            </a:r>
          </a:p>
          <a:p>
            <a:endParaRPr lang="es-AR" dirty="0" smtClean="0"/>
          </a:p>
          <a:p>
            <a:pPr marL="285750" indent="-285750">
              <a:buFont typeface="Arial"/>
              <a:buChar char="•"/>
            </a:pPr>
            <a:r>
              <a:rPr lang="es-AR" dirty="0" smtClean="0"/>
              <a:t>Medidor de conductividad eléctrica</a:t>
            </a:r>
          </a:p>
          <a:p>
            <a:pPr marL="285750" indent="-285750">
              <a:buFont typeface="Arial"/>
              <a:buChar char="•"/>
            </a:pPr>
            <a:r>
              <a:rPr lang="es-AR" dirty="0" smtClean="0"/>
              <a:t>Termómetro</a:t>
            </a:r>
          </a:p>
          <a:p>
            <a:pPr marL="285750" indent="-285750">
              <a:buFont typeface="Arial"/>
              <a:buChar char="•"/>
            </a:pPr>
            <a:r>
              <a:rPr lang="es-AR" dirty="0" smtClean="0"/>
              <a:t>Agua destilada en una botella de lavado</a:t>
            </a:r>
          </a:p>
          <a:p>
            <a:pPr marL="285750" indent="-285750">
              <a:buFont typeface="Arial"/>
              <a:buChar char="•"/>
            </a:pPr>
            <a:r>
              <a:rPr lang="es-AR" dirty="0" smtClean="0"/>
              <a:t>Toallas de papel o tejido suave</a:t>
            </a:r>
          </a:p>
          <a:p>
            <a:pPr marL="285750" indent="-285750">
              <a:buFont typeface="Arial"/>
              <a:buChar char="•"/>
            </a:pPr>
            <a:r>
              <a:rPr lang="es-AR" dirty="0" smtClean="0"/>
              <a:t>2 vasos de precipitados de 100 ml o vasos de plástico</a:t>
            </a:r>
          </a:p>
          <a:p>
            <a:pPr marL="285750" indent="-285750">
              <a:buFont typeface="Arial"/>
              <a:buChar char="•"/>
            </a:pPr>
            <a:r>
              <a:rPr lang="es-AR" dirty="0" smtClean="0"/>
              <a:t>Guantes y gafas de protección</a:t>
            </a:r>
          </a:p>
          <a:p>
            <a:pPr marL="285750" indent="-285750">
              <a:buFont typeface="Arial"/>
              <a:buChar char="•"/>
            </a:pPr>
            <a:r>
              <a:rPr lang="es-AR" dirty="0" smtClean="0"/>
              <a:t>Destornillador pequeño</a:t>
            </a:r>
          </a:p>
          <a:p>
            <a:pPr marL="285750" indent="-285750">
              <a:buFont typeface="Arial"/>
              <a:buChar char="•"/>
            </a:pPr>
            <a:endParaRPr lang="es-AR" dirty="0" smtClean="0"/>
          </a:p>
          <a:p>
            <a:pPr marL="0" indent="0">
              <a:buNone/>
            </a:pPr>
            <a:r>
              <a:rPr lang="es-AR" b="1" dirty="0" smtClean="0"/>
              <a:t>Enlaces:</a:t>
            </a:r>
          </a:p>
          <a:p>
            <a:r>
              <a:rPr lang="es-AR" b="1" u="sng" dirty="0" smtClean="0">
                <a:solidFill>
                  <a:schemeClr val="accent5">
                    <a:lumMod val="75000"/>
                  </a:schemeClr>
                </a:solidFill>
              </a:rPr>
              <a:t>Protocolo de la Guía de Campo de la Conductividad Eléctrica </a:t>
            </a:r>
          </a:p>
          <a:p>
            <a:r>
              <a:rPr lang="es-AR" b="1" u="sng" dirty="0" smtClean="0">
                <a:solidFill>
                  <a:schemeClr val="accent5">
                    <a:lumMod val="75000"/>
                  </a:schemeClr>
                </a:solidFill>
              </a:rPr>
              <a:t>Hoja de Datos de la Investigación de la Hidrósfera</a:t>
            </a:r>
            <a:endParaRPr lang="es-AR" b="1" u="sng" dirty="0">
              <a:solidFill>
                <a:schemeClr val="accent5">
                  <a:lumMod val="75000"/>
                </a:schemeClr>
              </a:solidFill>
            </a:endParaRPr>
          </a:p>
        </p:txBody>
      </p:sp>
      <p:pic>
        <p:nvPicPr>
          <p:cNvPr id="10" name="Content Placeholder 9" descr="Illustration  of the equipment listed on this pag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5644" y="1874339"/>
            <a:ext cx="3464441" cy="4351338"/>
          </a:xfrm>
        </p:spPr>
      </p:pic>
      <p:sp>
        <p:nvSpPr>
          <p:cNvPr id="8" name="CuadroTexto 7"/>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9" name="Rectángulo redondeado 8"/>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datos</a:t>
            </a:r>
            <a:endParaRPr lang="es-AR" sz="1100" dirty="0">
              <a:solidFill>
                <a:schemeClr val="bg1"/>
              </a:solidFill>
            </a:endParaRPr>
          </a:p>
        </p:txBody>
      </p:sp>
    </p:spTree>
    <p:extLst>
      <p:ext uri="{BB962C8B-B14F-4D97-AF65-F5344CB8AC3E}">
        <p14:creationId xmlns:p14="http://schemas.microsoft.com/office/powerpoint/2010/main" val="1367203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stretch>
            <a:fillRect/>
          </a:stretch>
        </p:blipFill>
        <p:spPr>
          <a:xfrm>
            <a:off x="1612135" y="5703356"/>
            <a:ext cx="5919729" cy="1018120"/>
          </a:xfrm>
          <a:prstGeom prst="rect">
            <a:avLst/>
          </a:prstGeom>
        </p:spPr>
      </p:pic>
      <p:sp>
        <p:nvSpPr>
          <p:cNvPr id="3" name="Slide Number Placeholder 2"/>
          <p:cNvSpPr>
            <a:spLocks noGrp="1"/>
          </p:cNvSpPr>
          <p:nvPr>
            <p:ph type="sldNum" sz="quarter" idx="12"/>
          </p:nvPr>
        </p:nvSpPr>
        <p:spPr/>
        <p:txBody>
          <a:bodyPr/>
          <a:lstStyle/>
          <a:p>
            <a:fld id="{F1302235-4686-FA4D-82D3-9660211AF392}" type="slidenum">
              <a:rPr lang="en-US" smtClean="0"/>
              <a:t>22</a:t>
            </a:fld>
            <a:endParaRPr lang="en-US" dirty="0"/>
          </a:p>
        </p:txBody>
      </p:sp>
      <p:sp>
        <p:nvSpPr>
          <p:cNvPr id="2" name="Title 1"/>
          <p:cNvSpPr>
            <a:spLocks noGrp="1"/>
          </p:cNvSpPr>
          <p:nvPr>
            <p:ph type="title"/>
          </p:nvPr>
        </p:nvSpPr>
        <p:spPr>
          <a:xfrm>
            <a:off x="1219469" y="1001376"/>
            <a:ext cx="7350885" cy="389274"/>
          </a:xfrm>
        </p:spPr>
        <p:txBody>
          <a:bodyPr>
            <a:normAutofit fontScale="90000"/>
          </a:bodyPr>
          <a:lstStyle/>
          <a:p>
            <a:r>
              <a:rPr lang="es-AR" sz="2400" b="1" dirty="0" smtClean="0">
                <a:solidFill>
                  <a:srgbClr val="000072"/>
                </a:solidFill>
              </a:rPr>
              <a:t>Protocolo de Conductividad Eléctrica (1/3)</a:t>
            </a:r>
            <a:endParaRPr lang="es-AR" sz="2400" b="1" dirty="0">
              <a:solidFill>
                <a:schemeClr val="tx2"/>
              </a:solidFill>
            </a:endParaRPr>
          </a:p>
        </p:txBody>
      </p:sp>
      <p:sp>
        <p:nvSpPr>
          <p:cNvPr id="11" name="Content Placeholder 3"/>
          <p:cNvSpPr txBox="1">
            <a:spLocks/>
          </p:cNvSpPr>
          <p:nvPr/>
        </p:nvSpPr>
        <p:spPr>
          <a:xfrm>
            <a:off x="1202295" y="1351173"/>
            <a:ext cx="7313055" cy="13646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AR" sz="1800" dirty="0" smtClean="0"/>
              <a:t>1. Rellene la parte superior de la Hoja de Datos de la Investigación de la Hidrósfera.</a:t>
            </a:r>
          </a:p>
          <a:p>
            <a:pPr marL="0" indent="0">
              <a:lnSpc>
                <a:spcPct val="120000"/>
              </a:lnSpc>
              <a:buNone/>
            </a:pPr>
            <a:r>
              <a:rPr lang="es-AR" sz="1800" dirty="0" smtClean="0"/>
              <a:t>2. Colóquese los guantes de protección.</a:t>
            </a:r>
          </a:p>
          <a:p>
            <a:pPr marL="0" indent="0">
              <a:lnSpc>
                <a:spcPct val="120000"/>
              </a:lnSpc>
              <a:buNone/>
            </a:pPr>
            <a:r>
              <a:rPr lang="es-AR" sz="1800" dirty="0" smtClean="0"/>
              <a:t>3. Registre la temperatura del agua a analizar. Si el agua está entre </a:t>
            </a:r>
            <a:r>
              <a:rPr lang="es-AR" sz="1800" b="1" dirty="0" smtClean="0">
                <a:solidFill>
                  <a:srgbClr val="000090"/>
                </a:solidFill>
              </a:rPr>
              <a:t>20  ̊ – 30  ̊ C, proceda al paso 5.</a:t>
            </a:r>
            <a:endParaRPr lang="es-AR" sz="1800" b="1" dirty="0">
              <a:solidFill>
                <a:srgbClr val="000090"/>
              </a:solidFill>
            </a:endParaRPr>
          </a:p>
        </p:txBody>
      </p:sp>
      <p:sp>
        <p:nvSpPr>
          <p:cNvPr id="22" name="TextBox 21"/>
          <p:cNvSpPr txBox="1"/>
          <p:nvPr/>
        </p:nvSpPr>
        <p:spPr>
          <a:xfrm>
            <a:off x="1219469" y="3386221"/>
            <a:ext cx="3507751" cy="2308324"/>
          </a:xfrm>
          <a:prstGeom prst="rect">
            <a:avLst/>
          </a:prstGeom>
          <a:noFill/>
        </p:spPr>
        <p:txBody>
          <a:bodyPr wrap="square" rtlCol="0">
            <a:spAutoFit/>
          </a:bodyPr>
          <a:lstStyle/>
          <a:p>
            <a:pPr algn="just"/>
            <a:r>
              <a:rPr lang="es-AR" dirty="0" smtClean="0"/>
              <a:t>4. Si su muestra de agua está </a:t>
            </a:r>
          </a:p>
          <a:p>
            <a:pPr algn="just"/>
            <a:r>
              <a:rPr lang="es-AR" b="1" dirty="0" smtClean="0">
                <a:solidFill>
                  <a:srgbClr val="000090"/>
                </a:solidFill>
              </a:rPr>
              <a:t>por debajo de los  20  ̊ C o arriba de los 30  ̊ C, </a:t>
            </a:r>
            <a:r>
              <a:rPr lang="es-AR" dirty="0" smtClean="0"/>
              <a:t>llene una botella de muestra limpia (600-700 </a:t>
            </a:r>
            <a:r>
              <a:rPr lang="es-AR" dirty="0" err="1" smtClean="0"/>
              <a:t>mL</a:t>
            </a:r>
            <a:r>
              <a:rPr lang="es-AR" dirty="0" smtClean="0"/>
              <a:t>) con el agua a analizar. Tape y lleve al aula. Deje que el agua alcance los 20 ̊ - 30 ̊ C, registre la temperatura y proceda al paso 5.</a:t>
            </a:r>
            <a:endParaRPr lang="es-AR" dirty="0"/>
          </a:p>
        </p:txBody>
      </p:sp>
      <p:pic>
        <p:nvPicPr>
          <p:cNvPr id="5" name="Content Placeholder 4" descr="Image of user with gloves placing electrical conductivity meter in bucket of sample wate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501473" y="3465405"/>
            <a:ext cx="3013877" cy="2260408"/>
          </a:xfrm>
        </p:spPr>
      </p:pic>
      <p:sp>
        <p:nvSpPr>
          <p:cNvPr id="10" name="CuadroTexto 9"/>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12" name="Rectángulo redondeado 11"/>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datos</a:t>
            </a:r>
            <a:endParaRPr lang="es-AR" sz="1100" dirty="0">
              <a:solidFill>
                <a:schemeClr val="bg1"/>
              </a:solidFill>
            </a:endParaRPr>
          </a:p>
        </p:txBody>
      </p:sp>
    </p:spTree>
    <p:extLst>
      <p:ext uri="{BB962C8B-B14F-4D97-AF65-F5344CB8AC3E}">
        <p14:creationId xmlns:p14="http://schemas.microsoft.com/office/powerpoint/2010/main" val="1732265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302235-4686-FA4D-82D3-9660211AF392}" type="slidenum">
              <a:rPr lang="en-US" smtClean="0"/>
              <a:t>23</a:t>
            </a:fld>
            <a:endParaRPr lang="en-US" dirty="0"/>
          </a:p>
        </p:txBody>
      </p:sp>
      <p:sp>
        <p:nvSpPr>
          <p:cNvPr id="2" name="Title 1"/>
          <p:cNvSpPr>
            <a:spLocks noGrp="1"/>
          </p:cNvSpPr>
          <p:nvPr>
            <p:ph type="title"/>
          </p:nvPr>
        </p:nvSpPr>
        <p:spPr>
          <a:xfrm>
            <a:off x="1197696" y="1001376"/>
            <a:ext cx="6075940" cy="568808"/>
          </a:xfrm>
        </p:spPr>
        <p:txBody>
          <a:bodyPr>
            <a:normAutofit/>
          </a:bodyPr>
          <a:lstStyle/>
          <a:p>
            <a:r>
              <a:rPr lang="es-AR" sz="2400" b="1" dirty="0" smtClean="0">
                <a:solidFill>
                  <a:srgbClr val="000072"/>
                </a:solidFill>
              </a:rPr>
              <a:t>Protocolo de Conductividad Eléctrica(2/3)</a:t>
            </a:r>
            <a:endParaRPr lang="es-AR" sz="2400" b="1" dirty="0">
              <a:solidFill>
                <a:schemeClr val="tx2"/>
              </a:solidFill>
            </a:endParaRPr>
          </a:p>
        </p:txBody>
      </p:sp>
      <p:sp>
        <p:nvSpPr>
          <p:cNvPr id="11" name="Content Placeholder 3"/>
          <p:cNvSpPr txBox="1">
            <a:spLocks/>
          </p:cNvSpPr>
          <p:nvPr/>
        </p:nvSpPr>
        <p:spPr>
          <a:xfrm>
            <a:off x="1147290" y="1511821"/>
            <a:ext cx="7659482" cy="26295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AR" sz="1600" dirty="0" smtClean="0"/>
              <a:t> 5. Enjuague dos vasos  de 100 ml dos veces con agua de muestra.</a:t>
            </a:r>
          </a:p>
          <a:p>
            <a:pPr marL="0" indent="0" algn="just">
              <a:buNone/>
            </a:pPr>
            <a:r>
              <a:rPr lang="es-AR" sz="1600" dirty="0" smtClean="0"/>
              <a:t>6. Vierta unos 50 ml de agua a analizar en dos vasos de 100 ml.</a:t>
            </a:r>
          </a:p>
          <a:p>
            <a:pPr marL="0" indent="0" algn="just">
              <a:buNone/>
            </a:pPr>
            <a:r>
              <a:rPr lang="es-AR" sz="1600" dirty="0" smtClean="0"/>
              <a:t> 7. Retire la tapa del extremo de la sonda del medidor. Pulse el botón de encendido/apagado para encenderlo.</a:t>
            </a:r>
          </a:p>
          <a:p>
            <a:pPr marL="0" indent="0" algn="just">
              <a:buNone/>
            </a:pPr>
            <a:r>
              <a:rPr lang="es-AR" sz="1600" dirty="0" smtClean="0"/>
              <a:t>8. Enjuague la sonda con agua destilada. Séquela con un paño. No frote ni acaricie el electrodo mientras se seca.</a:t>
            </a:r>
          </a:p>
          <a:p>
            <a:pPr marL="0" indent="0" algn="just">
              <a:buNone/>
            </a:pPr>
            <a:r>
              <a:rPr lang="es-AR" sz="1600" dirty="0" smtClean="0"/>
              <a:t>9.  Introduzca la sonda en la muestra de agua del primer vaso. Agite suavemente durante unos segundos. </a:t>
            </a:r>
          </a:p>
          <a:p>
            <a:pPr marL="0" indent="0" algn="just">
              <a:buNone/>
            </a:pPr>
            <a:r>
              <a:rPr lang="es-AR" sz="1600" dirty="0" smtClean="0"/>
              <a:t>10. Saque la sonda del primer vaso de precipitados. Agítela suavemente para eliminar el exceso de agua y colóquela en el segundo vaso. No la enjuague con agua destilada.</a:t>
            </a:r>
          </a:p>
          <a:p>
            <a:pPr marL="0" indent="0" algn="just">
              <a:buNone/>
            </a:pPr>
            <a:endParaRPr lang="es-AR" sz="1600" dirty="0"/>
          </a:p>
        </p:txBody>
      </p:sp>
      <p:sp>
        <p:nvSpPr>
          <p:cNvPr id="22" name="TextBox 21"/>
          <p:cNvSpPr txBox="1"/>
          <p:nvPr/>
        </p:nvSpPr>
        <p:spPr>
          <a:xfrm>
            <a:off x="1197696" y="4444993"/>
            <a:ext cx="2764705" cy="1815882"/>
          </a:xfrm>
          <a:prstGeom prst="rect">
            <a:avLst/>
          </a:prstGeom>
          <a:noFill/>
        </p:spPr>
        <p:txBody>
          <a:bodyPr wrap="square" rtlCol="0">
            <a:spAutoFit/>
          </a:bodyPr>
          <a:lstStyle/>
          <a:p>
            <a:pPr algn="just"/>
            <a:r>
              <a:rPr lang="es-AR" sz="1600" dirty="0" smtClean="0"/>
              <a:t>11. Deje las sondas sumergidas durante al menos un minuto. Cuando los números dejen de cambiar, registre el valor en la Hoja de Datos de Investigación de la Hidrósfera por Prueba de Conductividad 1.</a:t>
            </a:r>
            <a:endParaRPr lang="es-AR" dirty="0"/>
          </a:p>
        </p:txBody>
      </p:sp>
      <p:pic>
        <p:nvPicPr>
          <p:cNvPr id="21" name="Picture 20" descr="caution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312" y="6259267"/>
            <a:ext cx="399410" cy="409377"/>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1704032" y="6280255"/>
            <a:ext cx="7154333" cy="584775"/>
          </a:xfrm>
          <a:prstGeom prst="rect">
            <a:avLst/>
          </a:prstGeom>
        </p:spPr>
        <p:txBody>
          <a:bodyPr wrap="square">
            <a:spAutoFit/>
          </a:bodyPr>
          <a:lstStyle/>
          <a:p>
            <a:r>
              <a:rPr lang="es-AR" sz="1600" b="1" i="1" dirty="0" smtClean="0">
                <a:solidFill>
                  <a:srgbClr val="002060"/>
                </a:solidFill>
              </a:rPr>
              <a:t> No deje que el extremo de la sonda del medidor se apoye en el fondo del vaso  ni que toque los lados</a:t>
            </a:r>
            <a:endParaRPr lang="es-AR" sz="1600" dirty="0"/>
          </a:p>
        </p:txBody>
      </p:sp>
      <p:pic>
        <p:nvPicPr>
          <p:cNvPr id="16" name="Content Placeholder 15" descr="Screen Shot of the Electrical Conductivity data sheet. Record the three measurements .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30029" y="4402306"/>
            <a:ext cx="4413971" cy="1751667"/>
          </a:xfrm>
          <a:prstGeom prst="rect">
            <a:avLst/>
          </a:prstGeom>
          <a:ln>
            <a:noFill/>
          </a:ln>
          <a:effectLst>
            <a:outerShdw blurRad="292100" dist="139700" dir="2700000" algn="tl" rotWithShape="0">
              <a:srgbClr val="333333">
                <a:alpha val="65000"/>
              </a:srgbClr>
            </a:outerShdw>
          </a:effectLst>
        </p:spPr>
      </p:pic>
      <p:cxnSp>
        <p:nvCxnSpPr>
          <p:cNvPr id="17" name="Straight Arrow Connector 16" descr="arrow pointing to where you put the data on the data sheet."/>
          <p:cNvCxnSpPr/>
          <p:nvPr/>
        </p:nvCxnSpPr>
        <p:spPr>
          <a:xfrm flipV="1">
            <a:off x="3962400" y="4752889"/>
            <a:ext cx="620931" cy="88997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CuadroTexto 11"/>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14" name="Rectángulo redondeado 13"/>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datos</a:t>
            </a:r>
            <a:endParaRPr lang="es-AR" sz="1100" dirty="0">
              <a:solidFill>
                <a:schemeClr val="bg1"/>
              </a:solidFill>
            </a:endParaRPr>
          </a:p>
        </p:txBody>
      </p:sp>
    </p:spTree>
    <p:extLst>
      <p:ext uri="{BB962C8B-B14F-4D97-AF65-F5344CB8AC3E}">
        <p14:creationId xmlns:p14="http://schemas.microsoft.com/office/powerpoint/2010/main" val="1435729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302235-4686-FA4D-82D3-9660211AF392}" type="slidenum">
              <a:rPr lang="en-US" smtClean="0"/>
              <a:t>24</a:t>
            </a:fld>
            <a:endParaRPr lang="en-US" dirty="0"/>
          </a:p>
        </p:txBody>
      </p:sp>
      <p:sp>
        <p:nvSpPr>
          <p:cNvPr id="2" name="Title 1"/>
          <p:cNvSpPr>
            <a:spLocks noGrp="1"/>
          </p:cNvSpPr>
          <p:nvPr>
            <p:ph type="title"/>
          </p:nvPr>
        </p:nvSpPr>
        <p:spPr>
          <a:xfrm>
            <a:off x="1384690" y="1011314"/>
            <a:ext cx="7417482" cy="751225"/>
          </a:xfrm>
        </p:spPr>
        <p:txBody>
          <a:bodyPr>
            <a:normAutofit/>
          </a:bodyPr>
          <a:lstStyle/>
          <a:p>
            <a:r>
              <a:rPr lang="es-AR" sz="2400" b="1" dirty="0" smtClean="0">
                <a:solidFill>
                  <a:srgbClr val="000072"/>
                </a:solidFill>
              </a:rPr>
              <a:t>Protocolo de Conductividad Eléctrica(3/3)</a:t>
            </a:r>
            <a:endParaRPr lang="es-AR" sz="2400" b="1" dirty="0">
              <a:solidFill>
                <a:schemeClr val="tx2"/>
              </a:solidFill>
            </a:endParaRPr>
          </a:p>
        </p:txBody>
      </p:sp>
      <p:sp>
        <p:nvSpPr>
          <p:cNvPr id="11" name="Content Placeholder 3"/>
          <p:cNvSpPr txBox="1">
            <a:spLocks/>
          </p:cNvSpPr>
          <p:nvPr/>
        </p:nvSpPr>
        <p:spPr>
          <a:xfrm>
            <a:off x="1384690" y="1917753"/>
            <a:ext cx="3474131" cy="26295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AR" sz="1600" dirty="0" smtClean="0"/>
              <a:t> 12. Haga que otros dos alumnos repitan la medición utilizando vasos de agua nuevos cada vez. No es necesario calibrar el medidor para cada alumno. Registre estas mediciones como Observaciones 2 y 3.</a:t>
            </a:r>
          </a:p>
          <a:p>
            <a:pPr marL="0" indent="0" algn="just">
              <a:buNone/>
            </a:pPr>
            <a:r>
              <a:rPr lang="es-AR" sz="1600" dirty="0" smtClean="0"/>
              <a:t>13. Calcule el promedio de las tres observaciones. </a:t>
            </a:r>
          </a:p>
          <a:p>
            <a:pPr marL="0" indent="0" algn="just">
              <a:buNone/>
            </a:pPr>
            <a:endParaRPr lang="es-AR" sz="1600" dirty="0"/>
          </a:p>
        </p:txBody>
      </p:sp>
      <p:sp>
        <p:nvSpPr>
          <p:cNvPr id="22" name="TextBox 21"/>
          <p:cNvSpPr txBox="1"/>
          <p:nvPr/>
        </p:nvSpPr>
        <p:spPr>
          <a:xfrm>
            <a:off x="1384691" y="4272678"/>
            <a:ext cx="7249355" cy="2308324"/>
          </a:xfrm>
          <a:prstGeom prst="rect">
            <a:avLst/>
          </a:prstGeom>
          <a:noFill/>
        </p:spPr>
        <p:txBody>
          <a:bodyPr wrap="square" rtlCol="0">
            <a:spAutoFit/>
          </a:bodyPr>
          <a:lstStyle/>
          <a:p>
            <a:pPr algn="just"/>
            <a:r>
              <a:rPr lang="es-AR" sz="1600" dirty="0" smtClean="0"/>
              <a:t>14. Cada una de las observaciones debe estar </a:t>
            </a:r>
            <a:r>
              <a:rPr lang="es-AR" sz="1600" b="1" dirty="0" smtClean="0">
                <a:solidFill>
                  <a:srgbClr val="000090"/>
                </a:solidFill>
              </a:rPr>
              <a:t>dentro de los 40 </a:t>
            </a:r>
            <a:r>
              <a:rPr lang="es-AR" sz="1600" dirty="0" smtClean="0">
                <a:solidFill>
                  <a:srgbClr val="000090"/>
                </a:solidFill>
              </a:rPr>
              <a:t>µS </a:t>
            </a:r>
            <a:r>
              <a:rPr lang="es-AR" sz="1600" b="1" dirty="0" smtClean="0">
                <a:solidFill>
                  <a:srgbClr val="000090"/>
                </a:solidFill>
              </a:rPr>
              <a:t>/cm </a:t>
            </a:r>
            <a:r>
              <a:rPr lang="es-AR" sz="1600" dirty="0" smtClean="0"/>
              <a:t> del promedio. Si uno o más de los valores no está dentro de 40 µS /cm, vierta una nueva muestra y repita las mediciones y calcule un nuevo promedio.  </a:t>
            </a:r>
          </a:p>
          <a:p>
            <a:pPr algn="just"/>
            <a:endParaRPr lang="es-AR" sz="1600" dirty="0" smtClean="0"/>
          </a:p>
          <a:p>
            <a:pPr algn="just"/>
            <a:r>
              <a:rPr lang="es-AR" sz="1600" dirty="0" smtClean="0"/>
              <a:t>15.  Enjuague la sonda con agua destilada, séquela y coloque la tapa en el medidor.  Enjuague y seque los vasos  y el frasco de muestras. </a:t>
            </a:r>
          </a:p>
          <a:p>
            <a:pPr algn="just"/>
            <a:endParaRPr lang="es-AR" sz="1600" dirty="0" smtClean="0"/>
          </a:p>
          <a:p>
            <a:pPr algn="just"/>
            <a:endParaRPr lang="es-AR" sz="1600" dirty="0" smtClean="0"/>
          </a:p>
          <a:p>
            <a:pPr algn="just"/>
            <a:r>
              <a:rPr lang="es-AR" sz="1600" b="1" dirty="0" smtClean="0">
                <a:solidFill>
                  <a:srgbClr val="FF0000"/>
                </a:solidFill>
              </a:rPr>
              <a:t>¡Ha completado la medición de la Conductividad Eléctrica!</a:t>
            </a:r>
            <a:endParaRPr lang="es-AR" dirty="0"/>
          </a:p>
        </p:txBody>
      </p:sp>
      <p:pic>
        <p:nvPicPr>
          <p:cNvPr id="12" name="Content Placeholder 8" descr="diagram showing lab bench with two sample beakers of water, a thermometer and a EC prob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55672" y="1917753"/>
            <a:ext cx="3367359" cy="2294370"/>
          </a:xfrm>
        </p:spPr>
      </p:pic>
      <p:sp>
        <p:nvSpPr>
          <p:cNvPr id="9" name="CuadroTexto 8"/>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10" name="Rectángulo redondeado 9"/>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datos</a:t>
            </a:r>
            <a:endParaRPr lang="es-AR" sz="1100" dirty="0">
              <a:solidFill>
                <a:schemeClr val="bg1"/>
              </a:solidFill>
            </a:endParaRPr>
          </a:p>
        </p:txBody>
      </p:sp>
    </p:spTree>
    <p:extLst>
      <p:ext uri="{BB962C8B-B14F-4D97-AF65-F5344CB8AC3E}">
        <p14:creationId xmlns:p14="http://schemas.microsoft.com/office/powerpoint/2010/main" val="1620642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25</a:t>
            </a:fld>
            <a:endParaRPr lang="en-US" dirty="0"/>
          </a:p>
        </p:txBody>
      </p:sp>
      <p:sp>
        <p:nvSpPr>
          <p:cNvPr id="2" name="Title 1"/>
          <p:cNvSpPr>
            <a:spLocks noGrp="1"/>
          </p:cNvSpPr>
          <p:nvPr>
            <p:ph type="title"/>
          </p:nvPr>
        </p:nvSpPr>
        <p:spPr>
          <a:xfrm>
            <a:off x="1108364" y="819862"/>
            <a:ext cx="7886700" cy="1325563"/>
          </a:xfrm>
        </p:spPr>
        <p:txBody>
          <a:bodyPr>
            <a:normAutofit/>
          </a:bodyPr>
          <a:lstStyle/>
          <a:p>
            <a:r>
              <a:rPr lang="es-AR" sz="3200" b="1" dirty="0" smtClean="0">
                <a:solidFill>
                  <a:srgbClr val="002060"/>
                </a:solidFill>
              </a:rPr>
              <a:t>¡Hagamos un rápido repaso antes de pasar a la entrada de datos de GLOBE! Pregunta 4</a:t>
            </a:r>
            <a:endParaRPr lang="es-AR" sz="3200" b="1" dirty="0">
              <a:solidFill>
                <a:srgbClr val="002060"/>
              </a:solidFill>
            </a:endParaRPr>
          </a:p>
        </p:txBody>
      </p:sp>
      <p:sp>
        <p:nvSpPr>
          <p:cNvPr id="3" name="Content Placeholder 2"/>
          <p:cNvSpPr>
            <a:spLocks noGrp="1"/>
          </p:cNvSpPr>
          <p:nvPr>
            <p:ph sz="half" idx="1"/>
          </p:nvPr>
        </p:nvSpPr>
        <p:spPr>
          <a:xfrm>
            <a:off x="1422123" y="2213483"/>
            <a:ext cx="6867112" cy="4586397"/>
          </a:xfrm>
        </p:spPr>
        <p:txBody>
          <a:bodyPr>
            <a:normAutofit/>
          </a:bodyPr>
          <a:lstStyle/>
          <a:p>
            <a:pPr marL="0" indent="0">
              <a:buNone/>
            </a:pPr>
            <a:r>
              <a:rPr lang="es-AR" sz="2000" b="1" dirty="0" smtClean="0">
                <a:solidFill>
                  <a:srgbClr val="002060"/>
                </a:solidFill>
              </a:rPr>
              <a:t>¿Cuál es el paso crítico que debe completar antes de realizar la medición de la conductividad eléctrica en su masa de agua?</a:t>
            </a:r>
          </a:p>
          <a:p>
            <a:pPr marL="0" indent="0">
              <a:buNone/>
            </a:pPr>
            <a:endParaRPr lang="es-AR" sz="2000" b="1" dirty="0" smtClean="0">
              <a:solidFill>
                <a:srgbClr val="002060"/>
              </a:solidFill>
            </a:endParaRPr>
          </a:p>
          <a:p>
            <a:pPr marL="457200" indent="-457200">
              <a:buFont typeface="+mj-lt"/>
              <a:buAutoNum type="alphaUcPeriod"/>
            </a:pPr>
            <a:r>
              <a:rPr lang="es-AR" sz="2000" dirty="0" smtClean="0"/>
              <a:t>Determinar que la muestra de agua está a una temperatura de 20 ̊ - 30 ̊ C</a:t>
            </a:r>
          </a:p>
          <a:p>
            <a:pPr marL="457200" indent="-457200">
              <a:buFont typeface="+mj-lt"/>
              <a:buAutoNum type="alphaUcPeriod"/>
            </a:pPr>
            <a:r>
              <a:rPr lang="es-AR" sz="2000" dirty="0" smtClean="0"/>
              <a:t>Calibrar su medidor de conductividad eléctrica</a:t>
            </a:r>
          </a:p>
          <a:p>
            <a:pPr marL="457200" indent="-457200">
              <a:buFont typeface="+mj-lt"/>
              <a:buAutoNum type="alphaUcPeriod"/>
            </a:pPr>
            <a:r>
              <a:rPr lang="es-AR" sz="2000" dirty="0" smtClean="0"/>
              <a:t>Tanto A como B</a:t>
            </a:r>
          </a:p>
          <a:p>
            <a:pPr marL="457200" indent="-457200">
              <a:buFont typeface="+mj-lt"/>
              <a:buAutoNum type="alphaUcPeriod"/>
            </a:pPr>
            <a:endParaRPr lang="es-AR" sz="2000" dirty="0" smtClean="0"/>
          </a:p>
          <a:p>
            <a:pPr marL="0" indent="0">
              <a:buNone/>
            </a:pPr>
            <a:endParaRPr lang="es-AR" sz="2000" dirty="0" smtClean="0"/>
          </a:p>
          <a:p>
            <a:pPr marL="0" indent="0">
              <a:buNone/>
            </a:pPr>
            <a:r>
              <a:rPr lang="es-AR" sz="2000" b="1" dirty="0" smtClean="0">
                <a:solidFill>
                  <a:srgbClr val="FF0000"/>
                </a:solidFill>
              </a:rPr>
              <a:t>¿Cuál es la respuesta?</a:t>
            </a:r>
          </a:p>
          <a:p>
            <a:pPr marL="0" indent="0">
              <a:buNone/>
            </a:pPr>
            <a:endParaRPr lang="es-AR" sz="2000" dirty="0"/>
          </a:p>
        </p:txBody>
      </p:sp>
      <p:sp>
        <p:nvSpPr>
          <p:cNvPr id="7" name="CuadroTexto 6"/>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8" name="Rectángulo redondeado 7"/>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Tree>
    <p:extLst>
      <p:ext uri="{BB962C8B-B14F-4D97-AF65-F5344CB8AC3E}">
        <p14:creationId xmlns:p14="http://schemas.microsoft.com/office/powerpoint/2010/main" val="419225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26</a:t>
            </a:fld>
            <a:endParaRPr lang="en-US" dirty="0"/>
          </a:p>
        </p:txBody>
      </p:sp>
      <p:sp>
        <p:nvSpPr>
          <p:cNvPr id="2" name="Title 1"/>
          <p:cNvSpPr>
            <a:spLocks noGrp="1"/>
          </p:cNvSpPr>
          <p:nvPr>
            <p:ph type="title"/>
          </p:nvPr>
        </p:nvSpPr>
        <p:spPr>
          <a:xfrm>
            <a:off x="1136072" y="956568"/>
            <a:ext cx="7886700" cy="1325563"/>
          </a:xfrm>
        </p:spPr>
        <p:txBody>
          <a:bodyPr>
            <a:normAutofit fontScale="90000"/>
          </a:bodyPr>
          <a:lstStyle/>
          <a:p>
            <a:r>
              <a:rPr lang="es-AR" sz="3200" b="1" dirty="0" smtClean="0">
                <a:solidFill>
                  <a:srgbClr val="002060"/>
                </a:solidFill>
              </a:rPr>
              <a:t>¡Hagamos un rápido repaso antes de pasar a la entrada de datos de GLOBE!  Respuesta de la pregunta 4</a:t>
            </a:r>
            <a:endParaRPr lang="es-AR" sz="3200" b="1" dirty="0">
              <a:solidFill>
                <a:srgbClr val="002060"/>
              </a:solidFill>
            </a:endParaRPr>
          </a:p>
        </p:txBody>
      </p:sp>
      <p:sp>
        <p:nvSpPr>
          <p:cNvPr id="3" name="Content Placeholder 2"/>
          <p:cNvSpPr>
            <a:spLocks noGrp="1"/>
          </p:cNvSpPr>
          <p:nvPr>
            <p:ph sz="half" idx="1"/>
          </p:nvPr>
        </p:nvSpPr>
        <p:spPr>
          <a:xfrm>
            <a:off x="1422123" y="2433462"/>
            <a:ext cx="6867112" cy="4365396"/>
          </a:xfrm>
        </p:spPr>
        <p:txBody>
          <a:bodyPr>
            <a:normAutofit/>
          </a:bodyPr>
          <a:lstStyle/>
          <a:p>
            <a:pPr marL="0" indent="0">
              <a:buNone/>
            </a:pPr>
            <a:r>
              <a:rPr lang="es-AR" sz="2000" b="1" dirty="0" smtClean="0">
                <a:solidFill>
                  <a:srgbClr val="002060"/>
                </a:solidFill>
              </a:rPr>
              <a:t>¿Cuál es el paso crítico que debe completar antes de realizar la medición de la conductividad eléctrica en su masa de agua?</a:t>
            </a:r>
          </a:p>
          <a:p>
            <a:pPr marL="0" indent="0">
              <a:buNone/>
            </a:pPr>
            <a:endParaRPr lang="es-AR" sz="2000" b="1" dirty="0" smtClean="0">
              <a:solidFill>
                <a:srgbClr val="002060"/>
              </a:solidFill>
            </a:endParaRPr>
          </a:p>
          <a:p>
            <a:pPr marL="457200" indent="-457200">
              <a:buFont typeface="+mj-lt"/>
              <a:buAutoNum type="alphaUcPeriod"/>
            </a:pPr>
            <a:r>
              <a:rPr lang="es-AR" sz="2000" dirty="0" smtClean="0"/>
              <a:t>Determinar que la muestra de agua está a una temperatura de 20 ̊ - 30 ̊ C</a:t>
            </a:r>
          </a:p>
          <a:p>
            <a:pPr marL="457200" indent="-457200">
              <a:buFont typeface="+mj-lt"/>
              <a:buAutoNum type="alphaUcPeriod"/>
            </a:pPr>
            <a:r>
              <a:rPr lang="es-AR" sz="2000" dirty="0" smtClean="0"/>
              <a:t>Calibrar su medidor de conductividad eléctrica</a:t>
            </a:r>
          </a:p>
          <a:p>
            <a:pPr marL="457200" indent="-457200">
              <a:buFont typeface="+mj-lt"/>
              <a:buAutoNum type="alphaUcPeriod"/>
            </a:pPr>
            <a:r>
              <a:rPr lang="es-AR" sz="2000" b="1" dirty="0" smtClean="0">
                <a:solidFill>
                  <a:srgbClr val="FF0000"/>
                </a:solidFill>
              </a:rPr>
              <a:t>Tanto A como B ¡Correcto </a:t>
            </a:r>
            <a:r>
              <a:rPr lang="es-AR" sz="2000" b="1" dirty="0" smtClean="0">
                <a:solidFill>
                  <a:srgbClr val="FF0000"/>
                </a:solidFill>
                <a:sym typeface="Wingdings" pitchFamily="2" charset="2"/>
              </a:rPr>
              <a:t>!</a:t>
            </a:r>
            <a:endParaRPr lang="es-AR" sz="2000" b="1" dirty="0" smtClean="0">
              <a:solidFill>
                <a:srgbClr val="FF0000"/>
              </a:solidFill>
            </a:endParaRPr>
          </a:p>
          <a:p>
            <a:pPr marL="0" indent="0">
              <a:buNone/>
            </a:pPr>
            <a:endParaRPr lang="es-AR" sz="2000" dirty="0" smtClean="0"/>
          </a:p>
          <a:p>
            <a:pPr marL="0" indent="0">
              <a:buNone/>
            </a:pPr>
            <a:endParaRPr lang="es-AR" sz="2000" dirty="0" smtClean="0"/>
          </a:p>
          <a:p>
            <a:pPr marL="0" indent="0">
              <a:buNone/>
            </a:pPr>
            <a:r>
              <a:rPr lang="es-AR" sz="2000" b="1" dirty="0" smtClean="0">
                <a:solidFill>
                  <a:srgbClr val="FF0000"/>
                </a:solidFill>
              </a:rPr>
              <a:t>¿Estuvo en lo cierto?</a:t>
            </a:r>
            <a:endParaRPr lang="es-AR" sz="2000" b="1" dirty="0">
              <a:solidFill>
                <a:srgbClr val="FF0000"/>
              </a:solidFill>
            </a:endParaRPr>
          </a:p>
        </p:txBody>
      </p:sp>
      <p:sp>
        <p:nvSpPr>
          <p:cNvPr id="7" name="CuadroTexto 6"/>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8" name="Rectángulo redondeado 7"/>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a:t>
            </a:r>
            <a:r>
              <a:rPr lang="es-AR" sz="1100" smtClean="0">
                <a:solidFill>
                  <a:schemeClr val="bg1"/>
                </a:solidFill>
              </a:rPr>
              <a:t>sus conocimientos</a:t>
            </a:r>
            <a:endParaRPr lang="es-AR" sz="1100" dirty="0">
              <a:solidFill>
                <a:schemeClr val="bg1"/>
              </a:solidFill>
            </a:endParaRPr>
          </a:p>
        </p:txBody>
      </p:sp>
    </p:spTree>
    <p:extLst>
      <p:ext uri="{BB962C8B-B14F-4D97-AF65-F5344CB8AC3E}">
        <p14:creationId xmlns:p14="http://schemas.microsoft.com/office/powerpoint/2010/main" val="1765913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27</a:t>
            </a:fld>
            <a:endParaRPr lang="en-US" dirty="0"/>
          </a:p>
        </p:txBody>
      </p:sp>
      <p:sp>
        <p:nvSpPr>
          <p:cNvPr id="2" name="Title 1"/>
          <p:cNvSpPr>
            <a:spLocks noGrp="1"/>
          </p:cNvSpPr>
          <p:nvPr>
            <p:ph type="title"/>
          </p:nvPr>
        </p:nvSpPr>
        <p:spPr>
          <a:xfrm>
            <a:off x="1108364" y="819862"/>
            <a:ext cx="7886700" cy="1325563"/>
          </a:xfrm>
        </p:spPr>
        <p:txBody>
          <a:bodyPr>
            <a:normAutofit/>
          </a:bodyPr>
          <a:lstStyle/>
          <a:p>
            <a:r>
              <a:rPr lang="es-AR" sz="3200" b="1" dirty="0" smtClean="0">
                <a:solidFill>
                  <a:srgbClr val="002060"/>
                </a:solidFill>
              </a:rPr>
              <a:t>¡Hagamos un rápido repaso antes de pasar a la entrada de datos de GLOBE! Pregunta 5</a:t>
            </a:r>
            <a:endParaRPr lang="es-AR" sz="3200" b="1" dirty="0">
              <a:solidFill>
                <a:srgbClr val="002060"/>
              </a:solidFill>
            </a:endParaRPr>
          </a:p>
        </p:txBody>
      </p:sp>
      <p:sp>
        <p:nvSpPr>
          <p:cNvPr id="3" name="Content Placeholder 2"/>
          <p:cNvSpPr>
            <a:spLocks noGrp="1"/>
          </p:cNvSpPr>
          <p:nvPr>
            <p:ph sz="half" idx="1"/>
          </p:nvPr>
        </p:nvSpPr>
        <p:spPr>
          <a:xfrm>
            <a:off x="1422123" y="2213483"/>
            <a:ext cx="6867112" cy="4586397"/>
          </a:xfrm>
        </p:spPr>
        <p:txBody>
          <a:bodyPr>
            <a:normAutofit/>
          </a:bodyPr>
          <a:lstStyle/>
          <a:p>
            <a:pPr marL="0" indent="0">
              <a:buNone/>
            </a:pPr>
            <a:r>
              <a:rPr lang="es-AR" sz="2000" b="1" dirty="0" smtClean="0">
                <a:solidFill>
                  <a:schemeClr val="tx2"/>
                </a:solidFill>
              </a:rPr>
              <a:t>Según el Protocolo GLOBE, cada una de las 3 réplicas de las observaciones de conductividad eléctrica debe estar dentro del ___ de la media para ser considerada válida.</a:t>
            </a:r>
          </a:p>
          <a:p>
            <a:pPr marL="0" indent="0">
              <a:buNone/>
            </a:pPr>
            <a:endParaRPr lang="es-AR" sz="2000" b="1" dirty="0" smtClean="0">
              <a:solidFill>
                <a:schemeClr val="tx2"/>
              </a:solidFill>
            </a:endParaRPr>
          </a:p>
          <a:p>
            <a:pPr marL="0" indent="0">
              <a:buNone/>
            </a:pPr>
            <a:r>
              <a:rPr lang="es-AR" sz="2000" dirty="0" smtClean="0"/>
              <a:t>A.     Dentro de los 10 µS /cm</a:t>
            </a:r>
          </a:p>
          <a:p>
            <a:pPr marL="0" indent="0">
              <a:buNone/>
            </a:pPr>
            <a:r>
              <a:rPr lang="es-AR" sz="2000" dirty="0" smtClean="0"/>
              <a:t>B.     Dentro de los 1.0 µS /cm</a:t>
            </a:r>
          </a:p>
          <a:p>
            <a:pPr marL="0" indent="0">
              <a:buNone/>
            </a:pPr>
            <a:r>
              <a:rPr lang="es-AR" sz="2000" dirty="0" smtClean="0"/>
              <a:t>C.     Dentro de los  10.0  µS /cm</a:t>
            </a:r>
          </a:p>
          <a:p>
            <a:pPr marL="0" indent="0">
              <a:buNone/>
            </a:pPr>
            <a:r>
              <a:rPr lang="es-AR" sz="2000" dirty="0" smtClean="0"/>
              <a:t>D.     Dentro de los 40 µS /cm</a:t>
            </a:r>
          </a:p>
          <a:p>
            <a:pPr marL="0" indent="0">
              <a:buNone/>
            </a:pPr>
            <a:endParaRPr lang="es-AR" sz="2000" dirty="0" smtClean="0"/>
          </a:p>
          <a:p>
            <a:pPr marL="0" indent="0">
              <a:buNone/>
            </a:pPr>
            <a:r>
              <a:rPr lang="es-AR" sz="2000" b="1" dirty="0" smtClean="0">
                <a:solidFill>
                  <a:srgbClr val="FF0000"/>
                </a:solidFill>
              </a:rPr>
              <a:t>¿Cuál es la respuesta?</a:t>
            </a:r>
          </a:p>
          <a:p>
            <a:pPr marL="0" indent="0">
              <a:buNone/>
            </a:pPr>
            <a:endParaRPr lang="es-AR" sz="2000" dirty="0"/>
          </a:p>
        </p:txBody>
      </p:sp>
      <p:sp>
        <p:nvSpPr>
          <p:cNvPr id="7" name="CuadroTexto 6"/>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8" name="Rectángulo redondeado 7"/>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a:t>
            </a:r>
            <a:r>
              <a:rPr lang="es-AR" sz="1100" smtClean="0">
                <a:solidFill>
                  <a:schemeClr val="bg1"/>
                </a:solidFill>
              </a:rPr>
              <a:t>sus conocimientos</a:t>
            </a:r>
            <a:endParaRPr lang="es-AR" sz="1100" dirty="0">
              <a:solidFill>
                <a:schemeClr val="bg1"/>
              </a:solidFill>
            </a:endParaRPr>
          </a:p>
        </p:txBody>
      </p:sp>
    </p:spTree>
    <p:extLst>
      <p:ext uri="{BB962C8B-B14F-4D97-AF65-F5344CB8AC3E}">
        <p14:creationId xmlns:p14="http://schemas.microsoft.com/office/powerpoint/2010/main" val="951916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28</a:t>
            </a:fld>
            <a:endParaRPr lang="en-US" dirty="0"/>
          </a:p>
        </p:txBody>
      </p:sp>
      <p:sp>
        <p:nvSpPr>
          <p:cNvPr id="2" name="Title 1"/>
          <p:cNvSpPr>
            <a:spLocks noGrp="1"/>
          </p:cNvSpPr>
          <p:nvPr>
            <p:ph type="title"/>
          </p:nvPr>
        </p:nvSpPr>
        <p:spPr>
          <a:xfrm>
            <a:off x="1108364" y="947651"/>
            <a:ext cx="7886700" cy="1325563"/>
          </a:xfrm>
        </p:spPr>
        <p:txBody>
          <a:bodyPr>
            <a:normAutofit fontScale="90000"/>
          </a:bodyPr>
          <a:lstStyle/>
          <a:p>
            <a:r>
              <a:rPr lang="es-AR" sz="3200" b="1" dirty="0" smtClean="0">
                <a:solidFill>
                  <a:srgbClr val="002060"/>
                </a:solidFill>
              </a:rPr>
              <a:t>¡Hagamos un rápido repaso antes de pasar a la entrada de datos de GLOBE! Respuesta de la pregunta 5</a:t>
            </a:r>
            <a:endParaRPr lang="es-AR" sz="3200" b="1" dirty="0">
              <a:solidFill>
                <a:srgbClr val="002060"/>
              </a:solidFill>
            </a:endParaRPr>
          </a:p>
        </p:txBody>
      </p:sp>
      <p:sp>
        <p:nvSpPr>
          <p:cNvPr id="3" name="Content Placeholder 2"/>
          <p:cNvSpPr>
            <a:spLocks noGrp="1"/>
          </p:cNvSpPr>
          <p:nvPr>
            <p:ph sz="half" idx="1"/>
          </p:nvPr>
        </p:nvSpPr>
        <p:spPr>
          <a:xfrm>
            <a:off x="1422123" y="2373051"/>
            <a:ext cx="6867112" cy="4586397"/>
          </a:xfrm>
        </p:spPr>
        <p:txBody>
          <a:bodyPr>
            <a:normAutofit/>
          </a:bodyPr>
          <a:lstStyle/>
          <a:p>
            <a:pPr marL="0" indent="0">
              <a:buNone/>
            </a:pPr>
            <a:r>
              <a:rPr lang="es-AR" sz="2000" b="1" dirty="0" smtClean="0">
                <a:solidFill>
                  <a:schemeClr val="tx2"/>
                </a:solidFill>
              </a:rPr>
              <a:t>Según el Protocolo GLOBE, cada una de las 3 réplicas de las observaciones de conductividad eléctrica debe estar dentro del ___ de la media para ser considerada válida.</a:t>
            </a:r>
          </a:p>
          <a:p>
            <a:pPr marL="0" indent="0">
              <a:buNone/>
            </a:pPr>
            <a:endParaRPr lang="es-AR" sz="2000" b="1" dirty="0" smtClean="0">
              <a:solidFill>
                <a:schemeClr val="tx2"/>
              </a:solidFill>
            </a:endParaRPr>
          </a:p>
          <a:p>
            <a:pPr marL="0" indent="0">
              <a:buNone/>
            </a:pPr>
            <a:r>
              <a:rPr lang="es-AR" sz="2000" dirty="0" smtClean="0"/>
              <a:t>A.     Dentro de los 10 µS /cm</a:t>
            </a:r>
          </a:p>
          <a:p>
            <a:pPr marL="0" indent="0">
              <a:buNone/>
            </a:pPr>
            <a:r>
              <a:rPr lang="es-AR" sz="2000" dirty="0" smtClean="0"/>
              <a:t>B.     Dentro de los 1.0 µS /cm</a:t>
            </a:r>
          </a:p>
          <a:p>
            <a:pPr marL="0" indent="0">
              <a:buNone/>
            </a:pPr>
            <a:r>
              <a:rPr lang="es-AR" sz="2000" dirty="0" smtClean="0"/>
              <a:t>C.     Dentro de los  10.0  µS /cm</a:t>
            </a:r>
          </a:p>
          <a:p>
            <a:pPr marL="0" indent="0">
              <a:buNone/>
            </a:pPr>
            <a:r>
              <a:rPr lang="es-AR" sz="2000" b="1" dirty="0" smtClean="0">
                <a:solidFill>
                  <a:srgbClr val="FF0000"/>
                </a:solidFill>
              </a:rPr>
              <a:t>D.     Dentro de los 40 µS /cm ¡Correcto </a:t>
            </a:r>
            <a:r>
              <a:rPr lang="es-AR" sz="2000" b="1" dirty="0" smtClean="0">
                <a:solidFill>
                  <a:srgbClr val="FF0000"/>
                </a:solidFill>
                <a:sym typeface="Wingdings" pitchFamily="2" charset="2"/>
              </a:rPr>
              <a:t>!</a:t>
            </a:r>
            <a:endParaRPr lang="es-AR" sz="2000" b="1" dirty="0" smtClean="0">
              <a:solidFill>
                <a:srgbClr val="FF0000"/>
              </a:solidFill>
            </a:endParaRPr>
          </a:p>
          <a:p>
            <a:pPr marL="0" indent="0">
              <a:buNone/>
            </a:pPr>
            <a:endParaRPr lang="es-AR" sz="2000" b="1" dirty="0" smtClean="0">
              <a:solidFill>
                <a:srgbClr val="FF0000"/>
              </a:solidFill>
            </a:endParaRPr>
          </a:p>
          <a:p>
            <a:pPr marL="0" indent="0">
              <a:buNone/>
            </a:pPr>
            <a:endParaRPr lang="es-AR" sz="2000" b="1" dirty="0" smtClean="0">
              <a:solidFill>
                <a:srgbClr val="FF0000"/>
              </a:solidFill>
            </a:endParaRPr>
          </a:p>
          <a:p>
            <a:pPr marL="0" indent="0">
              <a:buNone/>
            </a:pPr>
            <a:r>
              <a:rPr lang="es-AR" sz="2000" b="1" dirty="0" smtClean="0">
                <a:solidFill>
                  <a:srgbClr val="FF0000"/>
                </a:solidFill>
              </a:rPr>
              <a:t>¿Estuvo en lo cierto?</a:t>
            </a:r>
          </a:p>
          <a:p>
            <a:pPr marL="0" indent="0">
              <a:buNone/>
            </a:pPr>
            <a:endParaRPr lang="es-AR" sz="2000" dirty="0"/>
          </a:p>
        </p:txBody>
      </p:sp>
      <p:sp>
        <p:nvSpPr>
          <p:cNvPr id="7" name="CuadroTexto 6"/>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8" name="Rectángulo redondeado 7"/>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a:t>
            </a:r>
            <a:r>
              <a:rPr lang="es-AR" sz="1100" smtClean="0">
                <a:solidFill>
                  <a:schemeClr val="bg1"/>
                </a:solidFill>
              </a:rPr>
              <a:t>sus conocimientos</a:t>
            </a:r>
            <a:endParaRPr lang="es-AR" sz="1100" dirty="0">
              <a:solidFill>
                <a:schemeClr val="bg1"/>
              </a:solidFill>
            </a:endParaRPr>
          </a:p>
        </p:txBody>
      </p:sp>
    </p:spTree>
    <p:extLst>
      <p:ext uri="{BB962C8B-B14F-4D97-AF65-F5344CB8AC3E}">
        <p14:creationId xmlns:p14="http://schemas.microsoft.com/office/powerpoint/2010/main" val="213026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2</a:t>
            </a:fld>
            <a:endParaRPr lang="en-US" dirty="0"/>
          </a:p>
        </p:txBody>
      </p:sp>
      <p:sp>
        <p:nvSpPr>
          <p:cNvPr id="2" name="Title 1"/>
          <p:cNvSpPr>
            <a:spLocks noGrp="1"/>
          </p:cNvSpPr>
          <p:nvPr>
            <p:ph type="title"/>
          </p:nvPr>
        </p:nvSpPr>
        <p:spPr>
          <a:xfrm>
            <a:off x="1169138" y="991096"/>
            <a:ext cx="6589568" cy="596180"/>
          </a:xfrm>
        </p:spPr>
        <p:txBody>
          <a:bodyPr>
            <a:normAutofit/>
          </a:bodyPr>
          <a:lstStyle/>
          <a:p>
            <a:r>
              <a:rPr lang="es-AR" sz="3200" b="1" dirty="0" smtClean="0">
                <a:solidFill>
                  <a:srgbClr val="002060"/>
                </a:solidFill>
              </a:rPr>
              <a:t>La Hidrósfera</a:t>
            </a:r>
            <a:endParaRPr lang="es-AR" sz="3200" b="1" dirty="0">
              <a:solidFill>
                <a:srgbClr val="002060"/>
              </a:solidFill>
            </a:endParaRPr>
          </a:p>
        </p:txBody>
      </p:sp>
      <p:sp>
        <p:nvSpPr>
          <p:cNvPr id="3" name="Content Placeholder 2"/>
          <p:cNvSpPr>
            <a:spLocks noGrp="1"/>
          </p:cNvSpPr>
          <p:nvPr>
            <p:ph sz="half" idx="1"/>
          </p:nvPr>
        </p:nvSpPr>
        <p:spPr>
          <a:xfrm>
            <a:off x="1351300" y="1755308"/>
            <a:ext cx="4444853" cy="5134164"/>
          </a:xfrm>
        </p:spPr>
        <p:txBody>
          <a:bodyPr>
            <a:noAutofit/>
          </a:bodyPr>
          <a:lstStyle/>
          <a:p>
            <a:pPr marL="0" indent="0" algn="just">
              <a:lnSpc>
                <a:spcPct val="120000"/>
              </a:lnSpc>
              <a:buNone/>
            </a:pPr>
            <a:r>
              <a:rPr lang="es-AR" sz="1400" dirty="0" smtClean="0"/>
              <a:t>La Hidrósfera es la parte del sistema terrestre que incluye el agua, el hielo y el vapor de agua. El agua participa en muchas reacciones químicas naturales importantes y es un buen disolvente. La modificación de cualquier parte del sistema terrestre, como la cantidad o el tipo de vegetación de una región o el paso de una cubierta terrestre natural a otra impermeable, puede afectar al resto del sistema. La lluvia y la nieve captan los aerosoles del aire. El agua ácida disuelve lentamente las rocas, colocando sólidos disueltos en el agua. Las impurezas disueltas o suspendidas determinan la composición química del agua.</a:t>
            </a:r>
          </a:p>
          <a:p>
            <a:pPr marL="0" indent="0">
              <a:lnSpc>
                <a:spcPct val="120000"/>
              </a:lnSpc>
              <a:buNone/>
            </a:pPr>
            <a:r>
              <a:rPr lang="es-AR" sz="1400" dirty="0" smtClean="0"/>
              <a:t>Los programas actuales de medición en muchas zonas del mundo sólo cubren unas pocas masas de agua unas pocas veces al año. Los Protocolos de Hidrósfera de  GLOBE le permitirán recopilar datos valiosos para ayudar a llenar estas lagunas y mejorar nuestra comprensión de las aguas naturales de la Tierra.</a:t>
            </a:r>
          </a:p>
          <a:p>
            <a:pPr marL="0" indent="0" algn="just">
              <a:buNone/>
            </a:pPr>
            <a:endParaRPr lang="es-AR" sz="1600" dirty="0"/>
          </a:p>
        </p:txBody>
      </p:sp>
      <p:sp>
        <p:nvSpPr>
          <p:cNvPr id="11" name="CuadroTexto 10"/>
          <p:cNvSpPr txBox="1"/>
          <p:nvPr/>
        </p:nvSpPr>
        <p:spPr>
          <a:xfrm>
            <a:off x="29532" y="1098059"/>
            <a:ext cx="1160471" cy="5447645"/>
          </a:xfrm>
          <a:prstGeom prst="rect">
            <a:avLst/>
          </a:prstGeom>
          <a:noFill/>
        </p:spPr>
        <p:txBody>
          <a:bodyPr wrap="square" rtlCol="0">
            <a:spAutoFit/>
          </a:bodyPr>
          <a:lstStyle/>
          <a:p>
            <a:r>
              <a:rPr lang="es-AR" sz="1200" b="1" dirty="0" smtClean="0">
                <a:solidFill>
                  <a:srgbClr val="0B037B"/>
                </a:solidFill>
              </a:rPr>
              <a:t>A. ¿Qué es la conductividad eléctrica?</a:t>
            </a:r>
          </a:p>
          <a:p>
            <a:endParaRPr lang="es-AR" sz="1200" b="1" dirty="0" smtClean="0">
              <a:solidFill>
                <a:srgbClr val="91AAC6"/>
              </a:solidFill>
            </a:endParaRPr>
          </a:p>
          <a:p>
            <a:r>
              <a:rPr lang="es-AR" sz="1200" b="1" dirty="0">
                <a:solidFill>
                  <a:srgbClr val="95A9C1"/>
                </a:solidFill>
              </a:rPr>
              <a:t>B</a:t>
            </a:r>
            <a:r>
              <a:rPr lang="es-AR" sz="1200" b="1" dirty="0" smtClean="0">
                <a:solidFill>
                  <a:srgbClr val="95A9C1"/>
                </a:solidFill>
              </a:rPr>
              <a:t>. ¿Por qué recolectar datos la conductividad eléctrica?</a:t>
            </a:r>
          </a:p>
          <a:p>
            <a:endParaRPr lang="es-AR" sz="1200" b="1" dirty="0">
              <a:solidFill>
                <a:srgbClr val="95A9C1"/>
              </a:solidFill>
            </a:endParaRPr>
          </a:p>
          <a:p>
            <a:r>
              <a:rPr lang="es-AR" sz="1200" b="1" dirty="0" smtClean="0">
                <a:solidFill>
                  <a:srgbClr val="95A9C1"/>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12" name="Rectángulo redondeado 11"/>
          <p:cNvSpPr/>
          <p:nvPr/>
        </p:nvSpPr>
        <p:spPr>
          <a:xfrm>
            <a:off x="7629429" y="158472"/>
            <a:ext cx="1294543"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¿Qué es la conductividad eléctrica?</a:t>
            </a:r>
            <a:endParaRPr lang="es-AR" sz="1100" dirty="0">
              <a:solidFill>
                <a:schemeClr val="bg1"/>
              </a:solid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450" y="1865842"/>
            <a:ext cx="2793223" cy="3912077"/>
          </a:xfrm>
          <a:prstGeom prst="rect">
            <a:avLst/>
          </a:prstGeom>
        </p:spPr>
      </p:pic>
    </p:spTree>
    <p:extLst>
      <p:ext uri="{BB962C8B-B14F-4D97-AF65-F5344CB8AC3E}">
        <p14:creationId xmlns:p14="http://schemas.microsoft.com/office/powerpoint/2010/main" val="1928335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29</a:t>
            </a:fld>
            <a:endParaRPr lang="en-US" dirty="0"/>
          </a:p>
        </p:txBody>
      </p:sp>
      <p:sp>
        <p:nvSpPr>
          <p:cNvPr id="2" name="Title 1"/>
          <p:cNvSpPr>
            <a:spLocks noGrp="1"/>
          </p:cNvSpPr>
          <p:nvPr>
            <p:ph type="title"/>
          </p:nvPr>
        </p:nvSpPr>
        <p:spPr>
          <a:xfrm>
            <a:off x="1108364" y="819862"/>
            <a:ext cx="7886700" cy="1325563"/>
          </a:xfrm>
        </p:spPr>
        <p:txBody>
          <a:bodyPr>
            <a:normAutofit/>
          </a:bodyPr>
          <a:lstStyle/>
          <a:p>
            <a:r>
              <a:rPr lang="es-AR" sz="3200" b="1" dirty="0" smtClean="0">
                <a:solidFill>
                  <a:srgbClr val="002060"/>
                </a:solidFill>
              </a:rPr>
              <a:t>¡Hagamos un rápido repaso antes de pasar a la entrada de datos de GLOBE! Pregunta 6</a:t>
            </a:r>
            <a:endParaRPr lang="es-AR" sz="3200" b="1" dirty="0">
              <a:solidFill>
                <a:srgbClr val="002060"/>
              </a:solidFill>
            </a:endParaRPr>
          </a:p>
        </p:txBody>
      </p:sp>
      <p:sp>
        <p:nvSpPr>
          <p:cNvPr id="3" name="Content Placeholder 2"/>
          <p:cNvSpPr>
            <a:spLocks noGrp="1"/>
          </p:cNvSpPr>
          <p:nvPr>
            <p:ph sz="half" idx="1"/>
          </p:nvPr>
        </p:nvSpPr>
        <p:spPr>
          <a:xfrm>
            <a:off x="1422123" y="2213483"/>
            <a:ext cx="6867112" cy="4586397"/>
          </a:xfrm>
        </p:spPr>
        <p:txBody>
          <a:bodyPr>
            <a:normAutofit/>
          </a:bodyPr>
          <a:lstStyle/>
          <a:p>
            <a:pPr marL="0" indent="0">
              <a:buNone/>
            </a:pPr>
            <a:r>
              <a:rPr lang="es-AR" sz="2000" b="1" dirty="0" smtClean="0">
                <a:solidFill>
                  <a:srgbClr val="002060"/>
                </a:solidFill>
              </a:rPr>
              <a:t>El agua pura: </a:t>
            </a:r>
          </a:p>
          <a:p>
            <a:pPr marL="0" indent="0">
              <a:buNone/>
            </a:pPr>
            <a:endParaRPr lang="es-AR" sz="2000" b="1" dirty="0" smtClean="0">
              <a:solidFill>
                <a:srgbClr val="002060"/>
              </a:solidFill>
            </a:endParaRPr>
          </a:p>
          <a:p>
            <a:pPr marL="457200" indent="-457200">
              <a:buFont typeface="+mj-lt"/>
              <a:buAutoNum type="alphaUcPeriod"/>
            </a:pPr>
            <a:r>
              <a:rPr lang="es-AR" sz="2000" dirty="0" smtClean="0"/>
              <a:t>Tiene una alta conductividad eléctrica, y un alto total de sólidos disueltos</a:t>
            </a:r>
          </a:p>
          <a:p>
            <a:pPr marL="457200" indent="-457200">
              <a:buFont typeface="+mj-lt"/>
              <a:buAutoNum type="alphaUcPeriod"/>
            </a:pPr>
            <a:r>
              <a:rPr lang="es-AR" sz="2000" dirty="0" smtClean="0"/>
              <a:t>No es un buen conductor de la electricidad</a:t>
            </a:r>
          </a:p>
          <a:p>
            <a:pPr marL="457200" indent="-457200">
              <a:buFont typeface="+mj-lt"/>
              <a:buAutoNum type="alphaUcPeriod"/>
            </a:pPr>
            <a:r>
              <a:rPr lang="es-AR" sz="2000" dirty="0" smtClean="0"/>
              <a:t>No es un buen conductor de la electricidad excepto por encima o por debajo de los 20 ̊ - 30 ̊ C</a:t>
            </a:r>
          </a:p>
          <a:p>
            <a:pPr marL="457200" indent="-457200">
              <a:buFont typeface="+mj-lt"/>
              <a:buAutoNum type="alphaUcPeriod"/>
            </a:pPr>
            <a:endParaRPr lang="es-AR" sz="2000" dirty="0" smtClean="0"/>
          </a:p>
          <a:p>
            <a:pPr marL="0" indent="0">
              <a:buNone/>
            </a:pPr>
            <a:endParaRPr lang="es-AR" sz="2000" dirty="0" smtClean="0"/>
          </a:p>
          <a:p>
            <a:pPr marL="0" indent="0">
              <a:buNone/>
            </a:pPr>
            <a:r>
              <a:rPr lang="es-AR" sz="2000" b="1" dirty="0" smtClean="0">
                <a:solidFill>
                  <a:srgbClr val="FF0000"/>
                </a:solidFill>
              </a:rPr>
              <a:t>¿Cuál es la respuesta?</a:t>
            </a:r>
          </a:p>
          <a:p>
            <a:pPr marL="0" indent="0">
              <a:buNone/>
            </a:pPr>
            <a:endParaRPr lang="es-AR" sz="2000" dirty="0"/>
          </a:p>
        </p:txBody>
      </p:sp>
      <p:sp>
        <p:nvSpPr>
          <p:cNvPr id="7" name="CuadroTexto 6"/>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8" name="Rectángulo redondeado 7"/>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a:t>
            </a:r>
            <a:r>
              <a:rPr lang="es-AR" sz="1100" smtClean="0">
                <a:solidFill>
                  <a:schemeClr val="bg1"/>
                </a:solidFill>
              </a:rPr>
              <a:t>sus conocimientos</a:t>
            </a:r>
            <a:endParaRPr lang="es-AR" sz="1100" dirty="0">
              <a:solidFill>
                <a:schemeClr val="bg1"/>
              </a:solidFill>
            </a:endParaRPr>
          </a:p>
        </p:txBody>
      </p:sp>
    </p:spTree>
    <p:extLst>
      <p:ext uri="{BB962C8B-B14F-4D97-AF65-F5344CB8AC3E}">
        <p14:creationId xmlns:p14="http://schemas.microsoft.com/office/powerpoint/2010/main" val="876921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30</a:t>
            </a:fld>
            <a:endParaRPr lang="en-US" dirty="0"/>
          </a:p>
        </p:txBody>
      </p:sp>
      <p:sp>
        <p:nvSpPr>
          <p:cNvPr id="2" name="Title 1"/>
          <p:cNvSpPr>
            <a:spLocks noGrp="1"/>
          </p:cNvSpPr>
          <p:nvPr>
            <p:ph type="title"/>
          </p:nvPr>
        </p:nvSpPr>
        <p:spPr>
          <a:xfrm>
            <a:off x="1311964" y="1023730"/>
            <a:ext cx="7683099" cy="874644"/>
          </a:xfrm>
        </p:spPr>
        <p:txBody>
          <a:bodyPr>
            <a:normAutofit/>
          </a:bodyPr>
          <a:lstStyle/>
          <a:p>
            <a:r>
              <a:rPr lang="es-AR" sz="2400" b="1" dirty="0" smtClean="0">
                <a:solidFill>
                  <a:srgbClr val="002060"/>
                </a:solidFill>
              </a:rPr>
              <a:t>¡Hagamos un rápido repaso antes de pasar a la entrada de datos de GLOBE! Respuesta de la pregunta 6</a:t>
            </a:r>
            <a:endParaRPr lang="es-AR" sz="2400" b="1" dirty="0">
              <a:solidFill>
                <a:srgbClr val="002060"/>
              </a:solidFill>
            </a:endParaRPr>
          </a:p>
        </p:txBody>
      </p:sp>
      <p:sp>
        <p:nvSpPr>
          <p:cNvPr id="3" name="Content Placeholder 2"/>
          <p:cNvSpPr>
            <a:spLocks noGrp="1"/>
          </p:cNvSpPr>
          <p:nvPr>
            <p:ph sz="half" idx="1"/>
          </p:nvPr>
        </p:nvSpPr>
        <p:spPr>
          <a:xfrm>
            <a:off x="1422123" y="2203544"/>
            <a:ext cx="6867112" cy="4586397"/>
          </a:xfrm>
        </p:spPr>
        <p:txBody>
          <a:bodyPr>
            <a:normAutofit/>
          </a:bodyPr>
          <a:lstStyle/>
          <a:p>
            <a:pPr marL="0" indent="0">
              <a:buNone/>
            </a:pPr>
            <a:r>
              <a:rPr lang="es-AR" sz="2000" b="1" dirty="0" smtClean="0">
                <a:solidFill>
                  <a:srgbClr val="002060"/>
                </a:solidFill>
              </a:rPr>
              <a:t>El agua pura: </a:t>
            </a:r>
          </a:p>
          <a:p>
            <a:pPr marL="0" indent="0">
              <a:buNone/>
            </a:pPr>
            <a:endParaRPr lang="es-AR" sz="2000" b="1" dirty="0" smtClean="0">
              <a:solidFill>
                <a:srgbClr val="002060"/>
              </a:solidFill>
            </a:endParaRPr>
          </a:p>
          <a:p>
            <a:pPr marL="457200" indent="-457200">
              <a:buFont typeface="+mj-lt"/>
              <a:buAutoNum type="alphaUcPeriod"/>
            </a:pPr>
            <a:r>
              <a:rPr lang="es-AR" sz="2000" dirty="0" smtClean="0"/>
              <a:t>Tiene una alta conductividad eléctrica, y un alto total de sólidos disueltos</a:t>
            </a:r>
          </a:p>
          <a:p>
            <a:pPr marL="457200" indent="-457200">
              <a:buFont typeface="+mj-lt"/>
              <a:buAutoNum type="alphaUcPeriod"/>
            </a:pPr>
            <a:r>
              <a:rPr lang="es-AR" sz="2000" b="1" dirty="0" smtClean="0">
                <a:solidFill>
                  <a:srgbClr val="FF0000"/>
                </a:solidFill>
              </a:rPr>
              <a:t>No es un buen conductor de la electricidad ¡Correcto </a:t>
            </a:r>
            <a:r>
              <a:rPr lang="es-AR" sz="2000" b="1" dirty="0" smtClean="0">
                <a:solidFill>
                  <a:srgbClr val="FF0000"/>
                </a:solidFill>
                <a:sym typeface="Wingdings" pitchFamily="2" charset="2"/>
              </a:rPr>
              <a:t>!</a:t>
            </a:r>
            <a:endParaRPr lang="es-AR" sz="2000" b="1" dirty="0" smtClean="0">
              <a:solidFill>
                <a:srgbClr val="FF0000"/>
              </a:solidFill>
            </a:endParaRPr>
          </a:p>
          <a:p>
            <a:pPr marL="457200" indent="-457200">
              <a:buFont typeface="+mj-lt"/>
              <a:buAutoNum type="alphaUcPeriod"/>
            </a:pPr>
            <a:r>
              <a:rPr lang="es-AR" sz="2000" dirty="0" smtClean="0"/>
              <a:t>No es un buen conductor de la electricidad excepto por encima o por debajo de los 20 ̊ - 30 ̊ C</a:t>
            </a:r>
          </a:p>
          <a:p>
            <a:pPr marL="0" indent="0">
              <a:buNone/>
            </a:pPr>
            <a:endParaRPr lang="es-AR" sz="2000" dirty="0" smtClean="0"/>
          </a:p>
          <a:p>
            <a:pPr marL="0" indent="0">
              <a:buNone/>
            </a:pPr>
            <a:endParaRPr lang="es-AR" sz="2000" dirty="0" smtClean="0"/>
          </a:p>
          <a:p>
            <a:pPr marL="0" indent="0">
              <a:buNone/>
            </a:pPr>
            <a:r>
              <a:rPr lang="es-AR" sz="2000" b="1" dirty="0" smtClean="0">
                <a:solidFill>
                  <a:srgbClr val="FF0000"/>
                </a:solidFill>
              </a:rPr>
              <a:t>¿Estuvo en lo cierto?</a:t>
            </a:r>
          </a:p>
          <a:p>
            <a:pPr marL="0" indent="0">
              <a:buNone/>
            </a:pPr>
            <a:r>
              <a:rPr lang="es-AR" sz="2000" b="1" dirty="0" smtClean="0">
                <a:solidFill>
                  <a:srgbClr val="FF0000"/>
                </a:solidFill>
              </a:rPr>
              <a:t>¡Pasemos al ingreso y Visualización de Datos de GLOBE!</a:t>
            </a:r>
            <a:endParaRPr lang="es-AR" sz="2000" b="1" dirty="0">
              <a:solidFill>
                <a:srgbClr val="FF0000"/>
              </a:solidFill>
            </a:endParaRPr>
          </a:p>
        </p:txBody>
      </p:sp>
      <p:sp>
        <p:nvSpPr>
          <p:cNvPr id="7" name="CuadroTexto 6"/>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8" name="Rectángulo redondeado 7"/>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a:t>
            </a:r>
            <a:r>
              <a:rPr lang="es-AR" sz="1100" smtClean="0">
                <a:solidFill>
                  <a:schemeClr val="bg1"/>
                </a:solidFill>
              </a:rPr>
              <a:t>sus conocimientos</a:t>
            </a:r>
            <a:endParaRPr lang="es-AR" sz="1100" dirty="0">
              <a:solidFill>
                <a:schemeClr val="bg1"/>
              </a:solidFill>
            </a:endParaRPr>
          </a:p>
        </p:txBody>
      </p:sp>
    </p:spTree>
    <p:extLst>
      <p:ext uri="{BB962C8B-B14F-4D97-AF65-F5344CB8AC3E}">
        <p14:creationId xmlns:p14="http://schemas.microsoft.com/office/powerpoint/2010/main" val="786173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31</a:t>
            </a:fld>
            <a:endParaRPr lang="en-US" dirty="0"/>
          </a:p>
        </p:txBody>
      </p:sp>
      <p:sp>
        <p:nvSpPr>
          <p:cNvPr id="2" name="Title 1"/>
          <p:cNvSpPr>
            <a:spLocks noGrp="1"/>
          </p:cNvSpPr>
          <p:nvPr>
            <p:ph type="title"/>
          </p:nvPr>
        </p:nvSpPr>
        <p:spPr>
          <a:xfrm>
            <a:off x="1353686" y="772244"/>
            <a:ext cx="6866659" cy="1053380"/>
          </a:xfrm>
        </p:spPr>
        <p:txBody>
          <a:bodyPr>
            <a:normAutofit/>
          </a:bodyPr>
          <a:lstStyle/>
          <a:p>
            <a:pPr>
              <a:spcAft>
                <a:spcPts val="600"/>
              </a:spcAft>
            </a:pPr>
            <a:r>
              <a:rPr lang="es-AR" sz="2800" b="1" dirty="0" smtClean="0">
                <a:solidFill>
                  <a:srgbClr val="000072"/>
                </a:solidFill>
              </a:rPr>
              <a:t>Informando sus datos a GLOBE</a:t>
            </a:r>
            <a:endParaRPr lang="es-AR" sz="2800" b="1" dirty="0">
              <a:solidFill>
                <a:srgbClr val="000072"/>
              </a:solidFill>
            </a:endParaRPr>
          </a:p>
        </p:txBody>
      </p:sp>
      <p:sp>
        <p:nvSpPr>
          <p:cNvPr id="3" name="Content Placeholder 2"/>
          <p:cNvSpPr>
            <a:spLocks noGrp="1"/>
          </p:cNvSpPr>
          <p:nvPr>
            <p:ph sz="half" idx="1"/>
          </p:nvPr>
        </p:nvSpPr>
        <p:spPr>
          <a:xfrm>
            <a:off x="1353686" y="1825624"/>
            <a:ext cx="4310049" cy="4351338"/>
          </a:xfrm>
        </p:spPr>
        <p:txBody>
          <a:bodyPr>
            <a:noAutofit/>
          </a:bodyPr>
          <a:lstStyle/>
          <a:p>
            <a:pPr>
              <a:lnSpc>
                <a:spcPct val="120000"/>
              </a:lnSpc>
            </a:pPr>
            <a:r>
              <a:rPr lang="es-ES" sz="1600" b="1" u="sng" dirty="0">
                <a:solidFill>
                  <a:srgbClr val="0070C0"/>
                </a:solidFill>
              </a:rPr>
              <a:t>Entrada de datos en vivo</a:t>
            </a:r>
            <a:r>
              <a:rPr lang="es-ES" sz="1600" b="1" dirty="0"/>
              <a:t> </a:t>
            </a:r>
            <a:r>
              <a:rPr lang="es-ES" sz="1600" dirty="0"/>
              <a:t>cargue sus datos en la Base de Datos Científica oficial de GLOBE</a:t>
            </a:r>
          </a:p>
          <a:p>
            <a:pPr>
              <a:lnSpc>
                <a:spcPct val="120000"/>
              </a:lnSpc>
            </a:pPr>
            <a:endParaRPr lang="en-US" sz="1600" dirty="0"/>
          </a:p>
          <a:p>
            <a:pPr>
              <a:lnSpc>
                <a:spcPct val="120000"/>
              </a:lnSpc>
            </a:pPr>
            <a:r>
              <a:rPr lang="es-AR" sz="1600" b="1" dirty="0" smtClean="0"/>
              <a:t>Ingreso de datos por correo electrónico: </a:t>
            </a:r>
            <a:r>
              <a:rPr lang="es-AR" sz="1600" dirty="0" smtClean="0"/>
              <a:t>Envíe los datos en el cuerpo de su correo electrónico (no como un adjunto) al </a:t>
            </a:r>
            <a:r>
              <a:rPr lang="es-AR" sz="1600" b="1" u="sng" dirty="0" smtClean="0">
                <a:solidFill>
                  <a:srgbClr val="0563C1"/>
                </a:solidFill>
                <a:hlinkClick r:id="rId2"/>
              </a:rPr>
              <a:t>DATA@GLOBE.GOV</a:t>
            </a:r>
            <a:endParaRPr lang="es-AR" sz="1600" b="1" dirty="0" smtClean="0"/>
          </a:p>
          <a:p>
            <a:endParaRPr lang="es-AR" sz="1600" b="1" dirty="0" smtClean="0"/>
          </a:p>
          <a:p>
            <a:pPr marL="0" lvl="0" indent="0">
              <a:lnSpc>
                <a:spcPct val="70000"/>
              </a:lnSpc>
              <a:spcBef>
                <a:spcPts val="0"/>
              </a:spcBef>
            </a:pPr>
            <a:endParaRPr lang="es-AR" sz="1600" b="1" dirty="0" smtClean="0"/>
          </a:p>
          <a:p>
            <a:pPr marL="0" lvl="0" indent="0">
              <a:lnSpc>
                <a:spcPct val="120000"/>
              </a:lnSpc>
              <a:spcBef>
                <a:spcPts val="0"/>
              </a:spcBef>
            </a:pPr>
            <a:r>
              <a:rPr lang="es-AR" sz="1600" b="1" dirty="0" smtClean="0"/>
              <a:t>Aplicación de datos móviles:</a:t>
            </a:r>
            <a:r>
              <a:rPr lang="en-US" sz="1600" b="1" dirty="0" smtClean="0"/>
              <a:t> </a:t>
            </a:r>
            <a:r>
              <a:rPr lang="es-ES" sz="1600" dirty="0"/>
              <a:t>Descargue la aplicación de ingreso de datos científicos para  GLOBE en su dispositivo móvil y seleccione la opción correcta.</a:t>
            </a:r>
            <a:endParaRPr lang="en-US" sz="1600" dirty="0"/>
          </a:p>
          <a:p>
            <a:pPr marL="0" lvl="0" indent="0">
              <a:lnSpc>
                <a:spcPct val="120000"/>
              </a:lnSpc>
            </a:pPr>
            <a:r>
              <a:rPr lang="es-AR" sz="1600" b="1" dirty="0" smtClean="0"/>
              <a:t>Para Android </a:t>
            </a:r>
            <a:r>
              <a:rPr lang="es-AR" sz="1600" dirty="0" smtClean="0"/>
              <a:t>a través de  </a:t>
            </a:r>
            <a:r>
              <a:rPr lang="es-AR" sz="1600" b="1" u="sng" dirty="0" smtClean="0">
                <a:solidFill>
                  <a:srgbClr val="0563C1"/>
                </a:solidFill>
                <a:hlinkClick r:id="rId3"/>
              </a:rPr>
              <a:t>Google Play</a:t>
            </a:r>
            <a:endParaRPr lang="es-AR" sz="1600" b="1" dirty="0" smtClean="0"/>
          </a:p>
          <a:p>
            <a:pPr marL="0" lvl="0" indent="0">
              <a:lnSpc>
                <a:spcPct val="120000"/>
              </a:lnSpc>
            </a:pPr>
            <a:r>
              <a:rPr lang="es-AR" sz="1600" b="1" dirty="0" smtClean="0"/>
              <a:t>Para IOS </a:t>
            </a:r>
            <a:r>
              <a:rPr lang="es-AR" sz="1600" dirty="0" smtClean="0"/>
              <a:t>a través de  </a:t>
            </a:r>
            <a:r>
              <a:rPr lang="es-AR" sz="1600" b="1" u="sng" dirty="0" smtClean="0">
                <a:solidFill>
                  <a:srgbClr val="0563C1"/>
                </a:solidFill>
                <a:hlinkClick r:id="rId4"/>
              </a:rPr>
              <a:t>App Store</a:t>
            </a:r>
            <a:r>
              <a:rPr lang="es-AR" sz="1600" b="1" dirty="0" smtClean="0"/>
              <a:t> </a:t>
            </a:r>
            <a:endParaRPr lang="es-AR" sz="1600" dirty="0" smtClean="0"/>
          </a:p>
          <a:p>
            <a:endParaRPr lang="es-AR" sz="1800" dirty="0">
              <a:hlinkClick r:id="rId5"/>
            </a:endParaRPr>
          </a:p>
        </p:txBody>
      </p:sp>
      <p:pic>
        <p:nvPicPr>
          <p:cNvPr id="7" name="Content Placeholder 6" descr="Screen Shot of The GLOBE Program Science Data Entry App"/>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5874042" y="1825624"/>
            <a:ext cx="2715856" cy="3994883"/>
          </a:xfrm>
          <a:prstGeom prst="rect">
            <a:avLst/>
          </a:prstGeom>
        </p:spPr>
      </p:pic>
      <p:sp>
        <p:nvSpPr>
          <p:cNvPr id="8" name="CuadroTexto 7"/>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0B037B"/>
              </a:solidFill>
            </a:endParaRPr>
          </a:p>
          <a:p>
            <a:r>
              <a:rPr lang="es-AR" sz="1200" b="1" dirty="0">
                <a:solidFill>
                  <a:srgbClr val="0B037B"/>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9" name="Rectángulo redondeado 8"/>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Ingresar datos al sitio web de GLOBE</a:t>
            </a:r>
            <a:endParaRPr lang="es-AR" sz="1100" dirty="0">
              <a:solidFill>
                <a:schemeClr val="bg1"/>
              </a:solidFill>
            </a:endParaRPr>
          </a:p>
        </p:txBody>
      </p:sp>
    </p:spTree>
    <p:extLst>
      <p:ext uri="{BB962C8B-B14F-4D97-AF65-F5344CB8AC3E}">
        <p14:creationId xmlns:p14="http://schemas.microsoft.com/office/powerpoint/2010/main" val="122701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302235-4686-FA4D-82D3-9660211AF392}" type="slidenum">
              <a:rPr lang="en-US" smtClean="0"/>
              <a:t>32</a:t>
            </a:fld>
            <a:endParaRPr lang="en-US" dirty="0"/>
          </a:p>
        </p:txBody>
      </p:sp>
      <p:sp>
        <p:nvSpPr>
          <p:cNvPr id="2" name="Title 1"/>
          <p:cNvSpPr>
            <a:spLocks noGrp="1"/>
          </p:cNvSpPr>
          <p:nvPr>
            <p:ph type="title"/>
          </p:nvPr>
        </p:nvSpPr>
        <p:spPr>
          <a:xfrm>
            <a:off x="1362567" y="973576"/>
            <a:ext cx="6866659" cy="1053380"/>
          </a:xfrm>
        </p:spPr>
        <p:txBody>
          <a:bodyPr>
            <a:normAutofit fontScale="90000"/>
          </a:bodyPr>
          <a:lstStyle/>
          <a:p>
            <a:r>
              <a:rPr lang="es-AR" sz="2800" b="1" dirty="0" smtClean="0">
                <a:solidFill>
                  <a:srgbClr val="000090"/>
                </a:solidFill>
              </a:rPr>
              <a:t>Ingreso de sus datos a través del Ingreso de Datos en Vivo o la Aplicación de Datos Móviles- Paso 1</a:t>
            </a:r>
            <a:endParaRPr lang="es-AR" sz="2800" b="1" dirty="0">
              <a:solidFill>
                <a:srgbClr val="000090"/>
              </a:solidFill>
            </a:endParaRPr>
          </a:p>
        </p:txBody>
      </p:sp>
      <p:pic>
        <p:nvPicPr>
          <p:cNvPr id="9" name="Content Placeholder 8" descr="Screen shot of the GLOBE data Entry site. Identify your sampling site, and select &quot;integrated hydrology&quot; and &quot;new observation&quot;"/>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6041"/>
          <a:stretch/>
        </p:blipFill>
        <p:spPr>
          <a:xfrm>
            <a:off x="4084983" y="2026956"/>
            <a:ext cx="3950812" cy="4629712"/>
          </a:xfrm>
        </p:spPr>
      </p:pic>
      <p:sp>
        <p:nvSpPr>
          <p:cNvPr id="7" name="CuadroTexto 6"/>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0B037B"/>
              </a:solidFill>
            </a:endParaRPr>
          </a:p>
          <a:p>
            <a:r>
              <a:rPr lang="es-AR" sz="1200" b="1" dirty="0">
                <a:solidFill>
                  <a:srgbClr val="0B037B"/>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8" name="Rectángulo redondeado 7"/>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Ingresar datos al sitio web de GLOBE</a:t>
            </a:r>
            <a:endParaRPr lang="es-AR" sz="1100" dirty="0">
              <a:solidFill>
                <a:schemeClr val="bg1"/>
              </a:solidFill>
            </a:endParaRPr>
          </a:p>
        </p:txBody>
      </p:sp>
      <p:sp>
        <p:nvSpPr>
          <p:cNvPr id="4" name="CuadroTexto 3"/>
          <p:cNvSpPr txBox="1"/>
          <p:nvPr/>
        </p:nvSpPr>
        <p:spPr>
          <a:xfrm>
            <a:off x="2365513" y="4088948"/>
            <a:ext cx="1719469" cy="584775"/>
          </a:xfrm>
          <a:prstGeom prst="rect">
            <a:avLst/>
          </a:prstGeom>
          <a:noFill/>
        </p:spPr>
        <p:txBody>
          <a:bodyPr wrap="square" rtlCol="0">
            <a:spAutoFit/>
          </a:bodyPr>
          <a:lstStyle/>
          <a:p>
            <a:r>
              <a:rPr lang="es-AR" sz="1600" b="1" dirty="0" smtClean="0">
                <a:solidFill>
                  <a:srgbClr val="000072"/>
                </a:solidFill>
              </a:rPr>
              <a:t>Identifique su sitio de muestreo</a:t>
            </a:r>
            <a:endParaRPr lang="es-AR" sz="1600" b="1" dirty="0">
              <a:solidFill>
                <a:srgbClr val="000072"/>
              </a:solidFill>
            </a:endParaRPr>
          </a:p>
        </p:txBody>
      </p:sp>
      <p:sp>
        <p:nvSpPr>
          <p:cNvPr id="10" name="CuadroTexto 9"/>
          <p:cNvSpPr txBox="1"/>
          <p:nvPr/>
        </p:nvSpPr>
        <p:spPr>
          <a:xfrm>
            <a:off x="1858720" y="5271100"/>
            <a:ext cx="2226262" cy="830997"/>
          </a:xfrm>
          <a:prstGeom prst="rect">
            <a:avLst/>
          </a:prstGeom>
          <a:noFill/>
        </p:spPr>
        <p:txBody>
          <a:bodyPr wrap="square" rtlCol="0">
            <a:spAutoFit/>
          </a:bodyPr>
          <a:lstStyle/>
          <a:p>
            <a:r>
              <a:rPr lang="es-AR" sz="1600" b="1" dirty="0" smtClean="0">
                <a:solidFill>
                  <a:srgbClr val="000072"/>
                </a:solidFill>
              </a:rPr>
              <a:t>Seleccione “Hidrología integrada” y “nueva observación”</a:t>
            </a:r>
            <a:endParaRPr lang="es-AR" sz="1600" b="1" dirty="0">
              <a:solidFill>
                <a:srgbClr val="000072"/>
              </a:solidFill>
            </a:endParaRPr>
          </a:p>
        </p:txBody>
      </p:sp>
    </p:spTree>
    <p:extLst>
      <p:ext uri="{BB962C8B-B14F-4D97-AF65-F5344CB8AC3E}">
        <p14:creationId xmlns:p14="http://schemas.microsoft.com/office/powerpoint/2010/main" val="2076290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302235-4686-FA4D-82D3-9660211AF392}" type="slidenum">
              <a:rPr lang="en-US" smtClean="0"/>
              <a:t>33</a:t>
            </a:fld>
            <a:endParaRPr lang="en-US" dirty="0"/>
          </a:p>
        </p:txBody>
      </p:sp>
      <p:sp>
        <p:nvSpPr>
          <p:cNvPr id="2" name="Title 1"/>
          <p:cNvSpPr>
            <a:spLocks noGrp="1"/>
          </p:cNvSpPr>
          <p:nvPr>
            <p:ph type="title"/>
          </p:nvPr>
        </p:nvSpPr>
        <p:spPr>
          <a:xfrm>
            <a:off x="1195819" y="873620"/>
            <a:ext cx="6866659" cy="1053380"/>
          </a:xfrm>
        </p:spPr>
        <p:txBody>
          <a:bodyPr>
            <a:normAutofit fontScale="90000"/>
          </a:bodyPr>
          <a:lstStyle/>
          <a:p>
            <a:r>
              <a:rPr lang="es-AR" sz="2800" b="1" dirty="0" smtClean="0">
                <a:solidFill>
                  <a:srgbClr val="000090"/>
                </a:solidFill>
              </a:rPr>
              <a:t>Ingreso de sus datos a través del Ingreso de Datos en Vivo o la Aplicación de Datos Móviles- Paso 2 </a:t>
            </a:r>
            <a:endParaRPr lang="es-AR" sz="2800" b="1" dirty="0">
              <a:solidFill>
                <a:srgbClr val="000090"/>
              </a:solidFill>
            </a:endParaRPr>
          </a:p>
        </p:txBody>
      </p:sp>
      <p:sp>
        <p:nvSpPr>
          <p:cNvPr id="7" name="CuadroTexto 6"/>
          <p:cNvSpPr txBox="1"/>
          <p:nvPr/>
        </p:nvSpPr>
        <p:spPr>
          <a:xfrm>
            <a:off x="29532" y="1088120"/>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0B037B"/>
              </a:solidFill>
            </a:endParaRPr>
          </a:p>
          <a:p>
            <a:r>
              <a:rPr lang="es-AR" sz="1200" b="1" dirty="0">
                <a:solidFill>
                  <a:srgbClr val="0B037B"/>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8" name="Rectángulo redondeado 7"/>
          <p:cNvSpPr/>
          <p:nvPr/>
        </p:nvSpPr>
        <p:spPr>
          <a:xfrm>
            <a:off x="7195931" y="148533"/>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Ingresar datos al sitio web de GLOBE</a:t>
            </a:r>
            <a:endParaRPr lang="es-AR" sz="1100" dirty="0">
              <a:solidFill>
                <a:schemeClr val="bg1"/>
              </a:solidFill>
            </a:endParaRPr>
          </a:p>
        </p:txBody>
      </p:sp>
      <p:pic>
        <p:nvPicPr>
          <p:cNvPr id="15" name="Imagen 14"/>
          <p:cNvPicPr>
            <a:picLocks noChangeAspect="1"/>
          </p:cNvPicPr>
          <p:nvPr/>
        </p:nvPicPr>
        <p:blipFill>
          <a:blip r:embed="rId3"/>
          <a:stretch>
            <a:fillRect/>
          </a:stretch>
        </p:blipFill>
        <p:spPr>
          <a:xfrm>
            <a:off x="1396463" y="1966184"/>
            <a:ext cx="7285351" cy="4755292"/>
          </a:xfrm>
          <a:prstGeom prst="rect">
            <a:avLst/>
          </a:prstGeom>
        </p:spPr>
      </p:pic>
    </p:spTree>
    <p:extLst>
      <p:ext uri="{BB962C8B-B14F-4D97-AF65-F5344CB8AC3E}">
        <p14:creationId xmlns:p14="http://schemas.microsoft.com/office/powerpoint/2010/main" val="458070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34</a:t>
            </a:fld>
            <a:endParaRPr lang="en-US" dirty="0"/>
          </a:p>
        </p:txBody>
      </p:sp>
      <p:sp>
        <p:nvSpPr>
          <p:cNvPr id="2" name="Title 1"/>
          <p:cNvSpPr>
            <a:spLocks noGrp="1"/>
          </p:cNvSpPr>
          <p:nvPr>
            <p:ph type="title"/>
          </p:nvPr>
        </p:nvSpPr>
        <p:spPr>
          <a:xfrm>
            <a:off x="1252105" y="666797"/>
            <a:ext cx="7886700" cy="1325563"/>
          </a:xfrm>
        </p:spPr>
        <p:txBody>
          <a:bodyPr>
            <a:normAutofit/>
          </a:bodyPr>
          <a:lstStyle/>
          <a:p>
            <a:pPr>
              <a:spcAft>
                <a:spcPts val="600"/>
              </a:spcAft>
            </a:pPr>
            <a:r>
              <a:rPr lang="es-AR" sz="2000" b="1" dirty="0" smtClean="0"/>
              <a:t>V</a:t>
            </a:r>
            <a:r>
              <a:rPr lang="es-AR" sz="2000" b="1" dirty="0" smtClean="0">
                <a:solidFill>
                  <a:srgbClr val="000072"/>
                </a:solidFill>
              </a:rPr>
              <a:t>isualice y recupere datos de la Conductividad Eléctrica- Paso 1</a:t>
            </a:r>
            <a:endParaRPr lang="es-AR" sz="2000" b="1" dirty="0">
              <a:solidFill>
                <a:srgbClr val="000072"/>
              </a:solidFill>
            </a:endParaRPr>
          </a:p>
        </p:txBody>
      </p:sp>
      <p:sp>
        <p:nvSpPr>
          <p:cNvPr id="3" name="Content Placeholder 2"/>
          <p:cNvSpPr>
            <a:spLocks noGrp="1"/>
          </p:cNvSpPr>
          <p:nvPr>
            <p:ph sz="half" idx="1"/>
          </p:nvPr>
        </p:nvSpPr>
        <p:spPr>
          <a:xfrm>
            <a:off x="1252104" y="1607082"/>
            <a:ext cx="7664303" cy="4351338"/>
          </a:xfrm>
        </p:spPr>
        <p:txBody>
          <a:bodyPr>
            <a:normAutofit/>
          </a:bodyPr>
          <a:lstStyle/>
          <a:p>
            <a:pPr marL="0" indent="0">
              <a:spcAft>
                <a:spcPts val="600"/>
              </a:spcAft>
              <a:buNone/>
            </a:pPr>
            <a:r>
              <a:rPr lang="es-ES" sz="1800" dirty="0"/>
              <a:t>GLOBE brinda la capacidad de ver e interactuar con datos medidos en todo el mundo. Ingrese a nuestra </a:t>
            </a:r>
            <a:r>
              <a:rPr lang="es-ES" sz="1800" u="sng" dirty="0">
                <a:solidFill>
                  <a:srgbClr val="0070C0"/>
                </a:solidFill>
              </a:rPr>
              <a:t>herramienta de visualización </a:t>
            </a:r>
            <a:r>
              <a:rPr lang="es-ES" sz="1800" dirty="0"/>
              <a:t>para mapear, graficar, filtrar y exportar datos que se han medido a través de protocolos GLOBE desde 1995. A continuación se muestran los pasos que se seguirán cuando se utilice la Herramienta de Visualización: </a:t>
            </a:r>
            <a:endParaRPr lang="en-US" sz="1800" dirty="0"/>
          </a:p>
          <a:p>
            <a:pPr marL="0" indent="0">
              <a:spcAft>
                <a:spcPts val="600"/>
              </a:spcAft>
              <a:buNone/>
            </a:pPr>
            <a:endParaRPr lang="en-US" sz="1800" dirty="0"/>
          </a:p>
        </p:txBody>
      </p:sp>
      <p:sp>
        <p:nvSpPr>
          <p:cNvPr id="8" name="TextBox 7"/>
          <p:cNvSpPr txBox="1"/>
          <p:nvPr/>
        </p:nvSpPr>
        <p:spPr>
          <a:xfrm>
            <a:off x="1474502" y="5958419"/>
            <a:ext cx="7441906" cy="1169551"/>
          </a:xfrm>
          <a:prstGeom prst="rect">
            <a:avLst/>
          </a:prstGeom>
          <a:noFill/>
        </p:spPr>
        <p:txBody>
          <a:bodyPr wrap="square" rtlCol="0">
            <a:spAutoFit/>
          </a:bodyPr>
          <a:lstStyle/>
          <a:p>
            <a:r>
              <a:rPr lang="es-AR" sz="1600" b="1" u="sng" dirty="0" smtClean="0">
                <a:solidFill>
                  <a:schemeClr val="accent1">
                    <a:lumMod val="75000"/>
                  </a:schemeClr>
                </a:solidFill>
              </a:rPr>
              <a:t>Enlace </a:t>
            </a:r>
            <a:r>
              <a:rPr lang="es-AR" sz="1600" b="1" dirty="0" smtClean="0"/>
              <a:t>a los tutoriales paso a paso sobre como utilizar el  Sistema de Visualización le ayudarán a encontrar y analizar  datos  de GLOBE</a:t>
            </a:r>
          </a:p>
          <a:p>
            <a:r>
              <a:rPr lang="es-AR" b="1" dirty="0" smtClean="0"/>
              <a:t/>
            </a:r>
            <a:br>
              <a:rPr lang="es-AR" b="1" dirty="0" smtClean="0"/>
            </a:br>
            <a:endParaRPr lang="es-AR" b="1" dirty="0"/>
          </a:p>
        </p:txBody>
      </p:sp>
      <p:sp>
        <p:nvSpPr>
          <p:cNvPr id="9" name="CuadroTexto 8"/>
          <p:cNvSpPr txBox="1"/>
          <p:nvPr/>
        </p:nvSpPr>
        <p:spPr>
          <a:xfrm>
            <a:off x="29532" y="1088120"/>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0B037B"/>
              </a:solidFill>
            </a:endParaRPr>
          </a:p>
          <a:p>
            <a:r>
              <a:rPr lang="es-AR" sz="1200" b="1" dirty="0">
                <a:solidFill>
                  <a:srgbClr val="0B037B"/>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10" name="Rectángulo redondeado 9"/>
          <p:cNvSpPr/>
          <p:nvPr/>
        </p:nvSpPr>
        <p:spPr>
          <a:xfrm>
            <a:off x="7195931" y="148533"/>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Entender los datos</a:t>
            </a:r>
            <a:endParaRPr lang="es-AR" sz="1100" dirty="0">
              <a:solidFill>
                <a:schemeClr val="bg1"/>
              </a:solidFill>
            </a:endParaRPr>
          </a:p>
        </p:txBody>
      </p:sp>
      <p:pic>
        <p:nvPicPr>
          <p:cNvPr id="13" name="Imagen 12"/>
          <p:cNvPicPr>
            <a:picLocks noChangeAspect="1"/>
          </p:cNvPicPr>
          <p:nvPr/>
        </p:nvPicPr>
        <p:blipFill>
          <a:blip r:embed="rId3"/>
          <a:stretch>
            <a:fillRect/>
          </a:stretch>
        </p:blipFill>
        <p:spPr>
          <a:xfrm>
            <a:off x="1690427" y="2932645"/>
            <a:ext cx="6578154" cy="3115326"/>
          </a:xfrm>
          <a:prstGeom prst="rect">
            <a:avLst/>
          </a:prstGeom>
        </p:spPr>
      </p:pic>
    </p:spTree>
    <p:extLst>
      <p:ext uri="{BB962C8B-B14F-4D97-AF65-F5344CB8AC3E}">
        <p14:creationId xmlns:p14="http://schemas.microsoft.com/office/powerpoint/2010/main" val="770367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35</a:t>
            </a:fld>
            <a:endParaRPr lang="en-US" dirty="0"/>
          </a:p>
        </p:txBody>
      </p:sp>
      <p:sp>
        <p:nvSpPr>
          <p:cNvPr id="2" name="Title 1"/>
          <p:cNvSpPr>
            <a:spLocks noGrp="1"/>
          </p:cNvSpPr>
          <p:nvPr>
            <p:ph type="title"/>
          </p:nvPr>
        </p:nvSpPr>
        <p:spPr>
          <a:xfrm>
            <a:off x="1252105" y="666797"/>
            <a:ext cx="7886700" cy="1325563"/>
          </a:xfrm>
        </p:spPr>
        <p:txBody>
          <a:bodyPr>
            <a:normAutofit/>
          </a:bodyPr>
          <a:lstStyle/>
          <a:p>
            <a:pPr>
              <a:spcAft>
                <a:spcPts val="600"/>
              </a:spcAft>
            </a:pPr>
            <a:r>
              <a:rPr lang="es-AR" sz="2000" b="1" dirty="0" smtClean="0"/>
              <a:t>V</a:t>
            </a:r>
            <a:r>
              <a:rPr lang="es-AR" sz="2000" b="1" dirty="0" smtClean="0">
                <a:solidFill>
                  <a:srgbClr val="000072"/>
                </a:solidFill>
              </a:rPr>
              <a:t>isualice y recupere datos de la Conductividad Eléctrica- Paso 2</a:t>
            </a:r>
            <a:endParaRPr lang="es-AR" sz="2000" b="1" dirty="0">
              <a:solidFill>
                <a:srgbClr val="000072"/>
              </a:solidFill>
            </a:endParaRPr>
          </a:p>
        </p:txBody>
      </p:sp>
      <p:sp>
        <p:nvSpPr>
          <p:cNvPr id="3" name="Content Placeholder 2"/>
          <p:cNvSpPr>
            <a:spLocks noGrp="1"/>
          </p:cNvSpPr>
          <p:nvPr>
            <p:ph sz="half" idx="1"/>
          </p:nvPr>
        </p:nvSpPr>
        <p:spPr>
          <a:xfrm>
            <a:off x="1252104" y="1607082"/>
            <a:ext cx="7664303" cy="4351338"/>
          </a:xfrm>
        </p:spPr>
        <p:txBody>
          <a:bodyPr>
            <a:normAutofit/>
          </a:bodyPr>
          <a:lstStyle/>
          <a:p>
            <a:pPr marL="0" indent="0">
              <a:spcAft>
                <a:spcPts val="600"/>
              </a:spcAft>
              <a:buNone/>
            </a:pPr>
            <a:r>
              <a:rPr lang="es-AR" sz="1800" dirty="0" smtClean="0"/>
              <a:t>Seleccione la fecha para la que necesita los datos de la conductividad eléctrica, añada la capa y podrá ver dónde están disponibles los datos</a:t>
            </a:r>
          </a:p>
          <a:p>
            <a:pPr marL="0" indent="0">
              <a:spcAft>
                <a:spcPts val="600"/>
              </a:spcAft>
              <a:buNone/>
            </a:pPr>
            <a:endParaRPr lang="es-AR" sz="1800" dirty="0"/>
          </a:p>
        </p:txBody>
      </p:sp>
      <p:pic>
        <p:nvPicPr>
          <p:cNvPr id="9" name="Content Placeholder 8" descr="Screenshot of Map interface, GLOBE Visualization System. Icons appear in locations where data for the selected date or dates is available. "/>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8226"/>
          <a:stretch/>
        </p:blipFill>
        <p:spPr>
          <a:xfrm>
            <a:off x="1534990" y="2253709"/>
            <a:ext cx="5402523" cy="4303559"/>
          </a:xfrm>
        </p:spPr>
      </p:pic>
      <p:sp>
        <p:nvSpPr>
          <p:cNvPr id="8" name="CuadroTexto 7"/>
          <p:cNvSpPr txBox="1"/>
          <p:nvPr/>
        </p:nvSpPr>
        <p:spPr>
          <a:xfrm>
            <a:off x="29532" y="1078181"/>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0B037B"/>
              </a:solidFill>
            </a:endParaRPr>
          </a:p>
          <a:p>
            <a:r>
              <a:rPr lang="es-AR" sz="1200" b="1" dirty="0">
                <a:solidFill>
                  <a:srgbClr val="0B037B"/>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10" name="Rectángulo redondeado 9"/>
          <p:cNvSpPr/>
          <p:nvPr/>
        </p:nvSpPr>
        <p:spPr>
          <a:xfrm>
            <a:off x="7195931" y="138594"/>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Entender los datos</a:t>
            </a:r>
            <a:endParaRPr lang="es-AR" sz="1100" dirty="0">
              <a:solidFill>
                <a:schemeClr val="bg1"/>
              </a:solidFill>
            </a:endParaRPr>
          </a:p>
        </p:txBody>
      </p:sp>
      <p:sp>
        <p:nvSpPr>
          <p:cNvPr id="7" name="CuadroTexto 6"/>
          <p:cNvSpPr txBox="1"/>
          <p:nvPr/>
        </p:nvSpPr>
        <p:spPr>
          <a:xfrm>
            <a:off x="7017007" y="4872849"/>
            <a:ext cx="1899400" cy="1384995"/>
          </a:xfrm>
          <a:prstGeom prst="rect">
            <a:avLst/>
          </a:prstGeom>
          <a:solidFill>
            <a:schemeClr val="bg1"/>
          </a:solidFill>
        </p:spPr>
        <p:txBody>
          <a:bodyPr wrap="square" rtlCol="0">
            <a:spAutoFit/>
          </a:bodyPr>
          <a:lstStyle/>
          <a:p>
            <a:r>
              <a:rPr lang="es-AR" sz="1400" b="1" dirty="0" smtClean="0"/>
              <a:t>Ubicaciones donde se encuentran disponibles los datos de la conductividad eléctrica para la semana que seleccionó</a:t>
            </a:r>
            <a:endParaRPr lang="es-AR" sz="1400" b="1" dirty="0"/>
          </a:p>
        </p:txBody>
      </p:sp>
    </p:spTree>
    <p:extLst>
      <p:ext uri="{BB962C8B-B14F-4D97-AF65-F5344CB8AC3E}">
        <p14:creationId xmlns:p14="http://schemas.microsoft.com/office/powerpoint/2010/main" val="1756998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36</a:t>
            </a:fld>
            <a:endParaRPr lang="en-US" dirty="0"/>
          </a:p>
        </p:txBody>
      </p:sp>
      <p:sp>
        <p:nvSpPr>
          <p:cNvPr id="2" name="Title 1"/>
          <p:cNvSpPr>
            <a:spLocks noGrp="1"/>
          </p:cNvSpPr>
          <p:nvPr>
            <p:ph type="title"/>
          </p:nvPr>
        </p:nvSpPr>
        <p:spPr>
          <a:xfrm>
            <a:off x="1252105" y="666797"/>
            <a:ext cx="7886700" cy="1325563"/>
          </a:xfrm>
        </p:spPr>
        <p:txBody>
          <a:bodyPr>
            <a:normAutofit/>
          </a:bodyPr>
          <a:lstStyle/>
          <a:p>
            <a:pPr>
              <a:spcAft>
                <a:spcPts val="600"/>
              </a:spcAft>
            </a:pPr>
            <a:r>
              <a:rPr lang="es-AR" sz="2000" b="1" dirty="0" smtClean="0"/>
              <a:t>V</a:t>
            </a:r>
            <a:r>
              <a:rPr lang="es-AR" sz="2000" b="1" dirty="0" smtClean="0">
                <a:solidFill>
                  <a:srgbClr val="000072"/>
                </a:solidFill>
              </a:rPr>
              <a:t>isualice y recupere datos de la Conductividad Eléctrica- Paso 3</a:t>
            </a:r>
            <a:endParaRPr lang="es-AR" sz="2000" b="1" dirty="0">
              <a:solidFill>
                <a:srgbClr val="000072"/>
              </a:solidFill>
            </a:endParaRPr>
          </a:p>
        </p:txBody>
      </p:sp>
      <p:sp>
        <p:nvSpPr>
          <p:cNvPr id="3" name="Content Placeholder 2"/>
          <p:cNvSpPr>
            <a:spLocks noGrp="1"/>
          </p:cNvSpPr>
          <p:nvPr>
            <p:ph sz="half" idx="1"/>
          </p:nvPr>
        </p:nvSpPr>
        <p:spPr>
          <a:xfrm>
            <a:off x="1252104" y="1607082"/>
            <a:ext cx="7664303" cy="4351338"/>
          </a:xfrm>
        </p:spPr>
        <p:txBody>
          <a:bodyPr>
            <a:normAutofit/>
          </a:bodyPr>
          <a:lstStyle/>
          <a:p>
            <a:pPr marL="0" indent="0">
              <a:spcAft>
                <a:spcPts val="600"/>
              </a:spcAft>
              <a:buNone/>
            </a:pPr>
            <a:r>
              <a:rPr lang="es-AR" sz="1800" dirty="0" smtClean="0"/>
              <a:t>Seleccione el sitio de muestreo para el que necesita datos de conductividad eléctrica, y se abrirá un cuadro con el resumen de datos para ese sitio. </a:t>
            </a:r>
            <a:endParaRPr lang="es-AR" sz="1800" dirty="0"/>
          </a:p>
        </p:txBody>
      </p:sp>
      <p:pic>
        <p:nvPicPr>
          <p:cNvPr id="7" name="Content Placeholder 6" descr="Clicking on a location will open to a map note providing electrical conductivity data for that location and time. Follow instructions in the tutorial to download data as a .csv file for analysis using spreadsheet applications. "/>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32136"/>
          <a:stretch/>
        </p:blipFill>
        <p:spPr>
          <a:xfrm>
            <a:off x="1176772" y="2165864"/>
            <a:ext cx="5303542" cy="4391404"/>
          </a:xfrm>
        </p:spPr>
      </p:pic>
      <p:sp>
        <p:nvSpPr>
          <p:cNvPr id="8" name="CuadroTexto 7"/>
          <p:cNvSpPr txBox="1"/>
          <p:nvPr/>
        </p:nvSpPr>
        <p:spPr>
          <a:xfrm>
            <a:off x="29532" y="1078181"/>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0B037B"/>
              </a:solidFill>
            </a:endParaRPr>
          </a:p>
          <a:p>
            <a:r>
              <a:rPr lang="es-AR" sz="1200" b="1" dirty="0">
                <a:solidFill>
                  <a:srgbClr val="0B037B"/>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9" name="Rectángulo redondeado 8"/>
          <p:cNvSpPr/>
          <p:nvPr/>
        </p:nvSpPr>
        <p:spPr>
          <a:xfrm>
            <a:off x="7195931" y="138594"/>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Entender los datos</a:t>
            </a:r>
            <a:endParaRPr lang="es-AR" sz="1100" dirty="0">
              <a:solidFill>
                <a:schemeClr val="bg1"/>
              </a:solidFill>
            </a:endParaRPr>
          </a:p>
        </p:txBody>
      </p:sp>
      <p:sp>
        <p:nvSpPr>
          <p:cNvPr id="10" name="CuadroTexto 9"/>
          <p:cNvSpPr txBox="1"/>
          <p:nvPr/>
        </p:nvSpPr>
        <p:spPr>
          <a:xfrm>
            <a:off x="6457950" y="2773017"/>
            <a:ext cx="2466023" cy="2554545"/>
          </a:xfrm>
          <a:prstGeom prst="rect">
            <a:avLst/>
          </a:prstGeom>
          <a:solidFill>
            <a:schemeClr val="bg1"/>
          </a:solidFill>
        </p:spPr>
        <p:txBody>
          <a:bodyPr wrap="square" rtlCol="0">
            <a:spAutoFit/>
          </a:bodyPr>
          <a:lstStyle/>
          <a:p>
            <a:r>
              <a:rPr lang="es-AR" sz="1600" b="1" dirty="0" smtClean="0"/>
              <a:t>Al hacer clic en una ubicación se abrirá una nota de mapa que proporciona datos de la conductividad eléctrica para esa ubicación y hora. Siga las instrucciones del tutorial para descargar los datos como archivo .</a:t>
            </a:r>
            <a:r>
              <a:rPr lang="es-AR" sz="1600" b="1" dirty="0" err="1" smtClean="0"/>
              <a:t>csv</a:t>
            </a:r>
            <a:r>
              <a:rPr lang="es-AR" sz="1600" b="1" dirty="0" smtClean="0"/>
              <a:t> para su análisis.</a:t>
            </a:r>
            <a:endParaRPr lang="es-AR" sz="1600" b="1" dirty="0"/>
          </a:p>
        </p:txBody>
      </p:sp>
    </p:spTree>
    <p:extLst>
      <p:ext uri="{BB962C8B-B14F-4D97-AF65-F5344CB8AC3E}">
        <p14:creationId xmlns:p14="http://schemas.microsoft.com/office/powerpoint/2010/main" val="261272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atermark of student taking an EC reading in a bucket sample"/>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190003" y="1325143"/>
            <a:ext cx="7944168" cy="5532857"/>
          </a:xfrm>
          <a:prstGeom prst="rect">
            <a:avLst/>
          </a:prstGeom>
        </p:spPr>
      </p:pic>
      <p:sp>
        <p:nvSpPr>
          <p:cNvPr id="4" name="Slide Number Placeholder 3"/>
          <p:cNvSpPr>
            <a:spLocks noGrp="1"/>
          </p:cNvSpPr>
          <p:nvPr>
            <p:ph type="sldNum" sz="quarter" idx="12"/>
          </p:nvPr>
        </p:nvSpPr>
        <p:spPr/>
        <p:txBody>
          <a:bodyPr/>
          <a:lstStyle/>
          <a:p>
            <a:fld id="{F1302235-4686-FA4D-82D3-9660211AF392}" type="slidenum">
              <a:rPr lang="en-US" smtClean="0"/>
              <a:t>37</a:t>
            </a:fld>
            <a:endParaRPr lang="en-US" dirty="0"/>
          </a:p>
        </p:txBody>
      </p:sp>
      <p:sp>
        <p:nvSpPr>
          <p:cNvPr id="2" name="Title 1"/>
          <p:cNvSpPr>
            <a:spLocks noGrp="1"/>
          </p:cNvSpPr>
          <p:nvPr>
            <p:ph type="title"/>
          </p:nvPr>
        </p:nvSpPr>
        <p:spPr>
          <a:xfrm>
            <a:off x="1108364" y="838067"/>
            <a:ext cx="7886700" cy="1325563"/>
          </a:xfrm>
        </p:spPr>
        <p:txBody>
          <a:bodyPr>
            <a:normAutofit/>
          </a:bodyPr>
          <a:lstStyle/>
          <a:p>
            <a:r>
              <a:rPr lang="es-AR" sz="2400" b="1" dirty="0" smtClean="0">
                <a:solidFill>
                  <a:srgbClr val="000072"/>
                </a:solidFill>
              </a:rPr>
              <a:t>Preguntas de repaso que le ayudarán a prepararse para realizar el Protocolo de Conductividad Eléctrica de la Hidrosfera</a:t>
            </a:r>
            <a:endParaRPr lang="es-AR" sz="2400" b="1" dirty="0">
              <a:solidFill>
                <a:srgbClr val="000072"/>
              </a:solidFill>
            </a:endParaRPr>
          </a:p>
        </p:txBody>
      </p:sp>
      <p:sp>
        <p:nvSpPr>
          <p:cNvPr id="3" name="Content Placeholder 2"/>
          <p:cNvSpPr>
            <a:spLocks noGrp="1"/>
          </p:cNvSpPr>
          <p:nvPr>
            <p:ph sz="half" idx="1"/>
          </p:nvPr>
        </p:nvSpPr>
        <p:spPr>
          <a:xfrm>
            <a:off x="1354932" y="2118037"/>
            <a:ext cx="7542499" cy="4731083"/>
          </a:xfrm>
        </p:spPr>
        <p:txBody>
          <a:bodyPr>
            <a:normAutofit fontScale="92500" lnSpcReduction="10000"/>
          </a:bodyPr>
          <a:lstStyle/>
          <a:p>
            <a:pPr lvl="0">
              <a:buFont typeface="+mj-lt"/>
              <a:buAutoNum type="arabicPeriod"/>
            </a:pPr>
            <a:r>
              <a:rPr lang="es-AR" sz="1800" b="1" dirty="0" smtClean="0"/>
              <a:t>Los </a:t>
            </a:r>
            <a:r>
              <a:rPr lang="es-AR" sz="1800" b="1" dirty="0" err="1" smtClean="0"/>
              <a:t>conductivímetros</a:t>
            </a:r>
            <a:r>
              <a:rPr lang="es-AR" sz="1800" b="1" dirty="0" smtClean="0"/>
              <a:t> eléctricos miden _____ a través de un centímetro de agua.</a:t>
            </a:r>
          </a:p>
          <a:p>
            <a:pPr lvl="0">
              <a:buFont typeface="+mj-lt"/>
              <a:buAutoNum type="arabicPeriod"/>
            </a:pPr>
            <a:r>
              <a:rPr lang="es-AR" sz="1800" b="1" dirty="0" smtClean="0"/>
              <a:t>¿Cuál es la relación entre la conductividad eléctrica de una solución y la cantidad de sólidos totales disueltos en la solución?</a:t>
            </a:r>
          </a:p>
          <a:p>
            <a:pPr lvl="0">
              <a:buFont typeface="+mj-lt"/>
              <a:buAutoNum type="arabicPeriod"/>
            </a:pPr>
            <a:r>
              <a:rPr lang="es-AR" sz="1800" b="1" dirty="0" smtClean="0"/>
              <a:t>La conductividad eléctrica del agua aumenta en un ____% para un aumento de 1 grado Celsius del agua. </a:t>
            </a:r>
          </a:p>
          <a:p>
            <a:pPr lvl="0">
              <a:buFont typeface="+mj-lt"/>
              <a:buAutoNum type="arabicPeriod"/>
            </a:pPr>
            <a:r>
              <a:rPr lang="es-AR" sz="1800" b="1" dirty="0" smtClean="0"/>
              <a:t>¿Esperaría que la conductividad eléctrica de una masa de agua aumentara o disminuyera después de un gran deshielo?</a:t>
            </a:r>
          </a:p>
          <a:p>
            <a:pPr lvl="0">
              <a:buFont typeface="+mj-lt"/>
              <a:buAutoNum type="arabicPeriod"/>
            </a:pPr>
            <a:r>
              <a:rPr lang="es-AR" sz="1800" b="1" dirty="0" smtClean="0"/>
              <a:t>El agua potable tiene una conductividad eléctrica entre ______ µS/cm.</a:t>
            </a:r>
          </a:p>
          <a:p>
            <a:pPr lvl="0">
              <a:buFont typeface="+mj-lt"/>
              <a:buAutoNum type="arabicPeriod"/>
            </a:pPr>
            <a:r>
              <a:rPr lang="es-AR" sz="1800" b="1" dirty="0" smtClean="0"/>
              <a:t>Su muestra de agua debe estar entre 20 ̊ - 30 ̊ C cuando realice la medición de la conductividad eléctrica (verdadero/falso). </a:t>
            </a:r>
          </a:p>
          <a:p>
            <a:pPr lvl="0">
              <a:buFont typeface="+mj-lt"/>
              <a:buAutoNum type="arabicPeriod"/>
            </a:pPr>
            <a:r>
              <a:rPr lang="es-AR" sz="1800" b="1" dirty="0" smtClean="0"/>
              <a:t>¿Cuáles son las precauciones de seguridad que debe tomar al realizar cualquiera de los Protocolos de Hidrología?</a:t>
            </a:r>
          </a:p>
          <a:p>
            <a:pPr lvl="0">
              <a:buFont typeface="+mj-lt"/>
              <a:buAutoNum type="arabicPeriod"/>
            </a:pPr>
            <a:r>
              <a:rPr lang="es-AR" sz="1800" b="1" dirty="0" smtClean="0"/>
              <a:t>¿Cuál es el rango de error aceptable de las tres muestras replicadas que toma en µS/cm? </a:t>
            </a:r>
          </a:p>
          <a:p>
            <a:pPr lvl="0">
              <a:buFont typeface="+mj-lt"/>
              <a:buAutoNum type="arabicPeriod"/>
            </a:pPr>
            <a:r>
              <a:rPr lang="es-AR" sz="1800" b="1" dirty="0" smtClean="0"/>
              <a:t>¿Qué paso debe realizar antes de iniciar el Protocolo de Conductividad Eléctrica? </a:t>
            </a:r>
            <a:endParaRPr lang="es-AR" sz="1800" b="1" dirty="0"/>
          </a:p>
        </p:txBody>
      </p:sp>
      <p:sp>
        <p:nvSpPr>
          <p:cNvPr id="8" name="CuadroTexto 7"/>
          <p:cNvSpPr txBox="1"/>
          <p:nvPr/>
        </p:nvSpPr>
        <p:spPr>
          <a:xfrm>
            <a:off x="29532" y="1068242"/>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95A9C1"/>
              </a:solidFill>
            </a:endParaRPr>
          </a:p>
          <a:p>
            <a:r>
              <a:rPr lang="es-AR" sz="1200" b="1" dirty="0">
                <a:solidFill>
                  <a:srgbClr val="95A9C1"/>
                </a:solidFill>
              </a:rPr>
              <a:t>F. Entender los datos</a:t>
            </a:r>
          </a:p>
          <a:p>
            <a:endParaRPr lang="es-AR" sz="1200" b="1" dirty="0">
              <a:solidFill>
                <a:srgbClr val="0B037B"/>
              </a:solidFill>
            </a:endParaRPr>
          </a:p>
          <a:p>
            <a:r>
              <a:rPr lang="es-AR" sz="1200" b="1" dirty="0">
                <a:solidFill>
                  <a:srgbClr val="0B037B"/>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9" name="Rectángulo redondeado 8"/>
          <p:cNvSpPr/>
          <p:nvPr/>
        </p:nvSpPr>
        <p:spPr>
          <a:xfrm>
            <a:off x="7195931" y="128655"/>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Auto evaluación</a:t>
            </a:r>
            <a:endParaRPr lang="es-AR" sz="1100" dirty="0">
              <a:solidFill>
                <a:schemeClr val="bg1"/>
              </a:solidFill>
            </a:endParaRPr>
          </a:p>
        </p:txBody>
      </p:sp>
    </p:spTree>
    <p:extLst>
      <p:ext uri="{BB962C8B-B14F-4D97-AF65-F5344CB8AC3E}">
        <p14:creationId xmlns:p14="http://schemas.microsoft.com/office/powerpoint/2010/main" val="572349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atermark of student taking an EC reading in a bucket sample"/>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190003" y="1341522"/>
            <a:ext cx="7953997" cy="5532857"/>
          </a:xfrm>
          <a:prstGeom prst="rect">
            <a:avLst/>
          </a:prstGeom>
        </p:spPr>
      </p:pic>
      <p:sp>
        <p:nvSpPr>
          <p:cNvPr id="4" name="Slide Number Placeholder 3"/>
          <p:cNvSpPr>
            <a:spLocks noGrp="1"/>
          </p:cNvSpPr>
          <p:nvPr>
            <p:ph type="sldNum" sz="quarter" idx="12"/>
          </p:nvPr>
        </p:nvSpPr>
        <p:spPr/>
        <p:txBody>
          <a:bodyPr/>
          <a:lstStyle/>
          <a:p>
            <a:fld id="{F1302235-4686-FA4D-82D3-9660211AF392}" type="slidenum">
              <a:rPr lang="en-US" smtClean="0"/>
              <a:t>38</a:t>
            </a:fld>
            <a:endParaRPr lang="en-US" dirty="0"/>
          </a:p>
        </p:txBody>
      </p:sp>
      <p:sp>
        <p:nvSpPr>
          <p:cNvPr id="2" name="Title 1"/>
          <p:cNvSpPr>
            <a:spLocks noGrp="1"/>
          </p:cNvSpPr>
          <p:nvPr>
            <p:ph type="title"/>
          </p:nvPr>
        </p:nvSpPr>
        <p:spPr>
          <a:xfrm>
            <a:off x="1108364" y="684156"/>
            <a:ext cx="7886700" cy="1325563"/>
          </a:xfrm>
        </p:spPr>
        <p:txBody>
          <a:bodyPr>
            <a:normAutofit/>
          </a:bodyPr>
          <a:lstStyle/>
          <a:p>
            <a:r>
              <a:rPr lang="es-AR" sz="2400" b="1" dirty="0" smtClean="0">
                <a:solidFill>
                  <a:srgbClr val="000090"/>
                </a:solidFill>
              </a:rPr>
              <a:t>¿Listo para tomar la prueba</a:t>
            </a:r>
            <a:r>
              <a:rPr lang="es-AR" sz="2400" b="1" dirty="0" smtClean="0">
                <a:solidFill>
                  <a:srgbClr val="000072"/>
                </a:solidFill>
              </a:rPr>
              <a:t> sobre el Protocolo de Conductividad Eléctrica ? </a:t>
            </a:r>
            <a:endParaRPr lang="es-AR" sz="2400" b="1" dirty="0">
              <a:solidFill>
                <a:srgbClr val="000072"/>
              </a:solidFill>
            </a:endParaRPr>
          </a:p>
        </p:txBody>
      </p:sp>
      <p:sp>
        <p:nvSpPr>
          <p:cNvPr id="3" name="Content Placeholder 2"/>
          <p:cNvSpPr>
            <a:spLocks noGrp="1"/>
          </p:cNvSpPr>
          <p:nvPr>
            <p:ph sz="half" idx="1"/>
          </p:nvPr>
        </p:nvSpPr>
        <p:spPr>
          <a:xfrm>
            <a:off x="1108364" y="2092035"/>
            <a:ext cx="7438427" cy="4342678"/>
          </a:xfrm>
        </p:spPr>
        <p:txBody>
          <a:bodyPr>
            <a:normAutofit/>
          </a:bodyPr>
          <a:lstStyle/>
          <a:p>
            <a:r>
              <a:rPr lang="es-AR" sz="2000" b="1" dirty="0" smtClean="0">
                <a:solidFill>
                  <a:srgbClr val="000000"/>
                </a:solidFill>
              </a:rPr>
              <a:t> </a:t>
            </a:r>
            <a:r>
              <a:rPr lang="es-AR" sz="2000" dirty="0" smtClean="0">
                <a:solidFill>
                  <a:srgbClr val="000000"/>
                </a:solidFill>
              </a:rPr>
              <a:t>Ya ha completado el conjunto de diapositivas. Si está listo para hacer el examen, inicie sesión y haga la prueba correspondiente al </a:t>
            </a:r>
            <a:r>
              <a:rPr lang="es-AR" sz="2000" b="1" dirty="0" smtClean="0">
                <a:solidFill>
                  <a:srgbClr val="000072"/>
                </a:solidFill>
              </a:rPr>
              <a:t>Protocolo de Conductividad Eléctrica </a:t>
            </a:r>
            <a:r>
              <a:rPr lang="es-AR" sz="2000" b="1" dirty="0" smtClean="0">
                <a:solidFill>
                  <a:srgbClr val="055000"/>
                </a:solidFill>
              </a:rPr>
              <a:t>.</a:t>
            </a:r>
          </a:p>
          <a:p>
            <a:pPr marL="0" indent="0">
              <a:buNone/>
            </a:pPr>
            <a:endParaRPr lang="es-AR" sz="2000" dirty="0" smtClean="0">
              <a:solidFill>
                <a:srgbClr val="000000"/>
              </a:solidFill>
            </a:endParaRPr>
          </a:p>
          <a:p>
            <a:r>
              <a:rPr lang="es-AR" sz="2000" dirty="0" smtClean="0">
                <a:solidFill>
                  <a:srgbClr val="000000"/>
                </a:solidFill>
              </a:rPr>
              <a:t>Cuando apruebe el examen, ¡estará listo para realizar las mediciones del </a:t>
            </a:r>
            <a:r>
              <a:rPr lang="es-AR" sz="2000" b="1" dirty="0" smtClean="0">
                <a:solidFill>
                  <a:srgbClr val="000072"/>
                </a:solidFill>
              </a:rPr>
              <a:t>Protocolo de Conductividad Eléctrica!</a:t>
            </a:r>
            <a:endParaRPr lang="es-AR" sz="2000" b="1" dirty="0">
              <a:solidFill>
                <a:srgbClr val="055000"/>
              </a:solidFill>
            </a:endParaRPr>
          </a:p>
        </p:txBody>
      </p:sp>
      <p:sp>
        <p:nvSpPr>
          <p:cNvPr id="8" name="CuadroTexto 7"/>
          <p:cNvSpPr txBox="1"/>
          <p:nvPr/>
        </p:nvSpPr>
        <p:spPr>
          <a:xfrm>
            <a:off x="29532" y="1068242"/>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95A9C1"/>
              </a:solidFill>
            </a:endParaRPr>
          </a:p>
          <a:p>
            <a:r>
              <a:rPr lang="es-AR" sz="1200" b="1" dirty="0">
                <a:solidFill>
                  <a:srgbClr val="95A9C1"/>
                </a:solidFill>
              </a:rPr>
              <a:t>F. Entender los datos</a:t>
            </a:r>
          </a:p>
          <a:p>
            <a:endParaRPr lang="es-AR" sz="1200" b="1" dirty="0">
              <a:solidFill>
                <a:srgbClr val="0B037B"/>
              </a:solidFill>
            </a:endParaRPr>
          </a:p>
          <a:p>
            <a:r>
              <a:rPr lang="es-AR" sz="1200" b="1" dirty="0">
                <a:solidFill>
                  <a:srgbClr val="0B037B"/>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9" name="Rectángulo redondeado 8"/>
          <p:cNvSpPr/>
          <p:nvPr/>
        </p:nvSpPr>
        <p:spPr>
          <a:xfrm>
            <a:off x="7195931" y="128655"/>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Auto evaluación</a:t>
            </a:r>
            <a:endParaRPr lang="es-AR" sz="1100" dirty="0">
              <a:solidFill>
                <a:schemeClr val="bg1"/>
              </a:solidFill>
            </a:endParaRPr>
          </a:p>
        </p:txBody>
      </p:sp>
    </p:spTree>
    <p:extLst>
      <p:ext uri="{BB962C8B-B14F-4D97-AF65-F5344CB8AC3E}">
        <p14:creationId xmlns:p14="http://schemas.microsoft.com/office/powerpoint/2010/main" val="1907583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3</a:t>
            </a:fld>
            <a:endParaRPr lang="en-US" dirty="0"/>
          </a:p>
        </p:txBody>
      </p:sp>
      <p:sp>
        <p:nvSpPr>
          <p:cNvPr id="2" name="Title 1"/>
          <p:cNvSpPr>
            <a:spLocks noGrp="1"/>
          </p:cNvSpPr>
          <p:nvPr>
            <p:ph type="title"/>
          </p:nvPr>
        </p:nvSpPr>
        <p:spPr>
          <a:xfrm>
            <a:off x="1169138" y="991096"/>
            <a:ext cx="6589568" cy="596180"/>
          </a:xfrm>
        </p:spPr>
        <p:txBody>
          <a:bodyPr>
            <a:normAutofit/>
          </a:bodyPr>
          <a:lstStyle/>
          <a:p>
            <a:pPr algn="just"/>
            <a:r>
              <a:rPr lang="es-AR" sz="3200" b="1" dirty="0" smtClean="0">
                <a:solidFill>
                  <a:srgbClr val="000072"/>
                </a:solidFill>
              </a:rPr>
              <a:t>¿Qué es la conductividad eléctrica? </a:t>
            </a:r>
            <a:endParaRPr lang="es-AR" sz="3200" b="1" dirty="0">
              <a:solidFill>
                <a:srgbClr val="000072"/>
              </a:solidFill>
            </a:endParaRPr>
          </a:p>
        </p:txBody>
      </p:sp>
      <p:sp>
        <p:nvSpPr>
          <p:cNvPr id="3" name="Content Placeholder 2"/>
          <p:cNvSpPr>
            <a:spLocks noGrp="1"/>
          </p:cNvSpPr>
          <p:nvPr>
            <p:ph sz="half" idx="1"/>
          </p:nvPr>
        </p:nvSpPr>
        <p:spPr>
          <a:xfrm>
            <a:off x="1351300" y="1723836"/>
            <a:ext cx="4858114" cy="5134164"/>
          </a:xfrm>
        </p:spPr>
        <p:txBody>
          <a:bodyPr>
            <a:noAutofit/>
          </a:bodyPr>
          <a:lstStyle/>
          <a:p>
            <a:pPr algn="just"/>
            <a:r>
              <a:rPr lang="es-AR" sz="1600" dirty="0" smtClean="0"/>
              <a:t>La conductividad eléctrica mide </a:t>
            </a:r>
            <a:r>
              <a:rPr lang="es-AR" sz="1600" b="1" dirty="0" smtClean="0">
                <a:solidFill>
                  <a:schemeClr val="accent5">
                    <a:lumMod val="75000"/>
                  </a:schemeClr>
                </a:solidFill>
              </a:rPr>
              <a:t>la capacidad del agua para transmitir una corriente eléctrica</a:t>
            </a:r>
            <a:r>
              <a:rPr lang="es-AR" sz="1600" dirty="0" smtClean="0"/>
              <a:t>. Esta capacidad está directamente relacionada con la concentración de sales en el agua. Llamamos a la cantidad de impurezas minerales y salinas en el agua el </a:t>
            </a:r>
            <a:r>
              <a:rPr lang="es-AR" sz="1600" b="1" dirty="0" smtClean="0">
                <a:solidFill>
                  <a:schemeClr val="accent5">
                    <a:lumMod val="75000"/>
                  </a:schemeClr>
                </a:solidFill>
              </a:rPr>
              <a:t>total de sólidos disueltos </a:t>
            </a:r>
            <a:r>
              <a:rPr lang="es-AR" sz="1600" dirty="0" smtClean="0"/>
              <a:t>(abreviado TSD). Utilizamos la conductividad eléctrica como medida indirecta para hallar el TSD del agua.</a:t>
            </a:r>
          </a:p>
          <a:p>
            <a:pPr algn="just"/>
            <a:r>
              <a:rPr lang="es-AR" sz="1600" dirty="0" smtClean="0"/>
              <a:t>Las sales </a:t>
            </a:r>
            <a:r>
              <a:rPr lang="es-AR" sz="1600" b="1" dirty="0" smtClean="0">
                <a:solidFill>
                  <a:schemeClr val="accent5">
                    <a:lumMod val="75000"/>
                  </a:schemeClr>
                </a:solidFill>
              </a:rPr>
              <a:t>se disocian </a:t>
            </a:r>
            <a:r>
              <a:rPr lang="es-AR" sz="1600" dirty="0" smtClean="0"/>
              <a:t>en iones con carga positiva y negativa en la solución, y los iones conducen la electricidad. Los sólidos inorgánicos disueltos, como el cloruro, el nitrato, el sulfato y el fosfato, están presentes en el agua como iones con carga negativa (aniones). El sodio, el magnesio, el calcio, el hierro y el aluminio están presentes en el agua como iones con carga positiva (cationes). El agua pura es un mal conductor de la electricidad. </a:t>
            </a:r>
          </a:p>
          <a:p>
            <a:pPr algn="just"/>
            <a:r>
              <a:rPr lang="es-AR" sz="1600" dirty="0" smtClean="0"/>
              <a:t>El medidor de conductividad eléctrica mide </a:t>
            </a:r>
            <a:r>
              <a:rPr lang="es-AR" sz="1600" b="1" dirty="0" smtClean="0">
                <a:solidFill>
                  <a:schemeClr val="accent5">
                    <a:lumMod val="75000"/>
                  </a:schemeClr>
                </a:solidFill>
              </a:rPr>
              <a:t>la cantidad de electricidad que se conduce a través de un centímetro de agua. </a:t>
            </a:r>
            <a:endParaRPr lang="es-AR" sz="1600" b="1" dirty="0">
              <a:solidFill>
                <a:schemeClr val="accent5">
                  <a:lumMod val="75000"/>
                </a:schemeClr>
              </a:solidFill>
            </a:endParaRPr>
          </a:p>
        </p:txBody>
      </p:sp>
      <p:sp>
        <p:nvSpPr>
          <p:cNvPr id="8" name="CuadroTexto 7"/>
          <p:cNvSpPr txBox="1"/>
          <p:nvPr/>
        </p:nvSpPr>
        <p:spPr>
          <a:xfrm>
            <a:off x="29532" y="1098059"/>
            <a:ext cx="1160471" cy="5447645"/>
          </a:xfrm>
          <a:prstGeom prst="rect">
            <a:avLst/>
          </a:prstGeom>
          <a:noFill/>
        </p:spPr>
        <p:txBody>
          <a:bodyPr wrap="square" rtlCol="0">
            <a:spAutoFit/>
          </a:bodyPr>
          <a:lstStyle/>
          <a:p>
            <a:r>
              <a:rPr lang="es-AR" sz="1200" b="1" dirty="0" smtClean="0">
                <a:solidFill>
                  <a:srgbClr val="0B037B"/>
                </a:solidFill>
              </a:rPr>
              <a:t>A. ¿Qué es la conductividad eléctrica?</a:t>
            </a:r>
          </a:p>
          <a:p>
            <a:endParaRPr lang="es-AR" sz="1200" b="1" dirty="0" smtClean="0">
              <a:solidFill>
                <a:srgbClr val="91AAC6"/>
              </a:solidFill>
            </a:endParaRPr>
          </a:p>
          <a:p>
            <a:r>
              <a:rPr lang="es-AR" sz="1200" b="1" dirty="0">
                <a:solidFill>
                  <a:srgbClr val="95A9C1"/>
                </a:solidFill>
              </a:rPr>
              <a:t>B</a:t>
            </a:r>
            <a:r>
              <a:rPr lang="es-AR" sz="1200" b="1" dirty="0" smtClean="0">
                <a:solidFill>
                  <a:srgbClr val="95A9C1"/>
                </a:solidFill>
              </a:rPr>
              <a:t>. ¿Por qué recolectar datos la conductividad eléctrica?</a:t>
            </a:r>
          </a:p>
          <a:p>
            <a:endParaRPr lang="es-AR" sz="1200" b="1" dirty="0">
              <a:solidFill>
                <a:srgbClr val="95A9C1"/>
              </a:solidFill>
            </a:endParaRPr>
          </a:p>
          <a:p>
            <a:r>
              <a:rPr lang="es-AR" sz="1200" b="1" dirty="0" smtClean="0">
                <a:solidFill>
                  <a:srgbClr val="95A9C1"/>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9" name="Rectángulo redondeado 8"/>
          <p:cNvSpPr/>
          <p:nvPr/>
        </p:nvSpPr>
        <p:spPr>
          <a:xfrm>
            <a:off x="7629429" y="158472"/>
            <a:ext cx="1294543"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¿Qué es la conductividad eléctrica?</a:t>
            </a:r>
            <a:endParaRPr lang="es-AR" sz="1100" dirty="0">
              <a:solidFill>
                <a:schemeClr val="bg1"/>
              </a:solidFill>
            </a:endParaRPr>
          </a:p>
        </p:txBody>
      </p:sp>
      <p:sp>
        <p:nvSpPr>
          <p:cNvPr id="11" name="Rectángulo 10"/>
          <p:cNvSpPr/>
          <p:nvPr/>
        </p:nvSpPr>
        <p:spPr>
          <a:xfrm>
            <a:off x="6224641" y="1698215"/>
            <a:ext cx="2809576" cy="473655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spcAft>
                <a:spcPts val="900"/>
              </a:spcAft>
            </a:pPr>
            <a:r>
              <a:rPr lang="es-AR" sz="1400" b="1" u="sng" dirty="0" smtClean="0">
                <a:solidFill>
                  <a:schemeClr val="accent5">
                    <a:lumMod val="50000"/>
                  </a:schemeClr>
                </a:solidFill>
                <a:latin typeface="Calibri" panose="020F0502020204030204" pitchFamily="34" charset="0"/>
                <a:cs typeface="Calibri" panose="020F0502020204030204" pitchFamily="34" charset="0"/>
              </a:rPr>
              <a:t>Mediciones de Hidrósfera de GLOBE</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Sitio de estudio de hidrósfera</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Temperatura del agua</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Transparencia del agua</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Conductividad </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pH</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Larva de mosquitos</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Alcalinidad </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Oxígeno disuelto</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Salinidad </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Nitratos</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Macro invertebrados de agua dulce</a:t>
            </a:r>
          </a:p>
          <a:p>
            <a:pPr algn="ctr">
              <a:spcAft>
                <a:spcPts val="900"/>
              </a:spcAft>
            </a:pPr>
            <a:endParaRPr lang="es-AR" sz="1400" b="1" dirty="0" smtClean="0">
              <a:solidFill>
                <a:schemeClr val="accent5">
                  <a:lumMod val="50000"/>
                </a:schemeClr>
              </a:solidFill>
              <a:latin typeface="Calibri" panose="020F0502020204030204" pitchFamily="34" charset="0"/>
              <a:cs typeface="Calibri" panose="020F0502020204030204" pitchFamily="34" charset="0"/>
            </a:endParaRPr>
          </a:p>
        </p:txBody>
      </p:sp>
      <p:sp>
        <p:nvSpPr>
          <p:cNvPr id="12" name="Rectángulo redondeado 11"/>
          <p:cNvSpPr/>
          <p:nvPr/>
        </p:nvSpPr>
        <p:spPr>
          <a:xfrm>
            <a:off x="6870603" y="3343734"/>
            <a:ext cx="1517652" cy="344850"/>
          </a:xfrm>
          <a:prstGeom prst="roundRect">
            <a:avLst>
              <a:gd name="adj" fmla="val 50000"/>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AR"/>
          </a:p>
        </p:txBody>
      </p:sp>
    </p:spTree>
    <p:extLst>
      <p:ext uri="{BB962C8B-B14F-4D97-AF65-F5344CB8AC3E}">
        <p14:creationId xmlns:p14="http://schemas.microsoft.com/office/powerpoint/2010/main" val="988551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mark of student taking an EC reading in a bucket sample"/>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190003" y="1325143"/>
            <a:ext cx="7953996" cy="5532857"/>
          </a:xfrm>
          <a:prstGeom prst="rect">
            <a:avLst/>
          </a:prstGeom>
        </p:spPr>
      </p:pic>
      <p:sp>
        <p:nvSpPr>
          <p:cNvPr id="4" name="Slide Number Placeholder 3"/>
          <p:cNvSpPr>
            <a:spLocks noGrp="1"/>
          </p:cNvSpPr>
          <p:nvPr>
            <p:ph type="sldNum" sz="quarter" idx="12"/>
          </p:nvPr>
        </p:nvSpPr>
        <p:spPr/>
        <p:txBody>
          <a:bodyPr/>
          <a:lstStyle/>
          <a:p>
            <a:fld id="{F1302235-4686-FA4D-82D3-9660211AF392}" type="slidenum">
              <a:rPr lang="en-US" smtClean="0"/>
              <a:t>39</a:t>
            </a:fld>
            <a:endParaRPr lang="en-US" dirty="0"/>
          </a:p>
        </p:txBody>
      </p:sp>
      <p:sp>
        <p:nvSpPr>
          <p:cNvPr id="2" name="Title 1"/>
          <p:cNvSpPr>
            <a:spLocks noGrp="1"/>
          </p:cNvSpPr>
          <p:nvPr>
            <p:ph type="title"/>
          </p:nvPr>
        </p:nvSpPr>
        <p:spPr>
          <a:xfrm>
            <a:off x="1389185" y="533844"/>
            <a:ext cx="7886700" cy="1325563"/>
          </a:xfrm>
        </p:spPr>
        <p:txBody>
          <a:bodyPr>
            <a:normAutofit/>
          </a:bodyPr>
          <a:lstStyle/>
          <a:p>
            <a:r>
              <a:rPr lang="es-AR" sz="2800" b="1" dirty="0" smtClean="0">
                <a:solidFill>
                  <a:srgbClr val="000090"/>
                </a:solidFill>
              </a:rPr>
              <a:t>Algunas preguntas de investigación</a:t>
            </a:r>
            <a:endParaRPr lang="es-AR" sz="2800" b="1" dirty="0">
              <a:solidFill>
                <a:srgbClr val="000090"/>
              </a:solidFill>
            </a:endParaRPr>
          </a:p>
        </p:txBody>
      </p:sp>
      <p:sp>
        <p:nvSpPr>
          <p:cNvPr id="3" name="Content Placeholder 2"/>
          <p:cNvSpPr>
            <a:spLocks noGrp="1"/>
          </p:cNvSpPr>
          <p:nvPr>
            <p:ph sz="half" idx="1"/>
          </p:nvPr>
        </p:nvSpPr>
        <p:spPr>
          <a:xfrm>
            <a:off x="1389185" y="1410728"/>
            <a:ext cx="7403123" cy="5191147"/>
          </a:xfrm>
        </p:spPr>
        <p:txBody>
          <a:bodyPr>
            <a:normAutofit/>
          </a:bodyPr>
          <a:lstStyle/>
          <a:p>
            <a:endParaRPr lang="es-AR" sz="2000" b="1" dirty="0" smtClean="0">
              <a:solidFill>
                <a:srgbClr val="000090"/>
              </a:solidFill>
            </a:endParaRPr>
          </a:p>
          <a:p>
            <a:pPr marL="285750" indent="-285750">
              <a:buFont typeface="Arial"/>
              <a:buChar char="•"/>
            </a:pPr>
            <a:r>
              <a:rPr lang="es-AR" sz="2000" dirty="0" smtClean="0"/>
              <a:t>¿Subiría o bajaría la conductividad del agua en su sitio después de una lluvia fuerte? ¿Por qué?</a:t>
            </a:r>
          </a:p>
          <a:p>
            <a:pPr marL="285750" indent="-285750">
              <a:buFont typeface="Arial"/>
              <a:buChar char="•"/>
            </a:pPr>
            <a:endParaRPr lang="es-AR" sz="2000" dirty="0" smtClean="0"/>
          </a:p>
          <a:p>
            <a:pPr marL="285750" indent="-285750">
              <a:buFont typeface="Arial"/>
              <a:buChar char="•"/>
            </a:pPr>
            <a:r>
              <a:rPr lang="es-AR" sz="2000" dirty="0" smtClean="0"/>
              <a:t>¿Esperaría que la conductividad fuera mayor en un arroyo de alta montaña que recibe nieve fresca derretida o en un lago a menor altura?</a:t>
            </a:r>
          </a:p>
          <a:p>
            <a:pPr marL="285750" indent="-285750">
              <a:buFont typeface="Arial"/>
              <a:buChar char="•"/>
            </a:pPr>
            <a:endParaRPr lang="es-AR" sz="2000" dirty="0" smtClean="0"/>
          </a:p>
          <a:p>
            <a:pPr marL="285750" indent="-285750">
              <a:buFont typeface="Arial"/>
              <a:buChar char="•"/>
            </a:pPr>
            <a:r>
              <a:rPr lang="es-AR" sz="2000" dirty="0" smtClean="0"/>
              <a:t>¿Por qué cree que el agua con altos niveles de TSD es perjudicial para las plantas?</a:t>
            </a:r>
            <a:endParaRPr lang="es-AR" sz="1000" dirty="0">
              <a:ea typeface="ＭＳ 明朝"/>
              <a:cs typeface="Times New Roman"/>
            </a:endParaRPr>
          </a:p>
        </p:txBody>
      </p:sp>
      <p:sp>
        <p:nvSpPr>
          <p:cNvPr id="9" name="CuadroTexto 8"/>
          <p:cNvSpPr txBox="1"/>
          <p:nvPr/>
        </p:nvSpPr>
        <p:spPr>
          <a:xfrm>
            <a:off x="29532" y="1068242"/>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95A9C1"/>
              </a:solidFill>
            </a:endParaRPr>
          </a:p>
          <a:p>
            <a:r>
              <a:rPr lang="es-AR" sz="1200" b="1" dirty="0">
                <a:solidFill>
                  <a:srgbClr val="95A9C1"/>
                </a:solidFill>
              </a:rPr>
              <a:t>F. Entender los datos</a:t>
            </a:r>
          </a:p>
          <a:p>
            <a:endParaRPr lang="es-AR" sz="1200" b="1" dirty="0">
              <a:solidFill>
                <a:srgbClr val="95A9C1"/>
              </a:solidFill>
            </a:endParaRPr>
          </a:p>
          <a:p>
            <a:r>
              <a:rPr lang="es-AR" sz="1200" b="1" dirty="0">
                <a:solidFill>
                  <a:srgbClr val="95A9C1"/>
                </a:solidFill>
              </a:rPr>
              <a:t>G. Auto evaluación</a:t>
            </a:r>
          </a:p>
          <a:p>
            <a:endParaRPr lang="es-AR" sz="1200" b="1" dirty="0">
              <a:solidFill>
                <a:srgbClr val="0B037B"/>
              </a:solidFill>
            </a:endParaRPr>
          </a:p>
          <a:p>
            <a:r>
              <a:rPr lang="es-AR" sz="1200" b="1" dirty="0">
                <a:solidFill>
                  <a:srgbClr val="0B037B"/>
                </a:solidFill>
              </a:rPr>
              <a:t>H. Información Adicional</a:t>
            </a:r>
          </a:p>
        </p:txBody>
      </p:sp>
      <p:sp>
        <p:nvSpPr>
          <p:cNvPr id="10" name="Rectángulo redondeado 9"/>
          <p:cNvSpPr/>
          <p:nvPr/>
        </p:nvSpPr>
        <p:spPr>
          <a:xfrm>
            <a:off x="7195931" y="128655"/>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Información adicional</a:t>
            </a:r>
            <a:endParaRPr lang="es-AR" sz="1100" dirty="0">
              <a:solidFill>
                <a:schemeClr val="bg1"/>
              </a:solidFill>
            </a:endParaRPr>
          </a:p>
        </p:txBody>
      </p:sp>
    </p:spTree>
    <p:extLst>
      <p:ext uri="{BB962C8B-B14F-4D97-AF65-F5344CB8AC3E}">
        <p14:creationId xmlns:p14="http://schemas.microsoft.com/office/powerpoint/2010/main" val="2060234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mark of student taking an EC reading in a bucket sample"/>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190002" y="1325143"/>
            <a:ext cx="7953997" cy="5532857"/>
          </a:xfrm>
          <a:prstGeom prst="rect">
            <a:avLst/>
          </a:prstGeom>
        </p:spPr>
      </p:pic>
      <p:sp>
        <p:nvSpPr>
          <p:cNvPr id="4" name="Slide Number Placeholder 3"/>
          <p:cNvSpPr>
            <a:spLocks noGrp="1"/>
          </p:cNvSpPr>
          <p:nvPr>
            <p:ph type="sldNum" sz="quarter" idx="12"/>
          </p:nvPr>
        </p:nvSpPr>
        <p:spPr/>
        <p:txBody>
          <a:bodyPr/>
          <a:lstStyle/>
          <a:p>
            <a:fld id="{F1302235-4686-FA4D-82D3-9660211AF392}" type="slidenum">
              <a:rPr lang="en-US" smtClean="0"/>
              <a:t>40</a:t>
            </a:fld>
            <a:endParaRPr lang="en-US" dirty="0"/>
          </a:p>
        </p:txBody>
      </p:sp>
      <p:sp>
        <p:nvSpPr>
          <p:cNvPr id="2" name="Title 1"/>
          <p:cNvSpPr>
            <a:spLocks noGrp="1"/>
          </p:cNvSpPr>
          <p:nvPr>
            <p:ph type="title"/>
          </p:nvPr>
        </p:nvSpPr>
        <p:spPr>
          <a:xfrm>
            <a:off x="1355764" y="1325143"/>
            <a:ext cx="7403123" cy="1008825"/>
          </a:xfrm>
        </p:spPr>
        <p:txBody>
          <a:bodyPr>
            <a:normAutofit fontScale="90000"/>
          </a:bodyPr>
          <a:lstStyle/>
          <a:p>
            <a:r>
              <a:rPr lang="en-US" sz="2000" b="1" dirty="0"/>
              <a:t>Por favor </a:t>
            </a:r>
            <a:r>
              <a:rPr lang="en-US" sz="2000" b="1" dirty="0" err="1"/>
              <a:t>envíenos</a:t>
            </a:r>
            <a:r>
              <a:rPr lang="en-US" sz="2000" b="1" dirty="0"/>
              <a:t> </a:t>
            </a:r>
            <a:r>
              <a:rPr lang="es-ES" sz="2000" b="1" dirty="0"/>
              <a:t>sus comentarios sobre este módulo. ¡Este es un proyecto comunitario y agradecemos sus comentarios, sugerencias y ediciones!</a:t>
            </a:r>
            <a:r>
              <a:rPr lang="en-US" sz="2000" b="1" dirty="0"/>
              <a:t>! </a:t>
            </a:r>
            <a:r>
              <a:rPr lang="en-US" sz="2000" b="1" dirty="0" err="1"/>
              <a:t>Comente</a:t>
            </a:r>
            <a:r>
              <a:rPr lang="en-US" sz="2000" b="1" dirty="0"/>
              <a:t> </a:t>
            </a:r>
            <a:r>
              <a:rPr lang="en-US" sz="2000" b="1" dirty="0" err="1"/>
              <a:t>aquí</a:t>
            </a:r>
            <a:r>
              <a:rPr lang="en-US" sz="2000" b="1" dirty="0"/>
              <a:t>: </a:t>
            </a:r>
            <a:r>
              <a:rPr lang="en-US" sz="2000" b="1" u="sng" dirty="0">
                <a:solidFill>
                  <a:srgbClr val="0563C1"/>
                </a:solidFill>
                <a:hlinkClick r:id="rId4"/>
              </a:rPr>
              <a:t>eTraining Feedback</a:t>
            </a:r>
            <a:r>
              <a:rPr lang="en-US" sz="2000" b="1" u="sng" dirty="0">
                <a:solidFill>
                  <a:srgbClr val="0563C1"/>
                </a:solidFill>
              </a:rPr>
              <a:t/>
            </a:r>
            <a:br>
              <a:rPr lang="en-US" sz="2000" b="1" u="sng" dirty="0">
                <a:solidFill>
                  <a:srgbClr val="0563C1"/>
                </a:solidFill>
              </a:rPr>
            </a:br>
            <a:r>
              <a:rPr lang="en-US" sz="2000" b="1" dirty="0"/>
              <a:t>¿</a:t>
            </a:r>
            <a:r>
              <a:rPr lang="en-US" sz="2000" b="1" dirty="0" err="1"/>
              <a:t>Preguntas</a:t>
            </a:r>
            <a:r>
              <a:rPr lang="en-US" sz="2000" b="1" dirty="0"/>
              <a:t> </a:t>
            </a:r>
            <a:r>
              <a:rPr lang="en-US" sz="2000" b="1" dirty="0" err="1"/>
              <a:t>acerca</a:t>
            </a:r>
            <a:r>
              <a:rPr lang="en-US" sz="2000" b="1" dirty="0"/>
              <a:t> del </a:t>
            </a:r>
            <a:r>
              <a:rPr lang="en-US" sz="2000" b="1" dirty="0" err="1"/>
              <a:t>contenido</a:t>
            </a:r>
            <a:r>
              <a:rPr lang="en-US" sz="2000" b="1" dirty="0"/>
              <a:t> de </a:t>
            </a:r>
            <a:r>
              <a:rPr lang="en-US" sz="2000" b="1" dirty="0" err="1"/>
              <a:t>este</a:t>
            </a:r>
            <a:r>
              <a:rPr lang="en-US" sz="2000" b="1" dirty="0"/>
              <a:t> </a:t>
            </a:r>
            <a:r>
              <a:rPr lang="en-US" sz="2000" b="1" dirty="0" err="1"/>
              <a:t>módulo</a:t>
            </a:r>
            <a:r>
              <a:rPr lang="en-US" sz="2000" b="1" dirty="0"/>
              <a:t>? </a:t>
            </a:r>
            <a:r>
              <a:rPr lang="en-US" sz="2000" b="1" dirty="0" err="1"/>
              <a:t>Contacte</a:t>
            </a:r>
            <a:r>
              <a:rPr lang="en-US" sz="2000" b="1" dirty="0"/>
              <a:t> a GLOBE: </a:t>
            </a:r>
            <a:r>
              <a:rPr lang="en-US" sz="2000" b="1" u="sng" dirty="0">
                <a:solidFill>
                  <a:srgbClr val="0563C1"/>
                </a:solidFill>
                <a:hlinkClick r:id="rId5"/>
              </a:rPr>
              <a:t>help@globe.gov</a:t>
            </a:r>
            <a:r>
              <a:rPr lang="en-US" sz="2000" b="1" dirty="0">
                <a:latin typeface="+mn-lt"/>
              </a:rPr>
              <a:t/>
            </a:r>
            <a:br>
              <a:rPr lang="en-US" sz="2000" b="1" dirty="0">
                <a:latin typeface="+mn-lt"/>
              </a:rPr>
            </a:br>
            <a:r>
              <a:rPr lang="en-US" sz="2000" b="1" dirty="0">
                <a:latin typeface="+mn-lt"/>
              </a:rPr>
              <a:t/>
            </a:r>
            <a:br>
              <a:rPr lang="en-US" sz="2000" b="1" dirty="0">
                <a:latin typeface="+mn-lt"/>
              </a:rPr>
            </a:br>
            <a:endParaRPr lang="en-US" sz="2000" b="1" dirty="0">
              <a:solidFill>
                <a:srgbClr val="000090"/>
              </a:solidFill>
              <a:latin typeface="+mn-lt"/>
            </a:endParaRPr>
          </a:p>
        </p:txBody>
      </p:sp>
      <p:sp>
        <p:nvSpPr>
          <p:cNvPr id="3" name="Content Placeholder 2" descr="Watermark of student with an EC probe."/>
          <p:cNvSpPr>
            <a:spLocks noGrp="1"/>
          </p:cNvSpPr>
          <p:nvPr>
            <p:ph sz="half" idx="1"/>
          </p:nvPr>
        </p:nvSpPr>
        <p:spPr>
          <a:xfrm>
            <a:off x="1355764" y="2156078"/>
            <a:ext cx="7403123" cy="5191147"/>
          </a:xfrm>
        </p:spPr>
        <p:txBody>
          <a:bodyPr>
            <a:normAutofit/>
          </a:bodyPr>
          <a:lstStyle/>
          <a:p>
            <a:pPr marL="0" indent="0">
              <a:buNone/>
            </a:pPr>
            <a:r>
              <a:rPr lang="en-US" sz="2000" b="1" dirty="0" err="1"/>
              <a:t>Créditos</a:t>
            </a:r>
            <a:endParaRPr lang="en-US" sz="2000" b="1" dirty="0"/>
          </a:p>
          <a:p>
            <a:pPr marL="0" indent="0">
              <a:buNone/>
            </a:pPr>
            <a:r>
              <a:rPr lang="en-US" sz="1800" b="1" dirty="0" err="1"/>
              <a:t>Diapositivas</a:t>
            </a:r>
            <a:r>
              <a:rPr lang="en-US" sz="1800" b="1" dirty="0"/>
              <a:t>:  </a:t>
            </a:r>
          </a:p>
          <a:p>
            <a:pPr marL="0" indent="0">
              <a:buNone/>
            </a:pPr>
            <a:r>
              <a:rPr lang="en-US" sz="1800" b="1" dirty="0"/>
              <a:t>Russanne Low, Ph.D., University of Nebraska-Lincoln, USA </a:t>
            </a:r>
          </a:p>
          <a:p>
            <a:pPr marL="0" indent="0">
              <a:buNone/>
            </a:pPr>
            <a:r>
              <a:rPr lang="en-US" sz="1800" b="1" dirty="0"/>
              <a:t>Rebecca Boger, Ph.D., Brooklyn College, NYC, USA</a:t>
            </a:r>
          </a:p>
          <a:p>
            <a:pPr marL="0" indent="0">
              <a:buNone/>
            </a:pPr>
            <a:r>
              <a:rPr lang="en-US" sz="1800" b="1" dirty="0"/>
              <a:t>Cover Art:  Jenn Glaser, </a:t>
            </a:r>
            <a:r>
              <a:rPr lang="en-US" sz="1800" b="1" i="1" dirty="0"/>
              <a:t>ScribeArts</a:t>
            </a:r>
            <a:endParaRPr lang="en-US" sz="1800" b="1" dirty="0"/>
          </a:p>
          <a:p>
            <a:pPr marL="0" indent="0">
              <a:buNone/>
            </a:pPr>
            <a:r>
              <a:rPr lang="en-US" sz="1800" b="1" dirty="0"/>
              <a:t>Mayor </a:t>
            </a:r>
            <a:r>
              <a:rPr lang="en-US" sz="1800" b="1" dirty="0" err="1"/>
              <a:t>Información</a:t>
            </a:r>
            <a:r>
              <a:rPr lang="en-US" sz="1800" b="1" dirty="0"/>
              <a:t>:</a:t>
            </a:r>
          </a:p>
          <a:p>
            <a:pPr marL="0" indent="0">
              <a:buNone/>
            </a:pPr>
            <a:r>
              <a:rPr lang="en-US" sz="1800" b="1" dirty="0">
                <a:hlinkClick r:id="rId6"/>
              </a:rPr>
              <a:t>The GLOBE Program</a:t>
            </a:r>
            <a:r>
              <a:rPr lang="en-US" sz="1800" b="1" dirty="0"/>
              <a:t>,  </a:t>
            </a:r>
            <a:r>
              <a:rPr lang="en-US" sz="1800" b="1" dirty="0">
                <a:hlinkClick r:id="rId7"/>
              </a:rPr>
              <a:t>Nasa Wavelength </a:t>
            </a:r>
            <a:r>
              <a:rPr lang="en-US" sz="1800" b="1" dirty="0" err="1"/>
              <a:t>Biblioteca</a:t>
            </a:r>
            <a:r>
              <a:rPr lang="en-US" sz="1800" b="1" dirty="0"/>
              <a:t> </a:t>
            </a:r>
            <a:r>
              <a:rPr lang="en-US" sz="1800" b="1" dirty="0" err="1"/>
              <a:t>Académica</a:t>
            </a:r>
            <a:r>
              <a:rPr lang="en-US" sz="1800" b="1" dirty="0"/>
              <a:t> Digital </a:t>
            </a:r>
          </a:p>
          <a:p>
            <a:pPr marL="0" indent="0">
              <a:buNone/>
            </a:pPr>
            <a:r>
              <a:rPr lang="en-US" sz="1800" b="1" dirty="0">
                <a:hlinkClick r:id="rId8"/>
              </a:rPr>
              <a:t>NASA Global Climate Change: Vital Signs of the Planet</a:t>
            </a:r>
            <a:endParaRPr lang="en-US" sz="1800" b="1" dirty="0"/>
          </a:p>
          <a:p>
            <a:pPr marL="0" indent="0">
              <a:buNone/>
            </a:pPr>
            <a:r>
              <a:rPr lang="en-US" sz="1800" b="1" dirty="0"/>
              <a:t>El </a:t>
            </a:r>
            <a:r>
              <a:rPr lang="en-US" sz="1800" b="1" dirty="0" err="1"/>
              <a:t>Programa</a:t>
            </a:r>
            <a:r>
              <a:rPr lang="en-US" sz="1800" b="1" dirty="0"/>
              <a:t>  GLOBE </a:t>
            </a:r>
            <a:r>
              <a:rPr lang="en-US" sz="1800" b="1" dirty="0" err="1"/>
              <a:t>está</a:t>
            </a:r>
            <a:r>
              <a:rPr lang="en-US" sz="1800" b="1" dirty="0"/>
              <a:t> </a:t>
            </a:r>
            <a:r>
              <a:rPr lang="en-US" sz="1800" b="1" dirty="0" err="1"/>
              <a:t>patrocinado</a:t>
            </a:r>
            <a:r>
              <a:rPr lang="en-US" sz="1800" b="1" dirty="0"/>
              <a:t> por </a:t>
            </a:r>
            <a:r>
              <a:rPr lang="en-US" sz="1800" b="1" dirty="0" err="1"/>
              <a:t>estas</a:t>
            </a:r>
            <a:r>
              <a:rPr lang="en-US" sz="1800" b="1" dirty="0"/>
              <a:t> </a:t>
            </a:r>
            <a:r>
              <a:rPr lang="en-US" sz="1800" b="1" dirty="0" err="1"/>
              <a:t>organizaciones</a:t>
            </a:r>
            <a:r>
              <a:rPr lang="en-US" sz="1800" b="1" dirty="0"/>
              <a:t>: </a:t>
            </a:r>
          </a:p>
          <a:p>
            <a:pPr marL="0" indent="0">
              <a:buNone/>
            </a:pPr>
            <a:endParaRPr lang="en-US" sz="1800" b="1" dirty="0"/>
          </a:p>
          <a:p>
            <a:pPr marL="0" indent="0">
              <a:buNone/>
            </a:pPr>
            <a:endParaRPr lang="en-US" sz="2000" b="1" dirty="0"/>
          </a:p>
          <a:p>
            <a:pPr marL="0" indent="0">
              <a:buNone/>
            </a:pPr>
            <a:r>
              <a:rPr lang="en-US" altLang="en-US" sz="1400" i="1" dirty="0" err="1">
                <a:solidFill>
                  <a:srgbClr val="000000"/>
                </a:solidFill>
              </a:rPr>
              <a:t>Versión</a:t>
            </a:r>
            <a:r>
              <a:rPr lang="en-US" altLang="en-US" sz="1400" i="1" dirty="0">
                <a:solidFill>
                  <a:srgbClr val="000000"/>
                </a:solidFill>
              </a:rPr>
              <a:t> 5-11-20. </a:t>
            </a:r>
            <a:r>
              <a:rPr lang="en-US" sz="1400" i="1" dirty="0"/>
              <a:t>Si </a:t>
            </a:r>
            <a:r>
              <a:rPr lang="en-US" sz="1400" i="1" dirty="0" err="1"/>
              <a:t>edita</a:t>
            </a:r>
            <a:r>
              <a:rPr lang="en-US" sz="1400" i="1" dirty="0"/>
              <a:t> y </a:t>
            </a:r>
            <a:r>
              <a:rPr lang="en-US" sz="1400" i="1" dirty="0" err="1"/>
              <a:t>modifica</a:t>
            </a:r>
            <a:r>
              <a:rPr lang="en-US" sz="1400" i="1" dirty="0"/>
              <a:t> </a:t>
            </a:r>
            <a:r>
              <a:rPr lang="en-US" sz="1400" i="1" dirty="0" err="1"/>
              <a:t>este</a:t>
            </a:r>
            <a:r>
              <a:rPr lang="en-US" sz="1400" i="1" dirty="0"/>
              <a:t> conjunto de </a:t>
            </a:r>
            <a:r>
              <a:rPr lang="en-US" sz="1400" i="1" dirty="0" err="1"/>
              <a:t>diapositivas</a:t>
            </a:r>
            <a:r>
              <a:rPr lang="en-US" sz="1400" i="1" dirty="0"/>
              <a:t> para </a:t>
            </a:r>
            <a:r>
              <a:rPr lang="en-US" sz="1400" i="1" dirty="0" err="1"/>
              <a:t>utilizarlo</a:t>
            </a:r>
            <a:r>
              <a:rPr lang="en-US" sz="1400" i="1" dirty="0"/>
              <a:t> con fines </a:t>
            </a:r>
            <a:r>
              <a:rPr lang="en-US" sz="1400" i="1" dirty="0" err="1"/>
              <a:t>educativos</a:t>
            </a:r>
            <a:r>
              <a:rPr lang="en-US" sz="1400" i="1" dirty="0"/>
              <a:t>, </a:t>
            </a:r>
            <a:r>
              <a:rPr lang="en-US" sz="1400" i="1" dirty="0" err="1"/>
              <a:t>anote</a:t>
            </a:r>
            <a:r>
              <a:rPr lang="en-US" sz="1400" i="1" dirty="0"/>
              <a:t> "</a:t>
            </a:r>
            <a:r>
              <a:rPr lang="en-US" sz="1400" i="1" dirty="0" err="1"/>
              <a:t>modificado</a:t>
            </a:r>
            <a:r>
              <a:rPr lang="en-US" sz="1400" i="1" dirty="0"/>
              <a:t> por (y </a:t>
            </a:r>
            <a:r>
              <a:rPr lang="en-US" sz="1400" i="1" dirty="0" err="1"/>
              <a:t>su</a:t>
            </a:r>
            <a:r>
              <a:rPr lang="en-US" sz="1400" i="1" dirty="0"/>
              <a:t> </a:t>
            </a:r>
            <a:r>
              <a:rPr lang="en-US" sz="1400" i="1" dirty="0" err="1"/>
              <a:t>nombre</a:t>
            </a:r>
            <a:r>
              <a:rPr lang="en-US" sz="1400" i="1" dirty="0"/>
              <a:t> y </a:t>
            </a:r>
            <a:r>
              <a:rPr lang="en-US" sz="1400" i="1" dirty="0" err="1"/>
              <a:t>fecha</a:t>
            </a:r>
            <a:r>
              <a:rPr lang="en-US" sz="1400" i="1" dirty="0"/>
              <a:t>)" </a:t>
            </a:r>
            <a:r>
              <a:rPr lang="en-US" sz="1400" i="1" dirty="0" err="1"/>
              <a:t>en</a:t>
            </a:r>
            <a:r>
              <a:rPr lang="en-US" sz="1400" i="1" dirty="0"/>
              <a:t> </a:t>
            </a:r>
            <a:r>
              <a:rPr lang="en-US" sz="1400" i="1" dirty="0" err="1"/>
              <a:t>esta</a:t>
            </a:r>
            <a:r>
              <a:rPr lang="en-US" sz="1400" i="1" dirty="0"/>
              <a:t> </a:t>
            </a:r>
            <a:r>
              <a:rPr lang="en-US" sz="1400" i="1" dirty="0" err="1"/>
              <a:t>página</a:t>
            </a:r>
            <a:r>
              <a:rPr lang="en-US" sz="1400" i="1" dirty="0"/>
              <a:t>. Gracias</a:t>
            </a:r>
          </a:p>
          <a:p>
            <a:pPr marL="0" indent="0">
              <a:buNone/>
            </a:pPr>
            <a:r>
              <a:rPr lang="en-US" sz="1400" dirty="0"/>
              <a:t/>
            </a:r>
            <a:br>
              <a:rPr lang="en-US" sz="1400" dirty="0"/>
            </a:br>
            <a:endParaRPr lang="en-US" sz="1400" b="1" dirty="0"/>
          </a:p>
          <a:p>
            <a:pPr marL="0" marR="0" indent="0">
              <a:spcBef>
                <a:spcPts val="0"/>
              </a:spcBef>
              <a:spcAft>
                <a:spcPts val="0"/>
              </a:spcAft>
              <a:buNone/>
            </a:pPr>
            <a:endParaRPr lang="en-US" sz="1000" dirty="0">
              <a:ea typeface="ＭＳ 明朝"/>
              <a:cs typeface="Times New Roman"/>
            </a:endParaRPr>
          </a:p>
        </p:txBody>
      </p:sp>
      <p:pic>
        <p:nvPicPr>
          <p:cNvPr id="9" name="Picture 8" descr="Logos for NASA, NOAA, NSF and the U.S. Department of Stat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65013" y="5552553"/>
            <a:ext cx="1919562" cy="401717"/>
          </a:xfrm>
          <a:prstGeom prst="rect">
            <a:avLst/>
          </a:prstGeom>
        </p:spPr>
      </p:pic>
      <p:sp>
        <p:nvSpPr>
          <p:cNvPr id="10" name="CuadroTexto 9"/>
          <p:cNvSpPr txBox="1"/>
          <p:nvPr/>
        </p:nvSpPr>
        <p:spPr>
          <a:xfrm>
            <a:off x="29532" y="1068242"/>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95A9C1"/>
              </a:solidFill>
            </a:endParaRPr>
          </a:p>
          <a:p>
            <a:r>
              <a:rPr lang="es-AR" sz="1200" b="1" dirty="0">
                <a:solidFill>
                  <a:srgbClr val="95A9C1"/>
                </a:solidFill>
              </a:rPr>
              <a:t>F. Entender los </a:t>
            </a:r>
            <a:r>
              <a:rPr lang="es-AR" sz="1200" b="1" dirty="0">
                <a:solidFill>
                  <a:srgbClr val="95A9C1"/>
                </a:solidFill>
              </a:rPr>
              <a:t>datos</a:t>
            </a:r>
          </a:p>
          <a:p>
            <a:endParaRPr lang="es-AR" sz="1200" b="1" dirty="0">
              <a:solidFill>
                <a:srgbClr val="95A9C1"/>
              </a:solidFill>
            </a:endParaRPr>
          </a:p>
          <a:p>
            <a:r>
              <a:rPr lang="es-AR" sz="1200" b="1" dirty="0">
                <a:solidFill>
                  <a:srgbClr val="95A9C1"/>
                </a:solidFill>
              </a:rPr>
              <a:t>G. Auto evaluación</a:t>
            </a:r>
          </a:p>
          <a:p>
            <a:endParaRPr lang="es-AR" sz="1200" b="1" dirty="0">
              <a:solidFill>
                <a:srgbClr val="0B037B"/>
              </a:solidFill>
            </a:endParaRPr>
          </a:p>
          <a:p>
            <a:r>
              <a:rPr lang="es-AR" sz="1200" b="1" dirty="0">
                <a:solidFill>
                  <a:srgbClr val="0B037B"/>
                </a:solidFill>
              </a:rPr>
              <a:t>H. Información Adicional</a:t>
            </a:r>
            <a:endParaRPr lang="es-AR" sz="1200" b="1" dirty="0">
              <a:solidFill>
                <a:srgbClr val="0B037B"/>
              </a:solidFill>
            </a:endParaRPr>
          </a:p>
        </p:txBody>
      </p:sp>
      <p:sp>
        <p:nvSpPr>
          <p:cNvPr id="11" name="Rectángulo redondeado 10"/>
          <p:cNvSpPr/>
          <p:nvPr/>
        </p:nvSpPr>
        <p:spPr>
          <a:xfrm>
            <a:off x="7195931" y="128655"/>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Información adicional</a:t>
            </a:r>
            <a:endParaRPr lang="es-AR" sz="1100" dirty="0">
              <a:solidFill>
                <a:schemeClr val="bg1"/>
              </a:solidFill>
            </a:endParaRPr>
          </a:p>
        </p:txBody>
      </p:sp>
    </p:spTree>
    <p:extLst>
      <p:ext uri="{BB962C8B-B14F-4D97-AF65-F5344CB8AC3E}">
        <p14:creationId xmlns:p14="http://schemas.microsoft.com/office/powerpoint/2010/main" val="207124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F1302235-4686-FA4D-82D3-9660211AF392}" type="slidenum">
              <a:rPr lang="en-US" smtClean="0"/>
              <a:t>41</a:t>
            </a:fld>
            <a:endParaRPr lang="en-US" dirty="0"/>
          </a:p>
        </p:txBody>
      </p:sp>
      <p:sp>
        <p:nvSpPr>
          <p:cNvPr id="8" name="Shape 438"/>
          <p:cNvSpPr txBox="1">
            <a:spLocks/>
          </p:cNvSpPr>
          <p:nvPr/>
        </p:nvSpPr>
        <p:spPr>
          <a:xfrm>
            <a:off x="1515731" y="1302912"/>
            <a:ext cx="5429250" cy="500174"/>
          </a:xfrm>
          <a:prstGeom prst="rect">
            <a:avLst/>
          </a:prstGeom>
          <a:noFill/>
          <a:ln>
            <a:noFill/>
          </a:ln>
        </p:spPr>
        <p:txBody>
          <a:bodyPr vert="horz" wrap="square" lIns="68569" tIns="34275" rIns="68569" bIns="34275" rtlCol="0" anchor="ctr"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0"/>
              </a:spcBef>
            </a:pPr>
            <a:r>
              <a:rPr lang="es-AR" sz="2800" b="1" dirty="0">
                <a:solidFill>
                  <a:srgbClr val="000072"/>
                </a:solidFill>
                <a:latin typeface="+mn-lt"/>
              </a:rPr>
              <a:t>Traducción al español</a:t>
            </a:r>
            <a:endParaRPr lang="es-AR" sz="2800" b="1" dirty="0">
              <a:solidFill>
                <a:srgbClr val="000072"/>
              </a:solidFill>
              <a:latin typeface="+mn-lt"/>
              <a:sym typeface="Arial"/>
            </a:endParaRPr>
          </a:p>
        </p:txBody>
      </p:sp>
      <p:sp>
        <p:nvSpPr>
          <p:cNvPr id="9" name="Title 1"/>
          <p:cNvSpPr txBox="1">
            <a:spLocks/>
          </p:cNvSpPr>
          <p:nvPr/>
        </p:nvSpPr>
        <p:spPr>
          <a:xfrm>
            <a:off x="1764424" y="2174810"/>
            <a:ext cx="5607844" cy="317615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 indent="0">
              <a:buNone/>
            </a:pPr>
            <a:r>
              <a:rPr lang="es-AR" sz="1400" b="1" dirty="0"/>
              <a:t>Oficina Regional Para América Latina Y El Caribe</a:t>
            </a:r>
            <a:br>
              <a:rPr lang="es-AR" sz="1400" b="1" dirty="0"/>
            </a:br>
            <a:endParaRPr lang="es-AR" sz="1400" b="1" dirty="0"/>
          </a:p>
          <a:p>
            <a:pPr marL="152400" indent="0">
              <a:buNone/>
            </a:pPr>
            <a:r>
              <a:rPr lang="es-AR" sz="1400" b="1" dirty="0"/>
              <a:t>Para más información contáctese con:</a:t>
            </a:r>
          </a:p>
          <a:p>
            <a:pPr marL="452438" lvl="1" indent="0">
              <a:buNone/>
            </a:pPr>
            <a:r>
              <a:rPr lang="es-AR" sz="1400" dirty="0">
                <a:hlinkClick r:id="rId2"/>
              </a:rPr>
              <a:t>lac_rco@educ.austral.edu.ar</a:t>
            </a:r>
            <a:r>
              <a:rPr lang="es-AR" sz="1400" dirty="0"/>
              <a:t/>
            </a:r>
            <a:br>
              <a:rPr lang="es-AR" sz="1400" dirty="0"/>
            </a:br>
            <a:r>
              <a:rPr lang="es-AR" sz="1400" dirty="0">
                <a:hlinkClick r:id="rId3"/>
              </a:rPr>
              <a:t>globelac.communications@educ.austral.edu.ar</a:t>
            </a:r>
            <a:r>
              <a:rPr lang="es-AR" sz="1400" dirty="0"/>
              <a:t/>
            </a:r>
            <a:br>
              <a:rPr lang="es-AR" sz="1400" dirty="0"/>
            </a:br>
            <a:endParaRPr lang="es-AR" sz="1400" dirty="0"/>
          </a:p>
          <a:p>
            <a:pPr marL="152400" indent="0">
              <a:buNone/>
            </a:pPr>
            <a:r>
              <a:rPr lang="es-AR" sz="1400" b="1" dirty="0"/>
              <a:t>Redes sociales </a:t>
            </a:r>
          </a:p>
          <a:p>
            <a:pPr marL="752475" lvl="2" indent="0">
              <a:lnSpc>
                <a:spcPct val="200000"/>
              </a:lnSpc>
              <a:buNone/>
            </a:pPr>
            <a:r>
              <a:rPr lang="es-AR" sz="1400" dirty="0">
                <a:hlinkClick r:id="rId4"/>
              </a:rPr>
              <a:t>@</a:t>
            </a:r>
            <a:r>
              <a:rPr lang="es-AR" sz="1400" dirty="0" err="1">
                <a:hlinkClick r:id="rId4"/>
              </a:rPr>
              <a:t>globe_lac</a:t>
            </a:r>
            <a:r>
              <a:rPr lang="es-AR" sz="1400" dirty="0"/>
              <a:t/>
            </a:r>
            <a:br>
              <a:rPr lang="es-AR" sz="1400" dirty="0"/>
            </a:br>
            <a:r>
              <a:rPr lang="es-AR" sz="1400" dirty="0">
                <a:hlinkClick r:id="rId5"/>
              </a:rPr>
              <a:t>GLOBE Latinoamérica y </a:t>
            </a:r>
            <a:r>
              <a:rPr lang="es-AR" sz="1400" dirty="0" smtClean="0">
                <a:hlinkClick r:id="rId5"/>
              </a:rPr>
              <a:t>Caribe</a:t>
            </a:r>
            <a:endParaRPr lang="es-AR" sz="1400" dirty="0"/>
          </a:p>
        </p:txBody>
      </p:sp>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5731" y="5398608"/>
            <a:ext cx="1266798" cy="949762"/>
          </a:xfrm>
          <a:prstGeom prst="rect">
            <a:avLst/>
          </a:prstGeom>
        </p:spPr>
      </p:pic>
      <p:pic>
        <p:nvPicPr>
          <p:cNvPr id="11" name="Imagen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8280" y="5630391"/>
            <a:ext cx="5447070" cy="717979"/>
          </a:xfrm>
          <a:prstGeom prst="rect">
            <a:avLst/>
          </a:prstGeom>
        </p:spPr>
      </p:pic>
      <p:pic>
        <p:nvPicPr>
          <p:cNvPr id="12" name="Picture 2" descr="Gray Social Media Icons Set Symbol, Social Icons, Social Media Icons, Social  Media PNG and Vector with Transparent Background for Free Download | Social  media icons, Media icon, Social media icons fre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40" t="25134" r="71323" b="45539"/>
          <a:stretch/>
        </p:blipFill>
        <p:spPr bwMode="auto">
          <a:xfrm>
            <a:off x="2149130" y="3982582"/>
            <a:ext cx="436653" cy="4567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ray Social Media Icons Set Symbol, Social Icons, Social Media Icons, Social  Media PNG and Vector with Transparent Background for Free Download | Social  media icons, Media icon, Social media icons fre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72215" b="71856"/>
          <a:stretch/>
        </p:blipFill>
        <p:spPr bwMode="auto">
          <a:xfrm>
            <a:off x="2159069" y="4410368"/>
            <a:ext cx="395578" cy="400684"/>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29532" y="1068242"/>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95A9C1"/>
              </a:solidFill>
            </a:endParaRPr>
          </a:p>
          <a:p>
            <a:r>
              <a:rPr lang="es-AR" sz="1200" b="1" dirty="0">
                <a:solidFill>
                  <a:srgbClr val="95A9C1"/>
                </a:solidFill>
              </a:rPr>
              <a:t>F. Entender los </a:t>
            </a:r>
            <a:r>
              <a:rPr lang="es-AR" sz="1200" b="1" dirty="0">
                <a:solidFill>
                  <a:srgbClr val="95A9C1"/>
                </a:solidFill>
              </a:rPr>
              <a:t>datos</a:t>
            </a:r>
          </a:p>
          <a:p>
            <a:endParaRPr lang="es-AR" sz="1200" b="1" dirty="0">
              <a:solidFill>
                <a:srgbClr val="95A9C1"/>
              </a:solidFill>
            </a:endParaRPr>
          </a:p>
          <a:p>
            <a:r>
              <a:rPr lang="es-AR" sz="1200" b="1" dirty="0">
                <a:solidFill>
                  <a:srgbClr val="95A9C1"/>
                </a:solidFill>
              </a:rPr>
              <a:t>G. Auto evaluación</a:t>
            </a:r>
          </a:p>
          <a:p>
            <a:endParaRPr lang="es-AR" sz="1200" b="1" dirty="0">
              <a:solidFill>
                <a:srgbClr val="0B037B"/>
              </a:solidFill>
            </a:endParaRPr>
          </a:p>
          <a:p>
            <a:r>
              <a:rPr lang="es-AR" sz="1200" b="1" dirty="0">
                <a:solidFill>
                  <a:srgbClr val="0B037B"/>
                </a:solidFill>
              </a:rPr>
              <a:t>H. Información Adicional</a:t>
            </a:r>
            <a:endParaRPr lang="es-AR" sz="1200" b="1" dirty="0">
              <a:solidFill>
                <a:srgbClr val="0B037B"/>
              </a:solidFill>
            </a:endParaRPr>
          </a:p>
        </p:txBody>
      </p:sp>
      <p:sp>
        <p:nvSpPr>
          <p:cNvPr id="15" name="Rectángulo redondeado 14"/>
          <p:cNvSpPr/>
          <p:nvPr/>
        </p:nvSpPr>
        <p:spPr>
          <a:xfrm>
            <a:off x="7195931" y="128655"/>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Información adicional</a:t>
            </a:r>
            <a:endParaRPr lang="es-AR" sz="1100" dirty="0">
              <a:solidFill>
                <a:schemeClr val="bg1"/>
              </a:solidFill>
            </a:endParaRPr>
          </a:p>
        </p:txBody>
      </p:sp>
    </p:spTree>
    <p:extLst>
      <p:ext uri="{BB962C8B-B14F-4D97-AF65-F5344CB8AC3E}">
        <p14:creationId xmlns:p14="http://schemas.microsoft.com/office/powerpoint/2010/main" val="1292227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4</a:t>
            </a:fld>
            <a:endParaRPr lang="en-US" dirty="0"/>
          </a:p>
        </p:txBody>
      </p:sp>
      <p:sp>
        <p:nvSpPr>
          <p:cNvPr id="2" name="Title 1"/>
          <p:cNvSpPr>
            <a:spLocks noGrp="1"/>
          </p:cNvSpPr>
          <p:nvPr>
            <p:ph type="title"/>
          </p:nvPr>
        </p:nvSpPr>
        <p:spPr>
          <a:xfrm>
            <a:off x="1169138" y="1127656"/>
            <a:ext cx="8442940" cy="596180"/>
          </a:xfrm>
        </p:spPr>
        <p:txBody>
          <a:bodyPr>
            <a:noAutofit/>
          </a:bodyPr>
          <a:lstStyle/>
          <a:p>
            <a:r>
              <a:rPr lang="es-AR" sz="2500" b="1" dirty="0" smtClean="0">
                <a:solidFill>
                  <a:srgbClr val="000072"/>
                </a:solidFill>
              </a:rPr>
              <a:t> ¿Cómo afecta la temperatura a la conductividad eléctrica?</a:t>
            </a:r>
            <a:endParaRPr lang="es-AR" sz="2500" dirty="0"/>
          </a:p>
        </p:txBody>
      </p:sp>
      <p:sp>
        <p:nvSpPr>
          <p:cNvPr id="3" name="Content Placeholder 2"/>
          <p:cNvSpPr>
            <a:spLocks noGrp="1"/>
          </p:cNvSpPr>
          <p:nvPr>
            <p:ph sz="half" idx="1"/>
          </p:nvPr>
        </p:nvSpPr>
        <p:spPr>
          <a:xfrm>
            <a:off x="1479127" y="1740792"/>
            <a:ext cx="4602460" cy="5134164"/>
          </a:xfrm>
        </p:spPr>
        <p:txBody>
          <a:bodyPr>
            <a:noAutofit/>
          </a:bodyPr>
          <a:lstStyle/>
          <a:p>
            <a:pPr marL="0" indent="0" algn="just">
              <a:buNone/>
            </a:pPr>
            <a:r>
              <a:rPr lang="es-AR" sz="2000" dirty="0" smtClean="0"/>
              <a:t>La temperatura también afecta a la conductividad eléctrica: cuanto mayor sea la temperatura del agua, mayor será la conductividad eléctrica. </a:t>
            </a:r>
            <a:r>
              <a:rPr lang="es-AR" sz="2000" b="1" dirty="0" smtClean="0">
                <a:solidFill>
                  <a:schemeClr val="accent5">
                    <a:lumMod val="75000"/>
                  </a:schemeClr>
                </a:solidFill>
              </a:rPr>
              <a:t>La conductividad eléctrica del agua aumenta entre un 2 y un 3% por un aumento de 1 grado centígrado de la temperatura del agua. </a:t>
            </a:r>
            <a:r>
              <a:rPr lang="es-AR" sz="2000" dirty="0" smtClean="0"/>
              <a:t>Por ello, al medir la conductividad eléctrica también se toman lecturas de la temperatura del agua.</a:t>
            </a:r>
          </a:p>
          <a:p>
            <a:pPr marL="0" indent="0" algn="just">
              <a:buNone/>
            </a:pPr>
            <a:r>
              <a:rPr lang="es-AR" sz="2000" dirty="0" smtClean="0"/>
              <a:t>Muchas de las propiedades que se miden del agua cambian a diferentes temperaturas. Por ello, la temperatura del agua suele denominarse una </a:t>
            </a:r>
            <a:r>
              <a:rPr lang="es-AR" sz="2000" b="1" dirty="0" smtClean="0">
                <a:solidFill>
                  <a:schemeClr val="accent5">
                    <a:lumMod val="75000"/>
                  </a:schemeClr>
                </a:solidFill>
              </a:rPr>
              <a:t>variable maestra </a:t>
            </a:r>
            <a:r>
              <a:rPr lang="es-AR" sz="2000" dirty="0" smtClean="0"/>
              <a:t>en la investigación del agua. </a:t>
            </a:r>
            <a:endParaRPr lang="es-AR" sz="2000" dirty="0"/>
          </a:p>
        </p:txBody>
      </p:sp>
      <p:pic>
        <p:nvPicPr>
          <p:cNvPr id="8" name="Content Placeholder 7" descr="Illustration of a beaker with sample with thermometer and EC mete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91576" y="1723836"/>
            <a:ext cx="2451100" cy="3784600"/>
          </a:xfrm>
          <a:prstGeom prst="rect">
            <a:avLst/>
          </a:prstGeom>
        </p:spPr>
      </p:pic>
      <p:sp>
        <p:nvSpPr>
          <p:cNvPr id="9" name="CuadroTexto 8"/>
          <p:cNvSpPr txBox="1"/>
          <p:nvPr/>
        </p:nvSpPr>
        <p:spPr>
          <a:xfrm>
            <a:off x="29532" y="1098059"/>
            <a:ext cx="1160471" cy="5447645"/>
          </a:xfrm>
          <a:prstGeom prst="rect">
            <a:avLst/>
          </a:prstGeom>
          <a:noFill/>
        </p:spPr>
        <p:txBody>
          <a:bodyPr wrap="square" rtlCol="0">
            <a:spAutoFit/>
          </a:bodyPr>
          <a:lstStyle/>
          <a:p>
            <a:r>
              <a:rPr lang="es-AR" sz="1200" b="1" dirty="0" smtClean="0">
                <a:solidFill>
                  <a:srgbClr val="0B037B"/>
                </a:solidFill>
              </a:rPr>
              <a:t>A. ¿Qué es la conductividad eléctrica?</a:t>
            </a:r>
          </a:p>
          <a:p>
            <a:endParaRPr lang="es-AR" sz="1200" b="1" dirty="0" smtClean="0">
              <a:solidFill>
                <a:srgbClr val="91AAC6"/>
              </a:solidFill>
            </a:endParaRPr>
          </a:p>
          <a:p>
            <a:r>
              <a:rPr lang="es-AR" sz="1200" b="1" dirty="0">
                <a:solidFill>
                  <a:srgbClr val="95A9C1"/>
                </a:solidFill>
              </a:rPr>
              <a:t>B</a:t>
            </a:r>
            <a:r>
              <a:rPr lang="es-AR" sz="1200" b="1" dirty="0" smtClean="0">
                <a:solidFill>
                  <a:srgbClr val="95A9C1"/>
                </a:solidFill>
              </a:rPr>
              <a:t>. ¿Por qué recolectar datos la conductividad eléctrica?</a:t>
            </a:r>
          </a:p>
          <a:p>
            <a:endParaRPr lang="es-AR" sz="1200" b="1" dirty="0">
              <a:solidFill>
                <a:srgbClr val="95A9C1"/>
              </a:solidFill>
            </a:endParaRPr>
          </a:p>
          <a:p>
            <a:r>
              <a:rPr lang="es-AR" sz="1200" b="1" dirty="0" smtClean="0">
                <a:solidFill>
                  <a:srgbClr val="95A9C1"/>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10" name="Rectángulo redondeado 9"/>
          <p:cNvSpPr/>
          <p:nvPr/>
        </p:nvSpPr>
        <p:spPr>
          <a:xfrm>
            <a:off x="7629429" y="158472"/>
            <a:ext cx="1294543"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¿Qué es la conductividad eléctrica?</a:t>
            </a:r>
            <a:endParaRPr lang="es-AR" sz="1100" dirty="0">
              <a:solidFill>
                <a:schemeClr val="bg1"/>
              </a:solidFill>
            </a:endParaRPr>
          </a:p>
        </p:txBody>
      </p:sp>
    </p:spTree>
    <p:extLst>
      <p:ext uri="{BB962C8B-B14F-4D97-AF65-F5344CB8AC3E}">
        <p14:creationId xmlns:p14="http://schemas.microsoft.com/office/powerpoint/2010/main" val="155491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5</a:t>
            </a:fld>
            <a:endParaRPr lang="en-US" dirty="0"/>
          </a:p>
        </p:txBody>
      </p:sp>
      <p:sp>
        <p:nvSpPr>
          <p:cNvPr id="2" name="Title 1"/>
          <p:cNvSpPr>
            <a:spLocks noGrp="1"/>
          </p:cNvSpPr>
          <p:nvPr>
            <p:ph type="title"/>
          </p:nvPr>
        </p:nvSpPr>
        <p:spPr>
          <a:xfrm>
            <a:off x="1169138" y="1050898"/>
            <a:ext cx="7974862" cy="596180"/>
          </a:xfrm>
        </p:spPr>
        <p:txBody>
          <a:bodyPr>
            <a:noAutofit/>
          </a:bodyPr>
          <a:lstStyle/>
          <a:p>
            <a:r>
              <a:rPr lang="es-AR" sz="2400" b="1" dirty="0" smtClean="0">
                <a:solidFill>
                  <a:schemeClr val="accent5">
                    <a:lumMod val="75000"/>
                  </a:schemeClr>
                </a:solidFill>
              </a:rPr>
              <a:t>¿Qué papel desempeñan los sólidos disueltos en la </a:t>
            </a:r>
            <a:r>
              <a:rPr lang="es-AR" sz="2400" b="1" dirty="0" smtClean="0">
                <a:solidFill>
                  <a:schemeClr val="accent5">
                    <a:lumMod val="75000"/>
                  </a:schemeClr>
                </a:solidFill>
              </a:rPr>
              <a:t>conductividad </a:t>
            </a:r>
            <a:r>
              <a:rPr lang="es-AR" sz="2400" b="1" dirty="0" smtClean="0">
                <a:solidFill>
                  <a:schemeClr val="accent5">
                    <a:lumMod val="75000"/>
                  </a:schemeClr>
                </a:solidFill>
              </a:rPr>
              <a:t>eléctrica del agua?</a:t>
            </a:r>
            <a:endParaRPr lang="es-AR" sz="2400" b="1" dirty="0"/>
          </a:p>
        </p:txBody>
      </p:sp>
      <p:sp>
        <p:nvSpPr>
          <p:cNvPr id="3" name="Content Placeholder 2"/>
          <p:cNvSpPr>
            <a:spLocks noGrp="1"/>
          </p:cNvSpPr>
          <p:nvPr>
            <p:ph sz="half" idx="1"/>
          </p:nvPr>
        </p:nvSpPr>
        <p:spPr>
          <a:xfrm>
            <a:off x="1479126" y="1740792"/>
            <a:ext cx="7136553" cy="5134164"/>
          </a:xfrm>
        </p:spPr>
        <p:txBody>
          <a:bodyPr>
            <a:noAutofit/>
          </a:bodyPr>
          <a:lstStyle/>
          <a:p>
            <a:pPr marL="0" indent="0">
              <a:buNone/>
            </a:pPr>
            <a:r>
              <a:rPr lang="es-AR" sz="1600" dirty="0" smtClean="0"/>
              <a:t>Como ya se ha dicho, la conductividad eléctrica mide la capacidad del agua para transmitir una corriente eléctrica y esta capacidad está directamente relacionada con la concentración de sales en el agua.  Si hay agua pura en el vaso, el circuito eléctrico no puede completarse porque no hay iones de led disueltos que conduzcan la electricidad. Si se añade sal al agua, los iones disueltos de la sal pueden transmitir la carga y el circuito puede completarse y ¡se enciende la lamparita.</a:t>
            </a:r>
          </a:p>
          <a:p>
            <a:pPr marL="0" indent="0">
              <a:buNone/>
            </a:pPr>
            <a:endParaRPr lang="es-AR" sz="1600" dirty="0"/>
          </a:p>
        </p:txBody>
      </p:sp>
      <p:pic>
        <p:nvPicPr>
          <p:cNvPr id="10" name="Content Placeholder 9" descr="Diagram of experimental apparatus. A bulb is connected to a battery by leads. One lead is in the water sample. The lighbulb will not light until sufficient dissolved solids (salt) is in the water so that the water can transmit the current and light the bulb.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76830" y="3245639"/>
            <a:ext cx="4535170" cy="3101075"/>
          </a:xfrm>
        </p:spPr>
      </p:pic>
      <p:sp>
        <p:nvSpPr>
          <p:cNvPr id="8" name="CuadroTexto 7"/>
          <p:cNvSpPr txBox="1"/>
          <p:nvPr/>
        </p:nvSpPr>
        <p:spPr>
          <a:xfrm>
            <a:off x="29532" y="1098059"/>
            <a:ext cx="1160471" cy="5447645"/>
          </a:xfrm>
          <a:prstGeom prst="rect">
            <a:avLst/>
          </a:prstGeom>
          <a:noFill/>
        </p:spPr>
        <p:txBody>
          <a:bodyPr wrap="square" rtlCol="0">
            <a:spAutoFit/>
          </a:bodyPr>
          <a:lstStyle/>
          <a:p>
            <a:r>
              <a:rPr lang="es-AR" sz="1200" b="1" dirty="0" smtClean="0">
                <a:solidFill>
                  <a:srgbClr val="0B037B"/>
                </a:solidFill>
              </a:rPr>
              <a:t>A. ¿Qué es la conductividad eléctrica?</a:t>
            </a:r>
          </a:p>
          <a:p>
            <a:endParaRPr lang="es-AR" sz="1200" b="1" dirty="0" smtClean="0">
              <a:solidFill>
                <a:srgbClr val="91AAC6"/>
              </a:solidFill>
            </a:endParaRPr>
          </a:p>
          <a:p>
            <a:r>
              <a:rPr lang="es-AR" sz="1200" b="1" dirty="0">
                <a:solidFill>
                  <a:srgbClr val="95A9C1"/>
                </a:solidFill>
              </a:rPr>
              <a:t>B</a:t>
            </a:r>
            <a:r>
              <a:rPr lang="es-AR" sz="1200" b="1" dirty="0" smtClean="0">
                <a:solidFill>
                  <a:srgbClr val="95A9C1"/>
                </a:solidFill>
              </a:rPr>
              <a:t>. ¿Por qué recolectar datos la conductividad eléctrica?</a:t>
            </a:r>
          </a:p>
          <a:p>
            <a:endParaRPr lang="es-AR" sz="1200" b="1" dirty="0">
              <a:solidFill>
                <a:srgbClr val="95A9C1"/>
              </a:solidFill>
            </a:endParaRPr>
          </a:p>
          <a:p>
            <a:r>
              <a:rPr lang="es-AR" sz="1200" b="1" dirty="0" smtClean="0">
                <a:solidFill>
                  <a:srgbClr val="95A9C1"/>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9" name="Rectángulo redondeado 8"/>
          <p:cNvSpPr/>
          <p:nvPr/>
        </p:nvSpPr>
        <p:spPr>
          <a:xfrm>
            <a:off x="7629429" y="158472"/>
            <a:ext cx="1294543"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¿Qué es la conductividad eléctrica?</a:t>
            </a:r>
            <a:endParaRPr lang="es-AR" sz="1100" dirty="0">
              <a:solidFill>
                <a:schemeClr val="bg1"/>
              </a:solidFill>
            </a:endParaRPr>
          </a:p>
        </p:txBody>
      </p:sp>
    </p:spTree>
    <p:extLst>
      <p:ext uri="{BB962C8B-B14F-4D97-AF65-F5344CB8AC3E}">
        <p14:creationId xmlns:p14="http://schemas.microsoft.com/office/powerpoint/2010/main" val="1912612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6</a:t>
            </a:fld>
            <a:endParaRPr lang="en-US" dirty="0"/>
          </a:p>
        </p:txBody>
      </p:sp>
      <p:sp>
        <p:nvSpPr>
          <p:cNvPr id="2" name="Title 1"/>
          <p:cNvSpPr>
            <a:spLocks noGrp="1"/>
          </p:cNvSpPr>
          <p:nvPr>
            <p:ph type="title"/>
          </p:nvPr>
        </p:nvSpPr>
        <p:spPr>
          <a:xfrm>
            <a:off x="1222261" y="999534"/>
            <a:ext cx="7886700" cy="1325563"/>
          </a:xfrm>
        </p:spPr>
        <p:txBody>
          <a:bodyPr>
            <a:normAutofit fontScale="90000"/>
          </a:bodyPr>
          <a:lstStyle/>
          <a:p>
            <a:r>
              <a:rPr lang="es-AR" sz="3200" b="1" dirty="0" smtClean="0">
                <a:solidFill>
                  <a:srgbClr val="000072"/>
                </a:solidFill>
              </a:rPr>
              <a:t>¿Porqué es importante recopilar datos de la conductividad eléctrica?</a:t>
            </a:r>
            <a:r>
              <a:rPr lang="es-AR" sz="3200" dirty="0" smtClean="0"/>
              <a:t/>
            </a:r>
            <a:br>
              <a:rPr lang="es-AR" sz="3200" dirty="0" smtClean="0"/>
            </a:br>
            <a:endParaRPr lang="es-AR" sz="3200" dirty="0"/>
          </a:p>
        </p:txBody>
      </p:sp>
      <p:sp>
        <p:nvSpPr>
          <p:cNvPr id="3" name="Content Placeholder 2"/>
          <p:cNvSpPr>
            <a:spLocks noGrp="1"/>
          </p:cNvSpPr>
          <p:nvPr>
            <p:ph sz="half" idx="1"/>
          </p:nvPr>
        </p:nvSpPr>
        <p:spPr>
          <a:xfrm>
            <a:off x="1551815" y="1999069"/>
            <a:ext cx="7188092" cy="3176425"/>
          </a:xfrm>
        </p:spPr>
        <p:txBody>
          <a:bodyPr>
            <a:normAutofit/>
          </a:bodyPr>
          <a:lstStyle/>
          <a:p>
            <a:pPr marL="0" indent="0" algn="just">
              <a:lnSpc>
                <a:spcPct val="100000"/>
              </a:lnSpc>
              <a:buNone/>
            </a:pPr>
            <a:r>
              <a:rPr lang="es-AR" sz="1800" dirty="0" smtClean="0"/>
              <a:t>La geología local por la que fluye el agua afectará a la conductividad eléctrica. Por ejemplo, los arroyos que discurren por zonas con lecho de roca granítica tienden a tener una menor conductividad eléctrica porque el granito está formado por componentes que no se ionizan cuando se erosionan en el agua.  Los arroyos que discurren por zonas con suelos arcillosos tienden a tener una mayor conductividad eléctrica porque contienen compuestos que se ionizan al ser arrastrados por el agua</a:t>
            </a:r>
          </a:p>
          <a:p>
            <a:pPr marL="0" indent="0" algn="just">
              <a:buNone/>
            </a:pPr>
            <a:endParaRPr lang="es-AR" sz="1800" dirty="0"/>
          </a:p>
        </p:txBody>
      </p:sp>
      <p:sp>
        <p:nvSpPr>
          <p:cNvPr id="8" name="CuadroTexto 7"/>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0B037B"/>
              </a:solidFill>
            </a:endParaRPr>
          </a:p>
          <a:p>
            <a:r>
              <a:rPr lang="es-AR" sz="1200" b="1" dirty="0">
                <a:solidFill>
                  <a:srgbClr val="0B037B"/>
                </a:solidFill>
              </a:rPr>
              <a:t>B. ¿Por qué recolectar datos la conductividad eléctrica?</a:t>
            </a:r>
          </a:p>
          <a:p>
            <a:endParaRPr lang="es-AR" sz="1200" b="1" dirty="0">
              <a:solidFill>
                <a:srgbClr val="95A9C1"/>
              </a:solidFill>
            </a:endParaRPr>
          </a:p>
          <a:p>
            <a:r>
              <a:rPr lang="es-AR" sz="1200" b="1" dirty="0" smtClean="0">
                <a:solidFill>
                  <a:srgbClr val="95A9C1"/>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9" name="Rectángulo redondeado 8"/>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¿Por qué recopilar datos de conductividad eléctrica?</a:t>
            </a:r>
            <a:endParaRPr lang="es-AR" sz="1100" dirty="0">
              <a:solidFill>
                <a:schemeClr val="bg1"/>
              </a:solidFill>
            </a:endParaRPr>
          </a:p>
        </p:txBody>
      </p:sp>
    </p:spTree>
    <p:extLst>
      <p:ext uri="{BB962C8B-B14F-4D97-AF65-F5344CB8AC3E}">
        <p14:creationId xmlns:p14="http://schemas.microsoft.com/office/powerpoint/2010/main" val="150118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7</a:t>
            </a:fld>
            <a:endParaRPr lang="en-US" dirty="0"/>
          </a:p>
        </p:txBody>
      </p:sp>
      <p:sp>
        <p:nvSpPr>
          <p:cNvPr id="2" name="Title 1"/>
          <p:cNvSpPr>
            <a:spLocks noGrp="1"/>
          </p:cNvSpPr>
          <p:nvPr>
            <p:ph type="title"/>
          </p:nvPr>
        </p:nvSpPr>
        <p:spPr>
          <a:xfrm>
            <a:off x="1136072" y="535636"/>
            <a:ext cx="7886700" cy="1325563"/>
          </a:xfrm>
        </p:spPr>
        <p:txBody>
          <a:bodyPr>
            <a:normAutofit/>
          </a:bodyPr>
          <a:lstStyle/>
          <a:p>
            <a:r>
              <a:rPr lang="es-AR" sz="3200" b="1" dirty="0" smtClean="0">
                <a:solidFill>
                  <a:srgbClr val="000090"/>
                </a:solidFill>
              </a:rPr>
              <a:t>Cómo pueden ayudar sus mediciones</a:t>
            </a:r>
            <a:endParaRPr lang="es-AR" sz="3200" b="1" dirty="0">
              <a:solidFill>
                <a:srgbClr val="000090"/>
              </a:solidFill>
            </a:endParaRPr>
          </a:p>
        </p:txBody>
      </p:sp>
      <p:sp>
        <p:nvSpPr>
          <p:cNvPr id="3" name="Content Placeholder 2"/>
          <p:cNvSpPr>
            <a:spLocks noGrp="1"/>
          </p:cNvSpPr>
          <p:nvPr>
            <p:ph sz="half" idx="1"/>
          </p:nvPr>
        </p:nvSpPr>
        <p:spPr>
          <a:xfrm>
            <a:off x="1334384" y="1306402"/>
            <a:ext cx="3945064" cy="4586397"/>
          </a:xfrm>
        </p:spPr>
        <p:txBody>
          <a:bodyPr>
            <a:normAutofit fontScale="85000" lnSpcReduction="10000"/>
          </a:bodyPr>
          <a:lstStyle/>
          <a:p>
            <a:pPr marL="0" indent="0" algn="just">
              <a:buNone/>
            </a:pPr>
            <a:endParaRPr lang="es-AR" sz="1600" dirty="0" smtClean="0"/>
          </a:p>
          <a:p>
            <a:pPr marL="0" indent="0" algn="just">
              <a:lnSpc>
                <a:spcPct val="110000"/>
              </a:lnSpc>
              <a:buNone/>
            </a:pPr>
            <a:r>
              <a:rPr lang="es-AR" sz="1800" dirty="0" smtClean="0"/>
              <a:t>La conductividad eléctrica proporciona una medida general de la calidad del agua de los arroyos. Una vez recogidas las mediciones de referencia, los cambios significativos en la conductividad pueden ser un indicio de contaminación o un derramamiento en una masa de agua. Por ejemplo, un derramamiento de petróleo puede reducir la conductividad eléctrica, y las aguas residuales vertidas pueden aumentar la conductividad eléctrica.</a:t>
            </a:r>
          </a:p>
          <a:p>
            <a:pPr marL="0" indent="0" algn="just">
              <a:lnSpc>
                <a:spcPct val="110000"/>
              </a:lnSpc>
              <a:buNone/>
            </a:pPr>
            <a:endParaRPr lang="es-AR" sz="1800" dirty="0" smtClean="0"/>
          </a:p>
          <a:p>
            <a:pPr marL="0" indent="0" algn="just">
              <a:lnSpc>
                <a:spcPct val="110000"/>
              </a:lnSpc>
              <a:buNone/>
            </a:pPr>
            <a:r>
              <a:rPr lang="es-AR" sz="1800" dirty="0" smtClean="0"/>
              <a:t>Un número bajo de 10 a unos 200 µS/cm, podría considerarse de calidad de agua potable. La medición de la conductancia específica de las aguas de las minas en un estudio realizado en Colorado oscila entre 100 y 38.000 µS/cm (</a:t>
            </a:r>
            <a:r>
              <a:rPr lang="es-AR" sz="1800" u="sng" dirty="0" smtClean="0">
                <a:solidFill>
                  <a:schemeClr val="accent5">
                    <a:lumMod val="75000"/>
                  </a:schemeClr>
                </a:solidFill>
              </a:rPr>
              <a:t>USGS 2013</a:t>
            </a:r>
            <a:r>
              <a:rPr lang="es-AR" sz="1800" dirty="0" smtClean="0"/>
              <a:t>).</a:t>
            </a:r>
          </a:p>
          <a:p>
            <a:pPr marL="0" indent="0" algn="just">
              <a:buNone/>
            </a:pPr>
            <a:endParaRPr lang="es-AR" sz="1800" dirty="0"/>
          </a:p>
        </p:txBody>
      </p:sp>
      <p:pic>
        <p:nvPicPr>
          <p:cNvPr id="7" name="Content Placeholder 6" descr="Photo of discharge of mine waste into Animas river, turning water from blue to orange.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73726" y="1714217"/>
            <a:ext cx="2843910" cy="3721735"/>
          </a:xfrm>
          <a:prstGeom prst="rect">
            <a:avLst/>
          </a:prstGeom>
        </p:spPr>
      </p:pic>
      <p:sp>
        <p:nvSpPr>
          <p:cNvPr id="8" name="TextBox 7"/>
          <p:cNvSpPr txBox="1"/>
          <p:nvPr/>
        </p:nvSpPr>
        <p:spPr>
          <a:xfrm>
            <a:off x="5418896" y="5650056"/>
            <a:ext cx="3153569" cy="1200329"/>
          </a:xfrm>
          <a:prstGeom prst="rect">
            <a:avLst/>
          </a:prstGeom>
          <a:noFill/>
        </p:spPr>
        <p:txBody>
          <a:bodyPr wrap="square" rtlCol="0">
            <a:spAutoFit/>
          </a:bodyPr>
          <a:lstStyle/>
          <a:p>
            <a:pPr algn="just"/>
            <a:r>
              <a:rPr lang="es-AR" sz="1200" i="1" dirty="0" smtClean="0"/>
              <a:t>El río Animas entre </a:t>
            </a:r>
            <a:r>
              <a:rPr lang="es-AR" sz="1200" i="1" dirty="0" err="1" smtClean="0"/>
              <a:t>Silverton</a:t>
            </a:r>
            <a:r>
              <a:rPr lang="es-AR" sz="1200" i="1" dirty="0" smtClean="0"/>
              <a:t> y Durango en Colorado, Estados Unidos, a las 24 horas del vertido de aguas residuales de la mina Gold King en 2015 Crédito: </a:t>
            </a:r>
            <a:r>
              <a:rPr lang="es-AR" sz="1200" i="1" dirty="0" err="1" smtClean="0"/>
              <a:t>Riverhugger</a:t>
            </a:r>
            <a:r>
              <a:rPr lang="es-AR" sz="1200" i="1" dirty="0" smtClean="0"/>
              <a:t>, Wikipedia </a:t>
            </a:r>
            <a:r>
              <a:rPr lang="es-AR" sz="1200" i="1" dirty="0" err="1" smtClean="0"/>
              <a:t>Commons</a:t>
            </a:r>
            <a:endParaRPr lang="es-AR" sz="1200" i="1" dirty="0" smtClean="0"/>
          </a:p>
          <a:p>
            <a:pPr algn="just"/>
            <a:endParaRPr lang="es-AR" sz="1200" dirty="0"/>
          </a:p>
        </p:txBody>
      </p:sp>
      <p:sp>
        <p:nvSpPr>
          <p:cNvPr id="9" name="CuadroTexto 8"/>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0B037B"/>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10" name="Rectángulo redondeado 9"/>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pueden ayudar tus mediciones</a:t>
            </a:r>
            <a:endParaRPr lang="es-AR" sz="1100" dirty="0">
              <a:solidFill>
                <a:schemeClr val="bg1"/>
              </a:solidFill>
            </a:endParaRPr>
          </a:p>
        </p:txBody>
      </p:sp>
    </p:spTree>
    <p:extLst>
      <p:ext uri="{BB962C8B-B14F-4D97-AF65-F5344CB8AC3E}">
        <p14:creationId xmlns:p14="http://schemas.microsoft.com/office/powerpoint/2010/main" val="138753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302235-4686-FA4D-82D3-9660211AF392}" type="slidenum">
              <a:rPr lang="en-US" smtClean="0"/>
              <a:t>8</a:t>
            </a:fld>
            <a:endParaRPr lang="en-US" dirty="0"/>
          </a:p>
        </p:txBody>
      </p:sp>
      <p:sp>
        <p:nvSpPr>
          <p:cNvPr id="2" name="Title 1"/>
          <p:cNvSpPr>
            <a:spLocks noGrp="1"/>
          </p:cNvSpPr>
          <p:nvPr>
            <p:ph type="title"/>
          </p:nvPr>
        </p:nvSpPr>
        <p:spPr>
          <a:xfrm>
            <a:off x="1108364" y="819862"/>
            <a:ext cx="7886700" cy="1325563"/>
          </a:xfrm>
        </p:spPr>
        <p:txBody>
          <a:bodyPr>
            <a:normAutofit/>
          </a:bodyPr>
          <a:lstStyle/>
          <a:p>
            <a:r>
              <a:rPr lang="es-AR" sz="3200" b="1" dirty="0" smtClean="0">
                <a:solidFill>
                  <a:srgbClr val="002060"/>
                </a:solidFill>
              </a:rPr>
              <a:t>¡Hagamos un rápido repaso antes de pasar a la recogida de datos!  Pregunta 1</a:t>
            </a:r>
            <a:endParaRPr lang="es-AR" sz="3200" b="1" dirty="0">
              <a:solidFill>
                <a:srgbClr val="002060"/>
              </a:solidFill>
            </a:endParaRPr>
          </a:p>
        </p:txBody>
      </p:sp>
      <p:sp>
        <p:nvSpPr>
          <p:cNvPr id="3" name="Content Placeholder 2"/>
          <p:cNvSpPr>
            <a:spLocks noGrp="1"/>
          </p:cNvSpPr>
          <p:nvPr>
            <p:ph sz="half" idx="1"/>
          </p:nvPr>
        </p:nvSpPr>
        <p:spPr>
          <a:xfrm>
            <a:off x="1422123" y="2213483"/>
            <a:ext cx="6867112" cy="4586397"/>
          </a:xfrm>
        </p:spPr>
        <p:txBody>
          <a:bodyPr>
            <a:normAutofit/>
          </a:bodyPr>
          <a:lstStyle/>
          <a:p>
            <a:pPr marL="0" indent="0">
              <a:buNone/>
            </a:pPr>
            <a:r>
              <a:rPr lang="es-AR" sz="2000" b="1" dirty="0" smtClean="0">
                <a:solidFill>
                  <a:srgbClr val="002060"/>
                </a:solidFill>
              </a:rPr>
              <a:t>¿Cuál se considera una variable maestra del agua, es decir, una propiedad cambiante del agua que tiende a tener un efecto sobre otras propiedades que se están midiendo?</a:t>
            </a:r>
            <a:endParaRPr lang="es-AR" sz="2000" dirty="0" smtClean="0"/>
          </a:p>
          <a:p>
            <a:pPr marL="457200" indent="-457200">
              <a:buFont typeface="+mj-lt"/>
              <a:buAutoNum type="alphaUcPeriod"/>
            </a:pPr>
            <a:r>
              <a:rPr lang="es-AR" sz="2000" dirty="0" smtClean="0"/>
              <a:t>La conductividad eléctrica</a:t>
            </a:r>
          </a:p>
          <a:p>
            <a:pPr marL="457200" indent="-457200">
              <a:buFont typeface="+mj-lt"/>
              <a:buAutoNum type="alphaUcPeriod"/>
            </a:pPr>
            <a:r>
              <a:rPr lang="es-AR" sz="2000" dirty="0" smtClean="0"/>
              <a:t>La temperatura</a:t>
            </a:r>
          </a:p>
          <a:p>
            <a:pPr marL="0" indent="0">
              <a:buNone/>
            </a:pPr>
            <a:endParaRPr lang="es-AR" sz="2000" dirty="0" smtClean="0"/>
          </a:p>
          <a:p>
            <a:pPr marL="0" indent="0">
              <a:buNone/>
            </a:pPr>
            <a:r>
              <a:rPr lang="es-AR" sz="2000" b="1" dirty="0" smtClean="0">
                <a:solidFill>
                  <a:srgbClr val="FF0000"/>
                </a:solidFill>
              </a:rPr>
              <a:t>¿Cuál es la respuesta?</a:t>
            </a:r>
          </a:p>
          <a:p>
            <a:pPr marL="0" indent="0">
              <a:buNone/>
            </a:pPr>
            <a:endParaRPr lang="es-AR" sz="2000" b="1" dirty="0">
              <a:solidFill>
                <a:srgbClr val="FF0000"/>
              </a:solidFill>
            </a:endParaRPr>
          </a:p>
        </p:txBody>
      </p:sp>
      <p:sp>
        <p:nvSpPr>
          <p:cNvPr id="7" name="CuadroTexto 6"/>
          <p:cNvSpPr txBox="1"/>
          <p:nvPr/>
        </p:nvSpPr>
        <p:spPr>
          <a:xfrm>
            <a:off x="29532" y="1098059"/>
            <a:ext cx="1160471" cy="5447645"/>
          </a:xfrm>
          <a:prstGeom prst="rect">
            <a:avLst/>
          </a:prstGeom>
          <a:noFill/>
        </p:spPr>
        <p:txBody>
          <a:bodyPr wrap="square" rtlCol="0">
            <a:spAutoFit/>
          </a:bodyPr>
          <a:lstStyle/>
          <a:p>
            <a:r>
              <a:rPr lang="es-AR" sz="1200" b="1" dirty="0">
                <a:solidFill>
                  <a:srgbClr val="95A9C1"/>
                </a:solidFill>
              </a:rPr>
              <a:t>A. ¿Qué es la conductividad eléctrica?</a:t>
            </a:r>
          </a:p>
          <a:p>
            <a:endParaRPr lang="es-AR" sz="1200" b="1" dirty="0">
              <a:solidFill>
                <a:srgbClr val="95A9C1"/>
              </a:solidFill>
            </a:endParaRPr>
          </a:p>
          <a:p>
            <a:r>
              <a:rPr lang="es-AR" sz="1200" b="1" dirty="0">
                <a:solidFill>
                  <a:srgbClr val="95A9C1"/>
                </a:solidFill>
              </a:rPr>
              <a:t>B. ¿Por qué recolectar datos la conductividad eléctrica?</a:t>
            </a:r>
          </a:p>
          <a:p>
            <a:endParaRPr lang="es-AR" sz="1200" b="1" dirty="0">
              <a:solidFill>
                <a:srgbClr val="95A9C1"/>
              </a:solidFill>
            </a:endParaRPr>
          </a:p>
          <a:p>
            <a:r>
              <a:rPr lang="es-AR" sz="1200" b="1" dirty="0">
                <a:solidFill>
                  <a:srgbClr val="0B037B"/>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8" name="Rectángulo redondeado 7"/>
          <p:cNvSpPr/>
          <p:nvPr/>
        </p:nvSpPr>
        <p:spPr>
          <a:xfrm>
            <a:off x="7195931" y="158472"/>
            <a:ext cx="1728042" cy="6474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Tree>
    <p:extLst>
      <p:ext uri="{BB962C8B-B14F-4D97-AF65-F5344CB8AC3E}">
        <p14:creationId xmlns:p14="http://schemas.microsoft.com/office/powerpoint/2010/main" val="19785088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1795</TotalTime>
  <Words>6772</Words>
  <Application>Microsoft Office PowerPoint</Application>
  <PresentationFormat>Presentación en pantalla (4:3)</PresentationFormat>
  <Paragraphs>1073</Paragraphs>
  <Slides>42</Slides>
  <Notes>11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42</vt:i4>
      </vt:variant>
    </vt:vector>
  </HeadingPairs>
  <TitlesOfParts>
    <vt:vector size="49" baseType="lpstr">
      <vt:lpstr>Arial</vt:lpstr>
      <vt:lpstr>Calibri</vt:lpstr>
      <vt:lpstr>Calibri Light</vt:lpstr>
      <vt:lpstr>ＭＳ 明朝</vt:lpstr>
      <vt:lpstr>Times New Roman</vt:lpstr>
      <vt:lpstr>Wingdings</vt:lpstr>
      <vt:lpstr>Office Theme</vt:lpstr>
      <vt:lpstr>Slide 1</vt:lpstr>
      <vt:lpstr>Descripción General</vt:lpstr>
      <vt:lpstr>La Hidrósfera</vt:lpstr>
      <vt:lpstr>¿Qué es la conductividad eléctrica? </vt:lpstr>
      <vt:lpstr> ¿Cómo afecta la temperatura a la conductividad eléctrica?</vt:lpstr>
      <vt:lpstr>¿Qué papel desempeñan los sólidos disueltos en la conductividad eléctrica del agua?</vt:lpstr>
      <vt:lpstr>¿Porqué es importante recopilar datos de la conductividad eléctrica? </vt:lpstr>
      <vt:lpstr>Cómo pueden ayudar sus mediciones</vt:lpstr>
      <vt:lpstr>¡Hagamos un rápido repaso antes de pasar a la recogida de datos!  Pregunta 1</vt:lpstr>
      <vt:lpstr>¡Hagamos un rápido repaso antes de pasar a la recogida de datos!  Respuesta de la pregunta 1</vt:lpstr>
      <vt:lpstr>¡Hagamos un rápido repaso antes de pasar a la recogida de datos!  Pregunta 2</vt:lpstr>
      <vt:lpstr>¡Hagamos un rápido repaso antes de pasar a la recogida de datos!  Respuesta de la pregunta 2</vt:lpstr>
      <vt:lpstr>¡Hagamos un rápido repaso antes de pasar a la recogida de datos!  Pregunta 3</vt:lpstr>
      <vt:lpstr>¡Hagamos un rápido repaso antes de pasar a la recogida de datos!  Respuesta de la pregunta 3</vt:lpstr>
      <vt:lpstr>Protocolo de la Conductividad Eléctrica:  ¿Qué necesita para comenzar?</vt:lpstr>
      <vt:lpstr>Investigaciones simultáneas o previas requeridas</vt:lpstr>
      <vt:lpstr>Descripción del Protocolo de Conductividad Eléctrica</vt:lpstr>
      <vt:lpstr>Montaje del equipo para la calibración del instrumento de la CE</vt:lpstr>
      <vt:lpstr>Medidor de Conductividad Eléctrica</vt:lpstr>
      <vt:lpstr>Calibración de la sonda de conductividad eléctrica (1/2)</vt:lpstr>
      <vt:lpstr>Calibración de la sonda de conductividad eléctrica(2/2) </vt:lpstr>
      <vt:lpstr>Montaje del equipo para el Protocolo de Conductividad Eléctrica </vt:lpstr>
      <vt:lpstr>Protocolo de Conductividad Eléctrica (1/3)</vt:lpstr>
      <vt:lpstr>Protocolo de Conductividad Eléctrica(2/3)</vt:lpstr>
      <vt:lpstr>Protocolo de Conductividad Eléctrica(3/3)</vt:lpstr>
      <vt:lpstr>¡Hagamos un rápido repaso antes de pasar a la entrada de datos de GLOBE! Pregunta 4</vt:lpstr>
      <vt:lpstr>¡Hagamos un rápido repaso antes de pasar a la entrada de datos de GLOBE!  Respuesta de la pregunta 4</vt:lpstr>
      <vt:lpstr>¡Hagamos un rápido repaso antes de pasar a la entrada de datos de GLOBE! Pregunta 5</vt:lpstr>
      <vt:lpstr>¡Hagamos un rápido repaso antes de pasar a la entrada de datos de GLOBE! Respuesta de la pregunta 5</vt:lpstr>
      <vt:lpstr>¡Hagamos un rápido repaso antes de pasar a la entrada de datos de GLOBE! Pregunta 6</vt:lpstr>
      <vt:lpstr>¡Hagamos un rápido repaso antes de pasar a la entrada de datos de GLOBE! Respuesta de la pregunta 6</vt:lpstr>
      <vt:lpstr>Informando sus datos a GLOBE</vt:lpstr>
      <vt:lpstr>Ingreso de sus datos a través del Ingreso de Datos en Vivo o la Aplicación de Datos Móviles- Paso 1</vt:lpstr>
      <vt:lpstr>Ingreso de sus datos a través del Ingreso de Datos en Vivo o la Aplicación de Datos Móviles- Paso 2 </vt:lpstr>
      <vt:lpstr>Visualice y recupere datos de la Conductividad Eléctrica- Paso 1</vt:lpstr>
      <vt:lpstr>Visualice y recupere datos de la Conductividad Eléctrica- Paso 2</vt:lpstr>
      <vt:lpstr>Visualice y recupere datos de la Conductividad Eléctrica- Paso 3</vt:lpstr>
      <vt:lpstr>Preguntas de repaso que le ayudarán a prepararse para realizar el Protocolo de Conductividad Eléctrica de la Hidrosfera</vt:lpstr>
      <vt:lpstr>¿Listo para tomar la prueba sobre el Protocolo de Conductividad Eléctrica ? </vt:lpstr>
      <vt:lpstr>Algunas preguntas de investigación</vt:lpstr>
      <vt:lpstr>Por favor envíenos sus comentarios sobre este módulo. ¡Este es un proyecto comunitario y agradecemos sus comentarios, sugerencias y ediciones!! Comente aquí: eTraining Feedback ¿Preguntas acerca del contenido de este módulo? Contacte a GLOBE: help@globe.gov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rusty low</dc:creator>
  <cp:lastModifiedBy>María Paz Fernández</cp:lastModifiedBy>
  <cp:revision>187</cp:revision>
  <dcterms:created xsi:type="dcterms:W3CDTF">2016-04-05T18:25:17Z</dcterms:created>
  <dcterms:modified xsi:type="dcterms:W3CDTF">2022-03-18T12:31:35Z</dcterms:modified>
</cp:coreProperties>
</file>