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27_1E7296C9.xml" ContentType="application/vnd.ms-powerpoint.comments+xml"/>
  <Override PartName="/ppt/comments/modernComment_114_3F00DEA4.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85"/>
  </p:notesMasterIdLst>
  <p:sldIdLst>
    <p:sldId id="256" r:id="rId2"/>
    <p:sldId id="275" r:id="rId3"/>
    <p:sldId id="257" r:id="rId4"/>
    <p:sldId id="258" r:id="rId5"/>
    <p:sldId id="259" r:id="rId6"/>
    <p:sldId id="283" r:id="rId7"/>
    <p:sldId id="291" r:id="rId8"/>
    <p:sldId id="278" r:id="rId9"/>
    <p:sldId id="331" r:id="rId10"/>
    <p:sldId id="333" r:id="rId11"/>
    <p:sldId id="334" r:id="rId12"/>
    <p:sldId id="302" r:id="rId13"/>
    <p:sldId id="332" r:id="rId14"/>
    <p:sldId id="289" r:id="rId15"/>
    <p:sldId id="267" r:id="rId16"/>
    <p:sldId id="290" r:id="rId17"/>
    <p:sldId id="268" r:id="rId18"/>
    <p:sldId id="285" r:id="rId19"/>
    <p:sldId id="279" r:id="rId20"/>
    <p:sldId id="280" r:id="rId21"/>
    <p:sldId id="287" r:id="rId22"/>
    <p:sldId id="288" r:id="rId23"/>
    <p:sldId id="281" r:id="rId24"/>
    <p:sldId id="282" r:id="rId25"/>
    <p:sldId id="293" r:id="rId26"/>
    <p:sldId id="335" r:id="rId27"/>
    <p:sldId id="296" r:id="rId28"/>
    <p:sldId id="345" r:id="rId29"/>
    <p:sldId id="294" r:id="rId30"/>
    <p:sldId id="337" r:id="rId31"/>
    <p:sldId id="269" r:id="rId32"/>
    <p:sldId id="292" r:id="rId33"/>
    <p:sldId id="270" r:id="rId34"/>
    <p:sldId id="299" r:id="rId35"/>
    <p:sldId id="271" r:id="rId36"/>
    <p:sldId id="300" r:id="rId37"/>
    <p:sldId id="272" r:id="rId38"/>
    <p:sldId id="284" r:id="rId39"/>
    <p:sldId id="301" r:id="rId40"/>
    <p:sldId id="273" r:id="rId41"/>
    <p:sldId id="295" r:id="rId42"/>
    <p:sldId id="336" r:id="rId43"/>
    <p:sldId id="297" r:id="rId44"/>
    <p:sldId id="339" r:id="rId45"/>
    <p:sldId id="298" r:id="rId46"/>
    <p:sldId id="340" r:id="rId47"/>
    <p:sldId id="266" r:id="rId48"/>
    <p:sldId id="265" r:id="rId49"/>
    <p:sldId id="274" r:id="rId50"/>
    <p:sldId id="276" r:id="rId51"/>
    <p:sldId id="303" r:id="rId52"/>
    <p:sldId id="277" r:id="rId53"/>
    <p:sldId id="304" r:id="rId54"/>
    <p:sldId id="305" r:id="rId55"/>
    <p:sldId id="306" r:id="rId56"/>
    <p:sldId id="307" r:id="rId57"/>
    <p:sldId id="308" r:id="rId58"/>
    <p:sldId id="309" r:id="rId59"/>
    <p:sldId id="310" r:id="rId60"/>
    <p:sldId id="311" r:id="rId61"/>
    <p:sldId id="312" r:id="rId62"/>
    <p:sldId id="314" r:id="rId63"/>
    <p:sldId id="313" r:id="rId64"/>
    <p:sldId id="326" r:id="rId65"/>
    <p:sldId id="341" r:id="rId66"/>
    <p:sldId id="327" r:id="rId67"/>
    <p:sldId id="342" r:id="rId68"/>
    <p:sldId id="328" r:id="rId69"/>
    <p:sldId id="343" r:id="rId70"/>
    <p:sldId id="315" r:id="rId71"/>
    <p:sldId id="316" r:id="rId72"/>
    <p:sldId id="317" r:id="rId73"/>
    <p:sldId id="318" r:id="rId74"/>
    <p:sldId id="319" r:id="rId75"/>
    <p:sldId id="320" r:id="rId76"/>
    <p:sldId id="322" r:id="rId77"/>
    <p:sldId id="321" r:id="rId78"/>
    <p:sldId id="330" r:id="rId79"/>
    <p:sldId id="323" r:id="rId80"/>
    <p:sldId id="324" r:id="rId81"/>
    <p:sldId id="325" r:id="rId82"/>
    <p:sldId id="344" r:id="rId83"/>
    <p:sldId id="34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FEC"/>
    <a:srgbClr val="4B72B7"/>
    <a:srgbClr val="243A9D"/>
    <a:srgbClr val="4EB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77"/>
    <p:restoredTop sz="93979" autoAdjust="0"/>
  </p:normalViewPr>
  <p:slideViewPr>
    <p:cSldViewPr snapToGrid="0" snapToObjects="1">
      <p:cViewPr varScale="1">
        <p:scale>
          <a:sx n="69" d="100"/>
          <a:sy n="69" d="100"/>
        </p:scale>
        <p:origin x="360" y="44"/>
      </p:cViewPr>
      <p:guideLst/>
    </p:cSldViewPr>
  </p:slideViewPr>
  <p:notesTextViewPr>
    <p:cViewPr>
      <p:scale>
        <a:sx n="1" d="1"/>
        <a:sy n="1" d="1"/>
      </p:scale>
      <p:origin x="0" y="0"/>
    </p:cViewPr>
  </p:notesTextViewPr>
  <p:sorterViewPr>
    <p:cViewPr>
      <p:scale>
        <a:sx n="91" d="100"/>
        <a:sy n="9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8/10/relationships/authors" Target="author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modernComment_114_3F00DEA4.xml><?xml version="1.0" encoding="utf-8"?>
<p188:cmLst xmlns:a="http://schemas.openxmlformats.org/drawingml/2006/main" xmlns:r="http://schemas.openxmlformats.org/officeDocument/2006/relationships" xmlns:p188="http://schemas.microsoft.com/office/powerpoint/2018/8/main">
  <p188:cm id="{072B7DB1-CEE8-B34F-91BD-FDD4D85AD62A}" authorId="{8443ED59-20C7-4FDF-8DCA-8A14D1AA1C8C}" created="2020-05-27T12:23:34.827">
    <pc:sldMkLst xmlns:pc="http://schemas.microsoft.com/office/powerpoint/2013/main/command">
      <pc:docMk/>
      <pc:sldMk cId="1057021604" sldId="276"/>
    </pc:sldMkLst>
    <p188:txBody>
      <a:bodyPr/>
      <a:lstStyle/>
      <a:p>
        <a:r>
          <a:rPr lang="en-US"/>
          <a:t>Could recommend doing the GO land cover protocol here…</a:t>
        </a:r>
      </a:p>
    </p188:txBody>
  </p188:cm>
</p188:cmLst>
</file>

<file path=ppt/comments/modernComment_127_1E7296C9.xml><?xml version="1.0" encoding="utf-8"?>
<p188:cmLst xmlns:a="http://schemas.openxmlformats.org/drawingml/2006/main" xmlns:r="http://schemas.openxmlformats.org/officeDocument/2006/relationships" xmlns:p188="http://schemas.microsoft.com/office/powerpoint/2018/8/main">
  <p188:cm id="{57734B20-A728-8946-ADE0-82769A2D87DC}" authorId="{8443ED59-20C7-4FDF-8DCA-8A14D1AA1C8C}" created="2020-05-27T12:23:08.739">
    <pc:sldMkLst xmlns:pc="http://schemas.microsoft.com/office/powerpoint/2013/main/command">
      <pc:docMk/>
      <pc:sldMk cId="510826185" sldId="295"/>
    </pc:sldMkLst>
    <p188:txBody>
      <a:bodyPr/>
      <a:lstStyle/>
      <a:p>
        <a:r>
          <a:rPr lang="en-US"/>
          <a:t>Could also change this to “When should you wear protective gloves and eye gear? 
I felt keeping the educator angle here was useful.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3E217-AD46-1F46-82E0-A96830B49C2E}" type="datetimeFigureOut">
              <a:rPr lang="en-US" smtClean="0"/>
              <a:t>3/18/2022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2E8B7-E6A5-0941-B0EA-932912FFB10E}" type="slidenum">
              <a:rPr lang="en-US" smtClean="0"/>
              <a:t>‹Nº›</a:t>
            </a:fld>
            <a:endParaRPr lang="en-US" dirty="0"/>
          </a:p>
        </p:txBody>
      </p:sp>
    </p:spTree>
    <p:extLst>
      <p:ext uri="{BB962C8B-B14F-4D97-AF65-F5344CB8AC3E}">
        <p14:creationId xmlns:p14="http://schemas.microsoft.com/office/powerpoint/2010/main" val="54535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2E8B7-E6A5-0941-B0EA-932912FFB10E}" type="slidenum">
              <a:rPr lang="en-US" smtClean="0"/>
              <a:t>1</a:t>
            </a:fld>
            <a:endParaRPr lang="en-US" dirty="0"/>
          </a:p>
        </p:txBody>
      </p:sp>
    </p:spTree>
    <p:extLst>
      <p:ext uri="{BB962C8B-B14F-4D97-AF65-F5344CB8AC3E}">
        <p14:creationId xmlns:p14="http://schemas.microsoft.com/office/powerpoint/2010/main" val="30077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Y" dirty="0"/>
              <a:t>FLUJOS DE ENERGIA</a:t>
            </a:r>
          </a:p>
          <a:p>
            <a:pPr lvl="0"/>
            <a:r>
              <a:rPr lang="en-UY" dirty="0"/>
              <a:t>BIOSFERA</a:t>
            </a:r>
          </a:p>
          <a:p>
            <a:pPr lvl="0"/>
            <a:r>
              <a:rPr lang="en-UY" dirty="0"/>
              <a:t>ATMOSFERA</a:t>
            </a:r>
          </a:p>
          <a:p>
            <a:pPr lvl="0"/>
            <a:r>
              <a:rPr lang="en-UY" dirty="0"/>
              <a:t>HIDROSFERA</a:t>
            </a:r>
          </a:p>
          <a:p>
            <a:pPr lvl="0"/>
            <a:r>
              <a:rPr lang="en-UY" dirty="0"/>
              <a:t>SUELO (PEDOSFERA)</a:t>
            </a:r>
          </a:p>
          <a:p>
            <a:pPr lvl="0"/>
            <a:r>
              <a:rPr lang="en-UY" dirty="0"/>
              <a:t>CICLOS DE LA MATERIA</a:t>
            </a:r>
          </a:p>
          <a:p>
            <a:endParaRPr lang="en-UY" dirty="0"/>
          </a:p>
        </p:txBody>
      </p:sp>
      <p:sp>
        <p:nvSpPr>
          <p:cNvPr id="4" name="Slide Number Placeholder 3"/>
          <p:cNvSpPr>
            <a:spLocks noGrp="1"/>
          </p:cNvSpPr>
          <p:nvPr>
            <p:ph type="sldNum" sz="quarter" idx="5"/>
          </p:nvPr>
        </p:nvSpPr>
        <p:spPr/>
        <p:txBody>
          <a:bodyPr/>
          <a:lstStyle/>
          <a:p>
            <a:fld id="{0AE2E8B7-E6A5-0941-B0EA-932912FFB10E}" type="slidenum">
              <a:rPr lang="en-US" smtClean="0"/>
              <a:t>2</a:t>
            </a:fld>
            <a:endParaRPr lang="en-US" dirty="0"/>
          </a:p>
        </p:txBody>
      </p:sp>
    </p:spTree>
    <p:extLst>
      <p:ext uri="{BB962C8B-B14F-4D97-AF65-F5344CB8AC3E}">
        <p14:creationId xmlns:p14="http://schemas.microsoft.com/office/powerpoint/2010/main" val="423469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CICLO DEL AGUA</a:t>
            </a:r>
          </a:p>
          <a:p>
            <a:r>
              <a:rPr lang="en-UY" dirty="0"/>
              <a:t>Evaporación de océanos, lagos y arroyos</a:t>
            </a:r>
          </a:p>
          <a:p>
            <a:r>
              <a:rPr lang="en-UY" dirty="0"/>
              <a:t>Condensación</a:t>
            </a:r>
          </a:p>
          <a:p>
            <a:r>
              <a:rPr lang="en-UY" dirty="0"/>
              <a:t>Transpiración de plantas</a:t>
            </a:r>
          </a:p>
          <a:p>
            <a:r>
              <a:rPr lang="en-UY" dirty="0"/>
              <a:t>Precipitaciones</a:t>
            </a:r>
          </a:p>
          <a:p>
            <a:r>
              <a:rPr lang="en-UY" dirty="0"/>
              <a:t>Agua del suelo</a:t>
            </a:r>
          </a:p>
          <a:p>
            <a:r>
              <a:rPr lang="en-UY" dirty="0"/>
              <a:t>Escurrimiento de agua</a:t>
            </a:r>
          </a:p>
        </p:txBody>
      </p:sp>
      <p:sp>
        <p:nvSpPr>
          <p:cNvPr id="4" name="Slide Number Placeholder 3"/>
          <p:cNvSpPr>
            <a:spLocks noGrp="1"/>
          </p:cNvSpPr>
          <p:nvPr>
            <p:ph type="sldNum" sz="quarter" idx="5"/>
          </p:nvPr>
        </p:nvSpPr>
        <p:spPr/>
        <p:txBody>
          <a:bodyPr/>
          <a:lstStyle/>
          <a:p>
            <a:fld id="{0AE2E8B7-E6A5-0941-B0EA-932912FFB10E}" type="slidenum">
              <a:rPr lang="en-US" smtClean="0"/>
              <a:t>5</a:t>
            </a:fld>
            <a:endParaRPr lang="en-US" dirty="0"/>
          </a:p>
        </p:txBody>
      </p:sp>
    </p:spTree>
    <p:extLst>
      <p:ext uri="{BB962C8B-B14F-4D97-AF65-F5344CB8AC3E}">
        <p14:creationId xmlns:p14="http://schemas.microsoft.com/office/powerpoint/2010/main" val="1316591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SEGURIDAD  Asegúrese que los alumnos usen guantes y gafas de protección durante sus investigaciones</a:t>
            </a:r>
          </a:p>
        </p:txBody>
      </p:sp>
      <p:sp>
        <p:nvSpPr>
          <p:cNvPr id="4" name="Slide Number Placeholder 3"/>
          <p:cNvSpPr>
            <a:spLocks noGrp="1"/>
          </p:cNvSpPr>
          <p:nvPr>
            <p:ph type="sldNum" sz="quarter" idx="5"/>
          </p:nvPr>
        </p:nvSpPr>
        <p:spPr/>
        <p:txBody>
          <a:bodyPr/>
          <a:lstStyle/>
          <a:p>
            <a:fld id="{0AE2E8B7-E6A5-0941-B0EA-932912FFB10E}" type="slidenum">
              <a:rPr lang="en-US" smtClean="0"/>
              <a:t>15</a:t>
            </a:fld>
            <a:endParaRPr lang="en-US" dirty="0"/>
          </a:p>
        </p:txBody>
      </p:sp>
    </p:spTree>
    <p:extLst>
      <p:ext uri="{BB962C8B-B14F-4D97-AF65-F5344CB8AC3E}">
        <p14:creationId xmlns:p14="http://schemas.microsoft.com/office/powerpoint/2010/main" val="362097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Y" dirty="0"/>
          </a:p>
        </p:txBody>
      </p:sp>
      <p:sp>
        <p:nvSpPr>
          <p:cNvPr id="4" name="Slide Number Placeholder 3"/>
          <p:cNvSpPr>
            <a:spLocks noGrp="1"/>
          </p:cNvSpPr>
          <p:nvPr>
            <p:ph type="sldNum" sz="quarter" idx="5"/>
          </p:nvPr>
        </p:nvSpPr>
        <p:spPr/>
        <p:txBody>
          <a:bodyPr/>
          <a:lstStyle/>
          <a:p>
            <a:fld id="{0AE2E8B7-E6A5-0941-B0EA-932912FFB10E}" type="slidenum">
              <a:rPr lang="en-US" smtClean="0"/>
              <a:t>70</a:t>
            </a:fld>
            <a:endParaRPr lang="en-US" dirty="0"/>
          </a:p>
        </p:txBody>
      </p:sp>
    </p:spTree>
    <p:extLst>
      <p:ext uri="{BB962C8B-B14F-4D97-AF65-F5344CB8AC3E}">
        <p14:creationId xmlns:p14="http://schemas.microsoft.com/office/powerpoint/2010/main" val="507380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Y" dirty="0"/>
          </a:p>
        </p:txBody>
      </p:sp>
      <p:sp>
        <p:nvSpPr>
          <p:cNvPr id="4" name="Slide Number Placeholder 3"/>
          <p:cNvSpPr>
            <a:spLocks noGrp="1"/>
          </p:cNvSpPr>
          <p:nvPr>
            <p:ph type="sldNum" sz="quarter" idx="5"/>
          </p:nvPr>
        </p:nvSpPr>
        <p:spPr/>
        <p:txBody>
          <a:bodyPr/>
          <a:lstStyle/>
          <a:p>
            <a:fld id="{0AE2E8B7-E6A5-0941-B0EA-932912FFB10E}" type="slidenum">
              <a:rPr lang="en-US" smtClean="0"/>
              <a:t>72</a:t>
            </a:fld>
            <a:endParaRPr lang="en-US" dirty="0"/>
          </a:p>
        </p:txBody>
      </p:sp>
    </p:spTree>
    <p:extLst>
      <p:ext uri="{BB962C8B-B14F-4D97-AF65-F5344CB8AC3E}">
        <p14:creationId xmlns:p14="http://schemas.microsoft.com/office/powerpoint/2010/main" val="34525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419535-BC22-6049-B550-0A41382E01AD}"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37543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A85DE-71F4-6B46-B41E-F01AA2EC1918}"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100672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69878-621F-294C-B1FA-7CFAF05429CA}"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7012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65904-961A-9A4D-916F-51AFB9AA9FEA}"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137833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33C5F3-3B8D-9D42-BC4F-EE4B8C77157F}" type="datetime1">
              <a:rPr lang="en-US" smtClean="0"/>
              <a:t>3/18/2022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75271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A96C7F-727B-6544-A0B7-309B498B2BBD}" type="datetime1">
              <a:rPr lang="en-US" smtClean="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5668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AA9C26-3CE9-BB48-8C6E-EB6C244437E8}" type="datetime1">
              <a:rPr lang="en-US" smtClean="0"/>
              <a:t>3/18/2022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14416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431C8-FA4F-DB43-B8AC-559DAC0503BE}" type="datetime1">
              <a:rPr lang="en-US" smtClean="0"/>
              <a:t>3/18/2022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45659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88DB2-7E0B-D749-83A3-B0B749DCAF06}" type="datetime1">
              <a:rPr lang="en-US" smtClean="0"/>
              <a:t>3/18/2022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10786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51E988-D0C4-AE4B-A610-15CF50537B69}" type="datetime1">
              <a:rPr lang="en-US" smtClean="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15313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FFBAE4-0606-024F-ADE4-95DA645374C0}" type="datetime1">
              <a:rPr lang="en-US" smtClean="0"/>
              <a:t>3/18/2022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A45AED-E2A5-D345-AA9C-D2E1C57AA5E2}" type="slidenum">
              <a:rPr lang="en-US" smtClean="0"/>
              <a:t>‹Nº›</a:t>
            </a:fld>
            <a:endParaRPr lang="en-US" dirty="0"/>
          </a:p>
        </p:txBody>
      </p:sp>
    </p:spTree>
    <p:extLst>
      <p:ext uri="{BB962C8B-B14F-4D97-AF65-F5344CB8AC3E}">
        <p14:creationId xmlns:p14="http://schemas.microsoft.com/office/powerpoint/2010/main" val="4823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C932C-3821-6043-9BE3-FC47FA40722E}" type="datetime1">
              <a:rPr lang="en-US" smtClean="0"/>
              <a:t>3/18/2022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45AED-E2A5-D345-AA9C-D2E1C57AA5E2}" type="slidenum">
              <a:rPr lang="en-US" smtClean="0"/>
              <a:t>‹Nº›</a:t>
            </a:fld>
            <a:endParaRPr lang="en-US" dirty="0"/>
          </a:p>
        </p:txBody>
      </p:sp>
      <p:sp>
        <p:nvSpPr>
          <p:cNvPr id="12" name="Rectángulo 11"/>
          <p:cNvSpPr/>
          <p:nvPr userDrawn="1"/>
        </p:nvSpPr>
        <p:spPr>
          <a:xfrm>
            <a:off x="0" y="-1507"/>
            <a:ext cx="12192001" cy="958695"/>
          </a:xfrm>
          <a:prstGeom prst="rect">
            <a:avLst/>
          </a:prstGeom>
          <a:solidFill>
            <a:srgbClr val="EAE8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AR" sz="1350" dirty="0"/>
          </a:p>
        </p:txBody>
      </p:sp>
      <p:sp>
        <p:nvSpPr>
          <p:cNvPr id="13" name="CuadroTexto 12"/>
          <p:cNvSpPr txBox="1"/>
          <p:nvPr userDrawn="1"/>
        </p:nvSpPr>
        <p:spPr>
          <a:xfrm>
            <a:off x="1553305" y="231619"/>
            <a:ext cx="2363508" cy="492443"/>
          </a:xfrm>
          <a:prstGeom prst="rect">
            <a:avLst/>
          </a:prstGeom>
          <a:noFill/>
        </p:spPr>
        <p:txBody>
          <a:bodyPr wrap="square" rtlCol="0">
            <a:spAutoFit/>
          </a:bodyPr>
          <a:lstStyle/>
          <a:p>
            <a:r>
              <a:rPr lang="es-AR" sz="2600" b="1" spc="250" dirty="0" smtClean="0">
                <a:solidFill>
                  <a:srgbClr val="122258"/>
                </a:solidFill>
              </a:rPr>
              <a:t>Hidrósfera</a:t>
            </a:r>
            <a:endParaRPr lang="es-AR" sz="2600" b="1" spc="250" dirty="0">
              <a:solidFill>
                <a:srgbClr val="122258"/>
              </a:solidFill>
            </a:endParaRPr>
          </a:p>
        </p:txBody>
      </p:sp>
      <p:sp>
        <p:nvSpPr>
          <p:cNvPr id="14" name="CuadroTexto 13"/>
          <p:cNvSpPr txBox="1"/>
          <p:nvPr userDrawn="1"/>
        </p:nvSpPr>
        <p:spPr>
          <a:xfrm>
            <a:off x="5096895" y="216230"/>
            <a:ext cx="5781638" cy="523220"/>
          </a:xfrm>
          <a:prstGeom prst="rect">
            <a:avLst/>
          </a:prstGeom>
          <a:noFill/>
        </p:spPr>
        <p:txBody>
          <a:bodyPr wrap="square" rtlCol="0">
            <a:spAutoFit/>
          </a:bodyPr>
          <a:lstStyle/>
          <a:p>
            <a:r>
              <a:rPr lang="es-AR" sz="2800" b="1" dirty="0" smtClean="0">
                <a:solidFill>
                  <a:srgbClr val="11244F"/>
                </a:solidFill>
              </a:rPr>
              <a:t>Introducción a la hidrósfera</a:t>
            </a:r>
            <a:endParaRPr lang="es-AR" sz="2800" b="1" dirty="0">
              <a:solidFill>
                <a:srgbClr val="11244F"/>
              </a:solidFill>
            </a:endParaRPr>
          </a:p>
        </p:txBody>
      </p:sp>
      <p:pic>
        <p:nvPicPr>
          <p:cNvPr id="15" name="Picture 2" descr="GLOBE Program - Wikipedia"/>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51949" y="35865"/>
            <a:ext cx="922739" cy="82738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Google Shape;89;p1" descr="Banner: The GLOBE Program: Water pH Protocol"/>
          <p:cNvPicPr preferRelativeResize="0"/>
          <p:nvPr userDrawn="1"/>
        </p:nvPicPr>
        <p:blipFill rotWithShape="1">
          <a:blip r:embed="rId14">
            <a:alphaModFix/>
          </a:blip>
          <a:srcRect l="43169" t="9303" r="50002" b="18187"/>
          <a:stretch/>
        </p:blipFill>
        <p:spPr>
          <a:xfrm>
            <a:off x="4195430" y="165543"/>
            <a:ext cx="622847" cy="624594"/>
          </a:xfrm>
          <a:prstGeom prst="ellipse">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7476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 Id="rId5" Type="http://schemas.microsoft.com/office/2018/10/relationships/comments" Target="../comments/modernComment_127_1E7296C9.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 Id="rId4" Type="http://schemas.microsoft.com/office/2018/10/relationships/comments" Target="../comments/modernComment_114_3F00DEA4.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lobe.gov/documents/11865/3464b426-6d54-4ba2-9cca-8d398fb38ef8" TargetMode="Externa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www.globe.gov/documents/11865/6c7f25d2-9dc5-40ce-b679-a63c48891737" TargetMode="External"/><Relationship Id="rId2" Type="http://schemas.openxmlformats.org/officeDocument/2006/relationships/hyperlink" Target="http://www.globe.gov/documents/11865/a7bbe573-db56-45cb-a1fb-f9f02242b4c3" TargetMode="Externa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DATA@GLOBE.GOV" TargetMode="Externa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hyperlink" Target="http://www.globe.gov/" TargetMode="External"/><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mailto:help@globe.gov" TargetMode="External"/><Relationship Id="rId7" Type="http://schemas.openxmlformats.org/officeDocument/2006/relationships/image" Target="../media/image60.png"/><Relationship Id="rId2" Type="http://schemas.openxmlformats.org/officeDocument/2006/relationships/hyperlink" Target="https://docs.google.com/forms/d/1nF4DOebsUPFN2I3Sl73HZkrN_BzFnjAgCBdAQAt_E0I/viewform?c=0&amp;w=1" TargetMode="External"/><Relationship Id="rId1" Type="http://schemas.openxmlformats.org/officeDocument/2006/relationships/slideLayout" Target="../slideLayouts/slideLayout8.xml"/><Relationship Id="rId6" Type="http://schemas.openxmlformats.org/officeDocument/2006/relationships/hyperlink" Target="http://climate.nasa.gov/" TargetMode="External"/><Relationship Id="rId5" Type="http://schemas.openxmlformats.org/officeDocument/2006/relationships/hyperlink" Target="http://nasawavelength.org/" TargetMode="External"/><Relationship Id="rId4" Type="http://schemas.openxmlformats.org/officeDocument/2006/relationships/hyperlink" Target="http://www.globe.gov/"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mailto:GLOBELAC.COMMUNICATIONS@EDUC.AUSTRAL.EDU.AR" TargetMode="External"/><Relationship Id="rId7" Type="http://schemas.openxmlformats.org/officeDocument/2006/relationships/image" Target="../media/image62.png"/><Relationship Id="rId2" Type="http://schemas.openxmlformats.org/officeDocument/2006/relationships/hyperlink" Target="mailto:lac_rco@educ.austral.edu.ar" TargetMode="Externa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https://www.facebook.com/GLOBELAC" TargetMode="External"/><Relationship Id="rId4" Type="http://schemas.openxmlformats.org/officeDocument/2006/relationships/hyperlink" Target="https://www.instagram.com/globe_lac/" TargetMode="External"/><Relationship Id="rId9" Type="http://schemas.openxmlformats.org/officeDocument/2006/relationships/image" Target="../media/image64.jp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Slide One</a:t>
            </a:r>
          </a:p>
        </p:txBody>
      </p:sp>
      <p:pic>
        <p:nvPicPr>
          <p:cNvPr id="7" name="Picture 6" descr="Abstract image of a stre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 y="939800"/>
            <a:ext cx="12167870" cy="5918200"/>
          </a:xfrm>
          <a:prstGeom prst="rect">
            <a:avLst/>
          </a:prstGeom>
        </p:spPr>
      </p:pic>
      <p:pic>
        <p:nvPicPr>
          <p:cNvPr id="4" name="Imagen 3"/>
          <p:cNvPicPr>
            <a:picLocks noChangeAspect="1"/>
          </p:cNvPicPr>
          <p:nvPr/>
        </p:nvPicPr>
        <p:blipFill>
          <a:blip r:embed="rId3"/>
          <a:stretch>
            <a:fillRect/>
          </a:stretch>
        </p:blipFill>
        <p:spPr>
          <a:xfrm>
            <a:off x="-9673" y="0"/>
            <a:ext cx="12211346" cy="969348"/>
          </a:xfrm>
          <a:prstGeom prst="rect">
            <a:avLst/>
          </a:prstGeom>
        </p:spPr>
      </p:pic>
    </p:spTree>
    <p:extLst>
      <p:ext uri="{BB962C8B-B14F-4D97-AF65-F5344CB8AC3E}">
        <p14:creationId xmlns:p14="http://schemas.microsoft.com/office/powerpoint/2010/main" val="69857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9</a:t>
            </a:fld>
            <a:endParaRPr lang="en-US" dirty="0"/>
          </a:p>
        </p:txBody>
      </p:sp>
      <p:sp>
        <p:nvSpPr>
          <p:cNvPr id="4" name="Title 3"/>
          <p:cNvSpPr>
            <a:spLocks noGrp="1"/>
          </p:cNvSpPr>
          <p:nvPr>
            <p:ph type="title"/>
          </p:nvPr>
        </p:nvSpPr>
        <p:spPr>
          <a:xfrm>
            <a:off x="839788" y="1178969"/>
            <a:ext cx="7963249" cy="535531"/>
          </a:xfrm>
        </p:spPr>
        <p:txBody>
          <a:bodyPr>
            <a:normAutofit/>
          </a:bodyPr>
          <a:lstStyle/>
          <a:p>
            <a:r>
              <a:rPr lang="es-AR" dirty="0" smtClean="0"/>
              <a:t>¡Repase su comprensión!  Pregunta 2</a:t>
            </a:r>
            <a:endParaRPr lang="es-AR" dirty="0"/>
          </a:p>
        </p:txBody>
      </p:sp>
      <p:sp>
        <p:nvSpPr>
          <p:cNvPr id="6" name="Text Placeholder 5" descr="watermark image of a stream in everglades"/>
          <p:cNvSpPr>
            <a:spLocks noGrp="1"/>
          </p:cNvSpPr>
          <p:nvPr>
            <p:ph type="body" sz="half" idx="2"/>
          </p:nvPr>
        </p:nvSpPr>
        <p:spPr>
          <a:xfrm>
            <a:off x="839787" y="2057400"/>
            <a:ext cx="10888387" cy="4800600"/>
          </a:xfrm>
        </p:spPr>
        <p:txBody>
          <a:bodyPr>
            <a:normAutofit fontScale="62500" lnSpcReduction="20000"/>
          </a:bodyPr>
          <a:lstStyle/>
          <a:p>
            <a:r>
              <a:rPr lang="es-AR" sz="3400" b="1" dirty="0" smtClean="0">
                <a:solidFill>
                  <a:schemeClr val="accent5">
                    <a:lumMod val="75000"/>
                  </a:schemeClr>
                </a:solidFill>
              </a:rPr>
              <a:t>¿Qué es cierto sobre los protocolos GLOBE?</a:t>
            </a:r>
          </a:p>
          <a:p>
            <a:endParaRPr lang="en-US" sz="2800" b="1" dirty="0">
              <a:solidFill>
                <a:schemeClr val="accent5">
                  <a:lumMod val="75000"/>
                </a:schemeClr>
              </a:solidFill>
            </a:endParaRPr>
          </a:p>
          <a:p>
            <a:r>
              <a:rPr lang="en-US" sz="3400" b="1" dirty="0">
                <a:solidFill>
                  <a:schemeClr val="accent5">
                    <a:lumMod val="75000"/>
                  </a:schemeClr>
                </a:solidFill>
              </a:rPr>
              <a:t>a. </a:t>
            </a:r>
            <a:r>
              <a:rPr lang="es-ES" sz="3400" b="1" dirty="0">
                <a:solidFill>
                  <a:schemeClr val="accent5">
                    <a:lumMod val="75000"/>
                  </a:schemeClr>
                </a:solidFill>
              </a:rPr>
              <a:t>Se recomienda usarlos al recopilar datos, a menos que usted o el profesor quieran usar un procedimiento más científico aprendido en la universidad.</a:t>
            </a:r>
            <a:endParaRPr lang="en-US" sz="3400" b="1" dirty="0">
              <a:solidFill>
                <a:schemeClr val="accent5">
                  <a:lumMod val="75000"/>
                </a:schemeClr>
              </a:solidFill>
            </a:endParaRPr>
          </a:p>
          <a:p>
            <a:r>
              <a:rPr lang="en-US" sz="3400" b="1" dirty="0">
                <a:solidFill>
                  <a:schemeClr val="accent5">
                    <a:lumMod val="75000"/>
                  </a:schemeClr>
                </a:solidFill>
              </a:rPr>
              <a:t>b. </a:t>
            </a:r>
            <a:r>
              <a:rPr lang="es-ES" sz="3400" b="1" dirty="0">
                <a:solidFill>
                  <a:schemeClr val="accent5">
                    <a:lumMod val="75000"/>
                  </a:schemeClr>
                </a:solidFill>
              </a:rPr>
              <a:t>Garantizan que los datos recopilados por los colegios y los voluntarios de GLOBE de todo el mundo puedan compararse porque los procedimientos de recopilación de datos son los mismos.</a:t>
            </a:r>
          </a:p>
          <a:p>
            <a:r>
              <a:rPr lang="es-ES" sz="3400" b="1" dirty="0">
                <a:solidFill>
                  <a:schemeClr val="accent5">
                    <a:lumMod val="75000"/>
                  </a:schemeClr>
                </a:solidFill>
              </a:rPr>
              <a:t>c. Los protocolos GLOBE son solo una sugerencia de cómo recopilar datos. Siempre que informe los datos a la base de datos GLOBE, depende de usted cómo desea recopilarlos.</a:t>
            </a:r>
            <a:endParaRPr lang="en-US" sz="3400" b="1" dirty="0">
              <a:solidFill>
                <a:schemeClr val="accent5">
                  <a:lumMod val="75000"/>
                </a:schemeClr>
              </a:solidFill>
            </a:endParaRPr>
          </a:p>
          <a:p>
            <a:r>
              <a:rPr lang="en-US" sz="3400" b="1" dirty="0">
                <a:solidFill>
                  <a:schemeClr val="accent5">
                    <a:lumMod val="75000"/>
                  </a:schemeClr>
                </a:solidFill>
              </a:rPr>
              <a:t>d.  </a:t>
            </a:r>
            <a:r>
              <a:rPr lang="es-AR" sz="3400" b="1" dirty="0" smtClean="0">
                <a:solidFill>
                  <a:schemeClr val="accent5">
                    <a:lumMod val="75000"/>
                  </a:schemeClr>
                </a:solidFill>
              </a:rPr>
              <a:t>Respuestas A y B</a:t>
            </a:r>
          </a:p>
          <a:p>
            <a:r>
              <a:rPr lang="es-AR" sz="3400" b="1" dirty="0" smtClean="0">
                <a:solidFill>
                  <a:schemeClr val="accent5">
                    <a:lumMod val="75000"/>
                  </a:schemeClr>
                </a:solidFill>
              </a:rPr>
              <a:t>e. Todas las respuestas anteriores</a:t>
            </a:r>
          </a:p>
          <a:p>
            <a:endParaRPr lang="es-AR" sz="2800" b="1" dirty="0" smtClean="0">
              <a:solidFill>
                <a:schemeClr val="accent5">
                  <a:lumMod val="50000"/>
                </a:schemeClr>
              </a:solidFill>
            </a:endParaRPr>
          </a:p>
          <a:p>
            <a:endParaRPr lang="es-AR" sz="3800" b="1" dirty="0" smtClean="0">
              <a:solidFill>
                <a:srgbClr val="243A9D"/>
              </a:solidFill>
            </a:endParaRPr>
          </a:p>
          <a:p>
            <a:r>
              <a:rPr lang="es-AR" sz="3800" b="1" dirty="0" smtClean="0"/>
              <a:t>¿Cuál es su respuesta? </a:t>
            </a:r>
          </a:p>
          <a:p>
            <a:endParaRPr lang="en-US" sz="2800" b="1" dirty="0">
              <a:solidFill>
                <a:srgbClr val="243A9D"/>
              </a:solidFill>
            </a:endParaRPr>
          </a:p>
          <a:p>
            <a:r>
              <a:rPr lang="en-US" sz="2600" dirty="0"/>
              <a:t> </a:t>
            </a:r>
          </a:p>
          <a:p>
            <a:endParaRPr lang="en-US" dirty="0"/>
          </a:p>
        </p:txBody>
      </p:sp>
      <p:sp>
        <p:nvSpPr>
          <p:cNvPr id="8" name="Rectángulo redondeado 7"/>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24650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10</a:t>
            </a:fld>
            <a:endParaRPr lang="en-US" dirty="0"/>
          </a:p>
        </p:txBody>
      </p:sp>
      <p:sp>
        <p:nvSpPr>
          <p:cNvPr id="4" name="Title 3"/>
          <p:cNvSpPr>
            <a:spLocks noGrp="1"/>
          </p:cNvSpPr>
          <p:nvPr>
            <p:ph type="title"/>
          </p:nvPr>
        </p:nvSpPr>
        <p:spPr>
          <a:xfrm>
            <a:off x="839788" y="114300"/>
            <a:ext cx="10311916"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de la </a:t>
            </a:r>
            <a:r>
              <a:rPr lang="en-US" dirty="0" err="1"/>
              <a:t>pregunta</a:t>
            </a:r>
            <a:r>
              <a:rPr lang="en-US" dirty="0"/>
              <a:t> 2</a:t>
            </a:r>
          </a:p>
        </p:txBody>
      </p:sp>
      <p:pic>
        <p:nvPicPr>
          <p:cNvPr id="7" name="Picture 6" descr="watermark of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828800"/>
            <a:ext cx="12192000" cy="5459323"/>
          </a:xfrm>
          <a:prstGeom prst="rect">
            <a:avLst/>
          </a:prstGeom>
        </p:spPr>
      </p:pic>
      <p:sp>
        <p:nvSpPr>
          <p:cNvPr id="6" name="Text Placeholder 5"/>
          <p:cNvSpPr>
            <a:spLocks noGrp="1"/>
          </p:cNvSpPr>
          <p:nvPr>
            <p:ph type="body" sz="half" idx="2"/>
          </p:nvPr>
        </p:nvSpPr>
        <p:spPr>
          <a:xfrm>
            <a:off x="839787" y="2057400"/>
            <a:ext cx="10888387" cy="4800600"/>
          </a:xfrm>
        </p:spPr>
        <p:txBody>
          <a:bodyPr>
            <a:normAutofit fontScale="70000" lnSpcReduction="20000"/>
          </a:bodyPr>
          <a:lstStyle/>
          <a:p>
            <a:r>
              <a:rPr lang="en-US" sz="3400" b="1" dirty="0">
                <a:solidFill>
                  <a:schemeClr val="accent5">
                    <a:lumMod val="75000"/>
                  </a:schemeClr>
                </a:solidFill>
              </a:rPr>
              <a:t>¿</a:t>
            </a:r>
            <a:r>
              <a:rPr lang="en-US" sz="3400" b="1" dirty="0" err="1">
                <a:solidFill>
                  <a:schemeClr val="accent5">
                    <a:lumMod val="75000"/>
                  </a:schemeClr>
                </a:solidFill>
              </a:rPr>
              <a:t>Qué</a:t>
            </a:r>
            <a:r>
              <a:rPr lang="en-US" sz="3400" b="1" dirty="0">
                <a:solidFill>
                  <a:schemeClr val="accent5">
                    <a:lumMod val="75000"/>
                  </a:schemeClr>
                </a:solidFill>
              </a:rPr>
              <a:t> es </a:t>
            </a:r>
            <a:r>
              <a:rPr lang="en-US" sz="3400" b="1" dirty="0" err="1">
                <a:solidFill>
                  <a:schemeClr val="accent5">
                    <a:lumMod val="75000"/>
                  </a:schemeClr>
                </a:solidFill>
              </a:rPr>
              <a:t>cierto</a:t>
            </a:r>
            <a:r>
              <a:rPr lang="en-US" sz="3400" b="1" dirty="0">
                <a:solidFill>
                  <a:schemeClr val="accent5">
                    <a:lumMod val="75000"/>
                  </a:schemeClr>
                </a:solidFill>
              </a:rPr>
              <a:t> </a:t>
            </a:r>
            <a:r>
              <a:rPr lang="en-US" sz="3400" b="1" dirty="0" err="1">
                <a:solidFill>
                  <a:schemeClr val="accent5">
                    <a:lumMod val="75000"/>
                  </a:schemeClr>
                </a:solidFill>
              </a:rPr>
              <a:t>sobre</a:t>
            </a:r>
            <a:r>
              <a:rPr lang="en-US" sz="3400" b="1" dirty="0">
                <a:solidFill>
                  <a:schemeClr val="accent5">
                    <a:lumMod val="75000"/>
                  </a:schemeClr>
                </a:solidFill>
              </a:rPr>
              <a:t> los </a:t>
            </a:r>
            <a:r>
              <a:rPr lang="en-US" sz="3400" b="1" dirty="0" err="1">
                <a:solidFill>
                  <a:schemeClr val="accent5">
                    <a:lumMod val="75000"/>
                  </a:schemeClr>
                </a:solidFill>
              </a:rPr>
              <a:t>protocolos</a:t>
            </a:r>
            <a:r>
              <a:rPr lang="en-US" sz="3400" b="1" dirty="0">
                <a:solidFill>
                  <a:schemeClr val="accent5">
                    <a:lumMod val="75000"/>
                  </a:schemeClr>
                </a:solidFill>
              </a:rPr>
              <a:t> GLOBE?</a:t>
            </a:r>
          </a:p>
          <a:p>
            <a:endParaRPr lang="en-US" sz="2400" b="1" dirty="0">
              <a:solidFill>
                <a:schemeClr val="accent5">
                  <a:lumMod val="75000"/>
                </a:schemeClr>
              </a:solidFill>
            </a:endParaRPr>
          </a:p>
          <a:p>
            <a:r>
              <a:rPr lang="en-US" sz="2800" b="1" dirty="0">
                <a:solidFill>
                  <a:schemeClr val="accent5">
                    <a:lumMod val="75000"/>
                  </a:schemeClr>
                </a:solidFill>
              </a:rPr>
              <a:t>a. </a:t>
            </a:r>
            <a:r>
              <a:rPr lang="es-ES" sz="2800" b="1" dirty="0">
                <a:solidFill>
                  <a:schemeClr val="accent5">
                    <a:lumMod val="75000"/>
                  </a:schemeClr>
                </a:solidFill>
              </a:rPr>
              <a:t>Se recomienda usarlos al recopilar datos, a menos que usted o el profesor quieran usar un procedimiento más científico aprendido en la universidad.</a:t>
            </a:r>
            <a:endParaRPr lang="en-US" sz="2800" b="1" dirty="0">
              <a:solidFill>
                <a:schemeClr val="accent5">
                  <a:lumMod val="75000"/>
                </a:schemeClr>
              </a:solidFill>
            </a:endParaRPr>
          </a:p>
          <a:p>
            <a:r>
              <a:rPr lang="en-US" sz="2800" b="1" dirty="0">
                <a:solidFill>
                  <a:srgbClr val="FF0000"/>
                </a:solidFill>
              </a:rPr>
              <a:t>b.  </a:t>
            </a:r>
            <a:r>
              <a:rPr lang="es-ES" sz="2800" b="1" dirty="0">
                <a:solidFill>
                  <a:srgbClr val="FF0000"/>
                </a:solidFill>
              </a:rPr>
              <a:t>Garantizan que los datos recopilados por los colegios y los voluntarios de GLOBE de todo el mundo puedan compararse porque los procedimientos de recopilación de datos son los </a:t>
            </a:r>
            <a:r>
              <a:rPr lang="es-ES" sz="2800" b="1" dirty="0" err="1">
                <a:solidFill>
                  <a:srgbClr val="FF0000"/>
                </a:solidFill>
              </a:rPr>
              <a:t>mismos.¡Correcto</a:t>
            </a:r>
            <a:r>
              <a:rPr lang="es-ES" sz="2800" b="1" dirty="0">
                <a:solidFill>
                  <a:srgbClr val="FF0000"/>
                </a:solidFill>
              </a:rPr>
              <a:t> </a:t>
            </a:r>
            <a:r>
              <a:rPr lang="es-ES" sz="2800" b="1" dirty="0">
                <a:solidFill>
                  <a:srgbClr val="FF0000"/>
                </a:solidFill>
                <a:sym typeface="Wingdings" pitchFamily="2" charset="2"/>
              </a:rPr>
              <a:t>!</a:t>
            </a:r>
            <a:endParaRPr lang="es-ES" sz="2800" b="1" dirty="0">
              <a:solidFill>
                <a:srgbClr val="FF0000"/>
              </a:solidFill>
            </a:endParaRPr>
          </a:p>
          <a:p>
            <a:r>
              <a:rPr lang="es-ES" sz="2800" b="1" dirty="0">
                <a:solidFill>
                  <a:schemeClr val="accent5">
                    <a:lumMod val="75000"/>
                  </a:schemeClr>
                </a:solidFill>
              </a:rPr>
              <a:t>c. Los protocolos GLOBE son solo una sugerencia de cómo recopilar datos. Siempre que informe los datos a la base de datos GLOBE, depende de usted cómo desea recopilarlos.</a:t>
            </a:r>
            <a:endParaRPr lang="en-US" sz="2800" b="1" dirty="0">
              <a:solidFill>
                <a:schemeClr val="accent5">
                  <a:lumMod val="75000"/>
                </a:schemeClr>
              </a:solidFill>
            </a:endParaRPr>
          </a:p>
          <a:p>
            <a:r>
              <a:rPr lang="en-US" sz="2800" b="1" dirty="0">
                <a:solidFill>
                  <a:schemeClr val="accent5">
                    <a:lumMod val="75000"/>
                  </a:schemeClr>
                </a:solidFill>
              </a:rPr>
              <a:t>d.  </a:t>
            </a:r>
            <a:r>
              <a:rPr lang="en-US" sz="2800" b="1" dirty="0" err="1">
                <a:solidFill>
                  <a:schemeClr val="accent5">
                    <a:lumMod val="75000"/>
                  </a:schemeClr>
                </a:solidFill>
              </a:rPr>
              <a:t>Respuestas</a:t>
            </a:r>
            <a:r>
              <a:rPr lang="en-US" sz="2800" b="1" dirty="0">
                <a:solidFill>
                  <a:schemeClr val="accent5">
                    <a:lumMod val="75000"/>
                  </a:schemeClr>
                </a:solidFill>
              </a:rPr>
              <a:t> A y B</a:t>
            </a:r>
          </a:p>
          <a:p>
            <a:r>
              <a:rPr lang="en-US" sz="2800" b="1" dirty="0">
                <a:solidFill>
                  <a:schemeClr val="accent5">
                    <a:lumMod val="75000"/>
                  </a:schemeClr>
                </a:solidFill>
              </a:rPr>
              <a:t>e.  </a:t>
            </a:r>
            <a:r>
              <a:rPr lang="en-US" sz="2800" b="1" dirty="0" err="1">
                <a:solidFill>
                  <a:schemeClr val="accent5">
                    <a:lumMod val="75000"/>
                  </a:schemeClr>
                </a:solidFill>
              </a:rPr>
              <a:t>Todas</a:t>
            </a:r>
            <a:r>
              <a:rPr lang="en-US" sz="2800" b="1" dirty="0">
                <a:solidFill>
                  <a:schemeClr val="accent5">
                    <a:lumMod val="75000"/>
                  </a:schemeClr>
                </a:solidFill>
              </a:rPr>
              <a:t> las </a:t>
            </a:r>
            <a:r>
              <a:rPr lang="en-US" sz="2800" b="1" dirty="0" err="1">
                <a:solidFill>
                  <a:schemeClr val="accent5">
                    <a:lumMod val="75000"/>
                  </a:schemeClr>
                </a:solidFill>
              </a:rPr>
              <a:t>respuestas</a:t>
            </a:r>
            <a:r>
              <a:rPr lang="en-US" sz="2800" b="1" dirty="0">
                <a:solidFill>
                  <a:schemeClr val="accent5">
                    <a:lumMod val="75000"/>
                  </a:schemeClr>
                </a:solidFill>
              </a:rPr>
              <a:t> </a:t>
            </a:r>
            <a:r>
              <a:rPr lang="en-US" sz="2800" b="1" dirty="0" err="1">
                <a:solidFill>
                  <a:schemeClr val="accent5">
                    <a:lumMod val="75000"/>
                  </a:schemeClr>
                </a:solidFill>
              </a:rPr>
              <a:t>anteriores</a:t>
            </a:r>
            <a:endParaRPr lang="en-US" sz="2800" b="1" dirty="0">
              <a:solidFill>
                <a:schemeClr val="accent5">
                  <a:lumMod val="75000"/>
                </a:schemeClr>
              </a:solidFill>
            </a:endParaRPr>
          </a:p>
          <a:p>
            <a:endParaRPr lang="en-US" sz="2400" b="1" dirty="0">
              <a:solidFill>
                <a:srgbClr val="243A9D"/>
              </a:solidFill>
            </a:endParaRPr>
          </a:p>
          <a:p>
            <a:r>
              <a:rPr lang="en-US" sz="3100" b="1" dirty="0"/>
              <a:t>¿</a:t>
            </a:r>
            <a:r>
              <a:rPr lang="en-US" sz="3100" b="1" dirty="0" err="1"/>
              <a:t>Estuvo</a:t>
            </a:r>
            <a:r>
              <a:rPr lang="en-US" sz="3100" b="1" dirty="0"/>
              <a:t> </a:t>
            </a:r>
            <a:r>
              <a:rPr lang="en-US" sz="3100" b="1" dirty="0" err="1"/>
              <a:t>acertado</a:t>
            </a:r>
            <a:r>
              <a:rPr lang="en-US" sz="3100" b="1" dirty="0"/>
              <a:t>? ¡</a:t>
            </a:r>
            <a:r>
              <a:rPr lang="en-US" sz="3100" b="1" dirty="0" err="1"/>
              <a:t>Procedamos</a:t>
            </a:r>
            <a:r>
              <a:rPr lang="en-US" sz="3100" b="1" dirty="0"/>
              <a:t> a la </a:t>
            </a:r>
            <a:r>
              <a:rPr lang="en-US" sz="3100" b="1" dirty="0" err="1"/>
              <a:t>siguiente</a:t>
            </a:r>
            <a:r>
              <a:rPr lang="en-US" sz="3100" b="1" dirty="0"/>
              <a:t> </a:t>
            </a:r>
            <a:r>
              <a:rPr lang="en-US" sz="3100" b="1" dirty="0" err="1"/>
              <a:t>pregunta</a:t>
            </a:r>
            <a:r>
              <a:rPr lang="en-US" sz="3100" b="1" dirty="0"/>
              <a:t>!</a:t>
            </a:r>
          </a:p>
          <a:p>
            <a:endParaRPr lang="en-US" sz="2400" b="1" dirty="0">
              <a:solidFill>
                <a:srgbClr val="243A9D"/>
              </a:solidFill>
            </a:endParaRPr>
          </a:p>
          <a:p>
            <a:r>
              <a:rPr lang="en-US" sz="2600" dirty="0"/>
              <a:t> </a:t>
            </a:r>
          </a:p>
          <a:p>
            <a:endParaRPr lang="en-US"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032696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11</a:t>
            </a:fld>
            <a:endParaRPr lang="en-US" dirty="0"/>
          </a:p>
        </p:txBody>
      </p:sp>
      <p:sp>
        <p:nvSpPr>
          <p:cNvPr id="4" name="Title 3"/>
          <p:cNvSpPr>
            <a:spLocks noGrp="1"/>
          </p:cNvSpPr>
          <p:nvPr>
            <p:ph type="title"/>
          </p:nvPr>
        </p:nvSpPr>
        <p:spPr>
          <a:xfrm>
            <a:off x="839788" y="1178969"/>
            <a:ext cx="7963249" cy="535531"/>
          </a:xfrm>
        </p:spPr>
        <p:txBody>
          <a:bodyPr>
            <a:spAutoFit/>
          </a:bodyPr>
          <a:lstStyle/>
          <a:p>
            <a:r>
              <a:rPr lang="es-AR" dirty="0" smtClean="0"/>
              <a:t>¡Repase su comprensión!  Pregunta 3</a:t>
            </a:r>
            <a:endParaRPr lang="es-AR" dirty="0"/>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p:cNvSpPr>
            <a:spLocks noGrp="1"/>
          </p:cNvSpPr>
          <p:nvPr>
            <p:ph type="body" sz="half" idx="2"/>
          </p:nvPr>
        </p:nvSpPr>
        <p:spPr>
          <a:xfrm>
            <a:off x="839788" y="2198777"/>
            <a:ext cx="9935788" cy="4858006"/>
          </a:xfrm>
        </p:spPr>
        <p:txBody>
          <a:bodyPr>
            <a:normAutofit fontScale="85000" lnSpcReduction="20000"/>
          </a:bodyPr>
          <a:lstStyle/>
          <a:p>
            <a:r>
              <a:rPr lang="es-AR" sz="2600" b="1" dirty="0" smtClean="0">
                <a:solidFill>
                  <a:schemeClr val="accent5">
                    <a:lumMod val="75000"/>
                  </a:schemeClr>
                </a:solidFill>
              </a:rPr>
              <a:t>Las investigaciones de Hidrósfera GLOBE son importantes porque</a:t>
            </a:r>
            <a:r>
              <a:rPr lang="en-US" sz="2600" b="1" dirty="0" smtClean="0">
                <a:solidFill>
                  <a:schemeClr val="accent5">
                    <a:lumMod val="75000"/>
                  </a:schemeClr>
                </a:solidFill>
              </a:rPr>
              <a:t>:</a:t>
            </a:r>
            <a:endParaRPr lang="en-US" sz="2600" b="1" dirty="0">
              <a:solidFill>
                <a:schemeClr val="accent5">
                  <a:lumMod val="75000"/>
                </a:schemeClr>
              </a:solidFill>
            </a:endParaRPr>
          </a:p>
          <a:p>
            <a:pPr marL="514350" indent="-514350">
              <a:buAutoNum type="alphaLcPeriod"/>
            </a:pPr>
            <a:r>
              <a:rPr lang="es-ES" sz="2800" b="1" dirty="0">
                <a:solidFill>
                  <a:schemeClr val="accent5">
                    <a:lumMod val="75000"/>
                  </a:schemeClr>
                </a:solidFill>
              </a:rPr>
              <a:t>En muchas áreas del mundo hay solo unos pocos cuerpos de agua que son monitoreados </a:t>
            </a:r>
          </a:p>
          <a:p>
            <a:pPr marL="514350" indent="-514350">
              <a:buAutoNum type="alphaLcPeriod"/>
            </a:pPr>
            <a:r>
              <a:rPr lang="es-ES" sz="2800" b="1" dirty="0">
                <a:solidFill>
                  <a:schemeClr val="accent5">
                    <a:lumMod val="75000"/>
                  </a:schemeClr>
                </a:solidFill>
              </a:rPr>
              <a:t>Proporcionan una forma para que los alumnos y voluntarios recopilen datos y garanticen que los datos que recopilan puedan ser utilizados por científicos de todo el mundo. </a:t>
            </a:r>
          </a:p>
          <a:p>
            <a:pPr marL="514350" indent="-514350">
              <a:buAutoNum type="alphaLcPeriod"/>
            </a:pPr>
            <a:r>
              <a:rPr lang="es-ES" sz="2800" b="1" dirty="0">
                <a:solidFill>
                  <a:schemeClr val="accent5">
                    <a:lumMod val="75000"/>
                  </a:schemeClr>
                </a:solidFill>
              </a:rPr>
              <a:t>Los alumnos y voluntarios pueden identificar sus propias preocupaciones y las de su comunidad y realizar investigaciones para resolver problemas locales.</a:t>
            </a:r>
            <a:endParaRPr lang="en-US" sz="2600" b="1" dirty="0">
              <a:solidFill>
                <a:schemeClr val="accent5">
                  <a:lumMod val="75000"/>
                </a:schemeClr>
              </a:solidFill>
            </a:endParaRPr>
          </a:p>
          <a:p>
            <a:r>
              <a:rPr lang="en-US" sz="2600" b="1" dirty="0">
                <a:solidFill>
                  <a:schemeClr val="accent5">
                    <a:lumMod val="75000"/>
                  </a:schemeClr>
                </a:solidFill>
              </a:rPr>
              <a:t>d.     </a:t>
            </a:r>
            <a:r>
              <a:rPr lang="es-AR" sz="2600" b="1" dirty="0" smtClean="0">
                <a:solidFill>
                  <a:schemeClr val="accent5">
                    <a:lumMod val="75000"/>
                  </a:schemeClr>
                </a:solidFill>
              </a:rPr>
              <a:t>Respuestas A y B</a:t>
            </a:r>
          </a:p>
          <a:p>
            <a:pPr marL="514350" indent="-514350">
              <a:buAutoNum type="alphaLcPeriod" startAt="5"/>
            </a:pPr>
            <a:r>
              <a:rPr lang="es-AR" sz="2600" b="1" dirty="0" smtClean="0">
                <a:solidFill>
                  <a:schemeClr val="accent5">
                    <a:lumMod val="75000"/>
                  </a:schemeClr>
                </a:solidFill>
              </a:rPr>
              <a:t>Todas las respuestas anteriores</a:t>
            </a:r>
          </a:p>
          <a:p>
            <a:endParaRPr lang="es-AR" sz="2600" b="1" dirty="0" smtClean="0">
              <a:solidFill>
                <a:srgbClr val="243A9D"/>
              </a:solidFill>
            </a:endParaRPr>
          </a:p>
          <a:p>
            <a:r>
              <a:rPr lang="es-AR" sz="2800" b="1" dirty="0" smtClean="0"/>
              <a:t>¿Cuál es su respuesta? </a:t>
            </a:r>
          </a:p>
          <a:p>
            <a:endParaRPr lang="en-US" sz="2400" b="1" dirty="0">
              <a:solidFill>
                <a:srgbClr val="243A9D"/>
              </a:solidFill>
            </a:endParaRPr>
          </a:p>
          <a:p>
            <a:r>
              <a:rPr lang="en-US" dirty="0"/>
              <a:t> </a:t>
            </a:r>
          </a:p>
          <a:p>
            <a:endParaRPr lang="en-US"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425267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12</a:t>
            </a:fld>
            <a:endParaRPr lang="en-US" dirty="0"/>
          </a:p>
        </p:txBody>
      </p:sp>
      <p:sp>
        <p:nvSpPr>
          <p:cNvPr id="4" name="Title 3"/>
          <p:cNvSpPr>
            <a:spLocks noGrp="1"/>
          </p:cNvSpPr>
          <p:nvPr>
            <p:ph type="title"/>
          </p:nvPr>
        </p:nvSpPr>
        <p:spPr>
          <a:xfrm>
            <a:off x="839788" y="1178969"/>
            <a:ext cx="10391429" cy="535531"/>
          </a:xfrm>
        </p:spPr>
        <p:txBody>
          <a:bodyPr>
            <a:spAutoFit/>
          </a:bodyPr>
          <a:lstStyle/>
          <a:p>
            <a:r>
              <a:rPr lang="es-AR" dirty="0" smtClean="0"/>
              <a:t>¡Repase su comprensión!  Respuesta de la pregunta 3</a:t>
            </a:r>
            <a:endParaRPr lang="es-AR" dirty="0"/>
          </a:p>
        </p:txBody>
      </p:sp>
      <p:pic>
        <p:nvPicPr>
          <p:cNvPr id="7" name="Picture 6" descr="Watermark of everglades stream"/>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descr="watermark image of a stream in everglades"/>
          <p:cNvSpPr>
            <a:spLocks noGrp="1"/>
          </p:cNvSpPr>
          <p:nvPr>
            <p:ph type="body" sz="half" idx="2"/>
          </p:nvPr>
        </p:nvSpPr>
        <p:spPr>
          <a:xfrm>
            <a:off x="839788" y="1828800"/>
            <a:ext cx="11067290" cy="5613379"/>
          </a:xfrm>
        </p:spPr>
        <p:txBody>
          <a:bodyPr>
            <a:normAutofit lnSpcReduction="10000"/>
          </a:bodyPr>
          <a:lstStyle/>
          <a:p>
            <a:r>
              <a:rPr lang="es-AR" sz="2400" b="1" dirty="0" smtClean="0">
                <a:solidFill>
                  <a:schemeClr val="accent5">
                    <a:lumMod val="75000"/>
                  </a:schemeClr>
                </a:solidFill>
              </a:rPr>
              <a:t>Las investigaciones de Hidrósfera GLOBE son importantes porque:</a:t>
            </a:r>
          </a:p>
          <a:p>
            <a:pPr marL="514350" indent="-514350">
              <a:buAutoNum type="alphaLcPeriod"/>
            </a:pPr>
            <a:r>
              <a:rPr lang="es-ES" sz="2400" b="1" dirty="0" smtClean="0">
                <a:solidFill>
                  <a:schemeClr val="accent5">
                    <a:lumMod val="75000"/>
                  </a:schemeClr>
                </a:solidFill>
              </a:rPr>
              <a:t>En </a:t>
            </a:r>
            <a:r>
              <a:rPr lang="es-ES" sz="2400" b="1" dirty="0">
                <a:solidFill>
                  <a:schemeClr val="accent5">
                    <a:lumMod val="75000"/>
                  </a:schemeClr>
                </a:solidFill>
              </a:rPr>
              <a:t>muchas áreas del mundo hay solo unos pocos cuerpos de agua que son monitoreados </a:t>
            </a:r>
          </a:p>
          <a:p>
            <a:pPr marL="514350" indent="-514350">
              <a:buAutoNum type="alphaLcPeriod"/>
            </a:pPr>
            <a:r>
              <a:rPr lang="es-ES" sz="2400" b="1" dirty="0">
                <a:solidFill>
                  <a:schemeClr val="accent5">
                    <a:lumMod val="75000"/>
                  </a:schemeClr>
                </a:solidFill>
              </a:rPr>
              <a:t>Proporcionan una forma para que los alumnos y voluntarios recopilen datos y garanticen que los datos que recopilan puedan ser utilizados por científicos de todo el mundo. </a:t>
            </a:r>
          </a:p>
          <a:p>
            <a:pPr marL="514350" indent="-514350">
              <a:buAutoNum type="alphaLcPeriod"/>
            </a:pPr>
            <a:r>
              <a:rPr lang="es-ES" sz="2400" b="1" dirty="0">
                <a:solidFill>
                  <a:schemeClr val="accent5">
                    <a:lumMod val="75000"/>
                  </a:schemeClr>
                </a:solidFill>
              </a:rPr>
              <a:t>Los alumnos y voluntarios pueden identificar sus propias preocupaciones y las de su comunidad y realizar investigaciones para resolver problemas locales.</a:t>
            </a:r>
            <a:endParaRPr lang="en-US" sz="2400" b="1" dirty="0">
              <a:solidFill>
                <a:schemeClr val="accent5">
                  <a:lumMod val="75000"/>
                </a:schemeClr>
              </a:solidFill>
            </a:endParaRPr>
          </a:p>
          <a:p>
            <a:r>
              <a:rPr lang="en-US" sz="2400" b="1" dirty="0">
                <a:solidFill>
                  <a:schemeClr val="accent5">
                    <a:lumMod val="75000"/>
                  </a:schemeClr>
                </a:solidFill>
              </a:rPr>
              <a:t>d.     </a:t>
            </a:r>
            <a:r>
              <a:rPr lang="es-AR" sz="2400" b="1" dirty="0" smtClean="0">
                <a:solidFill>
                  <a:schemeClr val="accent5">
                    <a:lumMod val="75000"/>
                  </a:schemeClr>
                </a:solidFill>
              </a:rPr>
              <a:t>Respuestas A y B</a:t>
            </a:r>
          </a:p>
          <a:p>
            <a:pPr marL="514350" indent="-514350">
              <a:buAutoNum type="alphaLcPeriod" startAt="5"/>
            </a:pPr>
            <a:r>
              <a:rPr lang="es-AR" sz="2400" b="1" dirty="0" smtClean="0">
                <a:solidFill>
                  <a:srgbClr val="FF0000"/>
                </a:solidFill>
              </a:rPr>
              <a:t>Todas las respuestas anteriores ¡Correcto </a:t>
            </a:r>
            <a:r>
              <a:rPr lang="es-AR" sz="2400" b="1" dirty="0" smtClean="0">
                <a:solidFill>
                  <a:srgbClr val="FF0000"/>
                </a:solidFill>
                <a:sym typeface="Wingdings" pitchFamily="2" charset="2"/>
              </a:rPr>
              <a:t>!</a:t>
            </a:r>
            <a:endParaRPr lang="es-AR" sz="2400" b="1" dirty="0" smtClean="0">
              <a:solidFill>
                <a:srgbClr val="FF0000"/>
              </a:solidFill>
            </a:endParaRPr>
          </a:p>
          <a:p>
            <a:endParaRPr lang="en-US" sz="2400" b="1" dirty="0">
              <a:solidFill>
                <a:srgbClr val="FF0000"/>
              </a:solidFill>
            </a:endParaRPr>
          </a:p>
          <a:p>
            <a:r>
              <a:rPr lang="es-ES" sz="2400" b="1" dirty="0"/>
              <a:t>¿Estabas en lo correcto? Veamos ahora los diferentes protocolos de medición permitidos en el área de investigación de la Hidrósfera.</a:t>
            </a:r>
            <a:endParaRPr lang="en-US" sz="2400" b="1" dirty="0"/>
          </a:p>
          <a:p>
            <a:r>
              <a:rPr lang="en-US" sz="2400" dirty="0"/>
              <a:t> </a:t>
            </a:r>
          </a:p>
          <a:p>
            <a:endParaRPr lang="en-US"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4231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of pH, Water Temperature and Conductivity Protocols, GLOBE Teacher's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188" y="914400"/>
            <a:ext cx="4249144" cy="5496600"/>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13</a:t>
            </a:fld>
            <a:endParaRPr lang="en-US" dirty="0"/>
          </a:p>
        </p:txBody>
      </p:sp>
      <p:sp>
        <p:nvSpPr>
          <p:cNvPr id="4" name="Title 3"/>
          <p:cNvSpPr>
            <a:spLocks noGrp="1"/>
          </p:cNvSpPr>
          <p:nvPr>
            <p:ph type="title"/>
          </p:nvPr>
        </p:nvSpPr>
        <p:spPr>
          <a:xfrm>
            <a:off x="715097" y="1081668"/>
            <a:ext cx="8722666" cy="733277"/>
          </a:xfrm>
        </p:spPr>
        <p:txBody>
          <a:bodyPr>
            <a:normAutofit fontScale="90000"/>
          </a:bodyPr>
          <a:lstStyle/>
          <a:p>
            <a:r>
              <a:rPr lang="es-AR" dirty="0" smtClean="0"/>
              <a:t>2. Introducción a los  Protocolos de Hidrósfera de</a:t>
            </a:r>
            <a:br>
              <a:rPr lang="es-AR" dirty="0" smtClean="0"/>
            </a:br>
            <a:r>
              <a:rPr lang="es-AR" dirty="0" smtClean="0"/>
              <a:t>GLOBE</a:t>
            </a:r>
            <a:endParaRPr lang="es-AR" dirty="0"/>
          </a:p>
        </p:txBody>
      </p:sp>
      <p:sp>
        <p:nvSpPr>
          <p:cNvPr id="6" name="Text Placeholder 5"/>
          <p:cNvSpPr>
            <a:spLocks noGrp="1"/>
          </p:cNvSpPr>
          <p:nvPr>
            <p:ph type="body" sz="half" idx="2"/>
          </p:nvPr>
        </p:nvSpPr>
        <p:spPr>
          <a:xfrm>
            <a:off x="770003" y="1856508"/>
            <a:ext cx="7025280" cy="4964569"/>
          </a:xfrm>
        </p:spPr>
        <p:txBody>
          <a:bodyPr>
            <a:noAutofit/>
          </a:bodyPr>
          <a:lstStyle/>
          <a:p>
            <a:pPr algn="just"/>
            <a:r>
              <a:rPr lang="es-ES" sz="1800" dirty="0"/>
              <a:t>Los protocolos GLOBE están diseñados para que obtenga datos precisos si sigue todas las instrucciones. Los protocolos también incluyen todos los pasos de calibración de instrumentos necesarios para que sus datos sean comparables con los datos recopilados por otros en todo el mundo</a:t>
            </a:r>
            <a:r>
              <a:rPr lang="en-US" sz="1800" dirty="0"/>
              <a:t>. </a:t>
            </a:r>
          </a:p>
          <a:p>
            <a:pPr algn="just"/>
            <a:endParaRPr lang="en-US" sz="1800" dirty="0"/>
          </a:p>
          <a:p>
            <a:pPr algn="just"/>
            <a:r>
              <a:rPr lang="es-ES" sz="1800" dirty="0"/>
              <a:t>Recuerda de la ciencia del sistema terrestre que "todo está conectado con todo lo demás". ¡En la hidrósfera, no es diferente! A menudo, es necesario seguir más de un protocolo, porque las diferentes características del agua se influyen entre sí.</a:t>
            </a:r>
          </a:p>
          <a:p>
            <a:pPr algn="just"/>
            <a:endParaRPr lang="en-US" sz="1800" dirty="0"/>
          </a:p>
          <a:p>
            <a:r>
              <a:rPr lang="es-ES" sz="1800" dirty="0"/>
              <a:t>Sin embargo, no necesita preocuparse, las investigaciones de la Hidrósfera le informan cuando necesita tomar medidas adicionales, como la necesidad de realizar el </a:t>
            </a:r>
            <a:r>
              <a:rPr lang="es-ES" sz="1800" b="1" dirty="0">
                <a:solidFill>
                  <a:schemeClr val="accent5">
                    <a:lumMod val="75000"/>
                  </a:schemeClr>
                </a:solidFill>
              </a:rPr>
              <a:t>Protocolo de Temperatura del Agua </a:t>
            </a:r>
            <a:r>
              <a:rPr lang="es-ES" sz="1800" dirty="0"/>
              <a:t>cuando realiza el </a:t>
            </a:r>
            <a:r>
              <a:rPr lang="es-ES" sz="1800" b="1" dirty="0">
                <a:solidFill>
                  <a:schemeClr val="accent5">
                    <a:lumMod val="75000"/>
                  </a:schemeClr>
                </a:solidFill>
              </a:rPr>
              <a:t>Protocolo de Conductividad Eléctrica</a:t>
            </a:r>
            <a:r>
              <a:rPr lang="es-ES" sz="1800" dirty="0"/>
              <a:t>, o la necesidad de realizar el Protocolo de Conductividad Eléctrica antes de realizar la prueba del </a:t>
            </a:r>
            <a:r>
              <a:rPr lang="es-ES" sz="1800" b="1" dirty="0">
                <a:solidFill>
                  <a:schemeClr val="accent5">
                    <a:lumMod val="75000"/>
                  </a:schemeClr>
                </a:solidFill>
              </a:rPr>
              <a:t>pH del agua </a:t>
            </a:r>
            <a:r>
              <a:rPr lang="es-ES" sz="1800" dirty="0"/>
              <a:t>para garantizar la precisión de su investigación. Encontrará toda la información que necesita en la </a:t>
            </a:r>
            <a:r>
              <a:rPr lang="es-ES" sz="1800" u="sng" dirty="0">
                <a:solidFill>
                  <a:srgbClr val="0070C0"/>
                </a:solidFill>
              </a:rPr>
              <a:t>Guía del profesor de GLOBE.</a:t>
            </a:r>
            <a:endParaRPr lang="en-US" sz="1800" u="sng" dirty="0">
              <a:solidFill>
                <a:srgbClr val="0070C0"/>
              </a:solidFill>
            </a:endParaRPr>
          </a:p>
        </p:txBody>
      </p:sp>
    </p:spTree>
    <p:extLst>
      <p:ext uri="{BB962C8B-B14F-4D97-AF65-F5344CB8AC3E}">
        <p14:creationId xmlns:p14="http://schemas.microsoft.com/office/powerpoint/2010/main" val="160549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14</a:t>
            </a:fld>
            <a:endParaRPr lang="en-US" dirty="0"/>
          </a:p>
        </p:txBody>
      </p:sp>
      <p:sp>
        <p:nvSpPr>
          <p:cNvPr id="4" name="Title 3"/>
          <p:cNvSpPr>
            <a:spLocks noGrp="1"/>
          </p:cNvSpPr>
          <p:nvPr>
            <p:ph type="title"/>
          </p:nvPr>
        </p:nvSpPr>
        <p:spPr>
          <a:xfrm>
            <a:off x="180109" y="1052944"/>
            <a:ext cx="8742217" cy="771374"/>
          </a:xfrm>
        </p:spPr>
        <p:txBody>
          <a:bodyPr>
            <a:normAutofit/>
          </a:bodyPr>
          <a:lstStyle/>
          <a:p>
            <a:r>
              <a:rPr lang="es-AR" dirty="0" smtClean="0"/>
              <a:t>Cuándo realizar los Protocolos de Hidrósfera</a:t>
            </a:r>
            <a:endParaRPr lang="es-AR" dirty="0"/>
          </a:p>
        </p:txBody>
      </p:sp>
      <p:sp>
        <p:nvSpPr>
          <p:cNvPr id="6" name="Text Placeholder 5"/>
          <p:cNvSpPr>
            <a:spLocks noGrp="1"/>
          </p:cNvSpPr>
          <p:nvPr>
            <p:ph type="body" sz="half" idx="2"/>
          </p:nvPr>
        </p:nvSpPr>
        <p:spPr>
          <a:xfrm>
            <a:off x="839788" y="1824317"/>
            <a:ext cx="6849485" cy="4645755"/>
          </a:xfrm>
        </p:spPr>
        <p:txBody>
          <a:bodyPr>
            <a:noAutofit/>
          </a:bodyPr>
          <a:lstStyle/>
          <a:p>
            <a:pPr algn="just"/>
            <a:r>
              <a:rPr lang="es-ES" sz="2000" dirty="0"/>
              <a:t>¿Cuál es la condición de las muchas aguas superficiales de la Tierra: los arroyos, ríos, lagos y aguas costeras? ¿Cómo varían estas condiciones durante el año? ¿Están cambiando estas condiciones de un año a otro? A través de la Investigación de la Hidrósfera GLOBE, puede ayudar a abordar estas preguntas al monitorear las aguas cerca de usted o de su colegio.</a:t>
            </a:r>
            <a:endParaRPr lang="en-US" sz="2000" dirty="0"/>
          </a:p>
          <a:p>
            <a:r>
              <a:rPr lang="es-ES" sz="2000" b="1" dirty="0">
                <a:solidFill>
                  <a:schemeClr val="accent5">
                    <a:lumMod val="75000"/>
                  </a:schemeClr>
                </a:solidFill>
              </a:rPr>
              <a:t>Se recomienda que realice la mayoría de los protocolos de recopilación de datos de la hidrosfera semanalmente. </a:t>
            </a:r>
            <a:r>
              <a:rPr lang="es-ES" sz="2000" dirty="0"/>
              <a:t>La mayoría de los protocolos tardan 20 minutos o menos en completarse. Los invertebrados de agua dulce son un protocolo que requiere más tiempo y se sugiere que esta investigación se lleve a cabo dos veces al año, durante la primavera y el otoño, o una vez durante la estación húmeda y otra durante la estación seca. El Protocolo de Larvas de Mosquitos se puede realizar en cualquier momento en que los mosquitos se encuentren en una parte activa de su ciclo de vida.</a:t>
            </a:r>
            <a:endParaRPr lang="en-US" sz="2000" dirty="0"/>
          </a:p>
        </p:txBody>
      </p:sp>
      <p:pic>
        <p:nvPicPr>
          <p:cNvPr id="3" name="Picture 2" descr="Students Sampling for Mosquito Larvae. Barbuda, Caribbe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753" y="1824318"/>
            <a:ext cx="3370729" cy="3370729"/>
          </a:xfrm>
          <a:prstGeom prst="rect">
            <a:avLst/>
          </a:prstGeom>
        </p:spPr>
      </p:pic>
      <p:sp>
        <p:nvSpPr>
          <p:cNvPr id="5" name="TextBox 4"/>
          <p:cNvSpPr txBox="1"/>
          <p:nvPr/>
        </p:nvSpPr>
        <p:spPr>
          <a:xfrm>
            <a:off x="8063753" y="5195047"/>
            <a:ext cx="3370729" cy="646331"/>
          </a:xfrm>
          <a:prstGeom prst="rect">
            <a:avLst/>
          </a:prstGeom>
          <a:noFill/>
        </p:spPr>
        <p:txBody>
          <a:bodyPr wrap="square" rtlCol="0">
            <a:spAutoFit/>
          </a:bodyPr>
          <a:lstStyle/>
          <a:p>
            <a:r>
              <a:rPr lang="es-AR" dirty="0" smtClean="0"/>
              <a:t>Muestreo de las larvas de mosquitos, Barbuda, El Caribe.</a:t>
            </a:r>
            <a:endParaRPr lang="es-AR" dirty="0"/>
          </a:p>
        </p:txBody>
      </p:sp>
    </p:spTree>
    <p:extLst>
      <p:ext uri="{BB962C8B-B14F-4D97-AF65-F5344CB8AC3E}">
        <p14:creationId xmlns:p14="http://schemas.microsoft.com/office/powerpoint/2010/main" val="67995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teachers in field measuring chemicals used in the dissolved oxygen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83" y="1624194"/>
            <a:ext cx="4893674" cy="3670256"/>
          </a:xfrm>
          <a:prstGeom prst="rect">
            <a:avLst/>
          </a:prstGeom>
        </p:spPr>
      </p:pic>
      <p:sp>
        <p:nvSpPr>
          <p:cNvPr id="3" name="Slide Number Placeholder 2"/>
          <p:cNvSpPr>
            <a:spLocks noGrp="1"/>
          </p:cNvSpPr>
          <p:nvPr>
            <p:ph type="sldNum" sz="quarter" idx="12"/>
          </p:nvPr>
        </p:nvSpPr>
        <p:spPr/>
        <p:txBody>
          <a:bodyPr/>
          <a:lstStyle/>
          <a:p>
            <a:fld id="{6AA45AED-E2A5-D345-AA9C-D2E1C57AA5E2}" type="slidenum">
              <a:rPr lang="en-US" smtClean="0"/>
              <a:t>15</a:t>
            </a:fld>
            <a:endParaRPr lang="en-US" dirty="0"/>
          </a:p>
        </p:txBody>
      </p:sp>
      <p:sp>
        <p:nvSpPr>
          <p:cNvPr id="4" name="Title 3"/>
          <p:cNvSpPr>
            <a:spLocks noGrp="1"/>
          </p:cNvSpPr>
          <p:nvPr>
            <p:ph type="title"/>
          </p:nvPr>
        </p:nvSpPr>
        <p:spPr>
          <a:xfrm>
            <a:off x="301084" y="991516"/>
            <a:ext cx="9412940" cy="978729"/>
          </a:xfrm>
        </p:spPr>
        <p:txBody>
          <a:bodyPr>
            <a:normAutofit/>
          </a:bodyPr>
          <a:lstStyle/>
          <a:p>
            <a:r>
              <a:rPr lang="es-ES" dirty="0" smtClean="0"/>
              <a:t>Precauciones </a:t>
            </a:r>
            <a:r>
              <a:rPr lang="es-ES" dirty="0"/>
              <a:t>de seguridad de los Protocolos de Hidrósfera de GLOBE</a:t>
            </a:r>
            <a:endParaRPr lang="en-US" dirty="0"/>
          </a:p>
        </p:txBody>
      </p:sp>
      <p:sp>
        <p:nvSpPr>
          <p:cNvPr id="6" name="Text Placeholder 5"/>
          <p:cNvSpPr>
            <a:spLocks noGrp="1"/>
          </p:cNvSpPr>
          <p:nvPr>
            <p:ph type="body" sz="half" idx="2"/>
          </p:nvPr>
        </p:nvSpPr>
        <p:spPr>
          <a:xfrm>
            <a:off x="838199" y="2055995"/>
            <a:ext cx="5401986" cy="3811588"/>
          </a:xfrm>
        </p:spPr>
        <p:txBody>
          <a:bodyPr>
            <a:noAutofit/>
          </a:bodyPr>
          <a:lstStyle/>
          <a:p>
            <a:pPr algn="just"/>
            <a:r>
              <a:rPr lang="es-ES" sz="2000" dirty="0"/>
              <a:t>Con todos los Protocolos de Hidrósfera de GLOBE, debe asegurarse de tomar las precauciones de seguridad adecuadas. </a:t>
            </a:r>
            <a:r>
              <a:rPr lang="es-ES" sz="2000" b="1" dirty="0">
                <a:solidFill>
                  <a:schemeClr val="accent5">
                    <a:lumMod val="75000"/>
                  </a:schemeClr>
                </a:solidFill>
              </a:rPr>
              <a:t>Asegúrese de utilizar protección para los ojos y las manos</a:t>
            </a:r>
            <a:r>
              <a:rPr lang="es-ES" sz="2000" dirty="0"/>
              <a:t>. En regiones con mosquitos activos, también es importante cubrir la piel con ropa y usar repelente de insectos.</a:t>
            </a:r>
            <a:endParaRPr lang="en-US" sz="2000" dirty="0"/>
          </a:p>
        </p:txBody>
      </p:sp>
      <p:pic>
        <p:nvPicPr>
          <p:cNvPr id="9" name="Google Shape;312;p23" descr="Safety icon: Be sure that students wear globes and goggle during your investigations"/>
          <p:cNvPicPr preferRelativeResize="0">
            <a:picLocks/>
          </p:cNvPicPr>
          <p:nvPr/>
        </p:nvPicPr>
        <p:blipFill rotWithShape="1">
          <a:blip r:embed="rId4">
            <a:alphaModFix/>
          </a:blip>
          <a:srcRect l="1399" t="19524" r="92657" b="46678"/>
          <a:stretch/>
        </p:blipFill>
        <p:spPr>
          <a:xfrm>
            <a:off x="938865" y="5915678"/>
            <a:ext cx="454925" cy="386687"/>
          </a:xfrm>
          <a:prstGeom prst="triangle">
            <a:avLst/>
          </a:prstGeom>
          <a:noFill/>
          <a:ln>
            <a:noFill/>
          </a:ln>
        </p:spPr>
      </p:pic>
      <p:sp>
        <p:nvSpPr>
          <p:cNvPr id="10" name="CuadroTexto 9"/>
          <p:cNvSpPr txBox="1"/>
          <p:nvPr/>
        </p:nvSpPr>
        <p:spPr>
          <a:xfrm>
            <a:off x="1740911" y="5868595"/>
            <a:ext cx="6020338" cy="646331"/>
          </a:xfrm>
          <a:prstGeom prst="rect">
            <a:avLst/>
          </a:prstGeom>
          <a:noFill/>
        </p:spPr>
        <p:txBody>
          <a:bodyPr wrap="square" rtlCol="0">
            <a:spAutoFit/>
          </a:bodyPr>
          <a:lstStyle/>
          <a:p>
            <a:r>
              <a:rPr lang="es-AR" b="1" i="1" dirty="0" smtClean="0">
                <a:latin typeface="Calibri" panose="020F0502020204030204" pitchFamily="34" charset="0"/>
                <a:cs typeface="Calibri" panose="020F0502020204030204" pitchFamily="34" charset="0"/>
              </a:rPr>
              <a:t>SEGURIDAD</a:t>
            </a:r>
            <a:r>
              <a:rPr lang="es-AR" i="1" dirty="0" smtClean="0">
                <a:latin typeface="Calibri" panose="020F0502020204030204" pitchFamily="34" charset="0"/>
                <a:cs typeface="Calibri" panose="020F0502020204030204" pitchFamily="34" charset="0"/>
              </a:rPr>
              <a:t>: asegúrese de que sus estudiante utilicen guantes y gafas durante sus investigaciones.</a:t>
            </a:r>
            <a:endParaRPr lang="es-AR" b="1" i="1" dirty="0">
              <a:latin typeface="Calibri" panose="020F0502020204030204" pitchFamily="34" charset="0"/>
              <a:cs typeface="Calibri" panose="020F0502020204030204" pitchFamily="34" charset="0"/>
            </a:endParaRPr>
          </a:p>
        </p:txBody>
      </p:sp>
      <p:pic>
        <p:nvPicPr>
          <p:cNvPr id="11" name="Google Shape;312;p23" descr="Safety icon: Be sure that students wear globes and goggle during your investigations"/>
          <p:cNvPicPr preferRelativeResize="0">
            <a:picLocks/>
          </p:cNvPicPr>
          <p:nvPr/>
        </p:nvPicPr>
        <p:blipFill rotWithShape="1">
          <a:blip r:embed="rId4">
            <a:alphaModFix/>
          </a:blip>
          <a:srcRect l="69362" t="-7234" r="-6742" b="-39723"/>
          <a:stretch/>
        </p:blipFill>
        <p:spPr>
          <a:xfrm>
            <a:off x="8017899" y="5615272"/>
            <a:ext cx="2861187" cy="1681317"/>
          </a:xfrm>
          <a:prstGeom prst="diamond">
            <a:avLst/>
          </a:prstGeom>
          <a:noFill/>
          <a:ln>
            <a:noFill/>
          </a:ln>
        </p:spPr>
      </p:pic>
    </p:spTree>
    <p:extLst>
      <p:ext uri="{BB962C8B-B14F-4D97-AF65-F5344CB8AC3E}">
        <p14:creationId xmlns:p14="http://schemas.microsoft.com/office/powerpoint/2010/main" val="139490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16</a:t>
            </a:fld>
            <a:endParaRPr lang="en-US" dirty="0"/>
          </a:p>
        </p:txBody>
      </p:sp>
      <p:sp>
        <p:nvSpPr>
          <p:cNvPr id="4" name="Title 3"/>
          <p:cNvSpPr>
            <a:spLocks noGrp="1"/>
          </p:cNvSpPr>
          <p:nvPr>
            <p:ph type="title"/>
          </p:nvPr>
        </p:nvSpPr>
        <p:spPr>
          <a:xfrm>
            <a:off x="839788" y="0"/>
            <a:ext cx="6505892" cy="1600200"/>
          </a:xfrm>
        </p:spPr>
        <p:txBody>
          <a:bodyPr/>
          <a:lstStyle/>
          <a:p>
            <a:r>
              <a:rPr lang="en-US" dirty="0"/>
              <a:t>El </a:t>
            </a:r>
            <a:r>
              <a:rPr lang="en-US" dirty="0" err="1"/>
              <a:t>Protocolo</a:t>
            </a:r>
            <a:r>
              <a:rPr lang="en-US" dirty="0"/>
              <a:t> de </a:t>
            </a:r>
            <a:r>
              <a:rPr lang="en-US" dirty="0" err="1"/>
              <a:t>Temperatura</a:t>
            </a:r>
            <a:r>
              <a:rPr lang="en-US" dirty="0"/>
              <a:t> del Agua</a:t>
            </a:r>
          </a:p>
        </p:txBody>
      </p:sp>
      <p:sp>
        <p:nvSpPr>
          <p:cNvPr id="5" name="Text Placeholder 5"/>
          <p:cNvSpPr>
            <a:spLocks noGrp="1"/>
          </p:cNvSpPr>
          <p:nvPr>
            <p:ph type="body" sz="half" idx="2"/>
          </p:nvPr>
        </p:nvSpPr>
        <p:spPr>
          <a:xfrm>
            <a:off x="839788" y="1770528"/>
            <a:ext cx="6073630" cy="5087472"/>
          </a:xfrm>
        </p:spPr>
        <p:txBody>
          <a:bodyPr>
            <a:noAutofit/>
          </a:bodyPr>
          <a:lstStyle/>
          <a:p>
            <a:pPr algn="just"/>
            <a:r>
              <a:rPr lang="es-ES" sz="2000" dirty="0"/>
              <a:t>La medición de la temperatura del agua determina qué tan caliente o fría está el agua. Los aumentos o disminuciones repentinos de la temperatura del agua son inusuales. El agua tiene una mayor capacidad calorífica (calor específico) que el aire, por lo que se calienta y enfría más lentamente. </a:t>
            </a:r>
          </a:p>
          <a:p>
            <a:pPr algn="just"/>
            <a:r>
              <a:rPr lang="es-ES" sz="2000" b="1" dirty="0">
                <a:solidFill>
                  <a:schemeClr val="accent5">
                    <a:lumMod val="75000"/>
                  </a:schemeClr>
                </a:solidFill>
              </a:rPr>
              <a:t>La temperatura del agua </a:t>
            </a:r>
            <a:r>
              <a:rPr lang="es-ES" sz="2000" dirty="0"/>
              <a:t>a veces se denomina </a:t>
            </a:r>
            <a:r>
              <a:rPr lang="es-ES" sz="2000" b="1" dirty="0">
                <a:solidFill>
                  <a:schemeClr val="accent5">
                    <a:lumMod val="75000"/>
                  </a:schemeClr>
                </a:solidFill>
              </a:rPr>
              <a:t>variable maestra </a:t>
            </a:r>
            <a:r>
              <a:rPr lang="es-ES" sz="2000" dirty="0"/>
              <a:t>porque casi todas las propiedades del agua, así como las reacciones químicas que tienen lugar en ella, se ven afectadas por ella. </a:t>
            </a:r>
          </a:p>
          <a:p>
            <a:pPr algn="just"/>
            <a:r>
              <a:rPr lang="es-ES" sz="2000" dirty="0"/>
              <a:t>Otros Protocolos de Hidrósfera de GLOBE, como la conductividad eléctrica y el oxígeno disuelto, requieren datos de temperatura del agua, porque estas propiedades dependen de la temperatura. La temperatura del agua también es una variable importante que determina qué organismos pueden vivir en un cuerpo de agua.</a:t>
            </a:r>
            <a:endParaRPr lang="en-US" sz="2000" dirty="0"/>
          </a:p>
        </p:txBody>
      </p:sp>
      <p:pic>
        <p:nvPicPr>
          <p:cNvPr id="2" name="Picture 1" descr="Photo of teacher demonstrating taking water temperature using a thermome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680" y="1770529"/>
            <a:ext cx="4146863" cy="3299012"/>
          </a:xfrm>
          <a:prstGeom prst="rect">
            <a:avLst/>
          </a:prstGeom>
        </p:spPr>
      </p:pic>
    </p:spTree>
    <p:extLst>
      <p:ext uri="{BB962C8B-B14F-4D97-AF65-F5344CB8AC3E}">
        <p14:creationId xmlns:p14="http://schemas.microsoft.com/office/powerpoint/2010/main" val="1371588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17</a:t>
            </a:fld>
            <a:endParaRPr lang="en-US" dirty="0"/>
          </a:p>
        </p:txBody>
      </p:sp>
      <p:sp>
        <p:nvSpPr>
          <p:cNvPr id="4" name="Title 3"/>
          <p:cNvSpPr>
            <a:spLocks noGrp="1"/>
          </p:cNvSpPr>
          <p:nvPr>
            <p:ph type="title"/>
          </p:nvPr>
        </p:nvSpPr>
        <p:spPr>
          <a:xfrm>
            <a:off x="493425" y="971114"/>
            <a:ext cx="7640824" cy="978729"/>
          </a:xfrm>
        </p:spPr>
        <p:txBody>
          <a:bodyPr>
            <a:normAutofit/>
          </a:bodyPr>
          <a:lstStyle/>
          <a:p>
            <a:r>
              <a:rPr lang="es-AR" dirty="0" smtClean="0"/>
              <a:t>Cómo recopilar datos de la temperatura del agua</a:t>
            </a:r>
            <a:endParaRPr lang="es-AR" dirty="0"/>
          </a:p>
        </p:txBody>
      </p:sp>
      <p:sp>
        <p:nvSpPr>
          <p:cNvPr id="5" name="Text Placeholder 5"/>
          <p:cNvSpPr>
            <a:spLocks noGrp="1"/>
          </p:cNvSpPr>
          <p:nvPr>
            <p:ph type="body" sz="half" idx="2"/>
          </p:nvPr>
        </p:nvSpPr>
        <p:spPr>
          <a:xfrm>
            <a:off x="594889" y="2212711"/>
            <a:ext cx="5901671" cy="3811588"/>
          </a:xfrm>
        </p:spPr>
        <p:txBody>
          <a:bodyPr>
            <a:noAutofit/>
          </a:bodyPr>
          <a:lstStyle/>
          <a:p>
            <a:pPr algn="just"/>
            <a:r>
              <a:rPr lang="es-ES" sz="2000" dirty="0"/>
              <a:t>Hay dos formas de recolectar la temperatura del agua para GLOBE: utilizando </a:t>
            </a:r>
            <a:r>
              <a:rPr lang="es-ES" sz="2000" b="1" dirty="0">
                <a:solidFill>
                  <a:schemeClr val="accent5">
                    <a:lumMod val="75000"/>
                  </a:schemeClr>
                </a:solidFill>
              </a:rPr>
              <a:t>un</a:t>
            </a:r>
            <a:r>
              <a:rPr lang="es-ES" sz="2000" dirty="0"/>
              <a:t> </a:t>
            </a:r>
            <a:r>
              <a:rPr lang="es-ES" sz="2000" b="1" dirty="0">
                <a:solidFill>
                  <a:schemeClr val="accent5">
                    <a:lumMod val="75000"/>
                  </a:schemeClr>
                </a:solidFill>
              </a:rPr>
              <a:t>termómetro lleno de alcohol </a:t>
            </a:r>
            <a:r>
              <a:rPr lang="es-ES" sz="2000" dirty="0"/>
              <a:t>o usando </a:t>
            </a:r>
            <a:r>
              <a:rPr lang="es-ES" sz="2000" b="1" dirty="0">
                <a:solidFill>
                  <a:schemeClr val="accent5">
                    <a:lumMod val="75000"/>
                  </a:schemeClr>
                </a:solidFill>
              </a:rPr>
              <a:t>una sonda de temperatura. </a:t>
            </a:r>
            <a:r>
              <a:rPr lang="es-ES" sz="2000" dirty="0"/>
              <a:t>Encontrará instrucciones para ambos procedimientos en la Guía del Profesor de GLOBE: elija el que sea más conveniente para usted o sus alumnos.</a:t>
            </a:r>
            <a:endParaRPr lang="en-US" sz="2000" dirty="0"/>
          </a:p>
          <a:p>
            <a:pPr algn="just"/>
            <a:endParaRPr lang="en-US" sz="2000" dirty="0"/>
          </a:p>
        </p:txBody>
      </p:sp>
      <p:pic>
        <p:nvPicPr>
          <p:cNvPr id="2" name="Picture 1" descr="Artist image of a water temperature probe and a thermome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824" y="1600200"/>
            <a:ext cx="4434305" cy="4591180"/>
          </a:xfrm>
          <a:prstGeom prst="rect">
            <a:avLst/>
          </a:prstGeom>
        </p:spPr>
      </p:pic>
    </p:spTree>
    <p:extLst>
      <p:ext uri="{BB962C8B-B14F-4D97-AF65-F5344CB8AC3E}">
        <p14:creationId xmlns:p14="http://schemas.microsoft.com/office/powerpoint/2010/main" val="64421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18</a:t>
            </a:fld>
            <a:endParaRPr lang="en-US" dirty="0"/>
          </a:p>
        </p:txBody>
      </p:sp>
      <p:sp>
        <p:nvSpPr>
          <p:cNvPr id="4" name="Title 3"/>
          <p:cNvSpPr>
            <a:spLocks noGrp="1"/>
          </p:cNvSpPr>
          <p:nvPr>
            <p:ph type="title"/>
          </p:nvPr>
        </p:nvSpPr>
        <p:spPr>
          <a:xfrm>
            <a:off x="839788" y="1064669"/>
            <a:ext cx="9355772" cy="535531"/>
          </a:xfrm>
        </p:spPr>
        <p:txBody>
          <a:bodyPr>
            <a:spAutoFit/>
          </a:bodyPr>
          <a:lstStyle/>
          <a:p>
            <a:r>
              <a:rPr lang="es-AR" dirty="0" smtClean="0"/>
              <a:t>Los Protocolos de la Transparencia del Agua</a:t>
            </a:r>
            <a:endParaRPr lang="es-AR" dirty="0"/>
          </a:p>
        </p:txBody>
      </p:sp>
      <p:sp>
        <p:nvSpPr>
          <p:cNvPr id="6" name="Text Placeholder 5"/>
          <p:cNvSpPr>
            <a:spLocks noGrp="1"/>
          </p:cNvSpPr>
          <p:nvPr>
            <p:ph type="body" sz="half" idx="2"/>
          </p:nvPr>
        </p:nvSpPr>
        <p:spPr>
          <a:xfrm>
            <a:off x="839788" y="1797578"/>
            <a:ext cx="5034539" cy="4409258"/>
          </a:xfrm>
        </p:spPr>
        <p:txBody>
          <a:bodyPr>
            <a:noAutofit/>
          </a:bodyPr>
          <a:lstStyle/>
          <a:p>
            <a:pPr algn="just"/>
            <a:r>
              <a:rPr lang="es-ES" sz="2000" b="1" dirty="0">
                <a:solidFill>
                  <a:schemeClr val="accent5">
                    <a:lumMod val="75000"/>
                  </a:schemeClr>
                </a:solidFill>
              </a:rPr>
              <a:t>La transparencia del agua </a:t>
            </a:r>
            <a:r>
              <a:rPr lang="es-ES" sz="2000" dirty="0"/>
              <a:t>es una de las medidas que utiliza GLOBE para describir el estado de un cuerpo de agua. </a:t>
            </a:r>
            <a:r>
              <a:rPr lang="es-ES" sz="2000" b="1" dirty="0">
                <a:solidFill>
                  <a:schemeClr val="accent5">
                    <a:lumMod val="75000"/>
                  </a:schemeClr>
                </a:solidFill>
              </a:rPr>
              <a:t>La transparencia del agua mide la profundidad de la penetración de la luz en el agua.</a:t>
            </a:r>
            <a:endParaRPr lang="en-US" sz="2000" b="1" dirty="0">
              <a:solidFill>
                <a:schemeClr val="accent5">
                  <a:lumMod val="75000"/>
                </a:schemeClr>
              </a:solidFill>
            </a:endParaRPr>
          </a:p>
          <a:p>
            <a:pPr algn="just"/>
            <a:r>
              <a:rPr lang="es-ES" sz="2000" dirty="0"/>
              <a:t>La transparencia del agua depende de la cantidad de partículas en suspensión. Estos pueden ser orgánicos, como el fitoplancton y las algas, o inorgánicos, como los sedimentos, así como otras impurezas disueltas como los carbonatos orgánicos o inorgánicos. Estas partículas limitan la penetración de la luz a través de la columna de agua y contribuyen tanto al color como a la transparencia del agua.</a:t>
            </a:r>
            <a:endParaRPr lang="en-US" sz="2000" dirty="0"/>
          </a:p>
        </p:txBody>
      </p:sp>
      <p:pic>
        <p:nvPicPr>
          <p:cNvPr id="9" name="Picture 8" descr="Artist's image of suspended particles interacting with light in the water column. Particles in the water will reflect, absorb or scatter light, thus determining the depth at which more light can’t penetrat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1600200"/>
            <a:ext cx="5583175" cy="374072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095998" y="5498850"/>
            <a:ext cx="5583175" cy="1077218"/>
          </a:xfrm>
          <a:prstGeom prst="rect">
            <a:avLst/>
          </a:prstGeom>
          <a:noFill/>
        </p:spPr>
        <p:txBody>
          <a:bodyPr wrap="square" rtlCol="0">
            <a:spAutoFit/>
          </a:bodyPr>
          <a:lstStyle/>
          <a:p>
            <a:r>
              <a:rPr lang="es-ES" sz="1600" dirty="0"/>
              <a:t>Las partículas en suspensión interactúan con la penetración de la luz a través de la columna de agua. Las partículas en el agua reflejarán, absorberán o dispersarán la luz, determinando así la profundidad a la que no puede penetrar más luz.</a:t>
            </a:r>
            <a:endParaRPr lang="en-US" sz="1600" dirty="0"/>
          </a:p>
        </p:txBody>
      </p:sp>
    </p:spTree>
    <p:extLst>
      <p:ext uri="{BB962C8B-B14F-4D97-AF65-F5344CB8AC3E}">
        <p14:creationId xmlns:p14="http://schemas.microsoft.com/office/powerpoint/2010/main" val="49497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ermark image of a wetland"/>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980271"/>
            <a:ext cx="12192000" cy="5877729"/>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1</a:t>
            </a:fld>
            <a:endParaRPr lang="en-US" dirty="0"/>
          </a:p>
        </p:txBody>
      </p:sp>
      <p:sp>
        <p:nvSpPr>
          <p:cNvPr id="4" name="Title 3"/>
          <p:cNvSpPr>
            <a:spLocks noGrp="1"/>
          </p:cNvSpPr>
          <p:nvPr>
            <p:ph type="title"/>
          </p:nvPr>
        </p:nvSpPr>
        <p:spPr>
          <a:xfrm>
            <a:off x="669306" y="1064669"/>
            <a:ext cx="7941293" cy="535531"/>
          </a:xfrm>
        </p:spPr>
        <p:txBody>
          <a:bodyPr>
            <a:spAutoFit/>
          </a:bodyPr>
          <a:lstStyle/>
          <a:p>
            <a:r>
              <a:rPr lang="es-AR" dirty="0" smtClean="0">
                <a:ea typeface="Arial" charset="0"/>
                <a:cs typeface="Calibri" panose="020F0502020204030204" pitchFamily="34" charset="0"/>
              </a:rPr>
              <a:t>Descripción general y objetivos de aprendizaje</a:t>
            </a:r>
            <a:endParaRPr lang="es-AR" dirty="0"/>
          </a:p>
        </p:txBody>
      </p:sp>
      <p:sp>
        <p:nvSpPr>
          <p:cNvPr id="6" name="Text Placeholder 5"/>
          <p:cNvSpPr>
            <a:spLocks noGrp="1"/>
          </p:cNvSpPr>
          <p:nvPr>
            <p:ph type="body" sz="half" idx="2"/>
          </p:nvPr>
        </p:nvSpPr>
        <p:spPr>
          <a:xfrm>
            <a:off x="665958" y="1779103"/>
            <a:ext cx="10860084" cy="5078897"/>
          </a:xfrm>
        </p:spPr>
        <p:txBody>
          <a:bodyPr>
            <a:spAutoFit/>
          </a:bodyPr>
          <a:lstStyle/>
          <a:p>
            <a:pPr>
              <a:spcBef>
                <a:spcPts val="0"/>
              </a:spcBef>
            </a:pPr>
            <a:r>
              <a:rPr lang="es-AR" sz="2400" b="1" dirty="0" smtClean="0">
                <a:solidFill>
                  <a:srgbClr val="243A9D"/>
                </a:solidFill>
                <a:ea typeface="ＭＳ 明朝"/>
                <a:cs typeface="Times New Roman"/>
              </a:rPr>
              <a:t>Este módulo: </a:t>
            </a:r>
            <a:endParaRPr lang="es-AR" sz="2400" dirty="0" smtClean="0">
              <a:solidFill>
                <a:srgbClr val="243A9D"/>
              </a:solidFill>
              <a:ea typeface="ＭＳ 明朝"/>
              <a:cs typeface="Times New Roman"/>
            </a:endParaRPr>
          </a:p>
          <a:p>
            <a:pPr marL="342900" lvl="0" indent="-342900">
              <a:spcBef>
                <a:spcPts val="0"/>
              </a:spcBef>
              <a:buFont typeface="Arial"/>
              <a:buChar char="•"/>
              <a:tabLst>
                <a:tab pos="457200" algn="l"/>
              </a:tabLst>
            </a:pPr>
            <a:r>
              <a:rPr lang="es-AR" sz="2400" b="1" dirty="0" smtClean="0">
                <a:solidFill>
                  <a:srgbClr val="243A9D"/>
                </a:solidFill>
                <a:ea typeface="ＭＳ 明朝"/>
                <a:cs typeface="Times New Roman"/>
              </a:rPr>
              <a:t>Introduce a la Hidrósfera como parte del  sistema terrestre</a:t>
            </a:r>
          </a:p>
          <a:p>
            <a:pPr marL="342900" lvl="0" indent="-342900">
              <a:spcBef>
                <a:spcPts val="0"/>
              </a:spcBef>
              <a:buFont typeface="Arial"/>
              <a:buChar char="•"/>
              <a:tabLst>
                <a:tab pos="457200" algn="l"/>
              </a:tabLst>
            </a:pPr>
            <a:r>
              <a:rPr lang="es-AR" sz="2400" b="1" dirty="0" smtClean="0">
                <a:solidFill>
                  <a:srgbClr val="243A9D"/>
                </a:solidFill>
                <a:ea typeface="ＭＳ 明朝"/>
                <a:cs typeface="Times New Roman"/>
              </a:rPr>
              <a:t>Introduce los protocolos de GLOBE asociados con la Hidrósfera</a:t>
            </a:r>
          </a:p>
          <a:p>
            <a:pPr marL="342900" indent="-342900">
              <a:spcBef>
                <a:spcPts val="0"/>
              </a:spcBef>
              <a:buFont typeface="Arial"/>
              <a:buChar char="•"/>
              <a:tabLst>
                <a:tab pos="457200" algn="l"/>
              </a:tabLst>
            </a:pPr>
            <a:r>
              <a:rPr lang="es-AR" sz="2400" b="1" dirty="0" smtClean="0">
                <a:solidFill>
                  <a:srgbClr val="243A9D"/>
                </a:solidFill>
                <a:ea typeface="ＭＳ 明朝"/>
                <a:cs typeface="Times New Roman"/>
              </a:rPr>
              <a:t>Proporciona una introducción paso a paso del proceso de documentación de un sitio de estudio de Hidrósfera </a:t>
            </a:r>
          </a:p>
          <a:p>
            <a:pPr>
              <a:spcBef>
                <a:spcPts val="0"/>
              </a:spcBef>
            </a:pPr>
            <a:endParaRPr lang="es-AR" sz="2400" dirty="0" smtClean="0">
              <a:solidFill>
                <a:schemeClr val="accent5">
                  <a:lumMod val="75000"/>
                </a:schemeClr>
              </a:solidFill>
              <a:ea typeface="ＭＳ 明朝"/>
              <a:cs typeface="Times New Roman"/>
            </a:endParaRPr>
          </a:p>
          <a:p>
            <a:pPr>
              <a:spcBef>
                <a:spcPts val="0"/>
              </a:spcBef>
            </a:pPr>
            <a:r>
              <a:rPr lang="es-AR" sz="2400" b="1" dirty="0" smtClean="0">
                <a:solidFill>
                  <a:schemeClr val="accent5">
                    <a:lumMod val="75000"/>
                  </a:schemeClr>
                </a:solidFill>
              </a:rPr>
              <a:t>Al haber completado este módulo, usted estará en condiciones de </a:t>
            </a:r>
            <a:r>
              <a:rPr lang="es-AR" sz="2400" b="1" dirty="0" smtClean="0">
                <a:solidFill>
                  <a:srgbClr val="243A9D"/>
                </a:solidFill>
                <a:ea typeface="ＭＳ 明朝"/>
                <a:cs typeface="Times New Roman"/>
              </a:rPr>
              <a:t>:</a:t>
            </a:r>
          </a:p>
          <a:p>
            <a:pPr marL="342900" lvl="0" indent="-342900">
              <a:spcBef>
                <a:spcPts val="0"/>
              </a:spcBef>
              <a:buFont typeface="Arial"/>
              <a:buChar char="•"/>
              <a:tabLst>
                <a:tab pos="457200" algn="l"/>
              </a:tabLst>
            </a:pPr>
            <a:r>
              <a:rPr lang="es-AR" sz="2400" b="1" dirty="0" smtClean="0">
                <a:solidFill>
                  <a:srgbClr val="243A9D"/>
                </a:solidFill>
                <a:ea typeface="ＭＳ 明朝"/>
                <a:cs typeface="Times New Roman"/>
              </a:rPr>
              <a:t>Describir porqué es importante documentar y monitorear la Hidrósfera</a:t>
            </a:r>
          </a:p>
          <a:p>
            <a:pPr marL="342900" lvl="0" indent="-342900">
              <a:spcBef>
                <a:spcPts val="0"/>
              </a:spcBef>
              <a:buFont typeface="Arial"/>
              <a:buChar char="•"/>
              <a:tabLst>
                <a:tab pos="457200" algn="l"/>
              </a:tabLst>
            </a:pPr>
            <a:r>
              <a:rPr lang="es-AR" sz="2400" b="1" dirty="0" smtClean="0">
                <a:solidFill>
                  <a:srgbClr val="243A9D"/>
                </a:solidFill>
                <a:ea typeface="ＭＳ 明朝"/>
                <a:cs typeface="Times New Roman"/>
              </a:rPr>
              <a:t>Identificar los protocolos de  GLOBE asociados con la Hidrósfera</a:t>
            </a:r>
          </a:p>
          <a:p>
            <a:pPr marL="342900" indent="-342900">
              <a:spcBef>
                <a:spcPts val="0"/>
              </a:spcBef>
              <a:buFont typeface="Arial"/>
              <a:buChar char="•"/>
              <a:tabLst>
                <a:tab pos="457200" algn="l"/>
              </a:tabLst>
            </a:pPr>
            <a:r>
              <a:rPr lang="es-AR" sz="2400" b="1" dirty="0" smtClean="0">
                <a:solidFill>
                  <a:srgbClr val="243A9D"/>
                </a:solidFill>
                <a:ea typeface="ＭＳ 明朝"/>
                <a:cs typeface="Times New Roman"/>
              </a:rPr>
              <a:t>Aplicar los pasos requeridos para documentar  un sitio de estudio de Hidrósfera</a:t>
            </a:r>
          </a:p>
          <a:p>
            <a:pPr marL="342900" indent="-342900">
              <a:spcBef>
                <a:spcPts val="0"/>
              </a:spcBef>
              <a:buFont typeface="Arial"/>
              <a:buChar char="•"/>
              <a:tabLst>
                <a:tab pos="457200" algn="l"/>
              </a:tabLst>
            </a:pPr>
            <a:r>
              <a:rPr lang="es-ES" sz="2400" b="1" dirty="0" smtClean="0">
                <a:solidFill>
                  <a:schemeClr val="accent5">
                    <a:lumMod val="75000"/>
                  </a:schemeClr>
                </a:solidFill>
              </a:rPr>
              <a:t>Cargar </a:t>
            </a:r>
            <a:r>
              <a:rPr lang="es-ES" sz="2400" b="1" dirty="0">
                <a:solidFill>
                  <a:schemeClr val="accent5">
                    <a:lumMod val="75000"/>
                  </a:schemeClr>
                </a:solidFill>
              </a:rPr>
              <a:t>su nuevo sitio de estudio de Hidrósfera a la base de datos GLOBE, utilizando la aplicación de entrada de datos móvil</a:t>
            </a:r>
            <a:endParaRPr lang="en-US" sz="2400" b="1" dirty="0">
              <a:solidFill>
                <a:schemeClr val="accent5">
                  <a:lumMod val="75000"/>
                </a:schemeClr>
              </a:solidFill>
              <a:effectLst/>
              <a:ea typeface="ＭＳ 明朝"/>
              <a:cs typeface="Times New Roman"/>
            </a:endParaRPr>
          </a:p>
          <a:p>
            <a:pPr lvl="0">
              <a:spcBef>
                <a:spcPts val="0"/>
              </a:spcBef>
              <a:tabLst>
                <a:tab pos="457200" algn="l"/>
              </a:tabLst>
            </a:pPr>
            <a:endParaRPr lang="en-US" sz="2400" b="1" dirty="0">
              <a:solidFill>
                <a:srgbClr val="243A9D"/>
              </a:solidFill>
              <a:ea typeface="ＭＳ 明朝"/>
              <a:cs typeface="Times New Roman"/>
            </a:endParaRPr>
          </a:p>
          <a:p>
            <a:pPr>
              <a:spcBef>
                <a:spcPts val="0"/>
              </a:spcBef>
              <a:tabLst>
                <a:tab pos="457200" algn="l"/>
              </a:tabLst>
            </a:pPr>
            <a:r>
              <a:rPr lang="es-AR" sz="2400" b="1" i="1" dirty="0" smtClean="0">
                <a:solidFill>
                  <a:schemeClr val="accent5">
                    <a:lumMod val="75000"/>
                  </a:schemeClr>
                </a:solidFill>
              </a:rPr>
              <a:t>Tiempo estimado para completar este modulo: 1 hora 30 minutos</a:t>
            </a:r>
            <a:endParaRPr lang="es-AR" sz="2400" dirty="0" smtClean="0">
              <a:solidFill>
                <a:schemeClr val="accent5">
                  <a:lumMod val="75000"/>
                </a:schemeClr>
              </a:solidFill>
            </a:endParaRPr>
          </a:p>
          <a:p>
            <a:pPr lvl="0">
              <a:spcBef>
                <a:spcPts val="0"/>
              </a:spcBef>
              <a:tabLst>
                <a:tab pos="457200" algn="l"/>
              </a:tabLst>
            </a:pPr>
            <a:endParaRPr lang="en-US" sz="2400" b="1" dirty="0">
              <a:solidFill>
                <a:srgbClr val="243A9D"/>
              </a:solidFill>
              <a:ea typeface="ＭＳ 明朝"/>
              <a:cs typeface="Times New Roman"/>
            </a:endParaRPr>
          </a:p>
        </p:txBody>
      </p:sp>
    </p:spTree>
    <p:extLst>
      <p:ext uri="{BB962C8B-B14F-4D97-AF65-F5344CB8AC3E}">
        <p14:creationId xmlns:p14="http://schemas.microsoft.com/office/powerpoint/2010/main" val="64917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19</a:t>
            </a:fld>
            <a:endParaRPr lang="en-US" dirty="0"/>
          </a:p>
        </p:txBody>
      </p:sp>
      <p:sp>
        <p:nvSpPr>
          <p:cNvPr id="4" name="Title 3"/>
          <p:cNvSpPr>
            <a:spLocks noGrp="1"/>
          </p:cNvSpPr>
          <p:nvPr>
            <p:ph type="title"/>
          </p:nvPr>
        </p:nvSpPr>
        <p:spPr>
          <a:xfrm>
            <a:off x="562777" y="457200"/>
            <a:ext cx="11342351" cy="1600200"/>
          </a:xfrm>
        </p:spPr>
        <p:txBody>
          <a:bodyPr>
            <a:normAutofit fontScale="90000"/>
          </a:bodyPr>
          <a:lstStyle/>
          <a:p>
            <a:r>
              <a:rPr lang="es-ES" dirty="0"/>
              <a:t/>
            </a:r>
            <a:br>
              <a:rPr lang="es-ES" dirty="0"/>
            </a:br>
            <a:r>
              <a:rPr lang="es-ES" dirty="0"/>
              <a:t>Los Protocolos de Transparencia del Agua: ¿Debería utilizar un disco </a:t>
            </a:r>
            <a:r>
              <a:rPr lang="es-ES" dirty="0" err="1"/>
              <a:t>Secchi</a:t>
            </a:r>
            <a:r>
              <a:rPr lang="es-ES" dirty="0"/>
              <a:t> o un tubo de transparencia para medir la transparencia del agua?</a:t>
            </a:r>
            <a:endParaRPr lang="en-US" dirty="0"/>
          </a:p>
        </p:txBody>
      </p:sp>
      <p:sp>
        <p:nvSpPr>
          <p:cNvPr id="6" name="Text Placeholder 5"/>
          <p:cNvSpPr>
            <a:spLocks noGrp="1"/>
          </p:cNvSpPr>
          <p:nvPr>
            <p:ph type="body" sz="half" idx="2"/>
          </p:nvPr>
        </p:nvSpPr>
        <p:spPr>
          <a:xfrm>
            <a:off x="562777" y="2173930"/>
            <a:ext cx="4285888" cy="3811588"/>
          </a:xfrm>
        </p:spPr>
        <p:txBody>
          <a:bodyPr/>
          <a:lstStyle/>
          <a:p>
            <a:r>
              <a:rPr lang="es-ES" dirty="0"/>
              <a:t>Hay dos técnicas para elegir. Se utiliza un </a:t>
            </a:r>
            <a:r>
              <a:rPr lang="es-ES" b="1" dirty="0">
                <a:solidFill>
                  <a:schemeClr val="accent5">
                    <a:lumMod val="75000"/>
                  </a:schemeClr>
                </a:solidFill>
              </a:rPr>
              <a:t>Disco </a:t>
            </a:r>
            <a:r>
              <a:rPr lang="es-ES" b="1" dirty="0" err="1">
                <a:solidFill>
                  <a:schemeClr val="accent5">
                    <a:lumMod val="75000"/>
                  </a:schemeClr>
                </a:solidFill>
              </a:rPr>
              <a:t>Secchi</a:t>
            </a:r>
            <a:r>
              <a:rPr lang="es-ES" b="1" dirty="0">
                <a:solidFill>
                  <a:schemeClr val="accent5">
                    <a:lumMod val="75000"/>
                  </a:schemeClr>
                </a:solidFill>
              </a:rPr>
              <a:t> </a:t>
            </a:r>
            <a:r>
              <a:rPr lang="es-ES" dirty="0"/>
              <a:t>para medir la transparencia de aguas profundas o tranquilas. El </a:t>
            </a:r>
            <a:r>
              <a:rPr lang="es-ES" b="1" dirty="0">
                <a:solidFill>
                  <a:schemeClr val="accent5">
                    <a:lumMod val="75000"/>
                  </a:schemeClr>
                </a:solidFill>
              </a:rPr>
              <a:t>tubo de transparencia </a:t>
            </a:r>
            <a:r>
              <a:rPr lang="es-ES" dirty="0"/>
              <a:t>se utiliza para medir la transparencia con aguas con corrientes o poco profundas. </a:t>
            </a:r>
          </a:p>
          <a:p>
            <a:endParaRPr lang="es-ES" dirty="0"/>
          </a:p>
          <a:p>
            <a:r>
              <a:rPr lang="es-ES" dirty="0"/>
              <a:t>Ambos instrumentos pueden construirse fácilmente con materiales domésticos siguiendo las instrucciones de la Guía del Profesor de GLOBE.</a:t>
            </a:r>
            <a:endParaRPr lang="en-US" dirty="0"/>
          </a:p>
          <a:p>
            <a:endParaRPr lang="en-US" dirty="0"/>
          </a:p>
        </p:txBody>
      </p:sp>
      <p:pic>
        <p:nvPicPr>
          <p:cNvPr id="5" name="Picture 4" descr="Artist's image of a Secchi disk next to a transparency tub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542" y="2151789"/>
            <a:ext cx="5594983" cy="346097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132354" y="5723385"/>
            <a:ext cx="2986679" cy="584775"/>
          </a:xfrm>
          <a:prstGeom prst="rect">
            <a:avLst/>
          </a:prstGeom>
          <a:noFill/>
        </p:spPr>
        <p:txBody>
          <a:bodyPr wrap="square" rtlCol="0">
            <a:spAutoFit/>
          </a:bodyPr>
          <a:lstStyle/>
          <a:p>
            <a:r>
              <a:rPr lang="es-AR" sz="1600" dirty="0" smtClean="0"/>
              <a:t>El Disco </a:t>
            </a:r>
            <a:r>
              <a:rPr lang="es-AR" sz="1600" dirty="0" err="1" smtClean="0"/>
              <a:t>Secchi</a:t>
            </a:r>
            <a:r>
              <a:rPr lang="es-AR" sz="1600" dirty="0" smtClean="0"/>
              <a:t> se utiliza en aguas profundas y tranquilas</a:t>
            </a:r>
            <a:endParaRPr lang="es-AR" sz="1600" dirty="0"/>
          </a:p>
        </p:txBody>
      </p:sp>
      <p:sp>
        <p:nvSpPr>
          <p:cNvPr id="8" name="Rectangle 7"/>
          <p:cNvSpPr/>
          <p:nvPr/>
        </p:nvSpPr>
        <p:spPr>
          <a:xfrm>
            <a:off x="8119034" y="5707151"/>
            <a:ext cx="2839171" cy="830997"/>
          </a:xfrm>
          <a:prstGeom prst="rect">
            <a:avLst/>
          </a:prstGeom>
        </p:spPr>
        <p:txBody>
          <a:bodyPr wrap="square">
            <a:spAutoFit/>
          </a:bodyPr>
          <a:lstStyle/>
          <a:p>
            <a:r>
              <a:rPr lang="es-ES" sz="1600" dirty="0"/>
              <a:t>EL tubo de transparencia se utiliza en aguas poco profundas o con correntadas</a:t>
            </a:r>
            <a:endParaRPr lang="en-US" sz="1600" dirty="0"/>
          </a:p>
        </p:txBody>
      </p:sp>
    </p:spTree>
    <p:extLst>
      <p:ext uri="{BB962C8B-B14F-4D97-AF65-F5344CB8AC3E}">
        <p14:creationId xmlns:p14="http://schemas.microsoft.com/office/powerpoint/2010/main" val="27851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20</a:t>
            </a:fld>
            <a:endParaRPr lang="en-US" dirty="0"/>
          </a:p>
        </p:txBody>
      </p:sp>
      <p:sp>
        <p:nvSpPr>
          <p:cNvPr id="4" name="Title 3"/>
          <p:cNvSpPr>
            <a:spLocks noGrp="1"/>
          </p:cNvSpPr>
          <p:nvPr>
            <p:ph type="title"/>
          </p:nvPr>
        </p:nvSpPr>
        <p:spPr>
          <a:xfrm>
            <a:off x="580708" y="0"/>
            <a:ext cx="9355772" cy="1600200"/>
          </a:xfrm>
        </p:spPr>
        <p:txBody>
          <a:bodyPr/>
          <a:lstStyle/>
          <a:p>
            <a:r>
              <a:rPr lang="es-ES" dirty="0"/>
              <a:t>El Protocolo de Conductividad Eléctrica</a:t>
            </a:r>
            <a:endParaRPr lang="en-US" dirty="0"/>
          </a:p>
        </p:txBody>
      </p:sp>
      <p:sp>
        <p:nvSpPr>
          <p:cNvPr id="6" name="Text Placeholder 5"/>
          <p:cNvSpPr>
            <a:spLocks noGrp="1"/>
          </p:cNvSpPr>
          <p:nvPr>
            <p:ph type="body" sz="half" idx="2"/>
          </p:nvPr>
        </p:nvSpPr>
        <p:spPr>
          <a:xfrm>
            <a:off x="580708" y="1828122"/>
            <a:ext cx="6465551" cy="4423839"/>
          </a:xfrm>
        </p:spPr>
        <p:txBody>
          <a:bodyPr>
            <a:normAutofit fontScale="92500" lnSpcReduction="10000"/>
          </a:bodyPr>
          <a:lstStyle/>
          <a:p>
            <a:pPr algn="just"/>
            <a:r>
              <a:rPr lang="es-ES" sz="2000" dirty="0"/>
              <a:t>La conductividad eléctrica mide </a:t>
            </a:r>
            <a:r>
              <a:rPr lang="es-ES" sz="2000" b="1" dirty="0">
                <a:solidFill>
                  <a:schemeClr val="accent5">
                    <a:lumMod val="75000"/>
                  </a:schemeClr>
                </a:solidFill>
              </a:rPr>
              <a:t>la capacidad del agua para transmitir una corriente eléctrica. </a:t>
            </a:r>
            <a:r>
              <a:rPr lang="es-ES" sz="2000" dirty="0"/>
              <a:t>Esta capacidad está directamente relacionada con la concentración de sales en el agua. Dado que carecemos de tiempo o dinero para analizar el agua para cada sustancia, hemos encontrado que un buen indicador del nivel total de impurezas en el agua dulce es su conductividad eléctrica. Llamamos a la cantidad de impurezas minerales y salinas en el agua el </a:t>
            </a:r>
            <a:r>
              <a:rPr lang="es-ES" sz="2000" b="1" dirty="0">
                <a:solidFill>
                  <a:schemeClr val="accent5">
                    <a:lumMod val="75000"/>
                  </a:schemeClr>
                </a:solidFill>
              </a:rPr>
              <a:t>total de sólidos disueltos </a:t>
            </a:r>
            <a:r>
              <a:rPr lang="es-ES" sz="2000" dirty="0"/>
              <a:t>(abreviado TSD). Usamos la conductividad eléctrica como una medida indirecta para encontrar el TSD del agua.</a:t>
            </a:r>
          </a:p>
          <a:p>
            <a:pPr algn="just"/>
            <a:r>
              <a:rPr lang="es-ES" sz="2000" b="1" dirty="0">
                <a:solidFill>
                  <a:schemeClr val="accent5">
                    <a:lumMod val="75000"/>
                  </a:schemeClr>
                </a:solidFill>
              </a:rPr>
              <a:t>La conductividad eléctrica proporciona una medida general de la calidad del agua de la corriente</a:t>
            </a:r>
            <a:r>
              <a:rPr lang="es-ES" sz="2000" dirty="0"/>
              <a:t>. Una vez que se han recopilado las mediciones de línea de base, los cambios significativos en la conductividad pueden ser una indicación de contaminación o descarga en un cuerpo de agua. Por ejemplo, un derrame de petróleo podría reducir la conductividad eléctrica y las aguas residuales vertidas pueden aumentar la conductividad eléctrica.</a:t>
            </a:r>
            <a:endParaRPr lang="en-US" sz="2000" b="1" dirty="0">
              <a:solidFill>
                <a:srgbClr val="243A9D"/>
              </a:solidFill>
            </a:endParaRPr>
          </a:p>
          <a:p>
            <a:pPr algn="just"/>
            <a:endParaRPr lang="en-US" sz="2000" b="1" dirty="0">
              <a:solidFill>
                <a:srgbClr val="243A9D"/>
              </a:solidFill>
            </a:endParaRPr>
          </a:p>
          <a:p>
            <a:pPr algn="just"/>
            <a:endParaRPr lang="en-US" sz="2000" b="1" dirty="0">
              <a:solidFill>
                <a:srgbClr val="243A9D"/>
              </a:solidFill>
            </a:endParaRPr>
          </a:p>
          <a:p>
            <a:pPr algn="just"/>
            <a:endParaRPr lang="en-US" sz="2000" b="1" dirty="0">
              <a:solidFill>
                <a:srgbClr val="243A9D"/>
              </a:solidFill>
            </a:endParaRPr>
          </a:p>
          <a:p>
            <a:pPr algn="just"/>
            <a:endParaRPr lang="en-US" dirty="0"/>
          </a:p>
          <a:p>
            <a:endParaRPr lang="en-US" dirty="0"/>
          </a:p>
        </p:txBody>
      </p:sp>
      <p:pic>
        <p:nvPicPr>
          <p:cNvPr id="2" name="Picture 1" descr="Image of lab set up: conductivity meter, beakers and a thermomet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041" y="1828122"/>
            <a:ext cx="4324724" cy="3570873"/>
          </a:xfrm>
          <a:prstGeom prst="rect">
            <a:avLst/>
          </a:prstGeom>
        </p:spPr>
      </p:pic>
      <p:sp>
        <p:nvSpPr>
          <p:cNvPr id="8" name="TextBox 7"/>
          <p:cNvSpPr txBox="1"/>
          <p:nvPr/>
        </p:nvSpPr>
        <p:spPr>
          <a:xfrm>
            <a:off x="7419041" y="5626917"/>
            <a:ext cx="4468159" cy="830997"/>
          </a:xfrm>
          <a:prstGeom prst="rect">
            <a:avLst/>
          </a:prstGeom>
          <a:noFill/>
        </p:spPr>
        <p:txBody>
          <a:bodyPr wrap="square" rtlCol="0">
            <a:spAutoFit/>
          </a:bodyPr>
          <a:lstStyle/>
          <a:p>
            <a:pPr algn="just"/>
            <a:r>
              <a:rPr lang="es-ES" sz="1600" i="1" dirty="0"/>
              <a:t>Un valor de conductividad eléctrica bajo de 10 a aproximadamente 200 µS / cm sugiere que el agua puede ser de calidad de agua potable.</a:t>
            </a:r>
            <a:endParaRPr lang="en-US" sz="1600" i="1" dirty="0"/>
          </a:p>
        </p:txBody>
      </p:sp>
    </p:spTree>
    <p:extLst>
      <p:ext uri="{BB962C8B-B14F-4D97-AF65-F5344CB8AC3E}">
        <p14:creationId xmlns:p14="http://schemas.microsoft.com/office/powerpoint/2010/main" val="33899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21</a:t>
            </a:fld>
            <a:endParaRPr lang="en-US" dirty="0"/>
          </a:p>
        </p:txBody>
      </p:sp>
      <p:sp>
        <p:nvSpPr>
          <p:cNvPr id="4" name="Title 3"/>
          <p:cNvSpPr>
            <a:spLocks noGrp="1"/>
          </p:cNvSpPr>
          <p:nvPr>
            <p:ph type="title"/>
          </p:nvPr>
        </p:nvSpPr>
        <p:spPr>
          <a:xfrm>
            <a:off x="544850" y="942109"/>
            <a:ext cx="9355772" cy="698806"/>
          </a:xfrm>
        </p:spPr>
        <p:txBody>
          <a:bodyPr/>
          <a:lstStyle/>
          <a:p>
            <a:r>
              <a:rPr lang="es-ES" dirty="0"/>
              <a:t>El Protocolo de Conductividad Eléctrica- Diapositiva  2</a:t>
            </a:r>
            <a:endParaRPr lang="en-US" dirty="0"/>
          </a:p>
        </p:txBody>
      </p:sp>
      <p:sp>
        <p:nvSpPr>
          <p:cNvPr id="6" name="Text Placeholder 5"/>
          <p:cNvSpPr>
            <a:spLocks noGrp="1"/>
          </p:cNvSpPr>
          <p:nvPr>
            <p:ph type="body" sz="half" idx="2"/>
          </p:nvPr>
        </p:nvSpPr>
        <p:spPr>
          <a:xfrm>
            <a:off x="544850" y="1904322"/>
            <a:ext cx="7648892" cy="5732929"/>
          </a:xfrm>
        </p:spPr>
        <p:txBody>
          <a:bodyPr>
            <a:normAutofit/>
          </a:bodyPr>
          <a:lstStyle/>
          <a:p>
            <a:pPr algn="just"/>
            <a:r>
              <a:rPr lang="es-ES" sz="2000" dirty="0"/>
              <a:t>¿Recuerda que cuando aprendió sobre el Protocolo de Temperatura del Agua, aprendió que la temperatura del agua a veces se conoce como una </a:t>
            </a:r>
            <a:r>
              <a:rPr lang="es-ES" sz="2000" b="1" dirty="0">
                <a:solidFill>
                  <a:schemeClr val="accent5">
                    <a:lumMod val="75000"/>
                  </a:schemeClr>
                </a:solidFill>
              </a:rPr>
              <a:t>variable maestra</a:t>
            </a:r>
            <a:r>
              <a:rPr lang="es-ES" sz="2000" dirty="0"/>
              <a:t>?</a:t>
            </a:r>
            <a:endParaRPr lang="en-US" sz="2000" dirty="0"/>
          </a:p>
          <a:p>
            <a:pPr algn="just"/>
            <a:r>
              <a:rPr lang="es-ES" sz="2000" dirty="0"/>
              <a:t>La temperatura también afecta la conductividad eléctrica: cuanto mayor sea la temperatura del agua, mayor será la conductividad eléctrica. </a:t>
            </a:r>
            <a:r>
              <a:rPr lang="es-ES" sz="2000" b="1" dirty="0">
                <a:solidFill>
                  <a:schemeClr val="accent5">
                    <a:lumMod val="75000"/>
                  </a:schemeClr>
                </a:solidFill>
              </a:rPr>
              <a:t>La conductividad eléctrica del agua aumenta en un 2-3% para un aumento de 1 grado Celsius de temperatura del agua.</a:t>
            </a:r>
            <a:r>
              <a:rPr lang="es-ES" sz="2000" dirty="0"/>
              <a:t> Esta es la razón por la que también se toman lecturas de temperatura al medir la conductividad eléctrica</a:t>
            </a:r>
            <a:r>
              <a:rPr lang="en-US" sz="2000" dirty="0"/>
              <a:t>. </a:t>
            </a:r>
          </a:p>
          <a:p>
            <a:pPr algn="just"/>
            <a:r>
              <a:rPr lang="es-ES" sz="2000" dirty="0"/>
              <a:t>Como verá, es necesario conocer la </a:t>
            </a:r>
            <a:r>
              <a:rPr lang="es-ES" sz="2000" b="1" dirty="0">
                <a:solidFill>
                  <a:schemeClr val="accent5">
                    <a:lumMod val="75000"/>
                  </a:schemeClr>
                </a:solidFill>
              </a:rPr>
              <a:t>conductividad eléctrica </a:t>
            </a:r>
            <a:r>
              <a:rPr lang="es-ES" sz="2000" dirty="0"/>
              <a:t>de su muestra de agua para asegurarse de que las </a:t>
            </a:r>
            <a:r>
              <a:rPr lang="es-ES" sz="2000" b="1" dirty="0">
                <a:solidFill>
                  <a:schemeClr val="accent5">
                    <a:lumMod val="75000"/>
                  </a:schemeClr>
                </a:solidFill>
              </a:rPr>
              <a:t>mediciones del pH del agua </a:t>
            </a:r>
            <a:r>
              <a:rPr lang="es-ES" sz="2000" dirty="0"/>
              <a:t>sean precisas. No es necesario que recuerde esto ahora, los Protocolos GLOBE le permiten saber cuándo son necesarias mediciones adicionales.</a:t>
            </a:r>
            <a:endParaRPr lang="en-US" sz="2000" dirty="0"/>
          </a:p>
          <a:p>
            <a:endParaRPr lang="en-US" dirty="0"/>
          </a:p>
        </p:txBody>
      </p:sp>
      <p:pic>
        <p:nvPicPr>
          <p:cNvPr id="13" name="Picture 12" descr="Screenshot of pH, Water Temperature and Conductivity Protocols, GLOBE Teacher's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8316" y="1694703"/>
            <a:ext cx="3603684" cy="4661647"/>
          </a:xfrm>
          <a:prstGeom prst="rect">
            <a:avLst/>
          </a:prstGeom>
        </p:spPr>
      </p:pic>
    </p:spTree>
    <p:extLst>
      <p:ext uri="{BB962C8B-B14F-4D97-AF65-F5344CB8AC3E}">
        <p14:creationId xmlns:p14="http://schemas.microsoft.com/office/powerpoint/2010/main" val="6332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22</a:t>
            </a:fld>
            <a:endParaRPr lang="en-US" dirty="0"/>
          </a:p>
        </p:txBody>
      </p:sp>
      <p:sp>
        <p:nvSpPr>
          <p:cNvPr id="4" name="Title 3"/>
          <p:cNvSpPr>
            <a:spLocks noGrp="1"/>
          </p:cNvSpPr>
          <p:nvPr>
            <p:ph type="title"/>
          </p:nvPr>
        </p:nvSpPr>
        <p:spPr>
          <a:xfrm>
            <a:off x="580708" y="0"/>
            <a:ext cx="9355772" cy="1600200"/>
          </a:xfrm>
        </p:spPr>
        <p:txBody>
          <a:bodyPr/>
          <a:lstStyle/>
          <a:p>
            <a:r>
              <a:rPr lang="en-US" dirty="0"/>
              <a:t>Los </a:t>
            </a:r>
            <a:r>
              <a:rPr lang="en-US" dirty="0" err="1"/>
              <a:t>Protocolos</a:t>
            </a:r>
            <a:r>
              <a:rPr lang="en-US" dirty="0"/>
              <a:t> del pH del Agua</a:t>
            </a:r>
          </a:p>
        </p:txBody>
      </p:sp>
      <p:sp>
        <p:nvSpPr>
          <p:cNvPr id="6" name="Text Placeholder 5"/>
          <p:cNvSpPr>
            <a:spLocks noGrp="1"/>
          </p:cNvSpPr>
          <p:nvPr>
            <p:ph type="body" sz="half" idx="2"/>
          </p:nvPr>
        </p:nvSpPr>
        <p:spPr>
          <a:xfrm>
            <a:off x="580708" y="1828800"/>
            <a:ext cx="7344093" cy="4558553"/>
          </a:xfrm>
        </p:spPr>
        <p:txBody>
          <a:bodyPr>
            <a:normAutofit fontScale="92500" lnSpcReduction="10000"/>
          </a:bodyPr>
          <a:lstStyle/>
          <a:p>
            <a:pPr algn="just"/>
            <a:r>
              <a:rPr lang="es-ES" sz="2200" b="1" dirty="0">
                <a:solidFill>
                  <a:schemeClr val="accent5">
                    <a:lumMod val="75000"/>
                  </a:schemeClr>
                </a:solidFill>
              </a:rPr>
              <a:t>La concentración de la actividad del ion hidrógeno [H +] en una solución determina el pH. </a:t>
            </a:r>
            <a:r>
              <a:rPr lang="es-ES" sz="2200" dirty="0"/>
              <a:t>El pH se informa en unidades logarítmicas negativas de 0 a 14, con 0 como el más ácido y 14 como el más básico. Un pH de 7 es neutro. Cada número representa un cambio de 10 veces en la acidez o alcalinidad del agua.</a:t>
            </a:r>
            <a:endParaRPr lang="en-US" sz="2200" dirty="0"/>
          </a:p>
          <a:p>
            <a:pPr algn="just"/>
            <a:r>
              <a:rPr lang="es-ES" sz="2200" dirty="0"/>
              <a:t>El pH del agua afecta a la mayoría de los procesos químicos y biológicos que tienen lugar. El pH afecta la solubilidad (cantidad que se puede disolver en agua) y la disponibilidad biológica de nutrientes. También determina el grado en que los materiales potencialmente tóxicos, como los metales pesados, son solubles.</a:t>
            </a:r>
          </a:p>
          <a:p>
            <a:pPr algn="just"/>
            <a:r>
              <a:rPr lang="es-ES" sz="2200" dirty="0"/>
              <a:t>Dado que la mayoría de los organismos son sensibles a los cambios en el pH del agua, los científicos monitorean disminuciones o aumentos inusuales en el pH de los cuerpos de agua. El pH normalmente no cambia mucho, aunque puede encontrar algunas tendencias estacionales debido a cambios en la temperatura, los patrones de lluvia o la cobertura del suelo.</a:t>
            </a:r>
            <a:endParaRPr lang="en-US" sz="2200" dirty="0"/>
          </a:p>
          <a:p>
            <a:pPr algn="just"/>
            <a:endParaRPr lang="en-US" sz="2000" dirty="0"/>
          </a:p>
          <a:p>
            <a:pPr algn="just"/>
            <a:endParaRPr lang="en-US" sz="2000" dirty="0"/>
          </a:p>
        </p:txBody>
      </p:sp>
      <p:pic>
        <p:nvPicPr>
          <p:cNvPr id="5" name="Picture 4" descr="Diagram of importance of pH to aquatic life. pH limits of selected aquatic organisms. pH 4.5-9.0 Trout eggs and larvae develop normally. pH 4.- 10.1: pH limits of most resistant fish species. pH 5.0: limits for stickleback fish.  pH 7.5-8.4 best range for algae growth. pH 1.0 Mosquito larvae die. pH 4.6-9.5  range limit for perch. Most fish avoid waters with pH below 5.4 or above 1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270" y="1059366"/>
            <a:ext cx="3448636" cy="5798634"/>
          </a:xfrm>
          <a:prstGeom prst="rect">
            <a:avLst/>
          </a:prstGeom>
        </p:spPr>
      </p:pic>
    </p:spTree>
    <p:extLst>
      <p:ext uri="{BB962C8B-B14F-4D97-AF65-F5344CB8AC3E}">
        <p14:creationId xmlns:p14="http://schemas.microsoft.com/office/powerpoint/2010/main" val="1489426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23</a:t>
            </a:fld>
            <a:endParaRPr lang="en-US" dirty="0"/>
          </a:p>
        </p:txBody>
      </p:sp>
      <p:sp>
        <p:nvSpPr>
          <p:cNvPr id="4" name="Title 3"/>
          <p:cNvSpPr>
            <a:spLocks noGrp="1"/>
          </p:cNvSpPr>
          <p:nvPr>
            <p:ph type="title"/>
          </p:nvPr>
        </p:nvSpPr>
        <p:spPr>
          <a:xfrm>
            <a:off x="706214" y="339790"/>
            <a:ext cx="9355772" cy="1600200"/>
          </a:xfrm>
        </p:spPr>
        <p:txBody>
          <a:bodyPr/>
          <a:lstStyle/>
          <a:p>
            <a:r>
              <a:rPr lang="es-ES" dirty="0"/>
              <a:t>¿Qué protocolo debo utilizar: el pH del agua usando papel de pH o el pH del agua usando un medidor?</a:t>
            </a:r>
            <a:endParaRPr lang="en-US" dirty="0"/>
          </a:p>
        </p:txBody>
      </p:sp>
      <p:sp>
        <p:nvSpPr>
          <p:cNvPr id="6" name="Text Placeholder 5"/>
          <p:cNvSpPr>
            <a:spLocks noGrp="1"/>
          </p:cNvSpPr>
          <p:nvPr>
            <p:ph type="body" sz="half" idx="2"/>
          </p:nvPr>
        </p:nvSpPr>
        <p:spPr>
          <a:xfrm>
            <a:off x="706214" y="2279780"/>
            <a:ext cx="7085012" cy="3811588"/>
          </a:xfrm>
        </p:spPr>
        <p:txBody>
          <a:bodyPr>
            <a:normAutofit lnSpcReduction="10000"/>
          </a:bodyPr>
          <a:lstStyle/>
          <a:p>
            <a:pPr algn="just"/>
            <a:r>
              <a:rPr lang="es-ES" sz="2000" dirty="0"/>
              <a:t>¡Es su elección! El pH de un cuerpo de agua se puede medir utilizando un </a:t>
            </a:r>
            <a:r>
              <a:rPr lang="es-ES" sz="2000" b="1" dirty="0">
                <a:solidFill>
                  <a:schemeClr val="accent5">
                    <a:lumMod val="75000"/>
                  </a:schemeClr>
                </a:solidFill>
              </a:rPr>
              <a:t>medidor de pH </a:t>
            </a:r>
            <a:r>
              <a:rPr lang="es-ES" sz="2000" dirty="0"/>
              <a:t>o un </a:t>
            </a:r>
            <a:r>
              <a:rPr lang="es-ES" sz="2000" b="1" dirty="0">
                <a:solidFill>
                  <a:schemeClr val="accent5">
                    <a:lumMod val="75000"/>
                  </a:schemeClr>
                </a:solidFill>
              </a:rPr>
              <a:t>papel de pH. </a:t>
            </a:r>
            <a:r>
              <a:rPr lang="es-ES" sz="2000" dirty="0"/>
              <a:t>La precisión de cualquiera de los métodos depende de la </a:t>
            </a:r>
            <a:r>
              <a:rPr lang="es-ES" sz="2000" b="1" dirty="0">
                <a:solidFill>
                  <a:schemeClr val="accent5">
                    <a:lumMod val="75000"/>
                  </a:schemeClr>
                </a:solidFill>
              </a:rPr>
              <a:t>conductividad eléctrica </a:t>
            </a:r>
            <a:r>
              <a:rPr lang="es-ES" sz="2000" dirty="0"/>
              <a:t>del agua. La conductividad eléctrica debe ser de al menos 200 µS / cm para que estos métodos informen con precisión.</a:t>
            </a:r>
            <a:endParaRPr lang="en-US" sz="2000" b="1" dirty="0">
              <a:solidFill>
                <a:schemeClr val="tx2"/>
              </a:solidFill>
            </a:endParaRPr>
          </a:p>
          <a:p>
            <a:pPr algn="just"/>
            <a:endParaRPr lang="en-US" sz="2000" b="1" dirty="0">
              <a:solidFill>
                <a:schemeClr val="tx2"/>
              </a:solidFill>
            </a:endParaRPr>
          </a:p>
          <a:p>
            <a:pPr algn="just"/>
            <a:r>
              <a:rPr lang="es-ES" sz="2000" dirty="0"/>
              <a:t>Si está tomando muestras de agua marina o salobre, puede asumir que la conductividad eléctrica de su muestra es superior a 200 µS / cm. Si no está seguro de si el agua dulce en su Sitio de Estudio de Hidrósfera tiene un valor de conductividad lo suficientemente alto para la técnica de medición (papel o medidor), deberá medir la conductividad eléctrica de su muestra antes de tomar sus mediciones de pH. Después de conocer el valor de conductividad eléctrica del agua, siga la guía de campo de pH de su elección.</a:t>
            </a:r>
            <a:endParaRPr lang="en-US" sz="2000" b="1" dirty="0">
              <a:solidFill>
                <a:schemeClr val="tx2"/>
              </a:solidFill>
            </a:endParaRPr>
          </a:p>
        </p:txBody>
      </p:sp>
      <p:pic>
        <p:nvPicPr>
          <p:cNvPr id="7" name="Picture 6" descr="Artist's image of pH paper dipped in a beaker of water, and a pH probe in a beak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480" y="1796197"/>
            <a:ext cx="3620253" cy="3636415"/>
          </a:xfrm>
          <a:prstGeom prst="rect">
            <a:avLst/>
          </a:prstGeom>
        </p:spPr>
      </p:pic>
    </p:spTree>
    <p:extLst>
      <p:ext uri="{BB962C8B-B14F-4D97-AF65-F5344CB8AC3E}">
        <p14:creationId xmlns:p14="http://schemas.microsoft.com/office/powerpoint/2010/main" val="118754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24</a:t>
            </a:fld>
            <a:endParaRPr lang="en-US" dirty="0"/>
          </a:p>
        </p:txBody>
      </p:sp>
      <p:sp>
        <p:nvSpPr>
          <p:cNvPr id="4" name="Title 3"/>
          <p:cNvSpPr>
            <a:spLocks noGrp="1"/>
          </p:cNvSpPr>
          <p:nvPr>
            <p:ph type="title"/>
          </p:nvPr>
        </p:nvSpPr>
        <p:spPr>
          <a:xfrm>
            <a:off x="839788" y="0"/>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4</a:t>
            </a:r>
          </a:p>
        </p:txBody>
      </p:sp>
      <p:sp>
        <p:nvSpPr>
          <p:cNvPr id="6" name="Text Placeholder 5"/>
          <p:cNvSpPr>
            <a:spLocks noGrp="1"/>
          </p:cNvSpPr>
          <p:nvPr>
            <p:ph type="body" sz="half" idx="2"/>
          </p:nvPr>
        </p:nvSpPr>
        <p:spPr>
          <a:xfrm>
            <a:off x="839788" y="1887071"/>
            <a:ext cx="10292038" cy="3811588"/>
          </a:xfrm>
        </p:spPr>
        <p:txBody>
          <a:bodyPr>
            <a:noAutofit/>
          </a:bodyPr>
          <a:lstStyle/>
          <a:p>
            <a:r>
              <a:rPr lang="es-ES" sz="2400" b="1" dirty="0">
                <a:solidFill>
                  <a:schemeClr val="accent5">
                    <a:lumMod val="75000"/>
                  </a:schemeClr>
                </a:solidFill>
              </a:rPr>
              <a:t>Si está interesado en el pH de un cuerpo de agua porque desea saber si el agua es adecuada para un determinado pez, ¿por qué debería tomar medidas de conductividad eléctrica y temperatura del agua?</a:t>
            </a:r>
          </a:p>
          <a:p>
            <a:endParaRPr lang="en-US" sz="2400" b="1" dirty="0">
              <a:solidFill>
                <a:schemeClr val="accent5">
                  <a:lumMod val="75000"/>
                </a:schemeClr>
              </a:solidFill>
            </a:endParaRPr>
          </a:p>
          <a:p>
            <a:pPr marL="457200" lvl="0" indent="-457200">
              <a:buAutoNum type="alphaLcPeriod"/>
            </a:pPr>
            <a:r>
              <a:rPr lang="es-ES" sz="2400" b="1" dirty="0">
                <a:solidFill>
                  <a:schemeClr val="accent5">
                    <a:lumMod val="75000"/>
                  </a:schemeClr>
                </a:solidFill>
              </a:rPr>
              <a:t>No lo hace, siempre puede elegir el protocolo que desee </a:t>
            </a:r>
          </a:p>
          <a:p>
            <a:pPr marL="457200" lvl="0" indent="-457200">
              <a:buAutoNum type="alphaLcPeriod"/>
            </a:pPr>
            <a:r>
              <a:rPr lang="es-ES" sz="2400" b="1" dirty="0">
                <a:solidFill>
                  <a:schemeClr val="accent5">
                    <a:lumMod val="75000"/>
                  </a:schemeClr>
                </a:solidFill>
              </a:rPr>
              <a:t>Debe determinar la conductividad eléctrica y conocer la temperatura para obtener una medición de pH precisa</a:t>
            </a:r>
            <a:endParaRPr lang="en-US" sz="2400" b="1" dirty="0">
              <a:solidFill>
                <a:schemeClr val="accent5">
                  <a:lumMod val="75000"/>
                </a:schemeClr>
              </a:solidFill>
            </a:endParaRPr>
          </a:p>
          <a:p>
            <a:pPr lvl="0"/>
            <a:endParaRPr lang="en-US" sz="2400" b="1" dirty="0"/>
          </a:p>
          <a:p>
            <a:pPr lvl="0"/>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r>
              <a:rPr lang="en-US" sz="2000" dirty="0"/>
              <a:t> </a:t>
            </a:r>
          </a:p>
        </p:txBody>
      </p:sp>
      <p:sp>
        <p:nvSpPr>
          <p:cNvPr id="13" name="Rectángulo redondeado 12"/>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381751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25</a:t>
            </a:fld>
            <a:endParaRPr lang="en-US" dirty="0"/>
          </a:p>
        </p:txBody>
      </p:sp>
      <p:sp>
        <p:nvSpPr>
          <p:cNvPr id="4" name="Title 3"/>
          <p:cNvSpPr>
            <a:spLocks noGrp="1"/>
          </p:cNvSpPr>
          <p:nvPr>
            <p:ph type="title"/>
          </p:nvPr>
        </p:nvSpPr>
        <p:spPr>
          <a:xfrm>
            <a:off x="839788" y="0"/>
            <a:ext cx="11126925"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de la </a:t>
            </a:r>
            <a:r>
              <a:rPr lang="en-US" dirty="0" err="1"/>
              <a:t>pregunta</a:t>
            </a:r>
            <a:r>
              <a:rPr lang="en-US" dirty="0"/>
              <a:t> 4</a:t>
            </a:r>
          </a:p>
        </p:txBody>
      </p:sp>
      <p:sp>
        <p:nvSpPr>
          <p:cNvPr id="6" name="Text Placeholder 5"/>
          <p:cNvSpPr>
            <a:spLocks noGrp="1"/>
          </p:cNvSpPr>
          <p:nvPr>
            <p:ph type="body" sz="half" idx="2"/>
          </p:nvPr>
        </p:nvSpPr>
        <p:spPr>
          <a:xfrm>
            <a:off x="839788" y="1887071"/>
            <a:ext cx="10292038" cy="3811588"/>
          </a:xfrm>
        </p:spPr>
        <p:txBody>
          <a:bodyPr>
            <a:noAutofit/>
          </a:bodyPr>
          <a:lstStyle/>
          <a:p>
            <a:r>
              <a:rPr lang="es-ES" sz="2400" b="1" dirty="0">
                <a:solidFill>
                  <a:schemeClr val="accent5">
                    <a:lumMod val="75000"/>
                  </a:schemeClr>
                </a:solidFill>
              </a:rPr>
              <a:t>Si está interesado en el pH de un cuerpo de agua porque desea saber si el agua es adecuada para un determinado pez, ¿por qué debería tomar medidas de conductividad eléctrica y temperatura del agua?</a:t>
            </a:r>
          </a:p>
          <a:p>
            <a:endParaRPr lang="en-US" sz="2400" b="1" dirty="0">
              <a:solidFill>
                <a:schemeClr val="accent5">
                  <a:lumMod val="75000"/>
                </a:schemeClr>
              </a:solidFill>
            </a:endParaRPr>
          </a:p>
          <a:p>
            <a:pPr marL="457200" lvl="0" indent="-457200">
              <a:buAutoNum type="alphaLcPeriod"/>
            </a:pPr>
            <a:r>
              <a:rPr lang="es-ES" sz="2400" b="1" dirty="0">
                <a:solidFill>
                  <a:schemeClr val="accent5">
                    <a:lumMod val="75000"/>
                  </a:schemeClr>
                </a:solidFill>
              </a:rPr>
              <a:t>No lo hace, siempre puede elegir el protocolo que desee </a:t>
            </a:r>
          </a:p>
          <a:p>
            <a:pPr marL="457200" lvl="0" indent="-457200">
              <a:buAutoNum type="alphaLcPeriod"/>
            </a:pPr>
            <a:r>
              <a:rPr lang="es-ES" sz="2400" b="1" dirty="0">
                <a:solidFill>
                  <a:srgbClr val="FF0000"/>
                </a:solidFill>
              </a:rPr>
              <a:t>Debe determinar la conductividad eléctrica y conocer la temperatura para obtener una medición de pH precisa ¡Correcto </a:t>
            </a:r>
            <a:r>
              <a:rPr lang="es-ES" sz="2400" b="1" dirty="0">
                <a:solidFill>
                  <a:srgbClr val="FF0000"/>
                </a:solidFill>
                <a:sym typeface="Wingdings" pitchFamily="2" charset="2"/>
              </a:rPr>
              <a:t>!</a:t>
            </a:r>
            <a:endParaRPr lang="en-US" sz="2400" b="1" dirty="0">
              <a:solidFill>
                <a:srgbClr val="FF0000"/>
              </a:solidFill>
            </a:endParaRPr>
          </a:p>
          <a:p>
            <a:endParaRPr lang="en-US" sz="2400" b="1" i="1" dirty="0">
              <a:solidFill>
                <a:srgbClr val="FF0000"/>
              </a:solidFill>
              <a:sym typeface="Wingdings"/>
            </a:endParaRPr>
          </a:p>
          <a:p>
            <a:pPr lvl="0"/>
            <a:r>
              <a:rPr lang="en-US" sz="2400" b="1" dirty="0">
                <a:sym typeface="Wingdings"/>
              </a:rPr>
              <a:t>¿</a:t>
            </a:r>
            <a:r>
              <a:rPr lang="en-US" sz="2400" b="1" dirty="0" err="1">
                <a:sym typeface="Wingdings"/>
              </a:rPr>
              <a:t>Estuvo</a:t>
            </a:r>
            <a:r>
              <a:rPr lang="en-US" sz="2400" b="1" dirty="0">
                <a:sym typeface="Wingdings"/>
              </a:rPr>
              <a:t> </a:t>
            </a:r>
            <a:r>
              <a:rPr lang="en-US" sz="2400" b="1" dirty="0" err="1">
                <a:sym typeface="Wingdings"/>
              </a:rPr>
              <a:t>acertado</a:t>
            </a:r>
            <a:r>
              <a:rPr lang="en-US" sz="2400" b="1" dirty="0">
                <a:sym typeface="Wingdings"/>
              </a:rPr>
              <a:t>? </a:t>
            </a:r>
            <a:r>
              <a:rPr lang="en-US" sz="2400" b="1" dirty="0" err="1">
                <a:sym typeface="Wingdings"/>
              </a:rPr>
              <a:t>Proceda</a:t>
            </a:r>
            <a:r>
              <a:rPr lang="en-US" sz="2400" b="1" dirty="0">
                <a:sym typeface="Wingdings"/>
              </a:rPr>
              <a:t> a la </a:t>
            </a:r>
            <a:r>
              <a:rPr lang="en-US" sz="2400" b="1" dirty="0" err="1">
                <a:sym typeface="Wingdings"/>
              </a:rPr>
              <a:t>siguiente</a:t>
            </a:r>
            <a:r>
              <a:rPr lang="en-US" sz="2400" b="1" dirty="0">
                <a:sym typeface="Wingdings"/>
              </a:rPr>
              <a:t> </a:t>
            </a:r>
            <a:r>
              <a:rPr lang="en-US" sz="2400" b="1" dirty="0" err="1">
                <a:sym typeface="Wingdings"/>
              </a:rPr>
              <a:t>pregunta</a:t>
            </a:r>
            <a:r>
              <a:rPr lang="en-US" sz="2400" b="1" dirty="0">
                <a:sym typeface="Wingdings"/>
              </a:rPr>
              <a:t>!</a:t>
            </a:r>
            <a:endParaRPr lang="en-US" sz="2400" b="1" dirty="0"/>
          </a:p>
          <a:p>
            <a:r>
              <a:rPr lang="en-US" sz="2000" dirty="0"/>
              <a:t> </a:t>
            </a:r>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788018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26527"/>
            <a:ext cx="12192000" cy="553147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26</a:t>
            </a:fld>
            <a:endParaRPr lang="en-US" dirty="0"/>
          </a:p>
        </p:txBody>
      </p:sp>
      <p:sp>
        <p:nvSpPr>
          <p:cNvPr id="4" name="Title 3"/>
          <p:cNvSpPr>
            <a:spLocks noGrp="1"/>
          </p:cNvSpPr>
          <p:nvPr>
            <p:ph type="title"/>
          </p:nvPr>
        </p:nvSpPr>
        <p:spPr>
          <a:xfrm>
            <a:off x="839788" y="0"/>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5</a:t>
            </a:r>
          </a:p>
        </p:txBody>
      </p:sp>
      <p:sp>
        <p:nvSpPr>
          <p:cNvPr id="6" name="Text Placeholder 5"/>
          <p:cNvSpPr>
            <a:spLocks noGrp="1"/>
          </p:cNvSpPr>
          <p:nvPr>
            <p:ph type="body" sz="half" idx="2"/>
          </p:nvPr>
        </p:nvSpPr>
        <p:spPr>
          <a:xfrm>
            <a:off x="839788" y="1797424"/>
            <a:ext cx="8573153" cy="3811588"/>
          </a:xfrm>
        </p:spPr>
        <p:txBody>
          <a:bodyPr>
            <a:noAutofit/>
          </a:bodyPr>
          <a:lstStyle/>
          <a:p>
            <a:endParaRPr lang="en-US" sz="2000" dirty="0"/>
          </a:p>
          <a:p>
            <a:r>
              <a:rPr lang="en-US" sz="2400" b="1" dirty="0">
                <a:solidFill>
                  <a:srgbClr val="243A9D"/>
                </a:solidFill>
              </a:rPr>
              <a:t>¿</a:t>
            </a:r>
            <a:r>
              <a:rPr lang="en-US" sz="2400" b="1" dirty="0" err="1">
                <a:solidFill>
                  <a:srgbClr val="243A9D"/>
                </a:solidFill>
              </a:rPr>
              <a:t>Qué</a:t>
            </a:r>
            <a:r>
              <a:rPr lang="en-US" sz="2400" b="1" dirty="0">
                <a:solidFill>
                  <a:srgbClr val="243A9D"/>
                </a:solidFill>
              </a:rPr>
              <a:t> </a:t>
            </a:r>
            <a:r>
              <a:rPr lang="en-US" sz="2400" b="1" dirty="0" err="1">
                <a:solidFill>
                  <a:srgbClr val="243A9D"/>
                </a:solidFill>
              </a:rPr>
              <a:t>debería</a:t>
            </a:r>
            <a:r>
              <a:rPr lang="en-US" sz="2400" b="1" dirty="0">
                <a:solidFill>
                  <a:srgbClr val="243A9D"/>
                </a:solidFill>
              </a:rPr>
              <a:t> usar para </a:t>
            </a:r>
            <a:r>
              <a:rPr lang="en-US" sz="2400" b="1" dirty="0" err="1">
                <a:solidFill>
                  <a:srgbClr val="243A9D"/>
                </a:solidFill>
              </a:rPr>
              <a:t>medir</a:t>
            </a:r>
            <a:r>
              <a:rPr lang="en-US" sz="2400" b="1" dirty="0">
                <a:solidFill>
                  <a:srgbClr val="243A9D"/>
                </a:solidFill>
              </a:rPr>
              <a:t> la </a:t>
            </a:r>
            <a:r>
              <a:rPr lang="en-US" sz="2400" b="1" dirty="0" err="1">
                <a:solidFill>
                  <a:srgbClr val="243A9D"/>
                </a:solidFill>
              </a:rPr>
              <a:t>transparencia</a:t>
            </a:r>
            <a:r>
              <a:rPr lang="en-US" sz="2400" b="1" dirty="0">
                <a:solidFill>
                  <a:srgbClr val="243A9D"/>
                </a:solidFill>
              </a:rPr>
              <a:t> del </a:t>
            </a:r>
            <a:r>
              <a:rPr lang="en-US" sz="2400" b="1" dirty="0" err="1">
                <a:solidFill>
                  <a:srgbClr val="243A9D"/>
                </a:solidFill>
              </a:rPr>
              <a:t>agua</a:t>
            </a:r>
            <a:r>
              <a:rPr lang="en-US" sz="2400" b="1" dirty="0">
                <a:solidFill>
                  <a:srgbClr val="243A9D"/>
                </a:solidFill>
              </a:rPr>
              <a:t>? </a:t>
            </a:r>
          </a:p>
          <a:p>
            <a:r>
              <a:rPr lang="en-US" sz="2400" b="1" dirty="0">
                <a:solidFill>
                  <a:srgbClr val="243A9D"/>
                </a:solidFill>
              </a:rPr>
              <a:t>a. Un Disco Secchi </a:t>
            </a:r>
          </a:p>
          <a:p>
            <a:r>
              <a:rPr lang="en-US" sz="2400" b="1" dirty="0">
                <a:solidFill>
                  <a:srgbClr val="243A9D"/>
                </a:solidFill>
              </a:rPr>
              <a:t>b. Un </a:t>
            </a:r>
            <a:r>
              <a:rPr lang="en-US" sz="2400" b="1" dirty="0" err="1">
                <a:solidFill>
                  <a:srgbClr val="243A9D"/>
                </a:solidFill>
              </a:rPr>
              <a:t>tubo</a:t>
            </a:r>
            <a:r>
              <a:rPr lang="en-US" sz="2400" b="1" dirty="0">
                <a:solidFill>
                  <a:srgbClr val="243A9D"/>
                </a:solidFill>
              </a:rPr>
              <a:t> de  </a:t>
            </a:r>
            <a:r>
              <a:rPr lang="en-US" sz="2400" b="1" dirty="0" err="1">
                <a:solidFill>
                  <a:srgbClr val="243A9D"/>
                </a:solidFill>
              </a:rPr>
              <a:t>transparencia</a:t>
            </a:r>
            <a:endParaRPr lang="en-US" sz="2400" b="1" dirty="0">
              <a:solidFill>
                <a:srgbClr val="243A9D"/>
              </a:solidFill>
            </a:endParaRPr>
          </a:p>
          <a:p>
            <a:r>
              <a:rPr lang="en-US" sz="2400" b="1" dirty="0">
                <a:solidFill>
                  <a:srgbClr val="243A9D"/>
                </a:solidFill>
              </a:rPr>
              <a:t>c. Un </a:t>
            </a:r>
            <a:r>
              <a:rPr lang="en-US" sz="2400" b="1" dirty="0" err="1">
                <a:solidFill>
                  <a:srgbClr val="243A9D"/>
                </a:solidFill>
              </a:rPr>
              <a:t>medidor</a:t>
            </a:r>
            <a:r>
              <a:rPr lang="en-US" sz="2400" b="1" dirty="0">
                <a:solidFill>
                  <a:srgbClr val="243A9D"/>
                </a:solidFill>
              </a:rPr>
              <a:t> de </a:t>
            </a:r>
            <a:r>
              <a:rPr lang="en-US" sz="2400" b="1" dirty="0" err="1">
                <a:solidFill>
                  <a:srgbClr val="243A9D"/>
                </a:solidFill>
              </a:rPr>
              <a:t>conductividad</a:t>
            </a:r>
            <a:r>
              <a:rPr lang="en-US" sz="2400" b="1" dirty="0">
                <a:solidFill>
                  <a:srgbClr val="243A9D"/>
                </a:solidFill>
              </a:rPr>
              <a:t> </a:t>
            </a:r>
            <a:r>
              <a:rPr lang="en-US" sz="2400" b="1" dirty="0" err="1">
                <a:solidFill>
                  <a:srgbClr val="243A9D"/>
                </a:solidFill>
              </a:rPr>
              <a:t>eléctrica</a:t>
            </a:r>
            <a:endParaRPr lang="en-US" sz="2400" b="1" dirty="0">
              <a:solidFill>
                <a:srgbClr val="243A9D"/>
              </a:solidFill>
            </a:endParaRPr>
          </a:p>
          <a:p>
            <a:r>
              <a:rPr lang="en-US" sz="2400" b="1" dirty="0">
                <a:solidFill>
                  <a:srgbClr val="243A9D"/>
                </a:solidFill>
              </a:rPr>
              <a:t>d. Un set de </a:t>
            </a:r>
            <a:r>
              <a:rPr lang="en-US" sz="2400" b="1" dirty="0" err="1">
                <a:solidFill>
                  <a:srgbClr val="243A9D"/>
                </a:solidFill>
              </a:rPr>
              <a:t>prueba</a:t>
            </a:r>
            <a:r>
              <a:rPr lang="en-US" sz="2400" b="1" dirty="0">
                <a:solidFill>
                  <a:srgbClr val="243A9D"/>
                </a:solidFill>
              </a:rPr>
              <a:t> </a:t>
            </a:r>
            <a:r>
              <a:rPr lang="en-US" sz="2400" b="1" dirty="0" err="1">
                <a:solidFill>
                  <a:srgbClr val="243A9D"/>
                </a:solidFill>
              </a:rPr>
              <a:t>química</a:t>
            </a:r>
            <a:r>
              <a:rPr lang="en-US" sz="2400" b="1" dirty="0">
                <a:solidFill>
                  <a:srgbClr val="243A9D"/>
                </a:solidFill>
              </a:rPr>
              <a:t> </a:t>
            </a:r>
            <a:r>
              <a:rPr lang="en-US" sz="2400" b="1" dirty="0" err="1">
                <a:solidFill>
                  <a:srgbClr val="243A9D"/>
                </a:solidFill>
              </a:rPr>
              <a:t>comercial</a:t>
            </a:r>
            <a:endParaRPr lang="en-US" sz="2400" b="1" dirty="0">
              <a:solidFill>
                <a:srgbClr val="243A9D"/>
              </a:solidFill>
            </a:endParaRPr>
          </a:p>
          <a:p>
            <a:r>
              <a:rPr lang="en-US" sz="2400" b="1" dirty="0">
                <a:solidFill>
                  <a:srgbClr val="243A9D"/>
                </a:solidFill>
              </a:rPr>
              <a:t>e. </a:t>
            </a:r>
            <a:r>
              <a:rPr lang="en-US" sz="2400" b="1" dirty="0" err="1">
                <a:solidFill>
                  <a:srgbClr val="243A9D"/>
                </a:solidFill>
              </a:rPr>
              <a:t>Respuestas</a:t>
            </a:r>
            <a:r>
              <a:rPr lang="en-US" sz="2400" b="1" dirty="0">
                <a:solidFill>
                  <a:srgbClr val="243A9D"/>
                </a:solidFill>
              </a:rPr>
              <a:t> A y B</a:t>
            </a:r>
          </a:p>
          <a:p>
            <a:r>
              <a:rPr lang="en-US" sz="2400" b="1" dirty="0">
                <a:solidFill>
                  <a:srgbClr val="243A9D"/>
                </a:solidFill>
              </a:rPr>
              <a:t>f. </a:t>
            </a:r>
            <a:r>
              <a:rPr lang="en-US" sz="2400" b="1" dirty="0" err="1">
                <a:solidFill>
                  <a:srgbClr val="243A9D"/>
                </a:solidFill>
              </a:rPr>
              <a:t>Todas</a:t>
            </a:r>
            <a:r>
              <a:rPr lang="en-US" sz="2400" b="1" dirty="0">
                <a:solidFill>
                  <a:srgbClr val="243A9D"/>
                </a:solidFill>
              </a:rPr>
              <a:t> las </a:t>
            </a:r>
            <a:r>
              <a:rPr lang="en-US" sz="2400" b="1" dirty="0" err="1">
                <a:solidFill>
                  <a:srgbClr val="243A9D"/>
                </a:solidFill>
              </a:rPr>
              <a:t>respuestas</a:t>
            </a:r>
            <a:r>
              <a:rPr lang="en-US" sz="2400" b="1" dirty="0">
                <a:solidFill>
                  <a:srgbClr val="243A9D"/>
                </a:solidFill>
              </a:rPr>
              <a:t> </a:t>
            </a:r>
            <a:r>
              <a:rPr lang="en-US" sz="2400" b="1" dirty="0" err="1">
                <a:solidFill>
                  <a:srgbClr val="243A9D"/>
                </a:solidFill>
              </a:rPr>
              <a:t>anteriores</a:t>
            </a:r>
            <a:endParaRPr lang="en-US" sz="2400" b="1" dirty="0">
              <a:solidFill>
                <a:srgbClr val="243A9D"/>
              </a:solidFill>
            </a:endParaRPr>
          </a:p>
          <a:p>
            <a:endParaRPr lang="en-US" sz="2400" b="1" dirty="0">
              <a:solidFill>
                <a:srgbClr val="243A9D"/>
              </a:solidFill>
            </a:endParaRPr>
          </a:p>
          <a:p>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r>
              <a:rPr lang="en-US" sz="2000" dirty="0"/>
              <a:t> </a:t>
            </a:r>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816575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27</a:t>
            </a:fld>
            <a:endParaRPr lang="en-US" dirty="0"/>
          </a:p>
        </p:txBody>
      </p:sp>
      <p:sp>
        <p:nvSpPr>
          <p:cNvPr id="4" name="Title 3"/>
          <p:cNvSpPr>
            <a:spLocks noGrp="1"/>
          </p:cNvSpPr>
          <p:nvPr>
            <p:ph type="title"/>
          </p:nvPr>
        </p:nvSpPr>
        <p:spPr>
          <a:xfrm>
            <a:off x="839788" y="-57732"/>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de la </a:t>
            </a:r>
            <a:r>
              <a:rPr lang="en-US" dirty="0" err="1"/>
              <a:t>pregunta</a:t>
            </a:r>
            <a:r>
              <a:rPr lang="en-US" dirty="0"/>
              <a:t> 5</a:t>
            </a:r>
          </a:p>
        </p:txBody>
      </p:sp>
      <p:sp>
        <p:nvSpPr>
          <p:cNvPr id="6" name="Text Placeholder 5"/>
          <p:cNvSpPr>
            <a:spLocks noGrp="1"/>
          </p:cNvSpPr>
          <p:nvPr>
            <p:ph type="body" sz="half" idx="2"/>
          </p:nvPr>
        </p:nvSpPr>
        <p:spPr>
          <a:xfrm>
            <a:off x="839788" y="1797424"/>
            <a:ext cx="8573153" cy="3811588"/>
          </a:xfrm>
        </p:spPr>
        <p:txBody>
          <a:bodyPr>
            <a:noAutofit/>
          </a:bodyPr>
          <a:lstStyle/>
          <a:p>
            <a:endParaRPr lang="en-US" sz="2000" dirty="0"/>
          </a:p>
          <a:p>
            <a:r>
              <a:rPr lang="en-US" sz="2400" b="1" dirty="0" err="1">
                <a:solidFill>
                  <a:srgbClr val="243A9D"/>
                </a:solidFill>
              </a:rPr>
              <a:t>Qué</a:t>
            </a:r>
            <a:r>
              <a:rPr lang="en-US" sz="2400" b="1" dirty="0">
                <a:solidFill>
                  <a:srgbClr val="243A9D"/>
                </a:solidFill>
              </a:rPr>
              <a:t> </a:t>
            </a:r>
            <a:r>
              <a:rPr lang="en-US" sz="2400" b="1" dirty="0" err="1">
                <a:solidFill>
                  <a:srgbClr val="243A9D"/>
                </a:solidFill>
              </a:rPr>
              <a:t>debería</a:t>
            </a:r>
            <a:r>
              <a:rPr lang="en-US" sz="2400" b="1" dirty="0">
                <a:solidFill>
                  <a:srgbClr val="243A9D"/>
                </a:solidFill>
              </a:rPr>
              <a:t> usar para </a:t>
            </a:r>
            <a:r>
              <a:rPr lang="en-US" sz="2400" b="1" dirty="0" err="1">
                <a:solidFill>
                  <a:srgbClr val="243A9D"/>
                </a:solidFill>
              </a:rPr>
              <a:t>medir</a:t>
            </a:r>
            <a:r>
              <a:rPr lang="en-US" sz="2400" b="1" dirty="0">
                <a:solidFill>
                  <a:srgbClr val="243A9D"/>
                </a:solidFill>
              </a:rPr>
              <a:t> la </a:t>
            </a:r>
            <a:r>
              <a:rPr lang="en-US" sz="2400" b="1" dirty="0" err="1">
                <a:solidFill>
                  <a:srgbClr val="243A9D"/>
                </a:solidFill>
              </a:rPr>
              <a:t>transparencia</a:t>
            </a:r>
            <a:r>
              <a:rPr lang="en-US" sz="2400" b="1" dirty="0">
                <a:solidFill>
                  <a:srgbClr val="243A9D"/>
                </a:solidFill>
              </a:rPr>
              <a:t> del </a:t>
            </a:r>
            <a:r>
              <a:rPr lang="en-US" sz="2400" b="1" dirty="0" err="1">
                <a:solidFill>
                  <a:srgbClr val="243A9D"/>
                </a:solidFill>
              </a:rPr>
              <a:t>agua</a:t>
            </a:r>
            <a:r>
              <a:rPr lang="en-US" sz="2400" b="1" dirty="0">
                <a:solidFill>
                  <a:srgbClr val="243A9D"/>
                </a:solidFill>
              </a:rPr>
              <a:t>? </a:t>
            </a:r>
          </a:p>
          <a:p>
            <a:r>
              <a:rPr lang="en-US" sz="2400" b="1" dirty="0">
                <a:solidFill>
                  <a:srgbClr val="243A9D"/>
                </a:solidFill>
              </a:rPr>
              <a:t>a. Un Disco Secchi </a:t>
            </a:r>
          </a:p>
          <a:p>
            <a:r>
              <a:rPr lang="en-US" sz="2400" b="1" dirty="0">
                <a:solidFill>
                  <a:srgbClr val="243A9D"/>
                </a:solidFill>
              </a:rPr>
              <a:t>b. Un </a:t>
            </a:r>
            <a:r>
              <a:rPr lang="en-US" sz="2400" b="1" dirty="0" err="1">
                <a:solidFill>
                  <a:srgbClr val="243A9D"/>
                </a:solidFill>
              </a:rPr>
              <a:t>tubo</a:t>
            </a:r>
            <a:r>
              <a:rPr lang="en-US" sz="2400" b="1" dirty="0">
                <a:solidFill>
                  <a:srgbClr val="243A9D"/>
                </a:solidFill>
              </a:rPr>
              <a:t> de  </a:t>
            </a:r>
            <a:r>
              <a:rPr lang="en-US" sz="2400" b="1" dirty="0" err="1">
                <a:solidFill>
                  <a:srgbClr val="243A9D"/>
                </a:solidFill>
              </a:rPr>
              <a:t>transparencia</a:t>
            </a:r>
            <a:endParaRPr lang="en-US" sz="2400" b="1" dirty="0">
              <a:solidFill>
                <a:srgbClr val="243A9D"/>
              </a:solidFill>
            </a:endParaRPr>
          </a:p>
          <a:p>
            <a:r>
              <a:rPr lang="en-US" sz="2400" b="1" dirty="0">
                <a:solidFill>
                  <a:srgbClr val="243A9D"/>
                </a:solidFill>
              </a:rPr>
              <a:t>c. Un </a:t>
            </a:r>
            <a:r>
              <a:rPr lang="en-US" sz="2400" b="1" dirty="0" err="1">
                <a:solidFill>
                  <a:srgbClr val="243A9D"/>
                </a:solidFill>
              </a:rPr>
              <a:t>medidor</a:t>
            </a:r>
            <a:r>
              <a:rPr lang="en-US" sz="2400" b="1" dirty="0">
                <a:solidFill>
                  <a:srgbClr val="243A9D"/>
                </a:solidFill>
              </a:rPr>
              <a:t> de </a:t>
            </a:r>
            <a:r>
              <a:rPr lang="en-US" sz="2400" b="1" dirty="0" err="1">
                <a:solidFill>
                  <a:srgbClr val="243A9D"/>
                </a:solidFill>
              </a:rPr>
              <a:t>conductividad</a:t>
            </a:r>
            <a:r>
              <a:rPr lang="en-US" sz="2400" b="1" dirty="0">
                <a:solidFill>
                  <a:srgbClr val="243A9D"/>
                </a:solidFill>
              </a:rPr>
              <a:t> </a:t>
            </a:r>
            <a:r>
              <a:rPr lang="en-US" sz="2400" b="1" dirty="0" err="1">
                <a:solidFill>
                  <a:srgbClr val="243A9D"/>
                </a:solidFill>
              </a:rPr>
              <a:t>eléctrica</a:t>
            </a:r>
            <a:endParaRPr lang="en-US" sz="2400" b="1" dirty="0">
              <a:solidFill>
                <a:srgbClr val="243A9D"/>
              </a:solidFill>
            </a:endParaRPr>
          </a:p>
          <a:p>
            <a:r>
              <a:rPr lang="en-US" sz="2400" b="1" dirty="0">
                <a:solidFill>
                  <a:srgbClr val="243A9D"/>
                </a:solidFill>
              </a:rPr>
              <a:t>d. Un set de </a:t>
            </a:r>
            <a:r>
              <a:rPr lang="en-US" sz="2400" b="1" dirty="0" err="1">
                <a:solidFill>
                  <a:srgbClr val="243A9D"/>
                </a:solidFill>
              </a:rPr>
              <a:t>prueba</a:t>
            </a:r>
            <a:r>
              <a:rPr lang="en-US" sz="2400" b="1" dirty="0">
                <a:solidFill>
                  <a:srgbClr val="243A9D"/>
                </a:solidFill>
              </a:rPr>
              <a:t> </a:t>
            </a:r>
            <a:r>
              <a:rPr lang="en-US" sz="2400" b="1" dirty="0" err="1">
                <a:solidFill>
                  <a:srgbClr val="243A9D"/>
                </a:solidFill>
              </a:rPr>
              <a:t>química</a:t>
            </a:r>
            <a:r>
              <a:rPr lang="en-US" sz="2400" b="1" dirty="0">
                <a:solidFill>
                  <a:srgbClr val="243A9D"/>
                </a:solidFill>
              </a:rPr>
              <a:t> </a:t>
            </a:r>
            <a:r>
              <a:rPr lang="en-US" sz="2400" b="1" dirty="0" err="1">
                <a:solidFill>
                  <a:srgbClr val="243A9D"/>
                </a:solidFill>
              </a:rPr>
              <a:t>comercial</a:t>
            </a:r>
            <a:endParaRPr lang="en-US" sz="2400" b="1" dirty="0">
              <a:solidFill>
                <a:srgbClr val="243A9D"/>
              </a:solidFill>
            </a:endParaRPr>
          </a:p>
          <a:p>
            <a:r>
              <a:rPr lang="en-US" sz="2400" b="1" dirty="0">
                <a:solidFill>
                  <a:srgbClr val="FF0000"/>
                </a:solidFill>
              </a:rPr>
              <a:t>e. </a:t>
            </a:r>
            <a:r>
              <a:rPr lang="en-US" sz="2400" b="1" dirty="0" err="1">
                <a:solidFill>
                  <a:srgbClr val="FF0000"/>
                </a:solidFill>
              </a:rPr>
              <a:t>Respuestas</a:t>
            </a:r>
            <a:r>
              <a:rPr lang="en-US" sz="2400" b="1" dirty="0">
                <a:solidFill>
                  <a:srgbClr val="FF0000"/>
                </a:solidFill>
              </a:rPr>
              <a:t> A y B ¡</a:t>
            </a:r>
            <a:r>
              <a:rPr lang="en-US" sz="2400" b="1" dirty="0" err="1">
                <a:solidFill>
                  <a:srgbClr val="FF0000"/>
                </a:solidFill>
              </a:rPr>
              <a:t>Correcto</a:t>
            </a:r>
            <a:r>
              <a:rPr lang="en-US" sz="2400" b="1" dirty="0">
                <a:solidFill>
                  <a:srgbClr val="FF0000"/>
                </a:solidFill>
              </a:rPr>
              <a:t> </a:t>
            </a:r>
            <a:r>
              <a:rPr lang="en-US" sz="2400" b="1" dirty="0">
                <a:solidFill>
                  <a:srgbClr val="FF0000"/>
                </a:solidFill>
                <a:sym typeface="Wingdings" pitchFamily="2" charset="2"/>
              </a:rPr>
              <a:t>!</a:t>
            </a:r>
            <a:endParaRPr lang="en-US" sz="2400" b="1" dirty="0">
              <a:solidFill>
                <a:srgbClr val="FF0000"/>
              </a:solidFill>
            </a:endParaRPr>
          </a:p>
          <a:p>
            <a:r>
              <a:rPr lang="en-US" sz="2400" b="1" dirty="0">
                <a:solidFill>
                  <a:srgbClr val="243A9D"/>
                </a:solidFill>
              </a:rPr>
              <a:t>f. </a:t>
            </a:r>
            <a:r>
              <a:rPr lang="en-US" sz="2400" b="1" dirty="0" err="1">
                <a:solidFill>
                  <a:srgbClr val="243A9D"/>
                </a:solidFill>
              </a:rPr>
              <a:t>Todas</a:t>
            </a:r>
            <a:r>
              <a:rPr lang="en-US" sz="2400" b="1" dirty="0">
                <a:solidFill>
                  <a:srgbClr val="243A9D"/>
                </a:solidFill>
              </a:rPr>
              <a:t> las </a:t>
            </a:r>
            <a:r>
              <a:rPr lang="en-US" sz="2400" b="1" dirty="0" err="1">
                <a:solidFill>
                  <a:srgbClr val="243A9D"/>
                </a:solidFill>
              </a:rPr>
              <a:t>respuestas</a:t>
            </a:r>
            <a:r>
              <a:rPr lang="en-US" sz="2400" b="1" dirty="0">
                <a:solidFill>
                  <a:srgbClr val="243A9D"/>
                </a:solidFill>
              </a:rPr>
              <a:t> </a:t>
            </a:r>
            <a:r>
              <a:rPr lang="en-US" sz="2400" b="1" dirty="0" err="1">
                <a:solidFill>
                  <a:srgbClr val="243A9D"/>
                </a:solidFill>
              </a:rPr>
              <a:t>anteriores</a:t>
            </a:r>
            <a:endParaRPr lang="en-US" sz="2400" b="1" dirty="0">
              <a:solidFill>
                <a:srgbClr val="243A9D"/>
              </a:solidFill>
            </a:endParaRPr>
          </a:p>
          <a:p>
            <a:endParaRPr lang="en-US" sz="2400" b="1" dirty="0">
              <a:solidFill>
                <a:srgbClr val="243A9D"/>
              </a:solidFill>
            </a:endParaRPr>
          </a:p>
          <a:p>
            <a:r>
              <a:rPr lang="en-US" sz="2400" b="1" dirty="0"/>
              <a:t>¿</a:t>
            </a:r>
            <a:r>
              <a:rPr lang="en-US" sz="2400" b="1" dirty="0" err="1"/>
              <a:t>Estuvo</a:t>
            </a:r>
            <a:r>
              <a:rPr lang="en-US" sz="2400" b="1" dirty="0"/>
              <a:t> </a:t>
            </a:r>
            <a:r>
              <a:rPr lang="en-US" sz="2400" b="1" dirty="0" err="1"/>
              <a:t>acertado</a:t>
            </a:r>
            <a:r>
              <a:rPr lang="en-US" sz="2400" b="1" dirty="0"/>
              <a:t>? </a:t>
            </a:r>
          </a:p>
          <a:p>
            <a:r>
              <a:rPr lang="en-US" sz="2000" dirty="0"/>
              <a:t> </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26527"/>
            <a:ext cx="12192000" cy="5531473"/>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36279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28</a:t>
            </a:fld>
            <a:endParaRPr lang="en-US" dirty="0"/>
          </a:p>
        </p:txBody>
      </p:sp>
      <p:sp>
        <p:nvSpPr>
          <p:cNvPr id="4" name="Title 3"/>
          <p:cNvSpPr>
            <a:spLocks noGrp="1"/>
          </p:cNvSpPr>
          <p:nvPr>
            <p:ph type="title"/>
          </p:nvPr>
        </p:nvSpPr>
        <p:spPr>
          <a:xfrm>
            <a:off x="839788" y="0"/>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6</a:t>
            </a:r>
          </a:p>
        </p:txBody>
      </p:sp>
      <p:sp>
        <p:nvSpPr>
          <p:cNvPr id="6" name="Text Placeholder 5"/>
          <p:cNvSpPr>
            <a:spLocks noGrp="1"/>
          </p:cNvSpPr>
          <p:nvPr>
            <p:ph type="body" sz="half" idx="2"/>
          </p:nvPr>
        </p:nvSpPr>
        <p:spPr>
          <a:xfrm>
            <a:off x="839788" y="1714499"/>
            <a:ext cx="10514012" cy="4466167"/>
          </a:xfrm>
        </p:spPr>
        <p:txBody>
          <a:bodyPr>
            <a:noAutofit/>
          </a:bodyPr>
          <a:lstStyle/>
          <a:p>
            <a:r>
              <a:rPr lang="en-US" sz="2400" b="1" dirty="0">
                <a:solidFill>
                  <a:schemeClr val="accent5">
                    <a:lumMod val="75000"/>
                  </a:schemeClr>
                </a:solidFill>
              </a:rPr>
              <a:t> </a:t>
            </a:r>
            <a:r>
              <a:rPr lang="es-ES" sz="2400" b="1" dirty="0">
                <a:solidFill>
                  <a:schemeClr val="accent5">
                    <a:lumMod val="75000"/>
                  </a:schemeClr>
                </a:solidFill>
              </a:rPr>
              <a:t>¿Cuál de las siguientes propiedades del agua se describe como una variable maestra, porque afecta a casi todas las demás propiedades del agua?</a:t>
            </a:r>
            <a:endParaRPr lang="en-US" sz="2400" b="1" dirty="0">
              <a:solidFill>
                <a:schemeClr val="accent5">
                  <a:lumMod val="75000"/>
                </a:schemeClr>
              </a:solidFill>
            </a:endParaRPr>
          </a:p>
          <a:p>
            <a:pPr lvl="0"/>
            <a:r>
              <a:rPr lang="en-US" sz="2400" b="1" dirty="0">
                <a:solidFill>
                  <a:srgbClr val="243A9D"/>
                </a:solidFill>
              </a:rPr>
              <a:t>a. El  pH</a:t>
            </a:r>
          </a:p>
          <a:p>
            <a:pPr lvl="0"/>
            <a:r>
              <a:rPr lang="en-US" sz="2400" b="1" dirty="0">
                <a:solidFill>
                  <a:srgbClr val="243A9D"/>
                </a:solidFill>
              </a:rPr>
              <a:t>b. La </a:t>
            </a:r>
            <a:r>
              <a:rPr lang="en-US" sz="2400" b="1" dirty="0" err="1">
                <a:solidFill>
                  <a:srgbClr val="243A9D"/>
                </a:solidFill>
              </a:rPr>
              <a:t>conductivitidad</a:t>
            </a:r>
            <a:r>
              <a:rPr lang="en-US" sz="2400" b="1" dirty="0">
                <a:solidFill>
                  <a:srgbClr val="243A9D"/>
                </a:solidFill>
              </a:rPr>
              <a:t> </a:t>
            </a:r>
            <a:r>
              <a:rPr lang="en-US" sz="2400" b="1" dirty="0" err="1">
                <a:solidFill>
                  <a:srgbClr val="243A9D"/>
                </a:solidFill>
              </a:rPr>
              <a:t>eléctrica</a:t>
            </a:r>
            <a:endParaRPr lang="en-US" sz="2400" b="1" dirty="0">
              <a:solidFill>
                <a:srgbClr val="243A9D"/>
              </a:solidFill>
            </a:endParaRPr>
          </a:p>
          <a:p>
            <a:pPr lvl="0"/>
            <a:r>
              <a:rPr lang="en-US" sz="2400" b="1" dirty="0">
                <a:solidFill>
                  <a:srgbClr val="243A9D"/>
                </a:solidFill>
              </a:rPr>
              <a:t>c. El </a:t>
            </a:r>
            <a:r>
              <a:rPr lang="en-US" sz="2400" b="1" dirty="0" err="1">
                <a:solidFill>
                  <a:srgbClr val="243A9D"/>
                </a:solidFill>
              </a:rPr>
              <a:t>oxígeno</a:t>
            </a:r>
            <a:r>
              <a:rPr lang="en-US" sz="2400" b="1" dirty="0">
                <a:solidFill>
                  <a:srgbClr val="243A9D"/>
                </a:solidFill>
              </a:rPr>
              <a:t> </a:t>
            </a:r>
            <a:r>
              <a:rPr lang="en-US" sz="2400" b="1" dirty="0" err="1">
                <a:solidFill>
                  <a:srgbClr val="243A9D"/>
                </a:solidFill>
              </a:rPr>
              <a:t>disuelto</a:t>
            </a:r>
            <a:endParaRPr lang="en-US" sz="2400" b="1" dirty="0">
              <a:solidFill>
                <a:srgbClr val="243A9D"/>
              </a:solidFill>
            </a:endParaRPr>
          </a:p>
          <a:p>
            <a:pPr lvl="0"/>
            <a:r>
              <a:rPr lang="en-US" sz="2400" b="1" dirty="0">
                <a:solidFill>
                  <a:srgbClr val="243A9D"/>
                </a:solidFill>
              </a:rPr>
              <a:t>d. La </a:t>
            </a:r>
            <a:r>
              <a:rPr lang="en-US" sz="2400" b="1" dirty="0" err="1">
                <a:solidFill>
                  <a:srgbClr val="243A9D"/>
                </a:solidFill>
              </a:rPr>
              <a:t>temperatura</a:t>
            </a:r>
            <a:endParaRPr lang="en-US" sz="2400" b="1" dirty="0">
              <a:solidFill>
                <a:srgbClr val="243A9D"/>
              </a:solidFill>
            </a:endParaRPr>
          </a:p>
          <a:p>
            <a:pPr lvl="0"/>
            <a:r>
              <a:rPr lang="en-US" sz="2400" b="1" dirty="0">
                <a:solidFill>
                  <a:srgbClr val="243A9D"/>
                </a:solidFill>
              </a:rPr>
              <a:t>e. La </a:t>
            </a:r>
            <a:r>
              <a:rPr lang="en-US" sz="2400" b="1" dirty="0" err="1">
                <a:solidFill>
                  <a:srgbClr val="243A9D"/>
                </a:solidFill>
              </a:rPr>
              <a:t>transparencia</a:t>
            </a:r>
            <a:endParaRPr lang="en-US" sz="2400" b="1" dirty="0">
              <a:solidFill>
                <a:srgbClr val="243A9D"/>
              </a:solidFill>
            </a:endParaRPr>
          </a:p>
          <a:p>
            <a:pPr lvl="0"/>
            <a:r>
              <a:rPr lang="en-US" sz="2400" b="1" dirty="0">
                <a:solidFill>
                  <a:srgbClr val="243A9D"/>
                </a:solidFill>
              </a:rPr>
              <a:t>f. </a:t>
            </a:r>
            <a:r>
              <a:rPr lang="en-US" sz="2400" b="1" dirty="0" err="1">
                <a:solidFill>
                  <a:srgbClr val="243A9D"/>
                </a:solidFill>
              </a:rPr>
              <a:t>Todas</a:t>
            </a:r>
            <a:r>
              <a:rPr lang="en-US" sz="2400" b="1" dirty="0">
                <a:solidFill>
                  <a:srgbClr val="243A9D"/>
                </a:solidFill>
              </a:rPr>
              <a:t> las variables </a:t>
            </a:r>
            <a:r>
              <a:rPr lang="en-US" sz="2400" b="1" dirty="0" err="1">
                <a:solidFill>
                  <a:srgbClr val="243A9D"/>
                </a:solidFill>
              </a:rPr>
              <a:t>afectan</a:t>
            </a:r>
            <a:r>
              <a:rPr lang="en-US" sz="2400" b="1" dirty="0">
                <a:solidFill>
                  <a:srgbClr val="243A9D"/>
                </a:solidFill>
              </a:rPr>
              <a:t> por </a:t>
            </a:r>
            <a:r>
              <a:rPr lang="en-US" sz="2400" b="1" dirty="0" err="1">
                <a:solidFill>
                  <a:srgbClr val="243A9D"/>
                </a:solidFill>
              </a:rPr>
              <a:t>igual</a:t>
            </a:r>
            <a:r>
              <a:rPr lang="en-US" sz="2400" b="1" dirty="0">
                <a:solidFill>
                  <a:srgbClr val="243A9D"/>
                </a:solidFill>
              </a:rPr>
              <a:t> a </a:t>
            </a:r>
            <a:r>
              <a:rPr lang="en-US" sz="2400" b="1" dirty="0" err="1">
                <a:solidFill>
                  <a:srgbClr val="243A9D"/>
                </a:solidFill>
              </a:rPr>
              <a:t>otras</a:t>
            </a:r>
            <a:r>
              <a:rPr lang="en-US" sz="2400" b="1" dirty="0">
                <a:solidFill>
                  <a:srgbClr val="243A9D"/>
                </a:solidFill>
              </a:rPr>
              <a:t> </a:t>
            </a:r>
            <a:r>
              <a:rPr lang="en-US" sz="2400" b="1" dirty="0" err="1">
                <a:solidFill>
                  <a:srgbClr val="243A9D"/>
                </a:solidFill>
              </a:rPr>
              <a:t>propiedades</a:t>
            </a:r>
            <a:r>
              <a:rPr lang="en-US" sz="2400" b="1" dirty="0">
                <a:solidFill>
                  <a:srgbClr val="243A9D"/>
                </a:solidFill>
              </a:rPr>
              <a:t> del </a:t>
            </a:r>
            <a:r>
              <a:rPr lang="en-US" sz="2400" b="1" dirty="0" err="1">
                <a:solidFill>
                  <a:srgbClr val="243A9D"/>
                </a:solidFill>
              </a:rPr>
              <a:t>agua</a:t>
            </a:r>
            <a:endParaRPr lang="en-US" sz="2400" b="1" dirty="0">
              <a:solidFill>
                <a:srgbClr val="243A9D"/>
              </a:solidFill>
            </a:endParaRPr>
          </a:p>
          <a:p>
            <a:endParaRPr lang="en-US" sz="2400" b="1" dirty="0"/>
          </a:p>
          <a:p>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r>
              <a:rPr lang="en-US" sz="2400" dirty="0"/>
              <a:t> </a:t>
            </a:r>
          </a:p>
        </p:txBody>
      </p:sp>
      <p:pic>
        <p:nvPicPr>
          <p:cNvPr id="8" name="Picture 7"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 y="1304693"/>
            <a:ext cx="12212707" cy="5553307"/>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23484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a:t>
            </a:fld>
            <a:endParaRPr lang="en-US" dirty="0"/>
          </a:p>
        </p:txBody>
      </p:sp>
      <p:sp>
        <p:nvSpPr>
          <p:cNvPr id="4" name="Title 3"/>
          <p:cNvSpPr>
            <a:spLocks noGrp="1"/>
          </p:cNvSpPr>
          <p:nvPr>
            <p:ph type="title"/>
          </p:nvPr>
        </p:nvSpPr>
        <p:spPr>
          <a:xfrm>
            <a:off x="679359" y="0"/>
            <a:ext cx="9518525" cy="1600200"/>
          </a:xfrm>
        </p:spPr>
        <p:txBody>
          <a:bodyPr/>
          <a:lstStyle/>
          <a:p>
            <a:r>
              <a:rPr lang="es-AR" dirty="0" smtClean="0"/>
              <a:t>1. Introducción: La Hidrósfera y el sistema terrestre</a:t>
            </a:r>
            <a:endParaRPr lang="es-AR" dirty="0"/>
          </a:p>
        </p:txBody>
      </p:sp>
      <p:sp>
        <p:nvSpPr>
          <p:cNvPr id="6" name="Text Placeholder 5"/>
          <p:cNvSpPr>
            <a:spLocks noGrp="1"/>
          </p:cNvSpPr>
          <p:nvPr>
            <p:ph type="body" sz="half" idx="2"/>
          </p:nvPr>
        </p:nvSpPr>
        <p:spPr>
          <a:xfrm>
            <a:off x="569600" y="1884184"/>
            <a:ext cx="6590338" cy="4714735"/>
          </a:xfrm>
        </p:spPr>
        <p:txBody>
          <a:bodyPr>
            <a:normAutofit/>
          </a:bodyPr>
          <a:lstStyle/>
          <a:p>
            <a:pPr algn="just"/>
            <a:r>
              <a:rPr lang="es-AR" sz="2400" b="1" dirty="0" smtClean="0">
                <a:solidFill>
                  <a:srgbClr val="243A9D"/>
                </a:solidFill>
              </a:rPr>
              <a:t>EL sistema terrestre </a:t>
            </a:r>
            <a:r>
              <a:rPr lang="es-ES" sz="2400" dirty="0" smtClean="0"/>
              <a:t>se </a:t>
            </a:r>
            <a:r>
              <a:rPr lang="es-ES" sz="2400" dirty="0"/>
              <a:t>refiere a la interacción de los procesos físicos, químicos y biológicos de la Tierra. El </a:t>
            </a:r>
            <a:r>
              <a:rPr lang="es-AR" sz="2400" dirty="0" smtClean="0"/>
              <a:t>sistema consiste de la </a:t>
            </a:r>
            <a:r>
              <a:rPr lang="es-AR" sz="2400" b="1" dirty="0" smtClean="0">
                <a:solidFill>
                  <a:srgbClr val="243A9D"/>
                </a:solidFill>
              </a:rPr>
              <a:t>atmósfera</a:t>
            </a:r>
            <a:r>
              <a:rPr lang="es-AR" sz="2400" dirty="0" smtClean="0">
                <a:solidFill>
                  <a:srgbClr val="002060"/>
                </a:solidFill>
              </a:rPr>
              <a:t> </a:t>
            </a:r>
            <a:r>
              <a:rPr lang="es-AR" sz="2400" dirty="0" smtClean="0"/>
              <a:t>(aire), la </a:t>
            </a:r>
            <a:r>
              <a:rPr lang="es-AR" sz="2400" b="1" dirty="0" smtClean="0">
                <a:solidFill>
                  <a:srgbClr val="243A9D"/>
                </a:solidFill>
              </a:rPr>
              <a:t>hidrósfera</a:t>
            </a:r>
            <a:r>
              <a:rPr lang="es-AR" sz="2400" dirty="0" smtClean="0">
                <a:solidFill>
                  <a:srgbClr val="243A9D"/>
                </a:solidFill>
              </a:rPr>
              <a:t> </a:t>
            </a:r>
            <a:r>
              <a:rPr lang="es-AR" sz="2400" dirty="0" smtClean="0"/>
              <a:t>(agua), la </a:t>
            </a:r>
            <a:r>
              <a:rPr lang="es-AR" sz="2400" b="1" dirty="0" smtClean="0">
                <a:solidFill>
                  <a:srgbClr val="243A9D"/>
                </a:solidFill>
              </a:rPr>
              <a:t>litósfera- que incluye el suelo (</a:t>
            </a:r>
            <a:r>
              <a:rPr lang="es-AR" sz="2400" b="1" dirty="0" err="1" smtClean="0">
                <a:solidFill>
                  <a:srgbClr val="243A9D"/>
                </a:solidFill>
              </a:rPr>
              <a:t>pedósfera</a:t>
            </a:r>
            <a:r>
              <a:rPr lang="es-AR" sz="2400" b="1" dirty="0" smtClean="0">
                <a:solidFill>
                  <a:srgbClr val="243A9D"/>
                </a:solidFill>
              </a:rPr>
              <a:t>)</a:t>
            </a:r>
            <a:r>
              <a:rPr lang="es-AR" sz="2400" dirty="0" smtClean="0">
                <a:solidFill>
                  <a:schemeClr val="accent5">
                    <a:lumMod val="75000"/>
                  </a:schemeClr>
                </a:solidFill>
              </a:rPr>
              <a:t> </a:t>
            </a:r>
            <a:r>
              <a:rPr lang="es-AR" sz="2400" dirty="0" smtClean="0"/>
              <a:t>(tierra) y la  </a:t>
            </a:r>
            <a:r>
              <a:rPr lang="es-AR" sz="2400" b="1" dirty="0" smtClean="0">
                <a:solidFill>
                  <a:srgbClr val="243A9D"/>
                </a:solidFill>
              </a:rPr>
              <a:t>biósfera</a:t>
            </a:r>
            <a:r>
              <a:rPr lang="es-AR" sz="2400" b="1" dirty="0" smtClean="0">
                <a:solidFill>
                  <a:schemeClr val="accent5">
                    <a:lumMod val="75000"/>
                  </a:schemeClr>
                </a:solidFill>
              </a:rPr>
              <a:t> </a:t>
            </a:r>
            <a:r>
              <a:rPr lang="es-AR" sz="2400" dirty="0" smtClean="0"/>
              <a:t>(vida)</a:t>
            </a:r>
            <a:r>
              <a:rPr lang="en-US" sz="2400" dirty="0" smtClean="0"/>
              <a:t>. </a:t>
            </a:r>
            <a:r>
              <a:rPr lang="es-ES" sz="2400" dirty="0"/>
              <a:t>Cambiar cualquier parte del sistema terrestre, como la química del agua o la transparencia del agua, puede afectar al resto del sistema. Ahí es donde la Investigación de la Hidrosfera de GLOBE es importante: </a:t>
            </a:r>
            <a:r>
              <a:rPr lang="en-US" sz="2400" b="1" dirty="0">
                <a:solidFill>
                  <a:srgbClr val="243A9D"/>
                </a:solidFill>
              </a:rPr>
              <a:t>para </a:t>
            </a:r>
            <a:r>
              <a:rPr lang="es-AR" sz="2400" b="1" dirty="0" smtClean="0">
                <a:solidFill>
                  <a:srgbClr val="243A9D"/>
                </a:solidFill>
              </a:rPr>
              <a:t>documentar las características químicas y físicas de nuestros cuerpos de agua, tan importantes para la vida, y para documentar cuándo y dónde se encuentran los cambios en los cuerpos de agua de nuestra Tierra. </a:t>
            </a:r>
            <a:endParaRPr lang="es-AR" sz="2400" b="1" dirty="0">
              <a:solidFill>
                <a:srgbClr val="243A9D"/>
              </a:solidFill>
            </a:endParaRPr>
          </a:p>
        </p:txBody>
      </p:sp>
      <p:sp>
        <p:nvSpPr>
          <p:cNvPr id="14" name="TextBox 13" descr="The biosphere, hydrosphere, atmosphere and lithosphere are all connected" title="Earth system diagram"/>
          <p:cNvSpPr txBox="1"/>
          <p:nvPr/>
        </p:nvSpPr>
        <p:spPr>
          <a:xfrm>
            <a:off x="7512033" y="5797113"/>
            <a:ext cx="4319357" cy="954107"/>
          </a:xfrm>
          <a:prstGeom prst="rect">
            <a:avLst/>
          </a:prstGeom>
          <a:noFill/>
        </p:spPr>
        <p:txBody>
          <a:bodyPr wrap="square" rtlCol="0">
            <a:spAutoFit/>
          </a:bodyPr>
          <a:lstStyle/>
          <a:p>
            <a:pPr lvl="0" algn="ctr">
              <a:defRPr sz="1800" b="0" i="0" u="none" strike="noStrike" kern="0" cap="none" spc="0" baseline="0">
                <a:solidFill>
                  <a:srgbClr val="000000"/>
                </a:solidFill>
                <a:uFillTx/>
              </a:defRPr>
            </a:pPr>
            <a:r>
              <a:rPr lang="es-AR" sz="1400" b="1" i="1" kern="0" dirty="0" smtClean="0">
                <a:solidFill>
                  <a:srgbClr val="000000"/>
                </a:solidFill>
                <a:ea typeface="Calibri"/>
                <a:cs typeface="Calibri"/>
              </a:rPr>
              <a:t>Sistema terrestre. Flujo de energía y ciclos de la materia.</a:t>
            </a:r>
            <a:endParaRPr lang="es-AR" sz="1600" kern="0" dirty="0" smtClean="0">
              <a:solidFill>
                <a:srgbClr val="000000"/>
              </a:solidFill>
              <a:latin typeface="Calibri" panose="020F0502020204030204" pitchFamily="34" charset="0"/>
              <a:ea typeface="Arial"/>
              <a:cs typeface="Calibri" panose="020F0502020204030204" pitchFamily="34" charset="0"/>
            </a:endParaRPr>
          </a:p>
          <a:p>
            <a:pPr lvl="0" algn="ctr">
              <a:defRPr sz="1800" b="0" i="0" u="none" strike="noStrike" kern="0" cap="none" spc="0" baseline="0">
                <a:solidFill>
                  <a:srgbClr val="000000"/>
                </a:solidFill>
                <a:uFillTx/>
              </a:defRPr>
            </a:pPr>
            <a:r>
              <a:rPr lang="es-AR" sz="1400" b="1" i="1" kern="0" dirty="0" smtClean="0">
                <a:solidFill>
                  <a:srgbClr val="000000"/>
                </a:solidFill>
                <a:ea typeface="Calibri"/>
                <a:cs typeface="Calibri"/>
              </a:rPr>
              <a:t> En el sistema terrestre, todo se conecta con todo lo demás.</a:t>
            </a:r>
            <a:endParaRPr lang="es-AR" sz="1400" b="1" i="1" dirty="0"/>
          </a:p>
        </p:txBody>
      </p:sp>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t="7679" b="11054"/>
          <a:stretch/>
        </p:blipFill>
        <p:spPr>
          <a:xfrm>
            <a:off x="8008235" y="1730781"/>
            <a:ext cx="3326952" cy="3786714"/>
          </a:xfrm>
          <a:prstGeom prst="rect">
            <a:avLst/>
          </a:prstGeom>
        </p:spPr>
      </p:pic>
    </p:spTree>
    <p:extLst>
      <p:ext uri="{BB962C8B-B14F-4D97-AF65-F5344CB8AC3E}">
        <p14:creationId xmlns:p14="http://schemas.microsoft.com/office/powerpoint/2010/main" val="95135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29</a:t>
            </a:fld>
            <a:endParaRPr lang="en-US" dirty="0"/>
          </a:p>
        </p:txBody>
      </p:sp>
      <p:sp>
        <p:nvSpPr>
          <p:cNvPr id="4" name="Title 3"/>
          <p:cNvSpPr>
            <a:spLocks noGrp="1"/>
          </p:cNvSpPr>
          <p:nvPr>
            <p:ph type="title"/>
          </p:nvPr>
        </p:nvSpPr>
        <p:spPr>
          <a:xfrm>
            <a:off x="839788" y="970156"/>
            <a:ext cx="8949671" cy="630044"/>
          </a:xfrm>
        </p:spPr>
        <p:txBody>
          <a:bodyPr/>
          <a:lstStyle/>
          <a:p>
            <a:r>
              <a:rPr lang="es-AR" dirty="0" smtClean="0"/>
              <a:t>¡Repase su comprensión! Respuesta de la pregunta 6</a:t>
            </a:r>
            <a:endParaRPr lang="es-AR" dirty="0"/>
          </a:p>
        </p:txBody>
      </p:sp>
      <p:sp>
        <p:nvSpPr>
          <p:cNvPr id="6" name="Text Placeholder 5"/>
          <p:cNvSpPr>
            <a:spLocks noGrp="1"/>
          </p:cNvSpPr>
          <p:nvPr>
            <p:ph type="body" sz="half" idx="2"/>
          </p:nvPr>
        </p:nvSpPr>
        <p:spPr>
          <a:xfrm>
            <a:off x="839788" y="1570383"/>
            <a:ext cx="11352212" cy="3811588"/>
          </a:xfrm>
        </p:spPr>
        <p:txBody>
          <a:bodyPr>
            <a:noAutofit/>
          </a:bodyPr>
          <a:lstStyle/>
          <a:p>
            <a:r>
              <a:rPr lang="en-US" sz="2000" dirty="0"/>
              <a:t> </a:t>
            </a:r>
            <a:endParaRPr lang="en-US" sz="2000" b="1" dirty="0">
              <a:solidFill>
                <a:srgbClr val="243A9D"/>
              </a:solidFill>
            </a:endParaRPr>
          </a:p>
          <a:p>
            <a:r>
              <a:rPr lang="en-US" sz="2400" b="1" dirty="0">
                <a:solidFill>
                  <a:schemeClr val="accent5">
                    <a:lumMod val="75000"/>
                  </a:schemeClr>
                </a:solidFill>
              </a:rPr>
              <a:t> </a:t>
            </a:r>
            <a:r>
              <a:rPr lang="es-ES" sz="2400" b="1" dirty="0">
                <a:solidFill>
                  <a:schemeClr val="accent5">
                    <a:lumMod val="75000"/>
                  </a:schemeClr>
                </a:solidFill>
              </a:rPr>
              <a:t>¿Cuál de las siguientes propiedades del agua se describe como una variable maestra, porque afecta a casi todas las demás propiedades del agua?</a:t>
            </a:r>
            <a:endParaRPr lang="en-US" sz="2400" b="1" dirty="0">
              <a:solidFill>
                <a:schemeClr val="accent5">
                  <a:lumMod val="75000"/>
                </a:schemeClr>
              </a:solidFill>
            </a:endParaRPr>
          </a:p>
          <a:p>
            <a:pPr lvl="0"/>
            <a:r>
              <a:rPr lang="en-US" sz="2400" b="1" dirty="0">
                <a:solidFill>
                  <a:srgbClr val="243A9D"/>
                </a:solidFill>
              </a:rPr>
              <a:t>a. El  pH</a:t>
            </a:r>
          </a:p>
          <a:p>
            <a:pPr lvl="0"/>
            <a:r>
              <a:rPr lang="en-US" sz="2400" b="1" dirty="0">
                <a:solidFill>
                  <a:srgbClr val="243A9D"/>
                </a:solidFill>
              </a:rPr>
              <a:t>b. </a:t>
            </a:r>
            <a:r>
              <a:rPr lang="es-AR" sz="2400" b="1" dirty="0" smtClean="0">
                <a:solidFill>
                  <a:srgbClr val="243A9D"/>
                </a:solidFill>
              </a:rPr>
              <a:t>La conductividad eléctrica</a:t>
            </a:r>
          </a:p>
          <a:p>
            <a:pPr lvl="0"/>
            <a:r>
              <a:rPr lang="es-AR" sz="2400" b="1" dirty="0" smtClean="0">
                <a:solidFill>
                  <a:srgbClr val="243A9D"/>
                </a:solidFill>
              </a:rPr>
              <a:t>c. El oxígeno disuelto</a:t>
            </a:r>
          </a:p>
          <a:p>
            <a:pPr lvl="0"/>
            <a:r>
              <a:rPr lang="es-AR" sz="2400" b="1" dirty="0" smtClean="0">
                <a:solidFill>
                  <a:srgbClr val="243A9D"/>
                </a:solidFill>
              </a:rPr>
              <a:t>d. La temperatura</a:t>
            </a:r>
          </a:p>
          <a:p>
            <a:pPr lvl="0"/>
            <a:r>
              <a:rPr lang="es-AR" sz="2400" b="1" dirty="0" smtClean="0">
                <a:solidFill>
                  <a:srgbClr val="243A9D"/>
                </a:solidFill>
              </a:rPr>
              <a:t>e. La transparencia</a:t>
            </a:r>
          </a:p>
          <a:p>
            <a:pPr lvl="0"/>
            <a:r>
              <a:rPr lang="es-AR" sz="2400" b="1" dirty="0" smtClean="0">
                <a:solidFill>
                  <a:srgbClr val="243A9D"/>
                </a:solidFill>
              </a:rPr>
              <a:t>f. Todas las variables afectan por igual a otras propiedades del agua</a:t>
            </a:r>
          </a:p>
          <a:p>
            <a:pPr lvl="0"/>
            <a:endParaRPr lang="es-AR" sz="2400" b="1" dirty="0" smtClean="0">
              <a:solidFill>
                <a:srgbClr val="243A9D"/>
              </a:solidFill>
            </a:endParaRPr>
          </a:p>
          <a:p>
            <a:pPr lvl="0"/>
            <a:r>
              <a:rPr lang="es-AR" sz="2400" b="1" dirty="0" smtClean="0"/>
              <a:t>¿Estuvo acertado? Ahora, miremos al resto de los Protocolos de Hidrósfera!</a:t>
            </a:r>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960696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30</a:t>
            </a:fld>
            <a:endParaRPr lang="en-US" dirty="0"/>
          </a:p>
        </p:txBody>
      </p:sp>
      <p:sp>
        <p:nvSpPr>
          <p:cNvPr id="4" name="Title 3"/>
          <p:cNvSpPr>
            <a:spLocks noGrp="1"/>
          </p:cNvSpPr>
          <p:nvPr>
            <p:ph type="title"/>
          </p:nvPr>
        </p:nvSpPr>
        <p:spPr>
          <a:xfrm>
            <a:off x="839788" y="0"/>
            <a:ext cx="6353492" cy="1600200"/>
          </a:xfrm>
        </p:spPr>
        <p:txBody>
          <a:bodyPr/>
          <a:lstStyle/>
          <a:p>
            <a:r>
              <a:rPr lang="en-US" dirty="0"/>
              <a:t>El </a:t>
            </a:r>
            <a:r>
              <a:rPr lang="en-US" dirty="0" err="1"/>
              <a:t>Protocolo</a:t>
            </a:r>
            <a:r>
              <a:rPr lang="en-US" dirty="0"/>
              <a:t> de </a:t>
            </a:r>
            <a:r>
              <a:rPr lang="en-US" dirty="0" err="1"/>
              <a:t>Oxígeno</a:t>
            </a:r>
            <a:r>
              <a:rPr lang="en-US" dirty="0"/>
              <a:t> </a:t>
            </a:r>
            <a:r>
              <a:rPr lang="en-US" dirty="0" err="1"/>
              <a:t>Disuelto</a:t>
            </a:r>
            <a:endParaRPr lang="en-US" dirty="0"/>
          </a:p>
        </p:txBody>
      </p:sp>
      <p:sp>
        <p:nvSpPr>
          <p:cNvPr id="6" name="Text Placeholder 5"/>
          <p:cNvSpPr>
            <a:spLocks noGrp="1"/>
          </p:cNvSpPr>
          <p:nvPr>
            <p:ph type="body" sz="half" idx="2"/>
          </p:nvPr>
        </p:nvSpPr>
        <p:spPr>
          <a:xfrm>
            <a:off x="839788" y="1788458"/>
            <a:ext cx="6353491" cy="4567891"/>
          </a:xfrm>
        </p:spPr>
        <p:txBody>
          <a:bodyPr>
            <a:noAutofit/>
          </a:bodyPr>
          <a:lstStyle/>
          <a:p>
            <a:pPr algn="just"/>
            <a:r>
              <a:rPr lang="es-ES" sz="2000" dirty="0"/>
              <a:t>Una medida importante de la hidrosfera de GLOBE es el oxígeno disuelto. Los animales acuáticos, como los peces y el zooplancton del que se alimentan, no respiran el átomo de oxígeno de las moléculas de agua. En realidad, respiran las moléculas de oxígeno disueltas en el agua. Sin niveles suficientes de oxígeno disuelto en el agua, la vida acuática se asfixia.</a:t>
            </a:r>
            <a:endParaRPr lang="en-US" sz="2000" dirty="0"/>
          </a:p>
          <a:p>
            <a:r>
              <a:rPr lang="es-ES" sz="2000" dirty="0"/>
              <a:t>La cantidad de oxígeno gaseoso que es soluble en agua depende de muchos factores, incluida la temperatura del agua, la presión atmosférica y la salinidad. El agua más fría puede disolver más oxígeno que el agua más caliente. El agua en elevaciones más altas contiene menos oxígeno disuelto ya que la presión atmosférica es menor. Y a medida que aumenta la salinidad, disminuye la solubilidad del oxígeno.</a:t>
            </a:r>
            <a:endParaRPr lang="en-US" sz="2000" dirty="0"/>
          </a:p>
          <a:p>
            <a:endParaRPr lang="en-US" sz="2000" dirty="0"/>
          </a:p>
        </p:txBody>
      </p:sp>
      <p:pic>
        <p:nvPicPr>
          <p:cNvPr id="3" name="Picture 2" descr="Image of color changes when using a dissolved oxygen chemical testing k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006" y="1470632"/>
            <a:ext cx="1872654" cy="4320568"/>
          </a:xfrm>
          <a:prstGeom prst="rect">
            <a:avLst/>
          </a:prstGeom>
        </p:spPr>
      </p:pic>
      <p:pic>
        <p:nvPicPr>
          <p:cNvPr id="5" name="Picture 4" descr="image of a dissolved oxygen me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16">
            <a:off x="7559652" y="2336798"/>
            <a:ext cx="1079500" cy="2184400"/>
          </a:xfrm>
          <a:prstGeom prst="rect">
            <a:avLst/>
          </a:prstGeom>
        </p:spPr>
      </p:pic>
    </p:spTree>
    <p:extLst>
      <p:ext uri="{BB962C8B-B14F-4D97-AF65-F5344CB8AC3E}">
        <p14:creationId xmlns:p14="http://schemas.microsoft.com/office/powerpoint/2010/main" val="1865428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31</a:t>
            </a:fld>
            <a:endParaRPr lang="en-US" dirty="0"/>
          </a:p>
        </p:txBody>
      </p:sp>
      <p:sp>
        <p:nvSpPr>
          <p:cNvPr id="4" name="Title 3"/>
          <p:cNvSpPr>
            <a:spLocks noGrp="1"/>
          </p:cNvSpPr>
          <p:nvPr>
            <p:ph type="title"/>
          </p:nvPr>
        </p:nvSpPr>
        <p:spPr>
          <a:xfrm>
            <a:off x="839788" y="0"/>
            <a:ext cx="10688824" cy="1600200"/>
          </a:xfrm>
        </p:spPr>
        <p:txBody>
          <a:bodyPr/>
          <a:lstStyle/>
          <a:p>
            <a:r>
              <a:rPr lang="en-US" dirty="0"/>
              <a:t>¿</a:t>
            </a:r>
            <a:r>
              <a:rPr lang="en-US" dirty="0" err="1"/>
              <a:t>Qué</a:t>
            </a:r>
            <a:r>
              <a:rPr lang="en-US" dirty="0"/>
              <a:t> </a:t>
            </a:r>
            <a:r>
              <a:rPr lang="en-US" dirty="0" err="1"/>
              <a:t>Protocolo</a:t>
            </a:r>
            <a:r>
              <a:rPr lang="en-US" dirty="0"/>
              <a:t> de </a:t>
            </a:r>
            <a:r>
              <a:rPr lang="en-US" dirty="0" err="1"/>
              <a:t>Oxígeno</a:t>
            </a:r>
            <a:r>
              <a:rPr lang="en-US" dirty="0"/>
              <a:t> </a:t>
            </a:r>
            <a:r>
              <a:rPr lang="en-US" dirty="0" err="1"/>
              <a:t>Disuelto</a:t>
            </a:r>
            <a:r>
              <a:rPr lang="en-US" dirty="0"/>
              <a:t> </a:t>
            </a:r>
            <a:r>
              <a:rPr lang="en-US" dirty="0" err="1"/>
              <a:t>debería</a:t>
            </a:r>
            <a:r>
              <a:rPr lang="en-US" dirty="0"/>
              <a:t> </a:t>
            </a:r>
            <a:r>
              <a:rPr lang="en-US" dirty="0" err="1"/>
              <a:t>utilizar</a:t>
            </a:r>
            <a:r>
              <a:rPr lang="en-US" dirty="0"/>
              <a:t>?</a:t>
            </a:r>
          </a:p>
        </p:txBody>
      </p:sp>
      <p:sp>
        <p:nvSpPr>
          <p:cNvPr id="6" name="Text Placeholder 5"/>
          <p:cNvSpPr>
            <a:spLocks noGrp="1"/>
          </p:cNvSpPr>
          <p:nvPr>
            <p:ph type="body" sz="half" idx="2"/>
          </p:nvPr>
        </p:nvSpPr>
        <p:spPr>
          <a:xfrm>
            <a:off x="839787" y="1788459"/>
            <a:ext cx="7271280" cy="4375274"/>
          </a:xfrm>
        </p:spPr>
        <p:txBody>
          <a:bodyPr>
            <a:noAutofit/>
          </a:bodyPr>
          <a:lstStyle/>
          <a:p>
            <a:pPr algn="just">
              <a:spcAft>
                <a:spcPts val="600"/>
              </a:spcAft>
            </a:pPr>
            <a:r>
              <a:rPr lang="es-ES" sz="2000" dirty="0"/>
              <a:t>GLOBE tiene dos métodos de protocolo para oxígeno disuelto. Uno implica el uso de una sonda. Como todos los equipos de medición científica, deberá calibrar la sonda antes de usarla. También puede utilizar un kit de prueba de oxígeno disuelto comercial. Ambos métodos proporcionan resultados fiables. Las especificaciones para ambos métodos se enumeran en el Kit de Herramientas de la Guía del Profesor de GLOBE.</a:t>
            </a:r>
            <a:endParaRPr lang="en-US" sz="2000" dirty="0">
              <a:solidFill>
                <a:srgbClr val="000000"/>
              </a:solidFill>
            </a:endParaRPr>
          </a:p>
          <a:p>
            <a:pPr algn="just">
              <a:spcAft>
                <a:spcPts val="600"/>
              </a:spcAft>
            </a:pPr>
            <a:r>
              <a:rPr lang="es-ES" sz="2000" dirty="0"/>
              <a:t>Es importante recordar con cualquiera de los métodos que la cantidad de OD puede cambiar rápidamente después de recolectar una muestra. Es importante conservar la muestra de agua poco después de recolectarla. Después de la conservación de la muestra, la prueba de la muestra se puede realizar en el campo o llevarse al laboratorio para determinar la cantidad de OD en el agua.</a:t>
            </a:r>
            <a:endParaRPr lang="en-US" sz="2000" dirty="0">
              <a:solidFill>
                <a:srgbClr val="000000"/>
              </a:solidFill>
            </a:endParaRPr>
          </a:p>
          <a:p>
            <a:endParaRPr lang="en-US" sz="2000" dirty="0"/>
          </a:p>
          <a:p>
            <a:endParaRPr lang="en-US" sz="2000" dirty="0"/>
          </a:p>
        </p:txBody>
      </p:sp>
      <p:pic>
        <p:nvPicPr>
          <p:cNvPr id="5" name="Picture 4" descr="Screenshot of the Toolket, GLOBE Teacher's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1986">
            <a:off x="9201775" y="1984896"/>
            <a:ext cx="2019710" cy="2585881"/>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8805333" y="5266267"/>
            <a:ext cx="1788421" cy="646331"/>
          </a:xfrm>
          <a:prstGeom prst="rect">
            <a:avLst/>
          </a:prstGeom>
          <a:noFill/>
        </p:spPr>
        <p:txBody>
          <a:bodyPr wrap="square" rtlCol="0">
            <a:spAutoFit/>
          </a:bodyPr>
          <a:lstStyle/>
          <a:p>
            <a:pPr algn="just"/>
            <a:r>
              <a:rPr lang="nl-NL" b="1" u="sng" dirty="0">
                <a:solidFill>
                  <a:schemeClr val="accent5">
                    <a:lumMod val="75000"/>
                  </a:schemeClr>
                </a:solidFill>
              </a:rPr>
              <a:t>Kit de </a:t>
            </a:r>
            <a:r>
              <a:rPr lang="nl-NL" b="1" u="sng" dirty="0" err="1">
                <a:solidFill>
                  <a:schemeClr val="accent5">
                    <a:lumMod val="75000"/>
                  </a:schemeClr>
                </a:solidFill>
              </a:rPr>
              <a:t>Herra-mientas</a:t>
            </a:r>
            <a:endParaRPr lang="nl-NL" b="1" u="sng" dirty="0">
              <a:solidFill>
                <a:schemeClr val="accent5">
                  <a:lumMod val="75000"/>
                </a:schemeClr>
              </a:solidFill>
            </a:endParaRPr>
          </a:p>
        </p:txBody>
      </p:sp>
    </p:spTree>
    <p:extLst>
      <p:ext uri="{BB962C8B-B14F-4D97-AF65-F5344CB8AC3E}">
        <p14:creationId xmlns:p14="http://schemas.microsoft.com/office/powerpoint/2010/main" val="1529407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32</a:t>
            </a:fld>
            <a:endParaRPr lang="en-US" dirty="0"/>
          </a:p>
        </p:txBody>
      </p:sp>
      <p:sp>
        <p:nvSpPr>
          <p:cNvPr id="4" name="Title 3"/>
          <p:cNvSpPr>
            <a:spLocks noGrp="1"/>
          </p:cNvSpPr>
          <p:nvPr>
            <p:ph type="title"/>
          </p:nvPr>
        </p:nvSpPr>
        <p:spPr>
          <a:xfrm>
            <a:off x="839787" y="0"/>
            <a:ext cx="7068079" cy="1625600"/>
          </a:xfrm>
        </p:spPr>
        <p:txBody>
          <a:bodyPr/>
          <a:lstStyle/>
          <a:p>
            <a:r>
              <a:rPr lang="en-US" dirty="0"/>
              <a:t>El </a:t>
            </a:r>
            <a:r>
              <a:rPr lang="en-US" dirty="0" err="1"/>
              <a:t>Protocolo</a:t>
            </a:r>
            <a:r>
              <a:rPr lang="en-US" dirty="0"/>
              <a:t> de la </a:t>
            </a:r>
            <a:r>
              <a:rPr lang="en-US" dirty="0" err="1"/>
              <a:t>Alcalinidad</a:t>
            </a:r>
            <a:r>
              <a:rPr lang="en-US" dirty="0"/>
              <a:t> del Agua</a:t>
            </a:r>
            <a:endParaRPr lang="en-US" dirty="0">
              <a:solidFill>
                <a:schemeClr val="bg1"/>
              </a:solidFill>
            </a:endParaRPr>
          </a:p>
        </p:txBody>
      </p:sp>
      <p:sp>
        <p:nvSpPr>
          <p:cNvPr id="6" name="Text Placeholder 5"/>
          <p:cNvSpPr>
            <a:spLocks noGrp="1"/>
          </p:cNvSpPr>
          <p:nvPr>
            <p:ph type="body" sz="half" idx="2"/>
          </p:nvPr>
        </p:nvSpPr>
        <p:spPr>
          <a:xfrm>
            <a:off x="489629" y="1625600"/>
            <a:ext cx="7416649" cy="4906817"/>
          </a:xfrm>
        </p:spPr>
        <p:txBody>
          <a:bodyPr>
            <a:noAutofit/>
          </a:bodyPr>
          <a:lstStyle/>
          <a:p>
            <a:pPr algn="just"/>
            <a:r>
              <a:rPr lang="es-ES" sz="2000" dirty="0"/>
              <a:t>La alcalinidad y el pH son propiedades del agua que están relacionadas, pero son diferentes. La alcalinidad es la medida de la capacidad amortiguadora del pH del agua. El pH, por otro lado, es la acidez del agua.</a:t>
            </a:r>
          </a:p>
          <a:p>
            <a:pPr algn="just"/>
            <a:r>
              <a:rPr lang="es-ES" sz="2000" dirty="0"/>
              <a:t>La alcalinidad es la medida de la resistencia del agua a la disminución del pH cuando se agregan ácidos al agua. Las adiciones de ácido generalmente provienen de la lluvia o la nieve, aunque las fuentes del suelo también son importantes en algunas áreas. La alcalinidad se genera cuando el agua disuelve las rocas que contienen carbonato de calcio, como la calcita y la piedra caliza. Cuando un lago o arroyo tiene una alcalinidad baja, generalmente por debajo de aproximadamente 100 mg / L como CaCO3, una gran afluencia de ácidos de una gran lluvia o un evento de deshielo rápido podría (al menos temporalmente) reducir el pH del agua a niveles dañinos para los anfibios, peces o zooplancton. Si un cuerpo de agua está bien amortiguado, entonces es menos sensible a los cambios químicos que podrían resultar en un cambio en la acidez. El protocolo GLOBE para la alcalinidad del agua utiliza un kit de prueba comercial.</a:t>
            </a:r>
            <a:endParaRPr lang="en-US" sz="2000" dirty="0"/>
          </a:p>
        </p:txBody>
      </p:sp>
      <p:pic>
        <p:nvPicPr>
          <p:cNvPr id="5" name="Picture 4" descr="Diagram of importance of pH to Aquatic Life. pH limits of selected aquatic organisms. pH 4.5-9.0 Trout eggs and larvae develop normally. pH 4.- 10.1: pH limits of most resistant fish species. pH 5.0: limits for stickleback fish.  pH 7.5-8.4 best range for algae growth. pH 1.0 Mosquito larvae die. pH 4.6-9.5  range limit for perch. Most fish avoid waters with pH below 5.4 or above 1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527" y="956691"/>
            <a:ext cx="3426844" cy="5761994"/>
          </a:xfrm>
          <a:prstGeom prst="rect">
            <a:avLst/>
          </a:prstGeom>
        </p:spPr>
      </p:pic>
    </p:spTree>
    <p:extLst>
      <p:ext uri="{BB962C8B-B14F-4D97-AF65-F5344CB8AC3E}">
        <p14:creationId xmlns:p14="http://schemas.microsoft.com/office/powerpoint/2010/main" val="1913956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AA45AED-E2A5-D345-AA9C-D2E1C57AA5E2}" type="slidenum">
              <a:rPr lang="en-US" smtClean="0"/>
              <a:t>33</a:t>
            </a:fld>
            <a:endParaRPr lang="en-US" dirty="0"/>
          </a:p>
        </p:txBody>
      </p:sp>
      <p:sp>
        <p:nvSpPr>
          <p:cNvPr id="4" name="Title 3"/>
          <p:cNvSpPr>
            <a:spLocks noGrp="1"/>
          </p:cNvSpPr>
          <p:nvPr>
            <p:ph type="title"/>
          </p:nvPr>
        </p:nvSpPr>
        <p:spPr>
          <a:xfrm>
            <a:off x="839788" y="0"/>
            <a:ext cx="7770812" cy="1553836"/>
          </a:xfrm>
        </p:spPr>
        <p:txBody>
          <a:bodyPr/>
          <a:lstStyle/>
          <a:p>
            <a:r>
              <a:rPr lang="en-US" dirty="0"/>
              <a:t>El </a:t>
            </a:r>
            <a:r>
              <a:rPr lang="en-US" dirty="0" err="1"/>
              <a:t>Protocolo</a:t>
            </a:r>
            <a:r>
              <a:rPr lang="en-US" dirty="0"/>
              <a:t> de la </a:t>
            </a:r>
            <a:r>
              <a:rPr lang="en-US" dirty="0" err="1"/>
              <a:t>Alcalinidad</a:t>
            </a:r>
            <a:r>
              <a:rPr lang="en-US" dirty="0"/>
              <a:t> del Agua</a:t>
            </a:r>
            <a:r>
              <a:rPr lang="en-US" dirty="0">
                <a:solidFill>
                  <a:schemeClr val="bg1"/>
                </a:solidFill>
              </a:rPr>
              <a:t>2</a:t>
            </a:r>
          </a:p>
        </p:txBody>
      </p:sp>
      <p:sp>
        <p:nvSpPr>
          <p:cNvPr id="6" name="Text Placeholder 5"/>
          <p:cNvSpPr>
            <a:spLocks noGrp="1"/>
          </p:cNvSpPr>
          <p:nvPr>
            <p:ph type="body" sz="half" idx="2"/>
          </p:nvPr>
        </p:nvSpPr>
        <p:spPr>
          <a:xfrm>
            <a:off x="554364" y="1665804"/>
            <a:ext cx="11083271" cy="3811588"/>
          </a:xfrm>
        </p:spPr>
        <p:txBody>
          <a:bodyPr>
            <a:noAutofit/>
          </a:bodyPr>
          <a:lstStyle/>
          <a:p>
            <a:pPr algn="just"/>
            <a:r>
              <a:rPr lang="es-ES" sz="1800" dirty="0"/>
              <a:t>Cuando el agua tiene alta alcalinidad, decimos que está bien amortiguada. Resiste una disminución del pH cuando ingresa agua ácida, como la lluvia o el deshielo. La alcalinidad proviene de rocas disueltas, particularmente piedra caliza (CaCO3) y suelos. Se agrega al agua de forma natural cuando el agua entra en contacto con las rocas y el suelo. El agua disuelve el CaCO3 y lo lleva a arroyos y lagos. Los lagos y arroyos en áreas ricas en lecho de roca caliza tenderán a tener una alcalinidad más alta que aquellos en regiones con lecho de roca sin carbonato.</a:t>
            </a:r>
            <a:endParaRPr lang="en-US" sz="1800" dirty="0"/>
          </a:p>
        </p:txBody>
      </p:sp>
      <p:pic>
        <p:nvPicPr>
          <p:cNvPr id="2" name="Picture 1" descr="Diagram of two lakes,  with pH meters showing  that the lake in limestone has a higher alkalinity.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991" y="3065969"/>
            <a:ext cx="8941734" cy="2411423"/>
          </a:xfrm>
          <a:prstGeom prst="rect">
            <a:avLst/>
          </a:prstGeom>
        </p:spPr>
      </p:pic>
      <p:sp>
        <p:nvSpPr>
          <p:cNvPr id="3" name="TextBox 2"/>
          <p:cNvSpPr txBox="1"/>
          <p:nvPr/>
        </p:nvSpPr>
        <p:spPr>
          <a:xfrm>
            <a:off x="340658" y="5589361"/>
            <a:ext cx="11582400" cy="1077218"/>
          </a:xfrm>
          <a:prstGeom prst="rect">
            <a:avLst/>
          </a:prstGeom>
          <a:noFill/>
        </p:spPr>
        <p:txBody>
          <a:bodyPr wrap="square" rtlCol="0">
            <a:spAutoFit/>
          </a:bodyPr>
          <a:lstStyle/>
          <a:p>
            <a:pPr algn="just"/>
            <a:r>
              <a:rPr lang="es-ES" sz="1600" i="1" dirty="0"/>
              <a:t>Dos lagos hipotéticos y un medidor de pH. El lago de la derecha está rodeado de piedra caliza que se meteoriza para producir iones de carbonato y bicarbonato. Estos aumentan la alcalinidad del agua. El lago de la izquierda está formado por roca ígnea, que no produce carbonatos cuando se erosiona. El lago de la derecha es resistente al cambio cuando se agrega ácido, mientras que el lago de la izquierda cambiará más fácilmente</a:t>
            </a:r>
            <a:r>
              <a:rPr lang="en-US" sz="1600" i="1" dirty="0"/>
              <a:t>. </a:t>
            </a:r>
          </a:p>
        </p:txBody>
      </p:sp>
    </p:spTree>
    <p:extLst>
      <p:ext uri="{BB962C8B-B14F-4D97-AF65-F5344CB8AC3E}">
        <p14:creationId xmlns:p14="http://schemas.microsoft.com/office/powerpoint/2010/main" val="65957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34</a:t>
            </a:fld>
            <a:endParaRPr lang="en-US" dirty="0"/>
          </a:p>
        </p:txBody>
      </p:sp>
      <p:sp>
        <p:nvSpPr>
          <p:cNvPr id="4" name="Title 3"/>
          <p:cNvSpPr>
            <a:spLocks noGrp="1"/>
          </p:cNvSpPr>
          <p:nvPr>
            <p:ph type="title"/>
          </p:nvPr>
        </p:nvSpPr>
        <p:spPr>
          <a:xfrm>
            <a:off x="839787" y="0"/>
            <a:ext cx="6560080" cy="1930400"/>
          </a:xfrm>
        </p:spPr>
        <p:txBody>
          <a:bodyPr/>
          <a:lstStyle/>
          <a:p>
            <a:r>
              <a:rPr lang="en-US" dirty="0"/>
              <a:t>El </a:t>
            </a:r>
            <a:r>
              <a:rPr lang="en-US" dirty="0" err="1"/>
              <a:t>Protocolo</a:t>
            </a:r>
            <a:r>
              <a:rPr lang="en-US" dirty="0"/>
              <a:t> de la </a:t>
            </a:r>
            <a:r>
              <a:rPr lang="en-US" dirty="0" err="1"/>
              <a:t>Alcalinidad</a:t>
            </a:r>
            <a:r>
              <a:rPr lang="en-US" dirty="0"/>
              <a:t> del Agua</a:t>
            </a:r>
            <a:r>
              <a:rPr lang="en-US" dirty="0">
                <a:solidFill>
                  <a:schemeClr val="bg1"/>
                </a:solidFill>
              </a:rPr>
              <a:t>21</a:t>
            </a:r>
          </a:p>
        </p:txBody>
      </p:sp>
      <p:sp>
        <p:nvSpPr>
          <p:cNvPr id="6" name="Text Placeholder 5"/>
          <p:cNvSpPr>
            <a:spLocks noGrp="1"/>
          </p:cNvSpPr>
          <p:nvPr>
            <p:ph type="body" sz="half" idx="2"/>
          </p:nvPr>
        </p:nvSpPr>
        <p:spPr>
          <a:xfrm>
            <a:off x="839787" y="2082006"/>
            <a:ext cx="6780212" cy="3811588"/>
          </a:xfrm>
        </p:spPr>
        <p:txBody>
          <a:bodyPr>
            <a:noAutofit/>
          </a:bodyPr>
          <a:lstStyle/>
          <a:p>
            <a:r>
              <a:rPr lang="es-ES" sz="2000" dirty="0"/>
              <a:t>El agua de los mares y océanos es salada y tiene un contenido de sólidos disueltos mucho más alto que el de los lagos, arroyos y estanques de agua dulce. La salinidad es una medida de esa salinidad y se expresa en partes de impureza por mil partes de agua. La salinidad promedio de los océanos de la Tierra es de 35 partes por mil (35 </a:t>
            </a:r>
            <a:r>
              <a:rPr lang="es-ES" sz="2000" dirty="0" err="1"/>
              <a:t>ppt</a:t>
            </a:r>
            <a:r>
              <a:rPr lang="es-ES" sz="2000" dirty="0"/>
              <a:t>). El sodio y el cloruro, los componentes de la sal común de mesa (</a:t>
            </a:r>
            <a:r>
              <a:rPr lang="es-ES" sz="2000" dirty="0" err="1"/>
              <a:t>NaCl</a:t>
            </a:r>
            <a:r>
              <a:rPr lang="es-ES" sz="2000" dirty="0"/>
              <a:t>), son los que más contribuyen a la salinidad. En bahías y estuarios podemos encontrar un amplio rango de valores de salinidad, ya que son las regiones donde se mezclan el agua dulce y el agua de mar. La salinidad de estas aguas salobres se encuentra entre la del agua dulce, que promedia 0,5 </a:t>
            </a:r>
            <a:r>
              <a:rPr lang="es-ES" sz="2000" dirty="0" err="1"/>
              <a:t>ppt</a:t>
            </a:r>
            <a:r>
              <a:rPr lang="es-ES" sz="2000" dirty="0"/>
              <a:t>, y el agua de mar.</a:t>
            </a:r>
            <a:endParaRPr lang="en-US" sz="2000" dirty="0"/>
          </a:p>
        </p:txBody>
      </p:sp>
      <p:pic>
        <p:nvPicPr>
          <p:cNvPr id="5" name="Picture 4" descr="Image of ocean and bea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287" y="2057400"/>
            <a:ext cx="3830918" cy="2873188"/>
          </a:xfrm>
          <a:prstGeom prst="rect">
            <a:avLst/>
          </a:prstGeom>
        </p:spPr>
      </p:pic>
    </p:spTree>
    <p:extLst>
      <p:ext uri="{BB962C8B-B14F-4D97-AF65-F5344CB8AC3E}">
        <p14:creationId xmlns:p14="http://schemas.microsoft.com/office/powerpoint/2010/main" val="266215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AA45AED-E2A5-D345-AA9C-D2E1C57AA5E2}" type="slidenum">
              <a:rPr lang="en-US" smtClean="0"/>
              <a:t>35</a:t>
            </a:fld>
            <a:endParaRPr lang="en-US" dirty="0"/>
          </a:p>
        </p:txBody>
      </p:sp>
      <p:sp>
        <p:nvSpPr>
          <p:cNvPr id="4" name="Title 3"/>
          <p:cNvSpPr>
            <a:spLocks noGrp="1"/>
          </p:cNvSpPr>
          <p:nvPr>
            <p:ph type="title"/>
          </p:nvPr>
        </p:nvSpPr>
        <p:spPr>
          <a:xfrm>
            <a:off x="701207" y="-1"/>
            <a:ext cx="7562260" cy="1659467"/>
          </a:xfrm>
        </p:spPr>
        <p:txBody>
          <a:bodyPr/>
          <a:lstStyle/>
          <a:p>
            <a:r>
              <a:rPr lang="en-US" dirty="0"/>
              <a:t>El </a:t>
            </a:r>
            <a:r>
              <a:rPr lang="en-US" dirty="0" err="1"/>
              <a:t>Protocolo</a:t>
            </a:r>
            <a:r>
              <a:rPr lang="en-US" dirty="0"/>
              <a:t> de la </a:t>
            </a:r>
            <a:r>
              <a:rPr lang="en-US" dirty="0" err="1"/>
              <a:t>Alcalinidad</a:t>
            </a:r>
            <a:r>
              <a:rPr lang="en-US" dirty="0"/>
              <a:t> del Agua</a:t>
            </a:r>
            <a:r>
              <a:rPr lang="en-US" dirty="0">
                <a:solidFill>
                  <a:schemeClr val="bg1"/>
                </a:solidFill>
              </a:rPr>
              <a:t>212</a:t>
            </a:r>
          </a:p>
        </p:txBody>
      </p:sp>
      <p:sp>
        <p:nvSpPr>
          <p:cNvPr id="6" name="Text Placeholder 5"/>
          <p:cNvSpPr>
            <a:spLocks noGrp="1"/>
          </p:cNvSpPr>
          <p:nvPr>
            <p:ph type="body" sz="half" idx="2"/>
          </p:nvPr>
        </p:nvSpPr>
        <p:spPr>
          <a:xfrm>
            <a:off x="701207" y="1788458"/>
            <a:ext cx="8304213" cy="4567891"/>
          </a:xfrm>
        </p:spPr>
        <p:txBody>
          <a:bodyPr>
            <a:noAutofit/>
          </a:bodyPr>
          <a:lstStyle/>
          <a:p>
            <a:r>
              <a:rPr lang="es-ES" sz="2000" dirty="0"/>
              <a:t>Hay dos formas de recopilar datos de salinidad. Un método utiliza un hidrómetro y un termómetro. El otro usa un kit de prueba de titulación de salinidad. Para ambos métodos, debe determinar las horas de marea alta y marea baja que ocurren antes y después de que se tome la medición de salinidad. Ambos métodos tienen ventajas e inconvenientes: elija el que mejor se adapte a sus consideraciones prácticas y, para los profesores, a sus objetivos de aprendizaje en el aula:</a:t>
            </a:r>
            <a:endParaRPr lang="en-US" sz="2000" b="1" dirty="0">
              <a:solidFill>
                <a:srgbClr val="000090"/>
              </a:solidFill>
            </a:endParaRPr>
          </a:p>
          <a:p>
            <a:pPr algn="just"/>
            <a:r>
              <a:rPr lang="es-ES" sz="2000" b="1" dirty="0">
                <a:solidFill>
                  <a:schemeClr val="accent5">
                    <a:lumMod val="75000"/>
                  </a:schemeClr>
                </a:solidFill>
              </a:rPr>
              <a:t>El método del hidrómetro </a:t>
            </a:r>
            <a:r>
              <a:rPr lang="es-ES" sz="2000" dirty="0"/>
              <a:t>es rápido y fácil de usar y no crea subproductos químicos que deban eliminarse como desechos químicos. Sin embargo, los hidrómetros son relativamente caros y frágiles. </a:t>
            </a:r>
          </a:p>
          <a:p>
            <a:pPr algn="just"/>
            <a:r>
              <a:rPr lang="es-ES" sz="2000" b="1" dirty="0">
                <a:solidFill>
                  <a:schemeClr val="accent5">
                    <a:lumMod val="75000"/>
                  </a:schemeClr>
                </a:solidFill>
              </a:rPr>
              <a:t>El método de titulación de salinidad </a:t>
            </a:r>
            <a:r>
              <a:rPr lang="es-ES" sz="2000" dirty="0"/>
              <a:t>permite practicar la química y se involucran menos matemáticas, sin embargo, toma más tiempo tomar una medida y crea un subproducto de cromo que debe eliminarse como desecho químico.</a:t>
            </a:r>
            <a:r>
              <a:rPr lang="en-US" sz="2000" dirty="0"/>
              <a:t> </a:t>
            </a:r>
          </a:p>
          <a:p>
            <a:endParaRPr lang="en-US" sz="2000" dirty="0"/>
          </a:p>
          <a:p>
            <a:endParaRPr lang="en-US" sz="2000" dirty="0"/>
          </a:p>
        </p:txBody>
      </p:sp>
      <p:pic>
        <p:nvPicPr>
          <p:cNvPr id="2" name="Picture 1" descr="dropper positioned over sample containing titra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420" y="4313706"/>
            <a:ext cx="1104743" cy="1819088"/>
          </a:xfrm>
          <a:prstGeom prst="rect">
            <a:avLst/>
          </a:prstGeom>
        </p:spPr>
      </p:pic>
      <p:pic>
        <p:nvPicPr>
          <p:cNvPr id="3" name="Picture 2" descr="Hydrometer in glass graduated cylin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163" y="1447147"/>
            <a:ext cx="1841500" cy="4152900"/>
          </a:xfrm>
          <a:prstGeom prst="rect">
            <a:avLst/>
          </a:prstGeom>
        </p:spPr>
      </p:pic>
    </p:spTree>
    <p:extLst>
      <p:ext uri="{BB962C8B-B14F-4D97-AF65-F5344CB8AC3E}">
        <p14:creationId xmlns:p14="http://schemas.microsoft.com/office/powerpoint/2010/main" val="1654274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36</a:t>
            </a:fld>
            <a:endParaRPr lang="en-US" dirty="0"/>
          </a:p>
        </p:txBody>
      </p:sp>
      <p:sp>
        <p:nvSpPr>
          <p:cNvPr id="4" name="Title 3" descr="Nitrogen cycles through the Earth system. Atmospheric nitrogen is not available to plants, but is fixed by bacteria, and becomes nutrients in the soil. Nitrates can leech into groundwater, contaminating it for drinking.  It can runoff into water bodies, providing additional nutrients, causing eutrofication." title="Nitrogen cycle"/>
          <p:cNvSpPr>
            <a:spLocks noGrp="1"/>
          </p:cNvSpPr>
          <p:nvPr>
            <p:ph type="title"/>
          </p:nvPr>
        </p:nvSpPr>
        <p:spPr>
          <a:xfrm>
            <a:off x="839788" y="0"/>
            <a:ext cx="5972492" cy="1600200"/>
          </a:xfrm>
        </p:spPr>
        <p:txBody>
          <a:bodyPr/>
          <a:lstStyle/>
          <a:p>
            <a:r>
              <a:rPr lang="es-ES" dirty="0"/>
              <a:t>Protocolo de Nitrato de Agua</a:t>
            </a:r>
            <a:endParaRPr lang="en-US" dirty="0"/>
          </a:p>
        </p:txBody>
      </p:sp>
      <p:sp>
        <p:nvSpPr>
          <p:cNvPr id="6" name="Text Placeholder 5"/>
          <p:cNvSpPr>
            <a:spLocks noGrp="1"/>
          </p:cNvSpPr>
          <p:nvPr>
            <p:ph type="body" sz="half" idx="2"/>
          </p:nvPr>
        </p:nvSpPr>
        <p:spPr>
          <a:xfrm>
            <a:off x="512974" y="1837864"/>
            <a:ext cx="5841906" cy="5020137"/>
          </a:xfrm>
        </p:spPr>
        <p:txBody>
          <a:bodyPr>
            <a:noAutofit/>
          </a:bodyPr>
          <a:lstStyle/>
          <a:p>
            <a:pPr algn="just"/>
            <a:r>
              <a:rPr lang="es-ES" sz="1800" dirty="0"/>
              <a:t>Las plantas tanto en agua dulce como salina requieren tres nutrientes principales para su crecimiento: carbono, nitrógeno y fósforo. De hecho, la mayoría de las plantas tienden a utilizar estos tres nutrientes en la misma proporción y no pueden crecer si hay escasez de uno. El nitrógeno existe en los cuerpos de agua en numerosas formas: nitrógeno molecular disuelto (N2), compuestos orgánicos, amonio (NH4 +), nitrito (NO2-) y nitrato (NO3-). El nitrato de agua es a menudo un factor limitante para el crecimiento de las plantas. El nitrógeno excesivo en un cuerpo de agua puede causar un crecimiento excesivo de la vida vegetal, lo que finalmente crea una oxigenación deficiente para los organismos acuáticos. </a:t>
            </a:r>
          </a:p>
          <a:p>
            <a:pPr algn="just"/>
            <a:r>
              <a:rPr lang="es-ES" sz="1800" dirty="0"/>
              <a:t>Para realizar la prueba de nitratos, utilizará un kit de prueba comercial. Los nitratos son un contaminante común que se transfiere de los campos agrícolas sobre fertilizados por la escorrentía.</a:t>
            </a:r>
            <a:endParaRPr lang="en-US" sz="1800" dirty="0"/>
          </a:p>
        </p:txBody>
      </p:sp>
      <p:pic>
        <p:nvPicPr>
          <p:cNvPr id="5" name="Picture 4" descr="Diagram of the Nitrogen Cycle . Nitrogen in the air is not accessible to plants- bacteria play an important role in the nitrogen cycle. Nitrates applied to agricultural fields, animal waste and other sources wash into the waterway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2280" y="1837864"/>
            <a:ext cx="4998102" cy="375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5457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37</a:t>
            </a:fld>
            <a:endParaRPr lang="en-US" dirty="0"/>
          </a:p>
        </p:txBody>
      </p:sp>
      <p:sp>
        <p:nvSpPr>
          <p:cNvPr id="4" name="Title 3"/>
          <p:cNvSpPr>
            <a:spLocks noGrp="1"/>
          </p:cNvSpPr>
          <p:nvPr>
            <p:ph type="title"/>
          </p:nvPr>
        </p:nvSpPr>
        <p:spPr>
          <a:xfrm>
            <a:off x="839787" y="0"/>
            <a:ext cx="8591083" cy="1600200"/>
          </a:xfrm>
        </p:spPr>
        <p:txBody>
          <a:bodyPr/>
          <a:lstStyle/>
          <a:p>
            <a:r>
              <a:rPr lang="es-ES" dirty="0"/>
              <a:t>Protocolo de </a:t>
            </a:r>
            <a:r>
              <a:rPr lang="es-ES" dirty="0" err="1"/>
              <a:t>Macroinvertebrados</a:t>
            </a:r>
            <a:r>
              <a:rPr lang="es-ES" dirty="0"/>
              <a:t> de Agua Dulce </a:t>
            </a:r>
            <a:r>
              <a:rPr lang="en-US" dirty="0">
                <a:solidFill>
                  <a:schemeClr val="bg1"/>
                </a:solidFill>
              </a:rPr>
              <a:t>1</a:t>
            </a:r>
          </a:p>
        </p:txBody>
      </p:sp>
      <p:sp>
        <p:nvSpPr>
          <p:cNvPr id="6" name="Text Placeholder 5"/>
          <p:cNvSpPr>
            <a:spLocks noGrp="1"/>
          </p:cNvSpPr>
          <p:nvPr>
            <p:ph type="body" sz="half" idx="2"/>
          </p:nvPr>
        </p:nvSpPr>
        <p:spPr>
          <a:xfrm>
            <a:off x="839788" y="1842246"/>
            <a:ext cx="6424612" cy="4152153"/>
          </a:xfrm>
        </p:spPr>
        <p:txBody>
          <a:bodyPr>
            <a:noAutofit/>
          </a:bodyPr>
          <a:lstStyle/>
          <a:p>
            <a:pPr algn="just"/>
            <a:r>
              <a:rPr lang="es-ES" sz="2000" dirty="0"/>
              <a:t>Millones de pequeñas criaturas habitan en aguas dulces de lagos, arroyos y humedales. Los </a:t>
            </a:r>
            <a:r>
              <a:rPr lang="es-ES" sz="2000" dirty="0" err="1"/>
              <a:t>macroinvertebrados</a:t>
            </a:r>
            <a:r>
              <a:rPr lang="es-ES" sz="2000" dirty="0"/>
              <a:t>, que consisten en una variedad de insectos y larvas de insectos, crustáceos, moluscos, gusanos y otros animales pequeños sin espinas, viven en el lodo, arena o grava del sustrato o en plantas y troncos sumergidos. Desempeñan un papel crucial en el ecosistema. Proporcionan un eslabón esencial en la cadena alimentaria y son la fuente de alimento para muchos animales más grandes. Los </a:t>
            </a:r>
            <a:r>
              <a:rPr lang="es-ES" sz="2000" dirty="0" err="1"/>
              <a:t>macroinvertebrados</a:t>
            </a:r>
            <a:r>
              <a:rPr lang="es-ES" sz="2000" dirty="0"/>
              <a:t>, como los mejillones de agua dulce, ayudan a filtrar el agua. Otros tipos son carroñeros y se alimentan de materia en descomposición en el agua, mientras que ciertos </a:t>
            </a:r>
            <a:r>
              <a:rPr lang="es-ES" sz="2000" dirty="0" err="1"/>
              <a:t>macroinvetebrados</a:t>
            </a:r>
            <a:r>
              <a:rPr lang="es-ES" sz="2000" dirty="0"/>
              <a:t> se alimentan de organismos más pequeños.</a:t>
            </a:r>
            <a:endParaRPr lang="en-US" sz="2000" dirty="0"/>
          </a:p>
          <a:p>
            <a:pPr algn="just"/>
            <a:endParaRPr lang="en-US" sz="2000" dirty="0"/>
          </a:p>
        </p:txBody>
      </p:sp>
      <p:pic>
        <p:nvPicPr>
          <p:cNvPr id="2" name="Picture 1" descr="GLOBE volunteer sorting macroinvertebrate larva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595" y="1842247"/>
            <a:ext cx="4092515" cy="3069387"/>
          </a:xfrm>
          <a:prstGeom prst="rect">
            <a:avLst/>
          </a:prstGeom>
        </p:spPr>
      </p:pic>
    </p:spTree>
    <p:extLst>
      <p:ext uri="{BB962C8B-B14F-4D97-AF65-F5344CB8AC3E}">
        <p14:creationId xmlns:p14="http://schemas.microsoft.com/office/powerpoint/2010/main" val="1820370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38</a:t>
            </a:fld>
            <a:endParaRPr lang="en-US" dirty="0"/>
          </a:p>
        </p:txBody>
      </p:sp>
      <p:sp>
        <p:nvSpPr>
          <p:cNvPr id="4" name="Title 3"/>
          <p:cNvSpPr>
            <a:spLocks noGrp="1"/>
          </p:cNvSpPr>
          <p:nvPr>
            <p:ph type="title"/>
          </p:nvPr>
        </p:nvSpPr>
        <p:spPr>
          <a:xfrm>
            <a:off x="839787" y="0"/>
            <a:ext cx="8591083" cy="1600200"/>
          </a:xfrm>
        </p:spPr>
        <p:txBody>
          <a:bodyPr/>
          <a:lstStyle/>
          <a:p>
            <a:r>
              <a:rPr lang="es-ES" dirty="0"/>
              <a:t>Protocolo de </a:t>
            </a:r>
            <a:r>
              <a:rPr lang="es-ES" dirty="0" err="1"/>
              <a:t>Macroinvertebrados</a:t>
            </a:r>
            <a:r>
              <a:rPr lang="es-ES" dirty="0"/>
              <a:t> de Agua Dulce </a:t>
            </a:r>
            <a:r>
              <a:rPr lang="en-US" dirty="0">
                <a:solidFill>
                  <a:schemeClr val="bg1"/>
                </a:solidFill>
              </a:rPr>
              <a:t>2</a:t>
            </a:r>
          </a:p>
        </p:txBody>
      </p:sp>
      <p:sp>
        <p:nvSpPr>
          <p:cNvPr id="6" name="Text Placeholder 5"/>
          <p:cNvSpPr>
            <a:spLocks noGrp="1"/>
          </p:cNvSpPr>
          <p:nvPr>
            <p:ph type="body" sz="half" idx="2"/>
          </p:nvPr>
        </p:nvSpPr>
        <p:spPr>
          <a:xfrm>
            <a:off x="839786" y="1734670"/>
            <a:ext cx="6221413" cy="4412129"/>
          </a:xfrm>
        </p:spPr>
        <p:txBody>
          <a:bodyPr>
            <a:noAutofit/>
          </a:bodyPr>
          <a:lstStyle/>
          <a:p>
            <a:pPr algn="just"/>
            <a:r>
              <a:rPr lang="es-ES" sz="2000" dirty="0"/>
              <a:t>Los </a:t>
            </a:r>
            <a:r>
              <a:rPr lang="es-ES" sz="2000" dirty="0" err="1"/>
              <a:t>macroinvertebrados</a:t>
            </a:r>
            <a:r>
              <a:rPr lang="es-ES" sz="2000" dirty="0"/>
              <a:t> pueden decirnos mucho sobre las condiciones dentro de un cuerpo de agua. Muchos </a:t>
            </a:r>
            <a:r>
              <a:rPr lang="es-ES" sz="2000" dirty="0" err="1"/>
              <a:t>macroinvertebrados</a:t>
            </a:r>
            <a:r>
              <a:rPr lang="es-ES" sz="2000" dirty="0"/>
              <a:t> son sensibles a los cambios de pH, oxígeno disuelto, temperatura, salinidad, transparencia y otros cambios en su hábitat. El </a:t>
            </a:r>
            <a:r>
              <a:rPr lang="es-ES" sz="2000" dirty="0" smtClean="0"/>
              <a:t>hábitat </a:t>
            </a:r>
            <a:r>
              <a:rPr lang="es-ES" sz="2000" dirty="0"/>
              <a:t>es un lugar que incluye todo lo que un animal necesita para vivir y crecer. Las muestras de </a:t>
            </a:r>
            <a:r>
              <a:rPr lang="es-ES" sz="2000" dirty="0" err="1"/>
              <a:t>macroinvertebrados</a:t>
            </a:r>
            <a:r>
              <a:rPr lang="es-ES" sz="2000" dirty="0"/>
              <a:t> nos permiten estimar la biodiversidad, examinar la ecología del cuerpo de agua y explorar las relaciones entre las mediciones de la química del agua y los organismos en su sitio de estudio de hidrósfera. Idealmente, tomará muestras de </a:t>
            </a:r>
            <a:r>
              <a:rPr lang="es-ES" sz="2000" dirty="0" err="1"/>
              <a:t>macroinvertebrados</a:t>
            </a:r>
            <a:r>
              <a:rPr lang="es-ES" sz="2000" dirty="0"/>
              <a:t> de agua dulce dos veces al año, con aproximadamente 6 meses de diferencia, durante la primavera y el otoño, o durante las estaciones húmeda y seca, con aproximadamente 6 meses de diferencia.</a:t>
            </a:r>
            <a:endParaRPr lang="en-US" sz="2000" dirty="0"/>
          </a:p>
        </p:txBody>
      </p:sp>
      <p:pic>
        <p:nvPicPr>
          <p:cNvPr id="2" name="Picture 1" descr="Girl looking closely at invertebrates visible in small po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629" y="2246811"/>
            <a:ext cx="3709851" cy="3709851"/>
          </a:xfrm>
          <a:prstGeom prst="rect">
            <a:avLst/>
          </a:prstGeom>
        </p:spPr>
      </p:pic>
    </p:spTree>
    <p:extLst>
      <p:ext uri="{BB962C8B-B14F-4D97-AF65-F5344CB8AC3E}">
        <p14:creationId xmlns:p14="http://schemas.microsoft.com/office/powerpoint/2010/main" val="815642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a:t>
            </a:fld>
            <a:endParaRPr lang="en-US" dirty="0"/>
          </a:p>
        </p:txBody>
      </p:sp>
      <p:sp>
        <p:nvSpPr>
          <p:cNvPr id="4" name="Title 3"/>
          <p:cNvSpPr>
            <a:spLocks noGrp="1"/>
          </p:cNvSpPr>
          <p:nvPr>
            <p:ph type="title"/>
          </p:nvPr>
        </p:nvSpPr>
        <p:spPr>
          <a:xfrm>
            <a:off x="747739" y="981074"/>
            <a:ext cx="4646612" cy="619125"/>
          </a:xfrm>
        </p:spPr>
        <p:txBody>
          <a:bodyPr/>
          <a:lstStyle/>
          <a:p>
            <a:r>
              <a:rPr lang="es-AR" dirty="0" smtClean="0"/>
              <a:t>¿Qué es la Hidrósfera? </a:t>
            </a:r>
            <a:endParaRPr lang="es-AR" dirty="0"/>
          </a:p>
        </p:txBody>
      </p:sp>
      <p:sp>
        <p:nvSpPr>
          <p:cNvPr id="6" name="Text Placeholder 5"/>
          <p:cNvSpPr>
            <a:spLocks noGrp="1"/>
          </p:cNvSpPr>
          <p:nvPr>
            <p:ph type="body" sz="half" idx="2"/>
          </p:nvPr>
        </p:nvSpPr>
        <p:spPr>
          <a:xfrm>
            <a:off x="747739" y="1666873"/>
            <a:ext cx="6195502" cy="4752517"/>
          </a:xfrm>
        </p:spPr>
        <p:txBody>
          <a:bodyPr>
            <a:noAutofit/>
          </a:bodyPr>
          <a:lstStyle/>
          <a:p>
            <a:pPr algn="just"/>
            <a:r>
              <a:rPr lang="es-ES" sz="2000" dirty="0"/>
              <a:t>Los alumnos, voluntarios y científicos investigan los cuerpos de agua de la Tierra, nuestra hidrósfera, a través de la recopilación de datos utilizando los protocolos GLOBE. Estas instrucciones garantizan que utilizará los instrumentos y procedimientos adecuados para que </a:t>
            </a:r>
            <a:r>
              <a:rPr lang="en-US" sz="2000" b="1" dirty="0" err="1">
                <a:solidFill>
                  <a:srgbClr val="243A9D"/>
                </a:solidFill>
              </a:rPr>
              <a:t>los</a:t>
            </a:r>
            <a:r>
              <a:rPr lang="en-US" sz="2000" b="1" dirty="0">
                <a:solidFill>
                  <a:srgbClr val="243A9D"/>
                </a:solidFill>
              </a:rPr>
              <a:t> </a:t>
            </a:r>
            <a:r>
              <a:rPr lang="es-AR" sz="2000" b="1" dirty="0" smtClean="0">
                <a:solidFill>
                  <a:srgbClr val="243A9D"/>
                </a:solidFill>
              </a:rPr>
              <a:t>datos que usted o sus alumnos recopilen sean comparables a los datos recopilados por otros en todo el mundo</a:t>
            </a:r>
            <a:r>
              <a:rPr lang="en-US" sz="2000" b="1" dirty="0" smtClean="0">
                <a:solidFill>
                  <a:srgbClr val="243A9D"/>
                </a:solidFill>
              </a:rPr>
              <a:t>.    </a:t>
            </a:r>
            <a:endParaRPr lang="en-US" sz="2000" dirty="0"/>
          </a:p>
          <a:p>
            <a:pPr algn="just"/>
            <a:r>
              <a:rPr lang="es-ES" sz="2000" dirty="0"/>
              <a:t>También tiene acceso a actividades de aprendizaje, que ayudan a comprender conceptos científicos importantes, metodologías de recopilación de datos y procedimientos de análisis. El Apéndice de Investigación de la Hidrósfera contiene hojas de datos para todos los protocolos de hidrología, una plantilla de mapa del sitio de hidrología y un glosario de términos. Además, las hojas de datos (del Apéndice) y las guías de campo (de los Protocolos individuales) están disponibles individualmente.</a:t>
            </a:r>
            <a:endParaRPr lang="en-US" sz="2000" dirty="0"/>
          </a:p>
        </p:txBody>
      </p:sp>
      <p:pic>
        <p:nvPicPr>
          <p:cNvPr id="8" name="Picture 7" descr="image of screenshots of the Hydrosphere investigation from the GLOBE Teacher's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942" y="1190574"/>
            <a:ext cx="4967356" cy="4306378"/>
          </a:xfrm>
          <a:prstGeom prst="rect">
            <a:avLst/>
          </a:prstGeom>
        </p:spPr>
      </p:pic>
      <p:sp>
        <p:nvSpPr>
          <p:cNvPr id="2" name="TextBox 1"/>
          <p:cNvSpPr txBox="1"/>
          <p:nvPr/>
        </p:nvSpPr>
        <p:spPr>
          <a:xfrm>
            <a:off x="7422775" y="5496952"/>
            <a:ext cx="4769224" cy="369332"/>
          </a:xfrm>
          <a:prstGeom prst="rect">
            <a:avLst/>
          </a:prstGeom>
          <a:noFill/>
        </p:spPr>
        <p:txBody>
          <a:bodyPr wrap="square" rtlCol="0">
            <a:spAutoFit/>
          </a:bodyPr>
          <a:lstStyle/>
          <a:p>
            <a:r>
              <a:rPr lang="es-ES" u="sng" dirty="0">
                <a:solidFill>
                  <a:schemeClr val="accent1">
                    <a:lumMod val="75000"/>
                  </a:schemeClr>
                </a:solidFill>
              </a:rPr>
              <a:t>Enlace a los Protocolos de Hidrósfera de GLOBE</a:t>
            </a:r>
            <a:endParaRPr lang="en-US" u="sng" dirty="0">
              <a:solidFill>
                <a:schemeClr val="accent1">
                  <a:lumMod val="75000"/>
                </a:schemeClr>
              </a:solidFill>
            </a:endParaRPr>
          </a:p>
        </p:txBody>
      </p:sp>
    </p:spTree>
    <p:extLst>
      <p:ext uri="{BB962C8B-B14F-4D97-AF65-F5344CB8AC3E}">
        <p14:creationId xmlns:p14="http://schemas.microsoft.com/office/powerpoint/2010/main" val="66951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39</a:t>
            </a:fld>
            <a:endParaRPr lang="en-US" dirty="0"/>
          </a:p>
        </p:txBody>
      </p:sp>
      <p:sp>
        <p:nvSpPr>
          <p:cNvPr id="4" name="Title 3"/>
          <p:cNvSpPr>
            <a:spLocks noGrp="1"/>
          </p:cNvSpPr>
          <p:nvPr>
            <p:ph type="title"/>
          </p:nvPr>
        </p:nvSpPr>
        <p:spPr>
          <a:xfrm>
            <a:off x="839788" y="197224"/>
            <a:ext cx="7770811" cy="1745046"/>
          </a:xfrm>
        </p:spPr>
        <p:txBody>
          <a:bodyPr/>
          <a:lstStyle/>
          <a:p>
            <a:r>
              <a:rPr lang="es-ES" dirty="0"/>
              <a:t>Protocolo de </a:t>
            </a:r>
            <a:r>
              <a:rPr lang="es-ES" dirty="0" err="1"/>
              <a:t>Mapeador</a:t>
            </a:r>
            <a:r>
              <a:rPr lang="es-ES" dirty="0"/>
              <a:t> de Hábitat de Mosquitos</a:t>
            </a:r>
            <a:endParaRPr lang="en-US" dirty="0"/>
          </a:p>
        </p:txBody>
      </p:sp>
      <p:sp>
        <p:nvSpPr>
          <p:cNvPr id="6" name="Text Placeholder 5"/>
          <p:cNvSpPr>
            <a:spLocks noGrp="1"/>
          </p:cNvSpPr>
          <p:nvPr>
            <p:ph type="body" sz="half" idx="2"/>
          </p:nvPr>
        </p:nvSpPr>
        <p:spPr>
          <a:xfrm>
            <a:off x="808326" y="2139494"/>
            <a:ext cx="7624473" cy="4216856"/>
          </a:xfrm>
        </p:spPr>
        <p:txBody>
          <a:bodyPr>
            <a:noAutofit/>
          </a:bodyPr>
          <a:lstStyle/>
          <a:p>
            <a:pPr algn="just"/>
            <a:r>
              <a:rPr lang="es-ES" sz="1800" dirty="0"/>
              <a:t>El Protocolo de </a:t>
            </a:r>
            <a:r>
              <a:rPr lang="es-ES" sz="1800" dirty="0" err="1"/>
              <a:t>Mapeador</a:t>
            </a:r>
            <a:r>
              <a:rPr lang="es-ES" sz="1800" dirty="0"/>
              <a:t> de Hábitat de Mosquitos es uno de los protocolos de hidrósfera utilizados por GLOBE para describir el estado de un cuerpo de agua.</a:t>
            </a:r>
            <a:endParaRPr lang="en-US" sz="1800" dirty="0"/>
          </a:p>
          <a:p>
            <a:pPr algn="just"/>
            <a:r>
              <a:rPr lang="es-ES" sz="1800" dirty="0"/>
              <a:t>Los mosquitos son insectos comunes que se encuentran en muchos lugares del mundo, particularmente en las regiones tropicales y subtropicales. Los mosquitos juegan un papel importante en los ecosistemas. Son fuente de alimento para muchas especies de aves, anfibios y reptiles. Los mosquitos machos son polinizadores, por lo que ayudan a producir frutas y verduras.</a:t>
            </a:r>
          </a:p>
          <a:p>
            <a:pPr algn="just"/>
            <a:r>
              <a:rPr lang="es-ES" sz="1800" dirty="0"/>
              <a:t>Hay más de 40 géneros y más de 3500 especies conocidas. Sin embargo, tres de estos géneros, </a:t>
            </a:r>
            <a:r>
              <a:rPr lang="es-ES" sz="1800" dirty="0" err="1"/>
              <a:t>Anopheles</a:t>
            </a:r>
            <a:r>
              <a:rPr lang="es-ES" sz="1800" dirty="0"/>
              <a:t>, Aedes y </a:t>
            </a:r>
            <a:r>
              <a:rPr lang="es-ES" sz="1800" dirty="0" err="1"/>
              <a:t>Culex</a:t>
            </a:r>
            <a:r>
              <a:rPr lang="es-ES" sz="1800" dirty="0"/>
              <a:t>, tienen especies que transmiten enfermedades que afectan a las personas, como la malaria, el virus </a:t>
            </a:r>
            <a:r>
              <a:rPr lang="es-ES" sz="1800" dirty="0" err="1"/>
              <a:t>Chikungunya</a:t>
            </a:r>
            <a:r>
              <a:rPr lang="es-ES" sz="1800" dirty="0"/>
              <a:t>, el dengue, el </a:t>
            </a:r>
            <a:r>
              <a:rPr lang="es-ES" sz="1800" dirty="0" err="1"/>
              <a:t>Zika</a:t>
            </a:r>
            <a:r>
              <a:rPr lang="es-ES" sz="1800" dirty="0"/>
              <a:t> y el virus del Nilo Occidental.</a:t>
            </a:r>
          </a:p>
          <a:p>
            <a:pPr algn="just"/>
            <a:r>
              <a:rPr lang="es-ES" sz="1800" dirty="0"/>
              <a:t>Sin embargo, identificar las áreas de reproducción de los mosquitos que son vectores de enfermedades para los seres humanos es un componente importante del manejo y erradicación de enfermedades locales.</a:t>
            </a:r>
          </a:p>
        </p:txBody>
      </p:sp>
      <p:pic>
        <p:nvPicPr>
          <p:cNvPr id="7" name="Picture 6" descr="artist rendition of adult mosquito and habita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3595" y="1607754"/>
            <a:ext cx="2661934" cy="1745046"/>
          </a:xfrm>
          <a:prstGeom prst="rect">
            <a:avLst/>
          </a:prstGeom>
        </p:spPr>
      </p:pic>
      <p:pic>
        <p:nvPicPr>
          <p:cNvPr id="5" name="Picture 4" descr="photograph of vial filled with mosquito larva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3595" y="3706690"/>
            <a:ext cx="2661934" cy="1996452"/>
          </a:xfrm>
          <a:prstGeom prst="rect">
            <a:avLst/>
          </a:prstGeom>
        </p:spPr>
      </p:pic>
    </p:spTree>
    <p:extLst>
      <p:ext uri="{BB962C8B-B14F-4D97-AF65-F5344CB8AC3E}">
        <p14:creationId xmlns:p14="http://schemas.microsoft.com/office/powerpoint/2010/main" val="108231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40</a:t>
            </a:fld>
            <a:endParaRPr lang="en-US" dirty="0"/>
          </a:p>
        </p:txBody>
      </p:sp>
      <p:sp>
        <p:nvSpPr>
          <p:cNvPr id="4" name="Title 3"/>
          <p:cNvSpPr>
            <a:spLocks noGrp="1"/>
          </p:cNvSpPr>
          <p:nvPr>
            <p:ph type="title"/>
          </p:nvPr>
        </p:nvSpPr>
        <p:spPr>
          <a:xfrm>
            <a:off x="839788" y="1048214"/>
            <a:ext cx="8949671" cy="551985"/>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smtClean="0"/>
              <a:t>! </a:t>
            </a:r>
            <a:r>
              <a:rPr lang="en-US" dirty="0" err="1" smtClean="0"/>
              <a:t>Pregunta</a:t>
            </a:r>
            <a:r>
              <a:rPr lang="en-US" dirty="0" smtClean="0"/>
              <a:t> </a:t>
            </a:r>
            <a:r>
              <a:rPr lang="en-US" dirty="0"/>
              <a:t>7</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p:cNvSpPr>
            <a:spLocks noGrp="1"/>
          </p:cNvSpPr>
          <p:nvPr>
            <p:ph type="body" sz="half" idx="2"/>
          </p:nvPr>
        </p:nvSpPr>
        <p:spPr>
          <a:xfrm>
            <a:off x="839788" y="1797423"/>
            <a:ext cx="10514012" cy="4417109"/>
          </a:xfrm>
        </p:spPr>
        <p:txBody>
          <a:bodyPr>
            <a:noAutofit/>
          </a:bodyPr>
          <a:lstStyle/>
          <a:p>
            <a:pPr lvl="0"/>
            <a:endParaRPr lang="en-US" sz="2400" b="1" dirty="0">
              <a:solidFill>
                <a:srgbClr val="243A9D"/>
              </a:solidFill>
            </a:endParaRPr>
          </a:p>
          <a:p>
            <a:pPr lvl="0"/>
            <a:r>
              <a:rPr lang="es-ES" sz="2400" b="1" dirty="0">
                <a:solidFill>
                  <a:schemeClr val="accent5">
                    <a:lumMod val="75000"/>
                  </a:schemeClr>
                </a:solidFill>
              </a:rPr>
              <a:t>¿Cuándo debe un profesor de GLOBE exigir a los alumnos que usen guantes protectores y protección para los ojos? </a:t>
            </a:r>
          </a:p>
          <a:p>
            <a:pPr lvl="0"/>
            <a:endParaRPr lang="es-ES" sz="2400" b="1" dirty="0">
              <a:solidFill>
                <a:schemeClr val="accent5">
                  <a:lumMod val="75000"/>
                </a:schemeClr>
              </a:solidFill>
            </a:endParaRPr>
          </a:p>
          <a:p>
            <a:pPr marL="457200" lvl="0" indent="-457200">
              <a:buAutoNum type="alphaLcPeriod"/>
            </a:pPr>
            <a:r>
              <a:rPr lang="es-ES" sz="2400" b="1" dirty="0">
                <a:solidFill>
                  <a:schemeClr val="accent5">
                    <a:lumMod val="75000"/>
                  </a:schemeClr>
                </a:solidFill>
              </a:rPr>
              <a:t>Cuando usa kits de pruebas químicas comerciales </a:t>
            </a:r>
          </a:p>
          <a:p>
            <a:pPr marL="457200" lvl="0" indent="-457200">
              <a:buAutoNum type="alphaLcPeriod"/>
            </a:pPr>
            <a:r>
              <a:rPr lang="es-ES" sz="2400" b="1" dirty="0">
                <a:solidFill>
                  <a:schemeClr val="accent5">
                    <a:lumMod val="75000"/>
                  </a:schemeClr>
                </a:solidFill>
              </a:rPr>
              <a:t>Siempre que realice un protocolo de hidrosfera </a:t>
            </a:r>
          </a:p>
          <a:p>
            <a:pPr marL="457200" lvl="0" indent="-457200">
              <a:buAutoNum type="alphaLcPeriod"/>
            </a:pPr>
            <a:r>
              <a:rPr lang="es-ES" sz="2400" b="1" dirty="0">
                <a:solidFill>
                  <a:schemeClr val="accent5">
                    <a:lumMod val="75000"/>
                  </a:schemeClr>
                </a:solidFill>
              </a:rPr>
              <a:t>Siempre que su director esté mirando</a:t>
            </a:r>
          </a:p>
          <a:p>
            <a:pPr lvl="0"/>
            <a:endParaRPr lang="en-US" sz="2400" b="1" dirty="0">
              <a:solidFill>
                <a:schemeClr val="accent5">
                  <a:lumMod val="75000"/>
                </a:schemeClr>
              </a:solidFill>
            </a:endParaRPr>
          </a:p>
          <a:p>
            <a:pPr lvl="0"/>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pPr lvl="0"/>
            <a:endParaRPr lang="en-US" sz="2000" dirty="0"/>
          </a:p>
          <a:p>
            <a:pPr lvl="0"/>
            <a:endParaRPr lang="en-US" sz="2000" dirty="0"/>
          </a:p>
          <a:p>
            <a:r>
              <a:rPr lang="en-US" sz="2000" dirty="0"/>
              <a:t> </a:t>
            </a:r>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510826185"/>
      </p:ext>
    </p:extLst>
  </p:cSld>
  <p:clrMapOvr>
    <a:masterClrMapping/>
  </p:clrMapOvr>
  <p:extLst mod="1">
    <p:ext uri="{6950BFC3-D8DA-4A85-94F7-54DA5524770B}">
      <p188:commentRel xmlns:p188="http://schemas.microsoft.com/office/powerpoint/2018/8/main" xmlns="" r:id="rId5"/>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41</a:t>
            </a:fld>
            <a:endParaRPr lang="en-US" dirty="0"/>
          </a:p>
        </p:txBody>
      </p:sp>
      <p:sp>
        <p:nvSpPr>
          <p:cNvPr id="4" name="Title 3"/>
          <p:cNvSpPr>
            <a:spLocks noGrp="1"/>
          </p:cNvSpPr>
          <p:nvPr>
            <p:ph type="title"/>
          </p:nvPr>
        </p:nvSpPr>
        <p:spPr>
          <a:xfrm>
            <a:off x="839788" y="1064669"/>
            <a:ext cx="10411308" cy="535531"/>
          </a:xfrm>
        </p:spPr>
        <p:txBody>
          <a:bodyPr>
            <a:normAutofit/>
          </a:bodyPr>
          <a:lstStyle/>
          <a:p>
            <a:r>
              <a:rPr lang="en-US" dirty="0"/>
              <a:t>¡</a:t>
            </a:r>
            <a:r>
              <a:rPr lang="en-US" dirty="0" err="1"/>
              <a:t>Repase</a:t>
            </a:r>
            <a:r>
              <a:rPr lang="en-US" dirty="0"/>
              <a:t> </a:t>
            </a:r>
            <a:r>
              <a:rPr lang="en-US" dirty="0" err="1"/>
              <a:t>su</a:t>
            </a:r>
            <a:r>
              <a:rPr lang="en-US" dirty="0"/>
              <a:t> </a:t>
            </a:r>
            <a:r>
              <a:rPr lang="en-US" dirty="0" err="1"/>
              <a:t>comprensión</a:t>
            </a:r>
            <a:r>
              <a:rPr lang="en-US" dirty="0" smtClean="0"/>
              <a:t>! </a:t>
            </a:r>
            <a:r>
              <a:rPr lang="en-US" dirty="0" err="1" smtClean="0"/>
              <a:t>Respuesta</a:t>
            </a:r>
            <a:r>
              <a:rPr lang="en-US" dirty="0" smtClean="0"/>
              <a:t> </a:t>
            </a:r>
            <a:r>
              <a:rPr lang="en-US" dirty="0"/>
              <a:t>de la </a:t>
            </a:r>
            <a:r>
              <a:rPr lang="en-US" dirty="0" err="1"/>
              <a:t>pregunta</a:t>
            </a:r>
            <a:r>
              <a:rPr lang="en-US" dirty="0"/>
              <a:t> 7</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p:cNvSpPr>
            <a:spLocks noGrp="1"/>
          </p:cNvSpPr>
          <p:nvPr>
            <p:ph type="body" sz="half" idx="2"/>
          </p:nvPr>
        </p:nvSpPr>
        <p:spPr>
          <a:xfrm>
            <a:off x="839788" y="1797424"/>
            <a:ext cx="10411308" cy="3811588"/>
          </a:xfrm>
        </p:spPr>
        <p:txBody>
          <a:bodyPr>
            <a:noAutofit/>
          </a:bodyPr>
          <a:lstStyle/>
          <a:p>
            <a:r>
              <a:rPr lang="en-US" sz="2400" dirty="0"/>
              <a:t> </a:t>
            </a:r>
            <a:endParaRPr lang="en-US" sz="2400" b="1" dirty="0">
              <a:solidFill>
                <a:srgbClr val="243A9D"/>
              </a:solidFill>
            </a:endParaRPr>
          </a:p>
          <a:p>
            <a:pPr lvl="0"/>
            <a:r>
              <a:rPr lang="es-ES" sz="2400" b="1" dirty="0">
                <a:solidFill>
                  <a:schemeClr val="accent5">
                    <a:lumMod val="75000"/>
                  </a:schemeClr>
                </a:solidFill>
              </a:rPr>
              <a:t>¿Cuándo debe un profesor de GLOBE exigir a los alumnos que usen guantes protectores y protección para los ojos? </a:t>
            </a:r>
          </a:p>
          <a:p>
            <a:pPr lvl="0"/>
            <a:endParaRPr lang="es-ES" sz="2400" b="1" dirty="0">
              <a:solidFill>
                <a:schemeClr val="accent5">
                  <a:lumMod val="75000"/>
                </a:schemeClr>
              </a:solidFill>
            </a:endParaRPr>
          </a:p>
          <a:p>
            <a:pPr marL="457200" lvl="0" indent="-457200">
              <a:buAutoNum type="alphaLcPeriod"/>
            </a:pPr>
            <a:r>
              <a:rPr lang="es-ES" sz="2400" b="1" dirty="0">
                <a:solidFill>
                  <a:schemeClr val="accent5">
                    <a:lumMod val="75000"/>
                  </a:schemeClr>
                </a:solidFill>
              </a:rPr>
              <a:t>Cuando usa kits de pruebas químicas comerciales </a:t>
            </a:r>
          </a:p>
          <a:p>
            <a:pPr marL="457200" lvl="0" indent="-457200">
              <a:buAutoNum type="alphaLcPeriod"/>
            </a:pPr>
            <a:r>
              <a:rPr lang="es-ES" sz="2400" b="1" dirty="0">
                <a:solidFill>
                  <a:srgbClr val="FF0000"/>
                </a:solidFill>
              </a:rPr>
              <a:t>Siempre que realice un protocolo de hidrosfera ¡Correcto </a:t>
            </a:r>
            <a:r>
              <a:rPr lang="es-ES" sz="2400" b="1" dirty="0">
                <a:solidFill>
                  <a:srgbClr val="FF0000"/>
                </a:solidFill>
                <a:sym typeface="Wingdings" pitchFamily="2" charset="2"/>
              </a:rPr>
              <a:t>!</a:t>
            </a:r>
            <a:r>
              <a:rPr lang="es-ES" sz="2400" b="1" dirty="0">
                <a:solidFill>
                  <a:srgbClr val="FF0000"/>
                </a:solidFill>
              </a:rPr>
              <a:t> </a:t>
            </a:r>
          </a:p>
          <a:p>
            <a:pPr marL="457200" lvl="0" indent="-457200">
              <a:buAutoNum type="alphaLcPeriod"/>
            </a:pPr>
            <a:r>
              <a:rPr lang="es-ES" sz="2400" b="1" dirty="0">
                <a:solidFill>
                  <a:schemeClr val="accent5">
                    <a:lumMod val="75000"/>
                  </a:schemeClr>
                </a:solidFill>
              </a:rPr>
              <a:t>Siempre que su director esté mirando</a:t>
            </a:r>
          </a:p>
          <a:p>
            <a:pPr lvl="0"/>
            <a:endParaRPr lang="en-US" sz="2000" b="1" dirty="0">
              <a:solidFill>
                <a:schemeClr val="accent5">
                  <a:lumMod val="75000"/>
                </a:schemeClr>
              </a:solidFill>
            </a:endParaRPr>
          </a:p>
          <a:p>
            <a:pPr lvl="0"/>
            <a:endParaRPr lang="en-US" sz="2000" dirty="0"/>
          </a:p>
          <a:p>
            <a:pPr lvl="0"/>
            <a:endParaRPr lang="en-US" sz="2000" dirty="0"/>
          </a:p>
          <a:p>
            <a:r>
              <a:rPr lang="en-US" sz="2400" b="1" dirty="0"/>
              <a:t> ¿</a:t>
            </a:r>
            <a:r>
              <a:rPr lang="en-US" sz="2400" b="1" dirty="0" err="1"/>
              <a:t>Estuvo</a:t>
            </a:r>
            <a:r>
              <a:rPr lang="en-US" sz="2400" b="1" dirty="0"/>
              <a:t> </a:t>
            </a:r>
            <a:r>
              <a:rPr lang="en-US" sz="2400" b="1" dirty="0" err="1"/>
              <a:t>acertado</a:t>
            </a:r>
            <a:r>
              <a:rPr lang="en-US" sz="2400" b="1" dirty="0"/>
              <a:t>? </a:t>
            </a:r>
            <a:r>
              <a:rPr lang="en-US" sz="2400" b="1" dirty="0" err="1"/>
              <a:t>Proceda</a:t>
            </a:r>
            <a:r>
              <a:rPr lang="en-US" sz="2400" b="1" dirty="0"/>
              <a:t> a la </a:t>
            </a:r>
            <a:r>
              <a:rPr lang="en-US" sz="2400" b="1" dirty="0" err="1"/>
              <a:t>siguiente</a:t>
            </a:r>
            <a:r>
              <a:rPr lang="en-US" sz="2400" b="1" dirty="0"/>
              <a:t> </a:t>
            </a:r>
            <a:r>
              <a:rPr lang="en-US" sz="2400" b="1" dirty="0" err="1"/>
              <a:t>pregunta</a:t>
            </a:r>
            <a:r>
              <a:rPr lang="en-US" sz="2400" b="1" dirty="0"/>
              <a:t>! </a:t>
            </a:r>
          </a:p>
          <a:p>
            <a:endParaRPr lang="en-US" sz="2000"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819288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42</a:t>
            </a:fld>
            <a:endParaRPr lang="en-US" dirty="0"/>
          </a:p>
        </p:txBody>
      </p:sp>
      <p:sp>
        <p:nvSpPr>
          <p:cNvPr id="4" name="Title 3"/>
          <p:cNvSpPr>
            <a:spLocks noGrp="1"/>
          </p:cNvSpPr>
          <p:nvPr>
            <p:ph type="title"/>
          </p:nvPr>
        </p:nvSpPr>
        <p:spPr>
          <a:xfrm>
            <a:off x="839788" y="0"/>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8</a:t>
            </a:r>
          </a:p>
        </p:txBody>
      </p:sp>
      <p:sp>
        <p:nvSpPr>
          <p:cNvPr id="6" name="Text Placeholder 5"/>
          <p:cNvSpPr>
            <a:spLocks noGrp="1"/>
          </p:cNvSpPr>
          <p:nvPr>
            <p:ph type="body" sz="half" idx="2"/>
          </p:nvPr>
        </p:nvSpPr>
        <p:spPr>
          <a:xfrm>
            <a:off x="839788" y="1797424"/>
            <a:ext cx="10775027" cy="3811588"/>
          </a:xfrm>
        </p:spPr>
        <p:txBody>
          <a:bodyPr>
            <a:noAutofit/>
          </a:bodyPr>
          <a:lstStyle/>
          <a:p>
            <a:endParaRPr lang="en-US" sz="2000" dirty="0"/>
          </a:p>
          <a:p>
            <a:r>
              <a:rPr lang="es-ES" sz="2400" b="1" dirty="0">
                <a:solidFill>
                  <a:schemeClr val="accent5">
                    <a:lumMod val="75000"/>
                  </a:schemeClr>
                </a:solidFill>
              </a:rPr>
              <a:t>¿Dónde puede encontrar información sobre qué instrumentos utilizar y qué especificaciones son necesarias?</a:t>
            </a:r>
            <a:r>
              <a:rPr lang="en-US" sz="2400" b="1" dirty="0">
                <a:solidFill>
                  <a:schemeClr val="accent5">
                    <a:lumMod val="75000"/>
                  </a:schemeClr>
                </a:solidFill>
              </a:rPr>
              <a:t> </a:t>
            </a:r>
          </a:p>
          <a:p>
            <a:pPr marL="457200" indent="-457200">
              <a:buAutoNum type="alphaLcPeriod"/>
            </a:pPr>
            <a:r>
              <a:rPr lang="es-ES" sz="2400" b="1" dirty="0">
                <a:solidFill>
                  <a:schemeClr val="accent5">
                    <a:lumMod val="75000"/>
                  </a:schemeClr>
                </a:solidFill>
              </a:rPr>
              <a:t>Cualquier distribuidor de kits de análisis de agua comerciales cumple con las especificaciones GLOBE</a:t>
            </a:r>
            <a:endParaRPr lang="en-US" sz="2400" b="1" dirty="0">
              <a:solidFill>
                <a:schemeClr val="accent5">
                  <a:lumMod val="75000"/>
                </a:schemeClr>
              </a:solidFill>
            </a:endParaRPr>
          </a:p>
          <a:p>
            <a:pPr marL="457200" indent="-457200">
              <a:buAutoNum type="alphaLcPeriod"/>
            </a:pPr>
            <a:r>
              <a:rPr lang="es-ES" sz="2400" b="1" dirty="0">
                <a:solidFill>
                  <a:schemeClr val="accent5">
                    <a:lumMod val="75000"/>
                  </a:schemeClr>
                </a:solidFill>
              </a:rPr>
              <a:t>Actividades de aprendizaje de la Guía del Profesor de </a:t>
            </a:r>
            <a:r>
              <a:rPr lang="en-US" sz="2400" b="1" dirty="0">
                <a:solidFill>
                  <a:srgbClr val="243A9D"/>
                </a:solidFill>
              </a:rPr>
              <a:t>GLOBE </a:t>
            </a:r>
          </a:p>
          <a:p>
            <a:pPr marL="457200" indent="-457200">
              <a:buAutoNum type="alphaLcPeriod" startAt="3"/>
            </a:pPr>
            <a:r>
              <a:rPr lang="es-ES" sz="2400" b="1" dirty="0">
                <a:solidFill>
                  <a:schemeClr val="accent5">
                    <a:lumMod val="75000"/>
                  </a:schemeClr>
                </a:solidFill>
              </a:rPr>
              <a:t>Kit de herramientas de la Guía del Profesor de GLOBE </a:t>
            </a:r>
          </a:p>
          <a:p>
            <a:pPr marL="457200" indent="-457200">
              <a:buAutoNum type="alphaLcPeriod" startAt="3"/>
            </a:pPr>
            <a:r>
              <a:rPr lang="es-ES" sz="2400" b="1" dirty="0">
                <a:solidFill>
                  <a:schemeClr val="accent5">
                    <a:lumMod val="75000"/>
                  </a:schemeClr>
                </a:solidFill>
              </a:rPr>
              <a:t>Hoja de datos del Sitio de Estudio de Hidrología</a:t>
            </a:r>
          </a:p>
          <a:p>
            <a:endParaRPr lang="en-US" sz="2400" b="1" dirty="0">
              <a:solidFill>
                <a:schemeClr val="accent5">
                  <a:lumMod val="75000"/>
                </a:schemeClr>
              </a:solidFill>
            </a:endParaRPr>
          </a:p>
          <a:p>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r>
              <a:rPr lang="en-US" sz="2000" dirty="0"/>
              <a:t> </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028701"/>
            <a:ext cx="12192000" cy="5829300"/>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394534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43</a:t>
            </a:fld>
            <a:endParaRPr lang="en-US" dirty="0"/>
          </a:p>
        </p:txBody>
      </p:sp>
      <p:sp>
        <p:nvSpPr>
          <p:cNvPr id="4" name="Title 3"/>
          <p:cNvSpPr>
            <a:spLocks noGrp="1"/>
          </p:cNvSpPr>
          <p:nvPr>
            <p:ph type="title"/>
          </p:nvPr>
        </p:nvSpPr>
        <p:spPr>
          <a:xfrm>
            <a:off x="839788" y="0"/>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a la </a:t>
            </a:r>
            <a:r>
              <a:rPr lang="en-US" dirty="0" err="1"/>
              <a:t>pregunta</a:t>
            </a:r>
            <a:r>
              <a:rPr lang="en-US" dirty="0"/>
              <a:t> 8</a:t>
            </a:r>
          </a:p>
        </p:txBody>
      </p:sp>
      <p:sp>
        <p:nvSpPr>
          <p:cNvPr id="6" name="Text Placeholder 5"/>
          <p:cNvSpPr>
            <a:spLocks noGrp="1"/>
          </p:cNvSpPr>
          <p:nvPr>
            <p:ph type="body" sz="half" idx="2"/>
          </p:nvPr>
        </p:nvSpPr>
        <p:spPr>
          <a:xfrm>
            <a:off x="839788" y="1797424"/>
            <a:ext cx="10775027" cy="3811588"/>
          </a:xfrm>
        </p:spPr>
        <p:txBody>
          <a:bodyPr>
            <a:noAutofit/>
          </a:bodyPr>
          <a:lstStyle/>
          <a:p>
            <a:endParaRPr lang="en-US" sz="2000" dirty="0"/>
          </a:p>
          <a:p>
            <a:r>
              <a:rPr lang="es-ES" sz="2400" b="1" dirty="0">
                <a:solidFill>
                  <a:schemeClr val="accent5">
                    <a:lumMod val="75000"/>
                  </a:schemeClr>
                </a:solidFill>
              </a:rPr>
              <a:t>¿Dónde puede encontrar información sobre qué instrumentos utilizar y qué especificaciones son necesarias?</a:t>
            </a:r>
            <a:r>
              <a:rPr lang="en-US" sz="2400" b="1" dirty="0">
                <a:solidFill>
                  <a:schemeClr val="accent5">
                    <a:lumMod val="75000"/>
                  </a:schemeClr>
                </a:solidFill>
              </a:rPr>
              <a:t> </a:t>
            </a:r>
          </a:p>
          <a:p>
            <a:pPr marL="457200" indent="-457200">
              <a:buAutoNum type="alphaLcPeriod"/>
            </a:pPr>
            <a:r>
              <a:rPr lang="es-ES" sz="2400" b="1" dirty="0">
                <a:solidFill>
                  <a:schemeClr val="accent5">
                    <a:lumMod val="75000"/>
                  </a:schemeClr>
                </a:solidFill>
              </a:rPr>
              <a:t>Cualquier distribuidor de kits de análisis de agua comerciales cumple con las especificaciones GLOBE</a:t>
            </a:r>
            <a:endParaRPr lang="en-US" sz="2400" b="1" dirty="0">
              <a:solidFill>
                <a:schemeClr val="accent5">
                  <a:lumMod val="75000"/>
                </a:schemeClr>
              </a:solidFill>
            </a:endParaRPr>
          </a:p>
          <a:p>
            <a:pPr marL="457200" indent="-457200">
              <a:buAutoNum type="alphaLcPeriod"/>
            </a:pPr>
            <a:r>
              <a:rPr lang="es-ES" sz="2400" b="1" dirty="0">
                <a:solidFill>
                  <a:schemeClr val="accent5">
                    <a:lumMod val="75000"/>
                  </a:schemeClr>
                </a:solidFill>
              </a:rPr>
              <a:t>Actividades de aprendizaje de la Guía del Profesor de </a:t>
            </a:r>
            <a:r>
              <a:rPr lang="en-US" sz="2400" b="1" dirty="0">
                <a:solidFill>
                  <a:srgbClr val="243A9D"/>
                </a:solidFill>
              </a:rPr>
              <a:t>GLOBE </a:t>
            </a:r>
          </a:p>
          <a:p>
            <a:pPr marL="457200" indent="-457200">
              <a:buAutoNum type="alphaLcPeriod" startAt="3"/>
            </a:pPr>
            <a:r>
              <a:rPr lang="es-ES" sz="2400" b="1" dirty="0">
                <a:solidFill>
                  <a:srgbClr val="FF0000"/>
                </a:solidFill>
              </a:rPr>
              <a:t>Kit de herramientas de la Guía del Profesor de GLOBE ¡Correcto </a:t>
            </a:r>
            <a:r>
              <a:rPr lang="es-ES" sz="2400" b="1" dirty="0">
                <a:solidFill>
                  <a:srgbClr val="FF0000"/>
                </a:solidFill>
                <a:sym typeface="Wingdings" pitchFamily="2" charset="2"/>
              </a:rPr>
              <a:t>!</a:t>
            </a:r>
            <a:endParaRPr lang="es-ES" sz="2400" b="1" dirty="0">
              <a:solidFill>
                <a:srgbClr val="FF0000"/>
              </a:solidFill>
            </a:endParaRPr>
          </a:p>
          <a:p>
            <a:pPr marL="457200" indent="-457200">
              <a:buAutoNum type="alphaLcPeriod" startAt="3"/>
            </a:pPr>
            <a:r>
              <a:rPr lang="es-ES" sz="2400" b="1" dirty="0">
                <a:solidFill>
                  <a:schemeClr val="accent5">
                    <a:lumMod val="75000"/>
                  </a:schemeClr>
                </a:solidFill>
              </a:rPr>
              <a:t>Hoja de datos del Sitio de Estudio de Hidrología</a:t>
            </a:r>
          </a:p>
          <a:p>
            <a:endParaRPr lang="en-US" sz="2400" b="1" dirty="0">
              <a:solidFill>
                <a:srgbClr val="243A9D"/>
              </a:solidFill>
            </a:endParaRPr>
          </a:p>
          <a:p>
            <a:r>
              <a:rPr lang="en-US" sz="2400" b="1" dirty="0"/>
              <a:t>¿</a:t>
            </a:r>
            <a:r>
              <a:rPr lang="en-US" sz="2400" b="1" dirty="0" err="1"/>
              <a:t>Estuvo</a:t>
            </a:r>
            <a:r>
              <a:rPr lang="en-US" sz="2400" b="1" dirty="0"/>
              <a:t> </a:t>
            </a:r>
            <a:r>
              <a:rPr lang="en-US" sz="2400" b="1" dirty="0" err="1"/>
              <a:t>acertado</a:t>
            </a:r>
            <a:r>
              <a:rPr lang="en-US" sz="2400" b="1" dirty="0"/>
              <a:t>? </a:t>
            </a:r>
            <a:r>
              <a:rPr lang="en-US" sz="2400" b="1" dirty="0" err="1"/>
              <a:t>Proceda</a:t>
            </a:r>
            <a:r>
              <a:rPr lang="en-US" sz="2400" b="1" dirty="0"/>
              <a:t> a la </a:t>
            </a:r>
            <a:r>
              <a:rPr lang="en-US" sz="2400" b="1" dirty="0" err="1"/>
              <a:t>siguiente</a:t>
            </a:r>
            <a:r>
              <a:rPr lang="en-US" sz="2400" b="1" dirty="0"/>
              <a:t> </a:t>
            </a:r>
            <a:r>
              <a:rPr lang="en-US" sz="2400" b="1" dirty="0" err="1"/>
              <a:t>pregunta</a:t>
            </a:r>
            <a:r>
              <a:rPr lang="en-US" sz="2400" b="1" dirty="0"/>
              <a:t>!</a:t>
            </a:r>
          </a:p>
          <a:p>
            <a:endParaRPr lang="en-US" sz="2400" b="1" dirty="0">
              <a:solidFill>
                <a:srgbClr val="243A9D"/>
              </a:solidFill>
            </a:endParaRPr>
          </a:p>
          <a:p>
            <a:r>
              <a:rPr lang="en-US" sz="2000" dirty="0"/>
              <a:t> </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925299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44</a:t>
            </a:fld>
            <a:endParaRPr lang="en-US" dirty="0"/>
          </a:p>
        </p:txBody>
      </p:sp>
      <p:sp>
        <p:nvSpPr>
          <p:cNvPr id="4" name="Title 3"/>
          <p:cNvSpPr>
            <a:spLocks noGrp="1"/>
          </p:cNvSpPr>
          <p:nvPr>
            <p:ph type="title"/>
          </p:nvPr>
        </p:nvSpPr>
        <p:spPr>
          <a:xfrm>
            <a:off x="839788" y="0"/>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9</a:t>
            </a:r>
          </a:p>
        </p:txBody>
      </p:sp>
      <p:sp>
        <p:nvSpPr>
          <p:cNvPr id="6" name="Text Placeholder 5"/>
          <p:cNvSpPr>
            <a:spLocks noGrp="1"/>
          </p:cNvSpPr>
          <p:nvPr>
            <p:ph type="body" sz="half" idx="2"/>
          </p:nvPr>
        </p:nvSpPr>
        <p:spPr>
          <a:xfrm>
            <a:off x="839788" y="1818436"/>
            <a:ext cx="10550455" cy="3811588"/>
          </a:xfrm>
        </p:spPr>
        <p:txBody>
          <a:bodyPr>
            <a:noAutofit/>
          </a:bodyPr>
          <a:lstStyle/>
          <a:p>
            <a:r>
              <a:rPr lang="es-ES" sz="2400" b="1" dirty="0">
                <a:solidFill>
                  <a:schemeClr val="accent5">
                    <a:lumMod val="75000"/>
                  </a:schemeClr>
                </a:solidFill>
              </a:rPr>
              <a:t>¿Cuál de los siguientes protocolos debe realizarse con un kit de prueba comercial?</a:t>
            </a:r>
          </a:p>
          <a:p>
            <a:endParaRPr lang="en-US" sz="2400" b="1" dirty="0">
              <a:solidFill>
                <a:schemeClr val="accent5">
                  <a:lumMod val="75000"/>
                </a:schemeClr>
              </a:solidFill>
            </a:endParaRPr>
          </a:p>
          <a:p>
            <a:r>
              <a:rPr lang="en-US" sz="2400" b="1" dirty="0">
                <a:solidFill>
                  <a:srgbClr val="243A9D"/>
                </a:solidFill>
              </a:rPr>
              <a:t>a. </a:t>
            </a:r>
            <a:r>
              <a:rPr lang="en-US" sz="2400" b="1" dirty="0" err="1">
                <a:solidFill>
                  <a:srgbClr val="243A9D"/>
                </a:solidFill>
              </a:rPr>
              <a:t>Protocolo</a:t>
            </a:r>
            <a:r>
              <a:rPr lang="en-US" sz="2400" b="1" dirty="0">
                <a:solidFill>
                  <a:srgbClr val="243A9D"/>
                </a:solidFill>
              </a:rPr>
              <a:t> del pH del Agua</a:t>
            </a:r>
          </a:p>
          <a:p>
            <a:r>
              <a:rPr lang="en-US" sz="2400" b="1" dirty="0">
                <a:solidFill>
                  <a:srgbClr val="243A9D"/>
                </a:solidFill>
              </a:rPr>
              <a:t>b. </a:t>
            </a:r>
            <a:r>
              <a:rPr lang="en-US" sz="2400" b="1" dirty="0" err="1">
                <a:solidFill>
                  <a:srgbClr val="243A9D"/>
                </a:solidFill>
              </a:rPr>
              <a:t>Protocolo</a:t>
            </a:r>
            <a:r>
              <a:rPr lang="en-US" sz="2400" b="1" dirty="0">
                <a:solidFill>
                  <a:srgbClr val="243A9D"/>
                </a:solidFill>
              </a:rPr>
              <a:t> de </a:t>
            </a:r>
            <a:r>
              <a:rPr lang="en-US" sz="2400" b="1" dirty="0" err="1">
                <a:solidFill>
                  <a:srgbClr val="243A9D"/>
                </a:solidFill>
              </a:rPr>
              <a:t>Oxígeno</a:t>
            </a:r>
            <a:r>
              <a:rPr lang="en-US" sz="2400" b="1" dirty="0">
                <a:solidFill>
                  <a:srgbClr val="243A9D"/>
                </a:solidFill>
              </a:rPr>
              <a:t> </a:t>
            </a:r>
            <a:r>
              <a:rPr lang="en-US" sz="2400" b="1" dirty="0" err="1">
                <a:solidFill>
                  <a:srgbClr val="243A9D"/>
                </a:solidFill>
              </a:rPr>
              <a:t>Disuelto</a:t>
            </a:r>
            <a:endParaRPr lang="en-US" sz="2400" b="1" dirty="0">
              <a:solidFill>
                <a:srgbClr val="243A9D"/>
              </a:solidFill>
            </a:endParaRPr>
          </a:p>
          <a:p>
            <a:r>
              <a:rPr lang="en-US" sz="2400" b="1" dirty="0">
                <a:solidFill>
                  <a:srgbClr val="243A9D"/>
                </a:solidFill>
              </a:rPr>
              <a:t>c. </a:t>
            </a:r>
            <a:r>
              <a:rPr lang="en-US" sz="2400" b="1" dirty="0" err="1">
                <a:solidFill>
                  <a:srgbClr val="243A9D"/>
                </a:solidFill>
              </a:rPr>
              <a:t>Protocolo</a:t>
            </a:r>
            <a:r>
              <a:rPr lang="en-US" sz="2400" b="1" dirty="0">
                <a:solidFill>
                  <a:srgbClr val="243A9D"/>
                </a:solidFill>
              </a:rPr>
              <a:t> de </a:t>
            </a:r>
            <a:r>
              <a:rPr lang="en-US" sz="2400" b="1" dirty="0" err="1">
                <a:solidFill>
                  <a:srgbClr val="243A9D"/>
                </a:solidFill>
              </a:rPr>
              <a:t>Conductividad</a:t>
            </a:r>
            <a:r>
              <a:rPr lang="en-US" sz="2400" b="1" dirty="0">
                <a:solidFill>
                  <a:srgbClr val="243A9D"/>
                </a:solidFill>
              </a:rPr>
              <a:t> </a:t>
            </a:r>
            <a:r>
              <a:rPr lang="en-US" sz="2400" b="1" dirty="0" err="1">
                <a:solidFill>
                  <a:srgbClr val="243A9D"/>
                </a:solidFill>
              </a:rPr>
              <a:t>Eléctrica</a:t>
            </a:r>
            <a:endParaRPr lang="en-US" sz="2400" b="1" dirty="0">
              <a:solidFill>
                <a:srgbClr val="243A9D"/>
              </a:solidFill>
            </a:endParaRPr>
          </a:p>
          <a:p>
            <a:r>
              <a:rPr lang="en-US" sz="2400" b="1" dirty="0">
                <a:solidFill>
                  <a:srgbClr val="243A9D"/>
                </a:solidFill>
              </a:rPr>
              <a:t>d. </a:t>
            </a:r>
            <a:r>
              <a:rPr lang="en-US" sz="2400" b="1" dirty="0" err="1">
                <a:solidFill>
                  <a:srgbClr val="243A9D"/>
                </a:solidFill>
              </a:rPr>
              <a:t>Protocolo</a:t>
            </a:r>
            <a:r>
              <a:rPr lang="en-US" sz="2400" b="1" dirty="0">
                <a:solidFill>
                  <a:srgbClr val="243A9D"/>
                </a:solidFill>
              </a:rPr>
              <a:t> del </a:t>
            </a:r>
            <a:r>
              <a:rPr lang="en-US" sz="2400" b="1" dirty="0" err="1">
                <a:solidFill>
                  <a:srgbClr val="243A9D"/>
                </a:solidFill>
              </a:rPr>
              <a:t>Nitrato</a:t>
            </a:r>
            <a:r>
              <a:rPr lang="en-US" sz="2400" b="1" dirty="0">
                <a:solidFill>
                  <a:srgbClr val="243A9D"/>
                </a:solidFill>
              </a:rPr>
              <a:t> del Agua</a:t>
            </a:r>
          </a:p>
          <a:p>
            <a:r>
              <a:rPr lang="en-US" sz="2400" b="1" dirty="0">
                <a:solidFill>
                  <a:srgbClr val="243A9D"/>
                </a:solidFill>
              </a:rPr>
              <a:t>e. </a:t>
            </a:r>
            <a:r>
              <a:rPr lang="en-US" sz="2400" b="1" dirty="0" err="1">
                <a:solidFill>
                  <a:srgbClr val="243A9D"/>
                </a:solidFill>
              </a:rPr>
              <a:t>Protocolo</a:t>
            </a:r>
            <a:r>
              <a:rPr lang="en-US" sz="2400" b="1" dirty="0">
                <a:solidFill>
                  <a:srgbClr val="243A9D"/>
                </a:solidFill>
              </a:rPr>
              <a:t> de los  Mosquitos </a:t>
            </a:r>
          </a:p>
          <a:p>
            <a:endParaRPr lang="en-US" sz="2400" b="1" dirty="0">
              <a:solidFill>
                <a:srgbClr val="243A9D"/>
              </a:solidFill>
            </a:endParaRPr>
          </a:p>
          <a:p>
            <a:r>
              <a:rPr lang="en-US" sz="2400" b="1" dirty="0"/>
              <a:t>¿</a:t>
            </a:r>
            <a:r>
              <a:rPr lang="en-US" sz="2400" b="1" dirty="0" err="1"/>
              <a:t>Cuál</a:t>
            </a:r>
            <a:r>
              <a:rPr lang="en-US" sz="2400" b="1" dirty="0"/>
              <a:t> </a:t>
            </a:r>
            <a:r>
              <a:rPr lang="en-US" sz="2400" b="1" dirty="0" err="1"/>
              <a:t>fue</a:t>
            </a:r>
            <a:r>
              <a:rPr lang="en-US" sz="2400" b="1" dirty="0"/>
              <a:t> </a:t>
            </a:r>
            <a:r>
              <a:rPr lang="en-US" sz="2400" b="1" dirty="0" err="1"/>
              <a:t>su</a:t>
            </a:r>
            <a:r>
              <a:rPr lang="en-US" sz="2400" b="1" dirty="0"/>
              <a:t> </a:t>
            </a:r>
            <a:r>
              <a:rPr lang="en-US" sz="2400" b="1" dirty="0" err="1"/>
              <a:t>respuesta</a:t>
            </a:r>
            <a:r>
              <a:rPr lang="en-US" sz="2400" b="1" dirty="0"/>
              <a:t>?</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310129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45</a:t>
            </a:fld>
            <a:endParaRPr lang="en-US" dirty="0"/>
          </a:p>
        </p:txBody>
      </p:sp>
      <p:sp>
        <p:nvSpPr>
          <p:cNvPr id="4" name="Title 3"/>
          <p:cNvSpPr>
            <a:spLocks noGrp="1"/>
          </p:cNvSpPr>
          <p:nvPr>
            <p:ph type="title"/>
          </p:nvPr>
        </p:nvSpPr>
        <p:spPr>
          <a:xfrm>
            <a:off x="839788" y="0"/>
            <a:ext cx="8949671"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a la </a:t>
            </a:r>
            <a:r>
              <a:rPr lang="en-US" dirty="0" err="1"/>
              <a:t>pregunta</a:t>
            </a:r>
            <a:r>
              <a:rPr lang="en-US" dirty="0"/>
              <a:t> 9</a:t>
            </a:r>
          </a:p>
        </p:txBody>
      </p:sp>
      <p:sp>
        <p:nvSpPr>
          <p:cNvPr id="6" name="Text Placeholder 5"/>
          <p:cNvSpPr>
            <a:spLocks noGrp="1"/>
          </p:cNvSpPr>
          <p:nvPr>
            <p:ph type="body" sz="half" idx="2"/>
          </p:nvPr>
        </p:nvSpPr>
        <p:spPr>
          <a:xfrm>
            <a:off x="225121" y="1845704"/>
            <a:ext cx="10550455" cy="3811588"/>
          </a:xfrm>
        </p:spPr>
        <p:txBody>
          <a:bodyPr>
            <a:noAutofit/>
          </a:bodyPr>
          <a:lstStyle/>
          <a:p>
            <a:r>
              <a:rPr lang="es-ES" sz="2400" b="1" dirty="0">
                <a:solidFill>
                  <a:schemeClr val="accent5">
                    <a:lumMod val="75000"/>
                  </a:schemeClr>
                </a:solidFill>
              </a:rPr>
              <a:t>   ¿Cuál de los siguientes protocolos debe realizarse con un kit de prueba comercial?</a:t>
            </a:r>
          </a:p>
          <a:p>
            <a:endParaRPr lang="en-US" sz="2400" b="1" dirty="0">
              <a:solidFill>
                <a:schemeClr val="accent5">
                  <a:lumMod val="75000"/>
                </a:schemeClr>
              </a:solidFill>
            </a:endParaRPr>
          </a:p>
          <a:p>
            <a:r>
              <a:rPr lang="en-US" sz="2400" b="1" dirty="0">
                <a:solidFill>
                  <a:srgbClr val="243A9D"/>
                </a:solidFill>
              </a:rPr>
              <a:t>   a. </a:t>
            </a:r>
            <a:r>
              <a:rPr lang="en-US" sz="2400" b="1" dirty="0" err="1">
                <a:solidFill>
                  <a:srgbClr val="243A9D"/>
                </a:solidFill>
              </a:rPr>
              <a:t>Protocolo</a:t>
            </a:r>
            <a:r>
              <a:rPr lang="en-US" sz="2400" b="1" dirty="0">
                <a:solidFill>
                  <a:srgbClr val="243A9D"/>
                </a:solidFill>
              </a:rPr>
              <a:t> del pH del Agua</a:t>
            </a:r>
          </a:p>
          <a:p>
            <a:r>
              <a:rPr lang="en-US" sz="2400" b="1" dirty="0">
                <a:solidFill>
                  <a:srgbClr val="243A9D"/>
                </a:solidFill>
              </a:rPr>
              <a:t>   b. </a:t>
            </a:r>
            <a:r>
              <a:rPr lang="en-US" sz="2400" b="1" dirty="0" err="1">
                <a:solidFill>
                  <a:srgbClr val="243A9D"/>
                </a:solidFill>
              </a:rPr>
              <a:t>Protocolo</a:t>
            </a:r>
            <a:r>
              <a:rPr lang="en-US" sz="2400" b="1" dirty="0">
                <a:solidFill>
                  <a:srgbClr val="243A9D"/>
                </a:solidFill>
              </a:rPr>
              <a:t> de </a:t>
            </a:r>
            <a:r>
              <a:rPr lang="en-US" sz="2400" b="1" dirty="0" err="1">
                <a:solidFill>
                  <a:srgbClr val="243A9D"/>
                </a:solidFill>
              </a:rPr>
              <a:t>Oxígeno</a:t>
            </a:r>
            <a:r>
              <a:rPr lang="en-US" sz="2400" b="1" dirty="0">
                <a:solidFill>
                  <a:srgbClr val="243A9D"/>
                </a:solidFill>
              </a:rPr>
              <a:t> </a:t>
            </a:r>
            <a:r>
              <a:rPr lang="en-US" sz="2400" b="1" dirty="0" err="1">
                <a:solidFill>
                  <a:srgbClr val="243A9D"/>
                </a:solidFill>
              </a:rPr>
              <a:t>Disuelto</a:t>
            </a:r>
            <a:endParaRPr lang="en-US" sz="2400" b="1" dirty="0">
              <a:solidFill>
                <a:srgbClr val="243A9D"/>
              </a:solidFill>
            </a:endParaRPr>
          </a:p>
          <a:p>
            <a:r>
              <a:rPr lang="en-US" sz="2400" b="1" dirty="0">
                <a:solidFill>
                  <a:srgbClr val="243A9D"/>
                </a:solidFill>
              </a:rPr>
              <a:t>   c. </a:t>
            </a:r>
            <a:r>
              <a:rPr lang="en-US" sz="2400" b="1" dirty="0" err="1">
                <a:solidFill>
                  <a:srgbClr val="243A9D"/>
                </a:solidFill>
              </a:rPr>
              <a:t>Protocolo</a:t>
            </a:r>
            <a:r>
              <a:rPr lang="en-US" sz="2400" b="1" dirty="0">
                <a:solidFill>
                  <a:srgbClr val="243A9D"/>
                </a:solidFill>
              </a:rPr>
              <a:t> de </a:t>
            </a:r>
            <a:r>
              <a:rPr lang="en-US" sz="2400" b="1" dirty="0" err="1">
                <a:solidFill>
                  <a:srgbClr val="243A9D"/>
                </a:solidFill>
              </a:rPr>
              <a:t>Conductividad</a:t>
            </a:r>
            <a:r>
              <a:rPr lang="en-US" sz="2400" b="1" dirty="0">
                <a:solidFill>
                  <a:srgbClr val="243A9D"/>
                </a:solidFill>
              </a:rPr>
              <a:t> </a:t>
            </a:r>
            <a:r>
              <a:rPr lang="en-US" sz="2400" b="1" dirty="0" err="1">
                <a:solidFill>
                  <a:srgbClr val="243A9D"/>
                </a:solidFill>
              </a:rPr>
              <a:t>Eléctrica</a:t>
            </a:r>
            <a:endParaRPr lang="en-US" sz="2400" b="1" dirty="0">
              <a:solidFill>
                <a:srgbClr val="243A9D"/>
              </a:solidFill>
            </a:endParaRPr>
          </a:p>
          <a:p>
            <a:r>
              <a:rPr lang="en-US" sz="2400" b="1" dirty="0">
                <a:solidFill>
                  <a:srgbClr val="243A9D"/>
                </a:solidFill>
              </a:rPr>
              <a:t>   d. </a:t>
            </a:r>
            <a:r>
              <a:rPr lang="en-US" sz="2400" b="1" dirty="0" err="1">
                <a:solidFill>
                  <a:srgbClr val="243A9D"/>
                </a:solidFill>
              </a:rPr>
              <a:t>Protocolo</a:t>
            </a:r>
            <a:r>
              <a:rPr lang="en-US" sz="2400" b="1" dirty="0">
                <a:solidFill>
                  <a:srgbClr val="243A9D"/>
                </a:solidFill>
              </a:rPr>
              <a:t> del </a:t>
            </a:r>
            <a:r>
              <a:rPr lang="en-US" sz="2400" b="1" dirty="0" err="1">
                <a:solidFill>
                  <a:srgbClr val="243A9D"/>
                </a:solidFill>
              </a:rPr>
              <a:t>Nitrato</a:t>
            </a:r>
            <a:r>
              <a:rPr lang="en-US" sz="2400" b="1" dirty="0">
                <a:solidFill>
                  <a:srgbClr val="243A9D"/>
                </a:solidFill>
              </a:rPr>
              <a:t> del Agua</a:t>
            </a:r>
          </a:p>
          <a:p>
            <a:r>
              <a:rPr lang="en-US" sz="2400" b="1" dirty="0">
                <a:solidFill>
                  <a:srgbClr val="243A9D"/>
                </a:solidFill>
              </a:rPr>
              <a:t>   e. </a:t>
            </a:r>
            <a:r>
              <a:rPr lang="en-US" sz="2400" b="1" dirty="0" err="1">
                <a:solidFill>
                  <a:srgbClr val="243A9D"/>
                </a:solidFill>
              </a:rPr>
              <a:t>Protocolo</a:t>
            </a:r>
            <a:r>
              <a:rPr lang="en-US" sz="2400" b="1" dirty="0">
                <a:solidFill>
                  <a:srgbClr val="243A9D"/>
                </a:solidFill>
              </a:rPr>
              <a:t> de los  Mosquitos </a:t>
            </a:r>
          </a:p>
          <a:p>
            <a:r>
              <a:rPr lang="en-US" sz="2400" b="1" dirty="0"/>
              <a:t>¿</a:t>
            </a:r>
            <a:r>
              <a:rPr lang="en-US" sz="2400" b="1" dirty="0" err="1"/>
              <a:t>Estuvo</a:t>
            </a:r>
            <a:r>
              <a:rPr lang="en-US" sz="2400" b="1" dirty="0"/>
              <a:t> </a:t>
            </a:r>
            <a:r>
              <a:rPr lang="en-US" sz="2400" b="1" dirty="0" err="1"/>
              <a:t>acertado</a:t>
            </a:r>
            <a:r>
              <a:rPr lang="en-US" sz="2400" b="1" dirty="0"/>
              <a:t>?  </a:t>
            </a:r>
            <a:r>
              <a:rPr lang="en-US" sz="2400" b="1" dirty="0" err="1"/>
              <a:t>Pasemos</a:t>
            </a:r>
            <a:r>
              <a:rPr lang="en-US" sz="2400" b="1" dirty="0"/>
              <a:t> a </a:t>
            </a:r>
            <a:r>
              <a:rPr lang="en-US" sz="2400" b="1" dirty="0" err="1"/>
              <a:t>aprender</a:t>
            </a:r>
            <a:r>
              <a:rPr lang="en-US" sz="2400" b="1" dirty="0"/>
              <a:t> </a:t>
            </a:r>
            <a:r>
              <a:rPr lang="en-US" sz="2400" b="1" dirty="0" err="1"/>
              <a:t>como</a:t>
            </a:r>
            <a:r>
              <a:rPr lang="en-US" sz="2400" b="1" dirty="0"/>
              <a:t> </a:t>
            </a:r>
            <a:r>
              <a:rPr lang="en-US" sz="2400" b="1" dirty="0" err="1"/>
              <a:t>describir</a:t>
            </a:r>
            <a:r>
              <a:rPr lang="en-US" sz="2400" b="1" dirty="0"/>
              <a:t> </a:t>
            </a:r>
            <a:r>
              <a:rPr lang="en-US" sz="2400" b="1" dirty="0" err="1"/>
              <a:t>su</a:t>
            </a:r>
            <a:r>
              <a:rPr lang="en-US" sz="2400" b="1" dirty="0"/>
              <a:t> Sitio de </a:t>
            </a:r>
            <a:r>
              <a:rPr lang="en-US" sz="2400" b="1" dirty="0" err="1"/>
              <a:t>Estudio</a:t>
            </a:r>
            <a:r>
              <a:rPr lang="en-US" sz="2400" b="1" dirty="0"/>
              <a:t> de </a:t>
            </a:r>
            <a:r>
              <a:rPr lang="en-US" sz="2400" b="1" dirty="0" err="1"/>
              <a:t>Hidrósfera</a:t>
            </a:r>
            <a:r>
              <a:rPr lang="en-US" sz="2400" b="1" dirty="0"/>
              <a:t> de GLOBE </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992459"/>
            <a:ext cx="12191999" cy="5865541"/>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434803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46</a:t>
            </a:fld>
            <a:endParaRPr lang="en-US" dirty="0"/>
          </a:p>
        </p:txBody>
      </p:sp>
      <p:sp>
        <p:nvSpPr>
          <p:cNvPr id="4" name="Title 3"/>
          <p:cNvSpPr>
            <a:spLocks noGrp="1"/>
          </p:cNvSpPr>
          <p:nvPr>
            <p:ph type="title"/>
          </p:nvPr>
        </p:nvSpPr>
        <p:spPr>
          <a:xfrm>
            <a:off x="733108" y="0"/>
            <a:ext cx="9553892" cy="1600200"/>
          </a:xfrm>
        </p:spPr>
        <p:txBody>
          <a:bodyPr/>
          <a:lstStyle/>
          <a:p>
            <a:r>
              <a:rPr lang="en-US" dirty="0"/>
              <a:t>3. </a:t>
            </a:r>
            <a:r>
              <a:rPr lang="es-ES" dirty="0"/>
              <a:t>Establecimiento de su Sitio de Estudio de Hidrósfera</a:t>
            </a:r>
            <a:endParaRPr lang="en-US" dirty="0"/>
          </a:p>
        </p:txBody>
      </p:sp>
      <p:sp>
        <p:nvSpPr>
          <p:cNvPr id="6" name="Text Placeholder 5"/>
          <p:cNvSpPr>
            <a:spLocks noGrp="1"/>
          </p:cNvSpPr>
          <p:nvPr>
            <p:ph type="body" sz="half" idx="2"/>
          </p:nvPr>
        </p:nvSpPr>
        <p:spPr>
          <a:xfrm>
            <a:off x="733108" y="1767111"/>
            <a:ext cx="6537202" cy="4216220"/>
          </a:xfrm>
        </p:spPr>
        <p:txBody>
          <a:bodyPr>
            <a:normAutofit fontScale="62500" lnSpcReduction="20000"/>
          </a:bodyPr>
          <a:lstStyle/>
          <a:p>
            <a:pPr algn="just">
              <a:lnSpc>
                <a:spcPct val="120000"/>
              </a:lnSpc>
            </a:pPr>
            <a:endParaRPr lang="en-US" sz="3400" dirty="0"/>
          </a:p>
          <a:p>
            <a:pPr algn="just">
              <a:lnSpc>
                <a:spcPct val="120000"/>
              </a:lnSpc>
            </a:pPr>
            <a:r>
              <a:rPr lang="es-ES" sz="3400" dirty="0"/>
              <a:t>La información sobre su Sitio de Estudio de Hidrósfera de GLOBE es esencial para que los alumnos, los ciudadanos científicos y los científicos interpreten los datos del agua. Los alumnos y los científicos ciudadanos deben </a:t>
            </a:r>
            <a:r>
              <a:rPr lang="es-ES" sz="3400" b="1" dirty="0">
                <a:solidFill>
                  <a:schemeClr val="accent5">
                    <a:lumMod val="75000"/>
                  </a:schemeClr>
                </a:solidFill>
              </a:rPr>
              <a:t>mantener registros científicos actualizados y precisos, informar hallazgos inusuales e intentar comprender los datos que están recopilando tanto espacial como temporalmente. </a:t>
            </a:r>
            <a:r>
              <a:rPr lang="es-ES" sz="3400" dirty="0"/>
              <a:t>Esto significa comprender qué hay en toda su cuenca hidrográfica y cómo cambia su área con el tiempo. La investigación puede revelar patrones estacionales y cambios o tendencias a más largo plazo.</a:t>
            </a:r>
            <a:endParaRPr lang="en-US" sz="3400" dirty="0"/>
          </a:p>
          <a:p>
            <a:pPr algn="just"/>
            <a:endParaRPr lang="en-US" sz="2000" dirty="0"/>
          </a:p>
          <a:p>
            <a:pPr algn="just"/>
            <a:endParaRPr lang="en-US" sz="2000" dirty="0"/>
          </a:p>
          <a:p>
            <a:endParaRPr lang="en-US" dirty="0"/>
          </a:p>
        </p:txBody>
      </p:sp>
      <p:pic>
        <p:nvPicPr>
          <p:cNvPr id="5" name="Picture 4" descr="Teachers planning to document a study si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498" y="1800959"/>
            <a:ext cx="2765684" cy="2074262"/>
          </a:xfrm>
          <a:prstGeom prst="rect">
            <a:avLst/>
          </a:prstGeom>
        </p:spPr>
      </p:pic>
      <p:pic>
        <p:nvPicPr>
          <p:cNvPr id="7" name="Picture 6" descr=" Teacher shows students how to read thermomet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498" y="4213751"/>
            <a:ext cx="2879114" cy="2189974"/>
          </a:xfrm>
          <a:prstGeom prst="rect">
            <a:avLst/>
          </a:prstGeom>
        </p:spPr>
      </p:pic>
    </p:spTree>
    <p:extLst>
      <p:ext uri="{BB962C8B-B14F-4D97-AF65-F5344CB8AC3E}">
        <p14:creationId xmlns:p14="http://schemas.microsoft.com/office/powerpoint/2010/main" val="1035938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47</a:t>
            </a:fld>
            <a:endParaRPr lang="en-US" dirty="0"/>
          </a:p>
        </p:txBody>
      </p:sp>
      <p:sp>
        <p:nvSpPr>
          <p:cNvPr id="4" name="Title 3"/>
          <p:cNvSpPr>
            <a:spLocks noGrp="1"/>
          </p:cNvSpPr>
          <p:nvPr>
            <p:ph type="title"/>
          </p:nvPr>
        </p:nvSpPr>
        <p:spPr>
          <a:xfrm>
            <a:off x="839788" y="114300"/>
            <a:ext cx="7963249" cy="1600200"/>
          </a:xfrm>
        </p:spPr>
        <p:txBody>
          <a:bodyPr/>
          <a:lstStyle/>
          <a:p>
            <a:r>
              <a:rPr lang="en-US" dirty="0" err="1"/>
              <a:t>Selección</a:t>
            </a:r>
            <a:r>
              <a:rPr lang="en-US" dirty="0"/>
              <a:t> de </a:t>
            </a:r>
            <a:r>
              <a:rPr lang="en-US" dirty="0" err="1"/>
              <a:t>su</a:t>
            </a:r>
            <a:r>
              <a:rPr lang="en-US" dirty="0"/>
              <a:t> Sitio de </a:t>
            </a:r>
            <a:r>
              <a:rPr lang="en-US" dirty="0" err="1"/>
              <a:t>Estudio</a:t>
            </a:r>
            <a:r>
              <a:rPr lang="en-US" dirty="0"/>
              <a:t> de </a:t>
            </a:r>
            <a:r>
              <a:rPr lang="en-US" dirty="0" err="1"/>
              <a:t>Hidrósfera</a:t>
            </a:r>
            <a:endParaRPr lang="en-US" dirty="0"/>
          </a:p>
        </p:txBody>
      </p:sp>
      <p:sp>
        <p:nvSpPr>
          <p:cNvPr id="6" name="Text Placeholder 5"/>
          <p:cNvSpPr>
            <a:spLocks noGrp="1"/>
          </p:cNvSpPr>
          <p:nvPr>
            <p:ph type="body" sz="half" idx="2"/>
          </p:nvPr>
        </p:nvSpPr>
        <p:spPr>
          <a:xfrm>
            <a:off x="839788" y="2057400"/>
            <a:ext cx="7397864" cy="4298950"/>
          </a:xfrm>
        </p:spPr>
        <p:txBody>
          <a:bodyPr>
            <a:noAutofit/>
          </a:bodyPr>
          <a:lstStyle/>
          <a:p>
            <a:pPr algn="just"/>
            <a:r>
              <a:rPr lang="es-ES" sz="2000" dirty="0"/>
              <a:t>Todas sus mediciones de hidrósfera se toman en el mismo sitio de estudio de hidrósfera. Este puede ser cualquier sitio de agua superficial que se pueda visitar y monitorear de manera segura con regularidad, aunque se prefieren las aguas naturales. Los sitios pueden incluir (en orden de preferencia):</a:t>
            </a:r>
            <a:endParaRPr lang="en-US" sz="2000" dirty="0"/>
          </a:p>
          <a:p>
            <a:pPr algn="just"/>
            <a:endParaRPr lang="en-US" sz="2000" b="1" dirty="0">
              <a:solidFill>
                <a:srgbClr val="000000"/>
              </a:solidFill>
            </a:endParaRPr>
          </a:p>
          <a:p>
            <a:pPr marL="457200" indent="-457200" algn="just">
              <a:buAutoNum type="arabicPeriod"/>
            </a:pPr>
            <a:r>
              <a:rPr lang="es-ES" sz="2000" b="1" dirty="0"/>
              <a:t>Arroyo o río </a:t>
            </a:r>
          </a:p>
          <a:p>
            <a:pPr marL="457200" indent="-457200" algn="just">
              <a:buAutoNum type="arabicPeriod"/>
            </a:pPr>
            <a:r>
              <a:rPr lang="es-ES" sz="2000" b="1" dirty="0"/>
              <a:t>Lago, embalse, bahía u océano </a:t>
            </a:r>
          </a:p>
          <a:p>
            <a:pPr marL="457200" indent="-457200" algn="just">
              <a:buAutoNum type="arabicPeriod"/>
            </a:pPr>
            <a:r>
              <a:rPr lang="es-ES" sz="2000" b="1" dirty="0"/>
              <a:t>Estanque </a:t>
            </a:r>
          </a:p>
          <a:p>
            <a:pPr marL="457200" indent="-457200" algn="just">
              <a:buAutoNum type="arabicPeriod"/>
            </a:pPr>
            <a:r>
              <a:rPr lang="es-ES" sz="2000" b="1" dirty="0"/>
              <a:t>Una acequia u otro cuerpo de agua, si el cuerpo natural no está disponible</a:t>
            </a:r>
            <a:endParaRPr lang="en-US" sz="2000" b="1" dirty="0">
              <a:solidFill>
                <a:srgbClr val="000000"/>
              </a:solidFill>
            </a:endParaRPr>
          </a:p>
        </p:txBody>
      </p:sp>
      <p:pic>
        <p:nvPicPr>
          <p:cNvPr id="5" name="Picture 4" descr="bucket sampling from a brid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037" y="1205918"/>
            <a:ext cx="2177815" cy="1633361"/>
          </a:xfrm>
          <a:prstGeom prst="rect">
            <a:avLst/>
          </a:prstGeom>
        </p:spPr>
      </p:pic>
      <p:pic>
        <p:nvPicPr>
          <p:cNvPr id="7" name="Picture 6" descr="wetlands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037" y="3091360"/>
            <a:ext cx="2177815" cy="1633361"/>
          </a:xfrm>
          <a:prstGeom prst="rect">
            <a:avLst/>
          </a:prstGeom>
        </p:spPr>
      </p:pic>
      <p:pic>
        <p:nvPicPr>
          <p:cNvPr id="8" name="Picture 7" descr="Image of a lake from a dista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037" y="4931251"/>
            <a:ext cx="2177815" cy="1633361"/>
          </a:xfrm>
          <a:prstGeom prst="rect">
            <a:avLst/>
          </a:prstGeom>
        </p:spPr>
      </p:pic>
    </p:spTree>
    <p:extLst>
      <p:ext uri="{BB962C8B-B14F-4D97-AF65-F5344CB8AC3E}">
        <p14:creationId xmlns:p14="http://schemas.microsoft.com/office/powerpoint/2010/main" val="634312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48</a:t>
            </a:fld>
            <a:endParaRPr lang="en-US" dirty="0"/>
          </a:p>
        </p:txBody>
      </p:sp>
      <p:sp>
        <p:nvSpPr>
          <p:cNvPr id="4" name="Title 3"/>
          <p:cNvSpPr>
            <a:spLocks noGrp="1"/>
          </p:cNvSpPr>
          <p:nvPr>
            <p:ph type="title"/>
          </p:nvPr>
        </p:nvSpPr>
        <p:spPr>
          <a:xfrm>
            <a:off x="678423" y="386046"/>
            <a:ext cx="9684777" cy="1600200"/>
          </a:xfrm>
        </p:spPr>
        <p:txBody>
          <a:bodyPr/>
          <a:lstStyle/>
          <a:p>
            <a:r>
              <a:rPr lang="es-ES" dirty="0"/>
              <a:t>Documentación de su Sitio de Estudio de Hidrósfera: apuntes</a:t>
            </a:r>
            <a:endParaRPr lang="en-US" dirty="0"/>
          </a:p>
        </p:txBody>
      </p:sp>
      <p:sp>
        <p:nvSpPr>
          <p:cNvPr id="6" name="Text Placeholder 5"/>
          <p:cNvSpPr>
            <a:spLocks noGrp="1"/>
          </p:cNvSpPr>
          <p:nvPr>
            <p:ph type="body" sz="half" idx="2"/>
          </p:nvPr>
        </p:nvSpPr>
        <p:spPr>
          <a:xfrm>
            <a:off x="839788" y="2057400"/>
            <a:ext cx="6385765" cy="3811588"/>
          </a:xfrm>
        </p:spPr>
        <p:txBody>
          <a:bodyPr>
            <a:normAutofit lnSpcReduction="10000"/>
          </a:bodyPr>
          <a:lstStyle/>
          <a:p>
            <a:pPr algn="just"/>
            <a:r>
              <a:rPr lang="es-ES" sz="2000" dirty="0"/>
              <a:t>La información en su sitio se proporciona de tres maneras: a través de comentarios escritos, fotografías y un mapa de campo</a:t>
            </a:r>
            <a:endParaRPr lang="en-US" sz="2000" b="1" dirty="0">
              <a:solidFill>
                <a:srgbClr val="000090"/>
              </a:solidFill>
            </a:endParaRPr>
          </a:p>
          <a:p>
            <a:pPr algn="just"/>
            <a:endParaRPr lang="en-US" sz="2000" b="1" dirty="0">
              <a:solidFill>
                <a:srgbClr val="000090"/>
              </a:solidFill>
            </a:endParaRPr>
          </a:p>
          <a:p>
            <a:pPr algn="just"/>
            <a:r>
              <a:rPr lang="en-US" sz="2000" b="1" dirty="0">
                <a:solidFill>
                  <a:schemeClr val="accent5">
                    <a:lumMod val="75000"/>
                  </a:schemeClr>
                </a:solidFill>
              </a:rPr>
              <a:t>1.</a:t>
            </a:r>
            <a:r>
              <a:rPr lang="es-ES" sz="2000" b="1" dirty="0">
                <a:solidFill>
                  <a:schemeClr val="accent5">
                    <a:lumMod val="75000"/>
                  </a:schemeClr>
                </a:solidFill>
              </a:rPr>
              <a:t> Apuntes: </a:t>
            </a:r>
            <a:r>
              <a:rPr lang="es-ES" sz="2000" dirty="0"/>
              <a:t>se le solicita que proporcione información específica cuando defina su sitio, completando la </a:t>
            </a:r>
            <a:r>
              <a:rPr lang="es-ES" sz="2000" b="1" dirty="0">
                <a:solidFill>
                  <a:schemeClr val="accent5">
                    <a:lumMod val="75000"/>
                  </a:schemeClr>
                </a:solidFill>
              </a:rPr>
              <a:t>Hoja de Definición del Sitio.</a:t>
            </a:r>
            <a:r>
              <a:rPr lang="es-ES" sz="2000" dirty="0"/>
              <a:t> Además de proporcionar esta información, también debe observar cuidadosamente e informar otras cosas que puedan afectar el agua en su sitio. Por ejemplo, puede observar aves acuáticas migratorias en el estanque, una gran tormenta puede haber provocado la caída de árboles en el arroyo o se está construyendo un nuevo puente un poco más arriba del arroyo desde donde está tomando muestras.</a:t>
            </a:r>
            <a:endParaRPr lang="en-US" sz="2000" dirty="0"/>
          </a:p>
        </p:txBody>
      </p:sp>
      <p:pic>
        <p:nvPicPr>
          <p:cNvPr id="5" name="Picture 4" descr="Student documenting site d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3339" y="2057400"/>
            <a:ext cx="3427696" cy="3427696"/>
          </a:xfrm>
          <a:prstGeom prst="rect">
            <a:avLst/>
          </a:prstGeom>
        </p:spPr>
      </p:pic>
    </p:spTree>
    <p:extLst>
      <p:ext uri="{BB962C8B-B14F-4D97-AF65-F5344CB8AC3E}">
        <p14:creationId xmlns:p14="http://schemas.microsoft.com/office/powerpoint/2010/main" val="213531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a:t>
            </a:fld>
            <a:endParaRPr lang="en-US" dirty="0"/>
          </a:p>
        </p:txBody>
      </p:sp>
      <p:sp>
        <p:nvSpPr>
          <p:cNvPr id="4" name="Title 3"/>
          <p:cNvSpPr>
            <a:spLocks noGrp="1"/>
          </p:cNvSpPr>
          <p:nvPr>
            <p:ph type="title"/>
          </p:nvPr>
        </p:nvSpPr>
        <p:spPr>
          <a:xfrm>
            <a:off x="839788" y="1009650"/>
            <a:ext cx="10706260" cy="590550"/>
          </a:xfrm>
        </p:spPr>
        <p:txBody>
          <a:bodyPr>
            <a:normAutofit fontScale="90000"/>
          </a:bodyPr>
          <a:lstStyle/>
          <a:p>
            <a:r>
              <a:rPr lang="es-AR" dirty="0" smtClean="0">
                <a:ea typeface="Arial" charset="0"/>
                <a:cs typeface="Calibri" panose="020F0502020204030204" pitchFamily="34" charset="0"/>
              </a:rPr>
              <a:t/>
            </a:r>
            <a:br>
              <a:rPr lang="es-AR" dirty="0" smtClean="0">
                <a:ea typeface="Arial" charset="0"/>
                <a:cs typeface="Calibri" panose="020F0502020204030204" pitchFamily="34" charset="0"/>
              </a:rPr>
            </a:br>
            <a:r>
              <a:rPr lang="es-AR" dirty="0" smtClean="0"/>
              <a:t>¿Por qué son importantes las investigaciones de Hidrósfera GLOBE?</a:t>
            </a:r>
            <a:endParaRPr lang="es-AR" dirty="0"/>
          </a:p>
        </p:txBody>
      </p:sp>
      <p:sp>
        <p:nvSpPr>
          <p:cNvPr id="6" name="Text Placeholder 5"/>
          <p:cNvSpPr>
            <a:spLocks noGrp="1"/>
          </p:cNvSpPr>
          <p:nvPr>
            <p:ph type="body" sz="half" idx="2"/>
          </p:nvPr>
        </p:nvSpPr>
        <p:spPr>
          <a:xfrm>
            <a:off x="839788" y="1973822"/>
            <a:ext cx="6752503" cy="4634796"/>
          </a:xfrm>
        </p:spPr>
        <p:txBody>
          <a:bodyPr>
            <a:noAutofit/>
          </a:bodyPr>
          <a:lstStyle/>
          <a:p>
            <a:pPr algn="just"/>
            <a:r>
              <a:rPr lang="es-ES" sz="2000" dirty="0"/>
              <a:t>Los programas de medición actuales en muchas áreas del mundo cubren solo unos pocos cuerpos de agua algunas veces durante el año. Los alumnos y voluntarios de GLOBE que llevan a cabo Investigaciones sobre la Hidrósfera proporcionan datos valiosos para ayudar a llenar estos vacíos y mejorar nuestra comprensión de las aguas naturales de la Tierra y su papel en la preservación de nuestros ecosistemas y la salud humana.</a:t>
            </a:r>
            <a:endParaRPr lang="en-US" sz="2000" dirty="0"/>
          </a:p>
          <a:p>
            <a:pPr algn="just"/>
            <a:r>
              <a:rPr lang="es-ES" sz="2000" dirty="0"/>
              <a:t>Los científicos utilizan datos GLOBE, pero es importante que los profesores enfaticen que los estudiantes GLOBE son científicos ellos mismos. Hacen preguntas sobre el mundo que les rodea, recopilan datos, realizan análisis y examinan la validez de sus hipótesis. Las preguntas que se exploren en las investigaciones de la Hidrósfera de  GLOBE dependen de usted y sus alumnos.</a:t>
            </a:r>
            <a:endParaRPr lang="en-US" sz="2000" dirty="0"/>
          </a:p>
        </p:txBody>
      </p:sp>
      <p:pic>
        <p:nvPicPr>
          <p:cNvPr id="5" name="Picture 4" descr="Student with net obtaining mosquito larvae for analysis,  Barbuda, Caribbee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9824" y="1973822"/>
            <a:ext cx="3626224" cy="3626224"/>
          </a:xfrm>
          <a:prstGeom prst="rect">
            <a:avLst/>
          </a:prstGeom>
        </p:spPr>
      </p:pic>
      <p:sp>
        <p:nvSpPr>
          <p:cNvPr id="7" name="TextBox 6"/>
          <p:cNvSpPr txBox="1"/>
          <p:nvPr/>
        </p:nvSpPr>
        <p:spPr>
          <a:xfrm>
            <a:off x="7919824" y="5600046"/>
            <a:ext cx="3626224" cy="923330"/>
          </a:xfrm>
          <a:prstGeom prst="rect">
            <a:avLst/>
          </a:prstGeom>
          <a:noFill/>
        </p:spPr>
        <p:txBody>
          <a:bodyPr wrap="square" rtlCol="0">
            <a:spAutoFit/>
          </a:bodyPr>
          <a:lstStyle/>
          <a:p>
            <a:r>
              <a:rPr lang="en-US" dirty="0" err="1"/>
              <a:t>Protocolo</a:t>
            </a:r>
            <a:r>
              <a:rPr lang="en-US" dirty="0"/>
              <a:t> de Mosquitos de GLOBE. </a:t>
            </a:r>
            <a:r>
              <a:rPr lang="es-ES" dirty="0"/>
              <a:t>Larvas de mosquitos con redes</a:t>
            </a:r>
            <a:r>
              <a:rPr lang="en-US" dirty="0"/>
              <a:t>, Barbuda. </a:t>
            </a:r>
          </a:p>
        </p:txBody>
      </p:sp>
    </p:spTree>
    <p:extLst>
      <p:ext uri="{BB962C8B-B14F-4D97-AF65-F5344CB8AC3E}">
        <p14:creationId xmlns:p14="http://schemas.microsoft.com/office/powerpoint/2010/main" val="1979556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49</a:t>
            </a:fld>
            <a:endParaRPr lang="en-US" dirty="0"/>
          </a:p>
        </p:txBody>
      </p:sp>
      <p:sp>
        <p:nvSpPr>
          <p:cNvPr id="4" name="Title 3"/>
          <p:cNvSpPr>
            <a:spLocks noGrp="1"/>
          </p:cNvSpPr>
          <p:nvPr>
            <p:ph type="title"/>
          </p:nvPr>
        </p:nvSpPr>
        <p:spPr>
          <a:xfrm>
            <a:off x="839788" y="114300"/>
            <a:ext cx="10599177" cy="1600200"/>
          </a:xfrm>
        </p:spPr>
        <p:txBody>
          <a:bodyPr/>
          <a:lstStyle/>
          <a:p>
            <a:r>
              <a:rPr lang="es-ES" dirty="0"/>
              <a:t>Documentación de su Sitio de Estudio de Hidrósfera </a:t>
            </a:r>
            <a:r>
              <a:rPr lang="en-US" dirty="0"/>
              <a:t>: </a:t>
            </a:r>
            <a:r>
              <a:rPr lang="en-US" dirty="0" err="1"/>
              <a:t>Fotos</a:t>
            </a:r>
            <a:endParaRPr lang="en-US" dirty="0"/>
          </a:p>
        </p:txBody>
      </p:sp>
      <p:sp>
        <p:nvSpPr>
          <p:cNvPr id="6" name="Text Placeholder 5"/>
          <p:cNvSpPr>
            <a:spLocks noGrp="1"/>
          </p:cNvSpPr>
          <p:nvPr>
            <p:ph type="body" sz="half" idx="2"/>
          </p:nvPr>
        </p:nvSpPr>
        <p:spPr>
          <a:xfrm>
            <a:off x="839788" y="2057400"/>
            <a:ext cx="5614800" cy="3811588"/>
          </a:xfrm>
        </p:spPr>
        <p:txBody>
          <a:bodyPr>
            <a:normAutofit/>
          </a:bodyPr>
          <a:lstStyle/>
          <a:p>
            <a:r>
              <a:rPr lang="es-ES" sz="2000" dirty="0"/>
              <a:t>2. Fotografías: una vez al año, tome fotografías de su </a:t>
            </a:r>
            <a:r>
              <a:rPr lang="es-ES" sz="2000" b="1" dirty="0">
                <a:solidFill>
                  <a:schemeClr val="accent5">
                    <a:lumMod val="75000"/>
                  </a:schemeClr>
                </a:solidFill>
              </a:rPr>
              <a:t>Sitio de Estudio de Hidrósfera</a:t>
            </a:r>
            <a:r>
              <a:rPr lang="es-ES" sz="2000" dirty="0"/>
              <a:t>. Tome cuatro fotografías, una en cada dirección cardinal (norte, sur, este y oeste) mientras está de pie donde normalmente se encuentra para recolectar su muestra de agua.</a:t>
            </a:r>
            <a:endParaRPr lang="en-US" sz="2000" dirty="0"/>
          </a:p>
        </p:txBody>
      </p:sp>
      <p:pic>
        <p:nvPicPr>
          <p:cNvPr id="7" name="Picture 6" descr="Girl holding card that says &quot;west&quot; as direction  indicator for phot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830" y="2057400"/>
            <a:ext cx="4773124" cy="3579843"/>
          </a:xfrm>
          <a:prstGeom prst="rect">
            <a:avLst/>
          </a:prstGeom>
        </p:spPr>
      </p:pic>
    </p:spTree>
    <p:extLst>
      <p:ext uri="{BB962C8B-B14F-4D97-AF65-F5344CB8AC3E}">
        <p14:creationId xmlns:p14="http://schemas.microsoft.com/office/powerpoint/2010/main" val="1057021604"/>
      </p:ext>
    </p:extLst>
  </p:cSld>
  <p:clrMapOvr>
    <a:masterClrMapping/>
  </p:clrMapOvr>
  <p:extLst mod="1">
    <p:ext uri="{6950BFC3-D8DA-4A85-94F7-54DA5524770B}">
      <p188:commentRel xmlns:p188="http://schemas.microsoft.com/office/powerpoint/2018/8/main" xmlns="" r:id="rId4"/>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50</a:t>
            </a:fld>
            <a:endParaRPr lang="en-US" dirty="0"/>
          </a:p>
        </p:txBody>
      </p:sp>
      <p:sp>
        <p:nvSpPr>
          <p:cNvPr id="4" name="Title 3"/>
          <p:cNvSpPr>
            <a:spLocks noGrp="1"/>
          </p:cNvSpPr>
          <p:nvPr>
            <p:ph type="title"/>
          </p:nvPr>
        </p:nvSpPr>
        <p:spPr>
          <a:xfrm>
            <a:off x="839788" y="114300"/>
            <a:ext cx="10599177" cy="1600200"/>
          </a:xfrm>
        </p:spPr>
        <p:txBody>
          <a:bodyPr/>
          <a:lstStyle/>
          <a:p>
            <a:r>
              <a:rPr lang="es-ES" dirty="0"/>
              <a:t>Documentación de su Sitio de Estudio de Hidrósfera: </a:t>
            </a:r>
            <a:r>
              <a:rPr lang="en-US" dirty="0"/>
              <a:t>: </a:t>
            </a:r>
            <a:r>
              <a:rPr lang="en-US" dirty="0" err="1"/>
              <a:t>Mapas</a:t>
            </a:r>
            <a:endParaRPr lang="en-US" dirty="0"/>
          </a:p>
        </p:txBody>
      </p:sp>
      <p:sp>
        <p:nvSpPr>
          <p:cNvPr id="6" name="Text Placeholder 5"/>
          <p:cNvSpPr>
            <a:spLocks noGrp="1"/>
          </p:cNvSpPr>
          <p:nvPr>
            <p:ph type="body" sz="half" idx="2"/>
          </p:nvPr>
        </p:nvSpPr>
        <p:spPr>
          <a:xfrm>
            <a:off x="839788" y="2057400"/>
            <a:ext cx="5435506" cy="3811588"/>
          </a:xfrm>
        </p:spPr>
        <p:txBody>
          <a:bodyPr>
            <a:normAutofit/>
          </a:bodyPr>
          <a:lstStyle/>
          <a:p>
            <a:pPr algn="just"/>
            <a:r>
              <a:rPr lang="es-ES" sz="2000" b="1" dirty="0">
                <a:solidFill>
                  <a:schemeClr val="accent5">
                    <a:lumMod val="75000"/>
                  </a:schemeClr>
                </a:solidFill>
              </a:rPr>
              <a:t>3. Mapa de campo</a:t>
            </a:r>
            <a:r>
              <a:rPr lang="es-ES" sz="2000" dirty="0"/>
              <a:t>: esboce un mapa de campo de su </a:t>
            </a:r>
            <a:r>
              <a:rPr lang="es-ES" sz="2000" b="1" dirty="0">
                <a:solidFill>
                  <a:schemeClr val="accent5">
                    <a:lumMod val="75000"/>
                  </a:schemeClr>
                </a:solidFill>
              </a:rPr>
              <a:t>Sitio de Estudio de Hidrósfera </a:t>
            </a:r>
            <a:r>
              <a:rPr lang="es-ES" sz="2000" dirty="0"/>
              <a:t>cada año siguiendo las pautas de la </a:t>
            </a:r>
            <a:r>
              <a:rPr lang="es-ES" sz="2000" b="1" dirty="0">
                <a:solidFill>
                  <a:schemeClr val="accent5">
                    <a:lumMod val="75000"/>
                  </a:schemeClr>
                </a:solidFill>
              </a:rPr>
              <a:t>Guía de Campo para el Mapeo de su Sitio de Estudio de Hidrósfera</a:t>
            </a:r>
            <a:r>
              <a:rPr lang="es-ES" sz="2000" dirty="0"/>
              <a:t>. El mapa de campo le ayudará a familiarizarse con su sitio e identificar </a:t>
            </a:r>
            <a:r>
              <a:rPr lang="es-ES" sz="2000" dirty="0" err="1"/>
              <a:t>microhábitats</a:t>
            </a:r>
            <a:r>
              <a:rPr lang="es-ES" sz="2000" dirty="0"/>
              <a:t>, así como la cobertura terrestre circundante que puede afectar el agua.</a:t>
            </a:r>
            <a:endParaRPr lang="en-US" sz="2000" dirty="0"/>
          </a:p>
        </p:txBody>
      </p:sp>
      <p:pic>
        <p:nvPicPr>
          <p:cNvPr id="8" name="Picture 7" descr="Hand-drawn map of a study sit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077" y="2085882"/>
            <a:ext cx="5010059" cy="3783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6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51</a:t>
            </a:fld>
            <a:endParaRPr lang="en-US" dirty="0"/>
          </a:p>
        </p:txBody>
      </p:sp>
      <p:sp>
        <p:nvSpPr>
          <p:cNvPr id="4" name="Title 3"/>
          <p:cNvSpPr>
            <a:spLocks noGrp="1"/>
          </p:cNvSpPr>
          <p:nvPr>
            <p:ph type="title"/>
          </p:nvPr>
        </p:nvSpPr>
        <p:spPr>
          <a:xfrm>
            <a:off x="176399" y="358588"/>
            <a:ext cx="10814330" cy="1600200"/>
          </a:xfrm>
        </p:spPr>
        <p:txBody>
          <a:bodyPr/>
          <a:lstStyle/>
          <a:p>
            <a:r>
              <a:rPr lang="es-ES" dirty="0"/>
              <a:t/>
            </a:r>
            <a:br>
              <a:rPr lang="es-ES" dirty="0"/>
            </a:br>
            <a:r>
              <a:rPr lang="es-ES" dirty="0"/>
              <a:t>Equipo necesario para documentar su Sitio de Estudio de Hidrósfera</a:t>
            </a:r>
            <a:endParaRPr lang="en-US" dirty="0"/>
          </a:p>
        </p:txBody>
      </p:sp>
      <p:sp>
        <p:nvSpPr>
          <p:cNvPr id="6" name="Text Placeholder 5"/>
          <p:cNvSpPr>
            <a:spLocks noGrp="1"/>
          </p:cNvSpPr>
          <p:nvPr>
            <p:ph type="body" sz="half" idx="2"/>
          </p:nvPr>
        </p:nvSpPr>
        <p:spPr>
          <a:xfrm>
            <a:off x="176399" y="1958788"/>
            <a:ext cx="7049153" cy="5257800"/>
          </a:xfrm>
        </p:spPr>
        <p:txBody>
          <a:bodyPr>
            <a:normAutofit/>
          </a:bodyPr>
          <a:lstStyle/>
          <a:p>
            <a:r>
              <a:rPr lang="en-US" sz="2000" b="1" dirty="0" err="1">
                <a:solidFill>
                  <a:srgbClr val="000072"/>
                </a:solidFill>
              </a:rPr>
              <a:t>Equipo</a:t>
            </a:r>
            <a:r>
              <a:rPr lang="en-US" sz="2000" b="1" dirty="0">
                <a:solidFill>
                  <a:srgbClr val="000072"/>
                </a:solidFill>
              </a:rPr>
              <a:t> de </a:t>
            </a:r>
            <a:r>
              <a:rPr lang="en-US" sz="2000" b="1" dirty="0" err="1">
                <a:solidFill>
                  <a:srgbClr val="000072"/>
                </a:solidFill>
              </a:rPr>
              <a:t>Ensamblaje</a:t>
            </a:r>
            <a:r>
              <a:rPr lang="en-US" sz="2000" b="1" dirty="0">
                <a:solidFill>
                  <a:srgbClr val="000072"/>
                </a:solidFill>
              </a:rPr>
              <a:t>:</a:t>
            </a:r>
            <a:endParaRPr lang="en-US" sz="2000" b="1" dirty="0">
              <a:solidFill>
                <a:srgbClr val="000000"/>
              </a:solidFill>
            </a:endParaRPr>
          </a:p>
          <a:p>
            <a:pPr marL="285750" indent="-285750">
              <a:buFont typeface="Arial"/>
              <a:buChar char="•"/>
            </a:pPr>
            <a:r>
              <a:rPr lang="en-US" sz="2000" dirty="0" err="1">
                <a:solidFill>
                  <a:srgbClr val="000000"/>
                </a:solidFill>
              </a:rPr>
              <a:t>Lápiz</a:t>
            </a:r>
            <a:r>
              <a:rPr lang="en-US" sz="2000" dirty="0">
                <a:solidFill>
                  <a:srgbClr val="000000"/>
                </a:solidFill>
              </a:rPr>
              <a:t> o </a:t>
            </a:r>
            <a:r>
              <a:rPr lang="en-US" sz="2000" dirty="0" err="1">
                <a:solidFill>
                  <a:srgbClr val="000000"/>
                </a:solidFill>
              </a:rPr>
              <a:t>bolígrafo</a:t>
            </a:r>
            <a:endParaRPr lang="en-US" sz="2000" dirty="0">
              <a:solidFill>
                <a:srgbClr val="000000"/>
              </a:solidFill>
            </a:endParaRPr>
          </a:p>
          <a:p>
            <a:pPr marL="285750" indent="-285750">
              <a:buFont typeface="Arial"/>
              <a:buChar char="•"/>
            </a:pPr>
            <a:r>
              <a:rPr lang="en-US" sz="2000" dirty="0" err="1">
                <a:solidFill>
                  <a:srgbClr val="000000"/>
                </a:solidFill>
              </a:rPr>
              <a:t>Brújula</a:t>
            </a:r>
            <a:endParaRPr lang="en-US" sz="2000" dirty="0">
              <a:solidFill>
                <a:srgbClr val="000000"/>
              </a:solidFill>
            </a:endParaRPr>
          </a:p>
          <a:p>
            <a:pPr marL="285750" indent="-285750">
              <a:buFont typeface="Arial"/>
              <a:buChar char="•"/>
            </a:pPr>
            <a:r>
              <a:rPr lang="en-US" sz="2000" dirty="0">
                <a:solidFill>
                  <a:srgbClr val="000000"/>
                </a:solidFill>
              </a:rPr>
              <a:t>Receptor de GPS </a:t>
            </a:r>
          </a:p>
          <a:p>
            <a:pPr marL="285750" indent="-285750">
              <a:buFont typeface="Arial"/>
              <a:buChar char="•"/>
            </a:pPr>
            <a:r>
              <a:rPr lang="en-US" sz="2000" dirty="0" err="1">
                <a:solidFill>
                  <a:srgbClr val="000000"/>
                </a:solidFill>
              </a:rPr>
              <a:t>Cámara</a:t>
            </a:r>
            <a:endParaRPr lang="en-US" sz="2000" dirty="0">
              <a:solidFill>
                <a:srgbClr val="000000"/>
              </a:solidFill>
            </a:endParaRPr>
          </a:p>
          <a:p>
            <a:pPr marL="285750" indent="-285750">
              <a:buFont typeface="Arial"/>
              <a:buChar char="•"/>
            </a:pPr>
            <a:r>
              <a:rPr lang="es-ES" sz="2000" dirty="0"/>
              <a:t>Registro de ciencia GLOBE</a:t>
            </a:r>
          </a:p>
          <a:p>
            <a:endParaRPr lang="en-US" sz="2000" dirty="0">
              <a:solidFill>
                <a:srgbClr val="000000"/>
              </a:solidFill>
            </a:endParaRPr>
          </a:p>
          <a:p>
            <a:r>
              <a:rPr lang="en-US" sz="2000" b="1" dirty="0" err="1">
                <a:solidFill>
                  <a:srgbClr val="000072"/>
                </a:solidFill>
              </a:rPr>
              <a:t>Documentos</a:t>
            </a:r>
            <a:r>
              <a:rPr lang="en-US" sz="2000" b="1" dirty="0">
                <a:solidFill>
                  <a:srgbClr val="000072"/>
                </a:solidFill>
              </a:rPr>
              <a:t> </a:t>
            </a:r>
            <a:r>
              <a:rPr lang="en-US" sz="2000" b="1" dirty="0" err="1">
                <a:solidFill>
                  <a:srgbClr val="000072"/>
                </a:solidFill>
              </a:rPr>
              <a:t>necesarios</a:t>
            </a:r>
            <a:r>
              <a:rPr lang="en-US" sz="2000" b="1" dirty="0">
                <a:solidFill>
                  <a:srgbClr val="000072"/>
                </a:solidFill>
              </a:rPr>
              <a:t> para el </a:t>
            </a:r>
            <a:r>
              <a:rPr lang="en-US" sz="2000" b="1" dirty="0" err="1">
                <a:solidFill>
                  <a:srgbClr val="000072"/>
                </a:solidFill>
              </a:rPr>
              <a:t>asemblaje</a:t>
            </a:r>
            <a:r>
              <a:rPr lang="en-US" sz="2000" b="1" dirty="0">
                <a:solidFill>
                  <a:srgbClr val="000072"/>
                </a:solidFill>
              </a:rPr>
              <a:t>:</a:t>
            </a:r>
          </a:p>
          <a:p>
            <a:r>
              <a:rPr lang="en-US" sz="2000" b="1" dirty="0">
                <a:solidFill>
                  <a:srgbClr val="000072"/>
                </a:solidFill>
                <a:hlinkClick r:id="rId2"/>
              </a:rPr>
              <a:t>Selección y Documentación del Protocolo de GPS del Sitio de Estudio de la Hidrósfera</a:t>
            </a:r>
            <a:endParaRPr lang="en-US" sz="2000" b="1" dirty="0">
              <a:solidFill>
                <a:srgbClr val="000072"/>
              </a:solidFill>
            </a:endParaRPr>
          </a:p>
          <a:p>
            <a:r>
              <a:rPr lang="en-US" sz="2000" b="1" dirty="0" err="1">
                <a:solidFill>
                  <a:srgbClr val="000072"/>
                </a:solidFill>
              </a:rPr>
              <a:t>Tiempo</a:t>
            </a:r>
            <a:r>
              <a:rPr lang="en-US" sz="2000" b="1" dirty="0">
                <a:solidFill>
                  <a:srgbClr val="000072"/>
                </a:solidFill>
              </a:rPr>
              <a:t>: </a:t>
            </a:r>
            <a:r>
              <a:rPr lang="en-US" sz="2000" dirty="0">
                <a:solidFill>
                  <a:srgbClr val="000000"/>
                </a:solidFill>
              </a:rPr>
              <a:t>10 </a:t>
            </a:r>
            <a:r>
              <a:rPr lang="en-US" sz="2000" dirty="0" err="1">
                <a:solidFill>
                  <a:srgbClr val="000000"/>
                </a:solidFill>
              </a:rPr>
              <a:t>minutos</a:t>
            </a:r>
            <a:endParaRPr lang="en-US" sz="2000" dirty="0">
              <a:solidFill>
                <a:srgbClr val="000000"/>
              </a:solidFill>
            </a:endParaRPr>
          </a:p>
          <a:p>
            <a:r>
              <a:rPr lang="en-US" sz="2000" b="1" dirty="0" err="1">
                <a:solidFill>
                  <a:srgbClr val="000072"/>
                </a:solidFill>
              </a:rPr>
              <a:t>Frequencia</a:t>
            </a:r>
            <a:r>
              <a:rPr lang="en-US" sz="2000" b="1" dirty="0">
                <a:solidFill>
                  <a:srgbClr val="000072"/>
                </a:solidFill>
              </a:rPr>
              <a:t> </a:t>
            </a:r>
            <a:r>
              <a:rPr lang="en-US" sz="2000" b="1" dirty="0" err="1">
                <a:solidFill>
                  <a:srgbClr val="000072"/>
                </a:solidFill>
              </a:rPr>
              <a:t>sugerida</a:t>
            </a:r>
            <a:r>
              <a:rPr lang="en-US" sz="2000" dirty="0">
                <a:solidFill>
                  <a:srgbClr val="000000"/>
                </a:solidFill>
              </a:rPr>
              <a:t>: una </a:t>
            </a:r>
            <a:r>
              <a:rPr lang="en-US" sz="2000" dirty="0" err="1">
                <a:solidFill>
                  <a:srgbClr val="000000"/>
                </a:solidFill>
              </a:rPr>
              <a:t>vez</a:t>
            </a:r>
            <a:r>
              <a:rPr lang="en-US" sz="2000" dirty="0">
                <a:solidFill>
                  <a:srgbClr val="000000"/>
                </a:solidFill>
              </a:rPr>
              <a:t>; </a:t>
            </a:r>
            <a:r>
              <a:rPr lang="en-US" sz="2000" dirty="0" err="1">
                <a:solidFill>
                  <a:srgbClr val="000000"/>
                </a:solidFill>
              </a:rPr>
              <a:t>actualizar</a:t>
            </a:r>
            <a:r>
              <a:rPr lang="en-US" sz="2000" dirty="0">
                <a:solidFill>
                  <a:srgbClr val="000000"/>
                </a:solidFill>
              </a:rPr>
              <a:t> </a:t>
            </a:r>
            <a:r>
              <a:rPr lang="en-US" sz="2000" dirty="0" err="1">
                <a:solidFill>
                  <a:srgbClr val="000000"/>
                </a:solidFill>
              </a:rPr>
              <a:t>si</a:t>
            </a:r>
            <a:r>
              <a:rPr lang="en-US" sz="2000" dirty="0">
                <a:solidFill>
                  <a:srgbClr val="000000"/>
                </a:solidFill>
              </a:rPr>
              <a:t> el sitio cambia</a:t>
            </a:r>
            <a:endParaRPr lang="en-US" sz="2000" dirty="0">
              <a:solidFill>
                <a:srgbClr val="000072"/>
              </a:solidFill>
            </a:endParaRPr>
          </a:p>
          <a:p>
            <a:endParaRPr lang="en-US" dirty="0"/>
          </a:p>
        </p:txBody>
      </p:sp>
      <p:pic>
        <p:nvPicPr>
          <p:cNvPr id="8" name="Imagen 7"/>
          <p:cNvPicPr>
            <a:picLocks noChangeAspect="1"/>
          </p:cNvPicPr>
          <p:nvPr/>
        </p:nvPicPr>
        <p:blipFill>
          <a:blip r:embed="rId3"/>
          <a:stretch>
            <a:fillRect/>
          </a:stretch>
        </p:blipFill>
        <p:spPr>
          <a:xfrm>
            <a:off x="6096000" y="1626401"/>
            <a:ext cx="5633192" cy="3572566"/>
          </a:xfrm>
          <a:prstGeom prst="rect">
            <a:avLst/>
          </a:prstGeom>
        </p:spPr>
      </p:pic>
    </p:spTree>
    <p:extLst>
      <p:ext uri="{BB962C8B-B14F-4D97-AF65-F5344CB8AC3E}">
        <p14:creationId xmlns:p14="http://schemas.microsoft.com/office/powerpoint/2010/main" val="1738821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52</a:t>
            </a:fld>
            <a:endParaRPr lang="en-US" dirty="0"/>
          </a:p>
        </p:txBody>
      </p:sp>
      <p:sp>
        <p:nvSpPr>
          <p:cNvPr id="4" name="Title 3"/>
          <p:cNvSpPr>
            <a:spLocks noGrp="1"/>
          </p:cNvSpPr>
          <p:nvPr>
            <p:ph type="title"/>
          </p:nvPr>
        </p:nvSpPr>
        <p:spPr>
          <a:xfrm>
            <a:off x="839788" y="1050785"/>
            <a:ext cx="10294377" cy="535531"/>
          </a:xfrm>
        </p:spPr>
        <p:txBody>
          <a:bodyPr>
            <a:normAutofit/>
          </a:bodyPr>
          <a:lstStyle/>
          <a:p>
            <a:r>
              <a:rPr lang="es-AR" dirty="0" smtClean="0"/>
              <a:t>La Hoja de Definición del Sitio</a:t>
            </a:r>
            <a:endParaRPr lang="es-AR" dirty="0"/>
          </a:p>
        </p:txBody>
      </p:sp>
      <p:sp>
        <p:nvSpPr>
          <p:cNvPr id="6" name="Text Placeholder 5"/>
          <p:cNvSpPr>
            <a:spLocks noGrp="1"/>
          </p:cNvSpPr>
          <p:nvPr>
            <p:ph type="body" sz="half" idx="2"/>
          </p:nvPr>
        </p:nvSpPr>
        <p:spPr>
          <a:xfrm>
            <a:off x="839789" y="1929161"/>
            <a:ext cx="3517058" cy="4587067"/>
          </a:xfrm>
        </p:spPr>
        <p:txBody>
          <a:bodyPr>
            <a:normAutofit/>
          </a:bodyPr>
          <a:lstStyle/>
          <a:p>
            <a:pPr marL="457200" indent="-457200">
              <a:buAutoNum type="arabicPeriod"/>
            </a:pPr>
            <a:r>
              <a:rPr lang="es-AR" sz="2400" dirty="0" smtClean="0"/>
              <a:t>Complete la información en la parte superior de su </a:t>
            </a:r>
            <a:r>
              <a:rPr lang="es-AR" sz="2400" i="1" dirty="0" smtClean="0"/>
              <a:t>Hoja de Definición del Sitio. </a:t>
            </a:r>
          </a:p>
          <a:p>
            <a:pPr marL="457200" indent="-457200">
              <a:buAutoNum type="arabicPeriod"/>
            </a:pPr>
            <a:r>
              <a:rPr lang="es-AR" sz="2400" dirty="0" smtClean="0"/>
              <a:t>Ubique su </a:t>
            </a:r>
            <a:r>
              <a:rPr lang="es-AR" sz="2400" i="1" dirty="0" smtClean="0"/>
              <a:t>Sitio de Estudio de la Hidrósfera  </a:t>
            </a:r>
            <a:r>
              <a:rPr lang="es-AR" sz="2400" dirty="0" smtClean="0"/>
              <a:t>siguiendo en</a:t>
            </a:r>
            <a:r>
              <a:rPr lang="es-AR" sz="2400" i="1" dirty="0" smtClean="0"/>
              <a:t> la Guía de Campo del Protocolo del GPS, </a:t>
            </a:r>
            <a:r>
              <a:rPr lang="es-AR" sz="2400" dirty="0" smtClean="0"/>
              <a:t>demostrado en las siguientes dos diapositivas. </a:t>
            </a:r>
          </a:p>
          <a:p>
            <a:endParaRPr lang="es-AR" sz="2400" dirty="0"/>
          </a:p>
        </p:txBody>
      </p:sp>
      <p:pic>
        <p:nvPicPr>
          <p:cNvPr id="7" name="Picture 6" descr="Site Definition Sheet Screenshot. In this sheet, fill in your school name, site name, students completing the site definition, date, geospatial coordinates and elevation, source of location data, and kind of site type, which in this case would be  the Hydrosphere"/>
          <p:cNvPicPr>
            <a:picLocks noChangeAspect="1"/>
          </p:cNvPicPr>
          <p:nvPr/>
        </p:nvPicPr>
        <p:blipFill>
          <a:blip r:embed="rId2"/>
          <a:stretch>
            <a:fillRect/>
          </a:stretch>
        </p:blipFill>
        <p:spPr>
          <a:xfrm>
            <a:off x="4661647" y="2038492"/>
            <a:ext cx="6983506" cy="3865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5131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53</a:t>
            </a:fld>
            <a:endParaRPr lang="en-US" dirty="0"/>
          </a:p>
        </p:txBody>
      </p:sp>
      <p:sp>
        <p:nvSpPr>
          <p:cNvPr id="4" name="Title 3"/>
          <p:cNvSpPr>
            <a:spLocks noGrp="1"/>
          </p:cNvSpPr>
          <p:nvPr>
            <p:ph type="title"/>
          </p:nvPr>
        </p:nvSpPr>
        <p:spPr>
          <a:xfrm>
            <a:off x="839788" y="1064669"/>
            <a:ext cx="10294377" cy="535531"/>
          </a:xfrm>
        </p:spPr>
        <p:txBody>
          <a:bodyPr>
            <a:normAutofit/>
          </a:bodyPr>
          <a:lstStyle/>
          <a:p>
            <a:r>
              <a:rPr lang="en-US" b="1" dirty="0" err="1">
                <a:solidFill>
                  <a:schemeClr val="accent5">
                    <a:lumMod val="75000"/>
                  </a:schemeClr>
                </a:solidFill>
              </a:rPr>
              <a:t>Determinando</a:t>
            </a:r>
            <a:r>
              <a:rPr lang="en-US" b="1" dirty="0">
                <a:solidFill>
                  <a:schemeClr val="accent5">
                    <a:lumMod val="75000"/>
                  </a:schemeClr>
                </a:solidFill>
              </a:rPr>
              <a:t> </a:t>
            </a:r>
            <a:r>
              <a:rPr lang="en-US" b="1" dirty="0" err="1">
                <a:solidFill>
                  <a:schemeClr val="accent5">
                    <a:lumMod val="75000"/>
                  </a:schemeClr>
                </a:solidFill>
              </a:rPr>
              <a:t>su</a:t>
            </a:r>
            <a:r>
              <a:rPr lang="en-US" b="1" dirty="0">
                <a:solidFill>
                  <a:schemeClr val="accent5">
                    <a:lumMod val="75000"/>
                  </a:schemeClr>
                </a:solidFill>
              </a:rPr>
              <a:t> </a:t>
            </a:r>
            <a:r>
              <a:rPr lang="en-US" b="1" dirty="0" err="1">
                <a:solidFill>
                  <a:schemeClr val="accent5">
                    <a:lumMod val="75000"/>
                  </a:schemeClr>
                </a:solidFill>
              </a:rPr>
              <a:t>ubicación</a:t>
            </a:r>
            <a:r>
              <a:rPr lang="en-US" b="1" dirty="0">
                <a:solidFill>
                  <a:schemeClr val="accent5">
                    <a:lumMod val="75000"/>
                  </a:schemeClr>
                </a:solidFill>
              </a:rPr>
              <a:t> con un receptor de GPS</a:t>
            </a:r>
            <a:endParaRPr lang="en-US" dirty="0">
              <a:solidFill>
                <a:schemeClr val="accent5">
                  <a:lumMod val="75000"/>
                </a:schemeClr>
              </a:solidFill>
            </a:endParaRPr>
          </a:p>
        </p:txBody>
      </p:sp>
      <p:sp>
        <p:nvSpPr>
          <p:cNvPr id="6" name="Text Placeholder 5"/>
          <p:cNvSpPr>
            <a:spLocks noGrp="1"/>
          </p:cNvSpPr>
          <p:nvPr>
            <p:ph type="body" sz="half" idx="2"/>
          </p:nvPr>
        </p:nvSpPr>
        <p:spPr>
          <a:xfrm>
            <a:off x="839788" y="1920951"/>
            <a:ext cx="6045105" cy="4800524"/>
          </a:xfrm>
        </p:spPr>
        <p:txBody>
          <a:bodyPr>
            <a:normAutofit lnSpcReduction="10000"/>
          </a:bodyPr>
          <a:lstStyle/>
          <a:p>
            <a:pPr algn="just"/>
            <a:r>
              <a:rPr lang="es-ES" sz="1900" dirty="0"/>
              <a:t>Identifique la latitud, longitud y elevación del centro siguiendo las instrucciones de la guía de campo del GPS, a continuación:</a:t>
            </a:r>
            <a:endParaRPr lang="en-US" sz="1900" dirty="0"/>
          </a:p>
          <a:p>
            <a:pPr algn="just"/>
            <a:endParaRPr lang="en-US" sz="2000" dirty="0"/>
          </a:p>
          <a:p>
            <a:pPr marL="457200" indent="-457200" algn="just">
              <a:buAutoNum type="arabicPeriod"/>
            </a:pPr>
            <a:r>
              <a:rPr lang="en-US" sz="2000" b="1" dirty="0" err="1">
                <a:solidFill>
                  <a:schemeClr val="accent5">
                    <a:lumMod val="75000"/>
                  </a:schemeClr>
                </a:solidFill>
              </a:rPr>
              <a:t>Recipile</a:t>
            </a:r>
            <a:r>
              <a:rPr lang="en-US" sz="2000" b="1" dirty="0">
                <a:solidFill>
                  <a:schemeClr val="accent5">
                    <a:lumMod val="75000"/>
                  </a:schemeClr>
                </a:solidFill>
              </a:rPr>
              <a:t> </a:t>
            </a:r>
            <a:r>
              <a:rPr lang="en-US" sz="2000" b="1" dirty="0" err="1">
                <a:solidFill>
                  <a:schemeClr val="accent5">
                    <a:lumMod val="75000"/>
                  </a:schemeClr>
                </a:solidFill>
              </a:rPr>
              <a:t>datos</a:t>
            </a:r>
            <a:r>
              <a:rPr lang="en-US" sz="2000" b="1" dirty="0">
                <a:solidFill>
                  <a:schemeClr val="accent5">
                    <a:lumMod val="75000"/>
                  </a:schemeClr>
                </a:solidFill>
              </a:rPr>
              <a:t> </a:t>
            </a:r>
            <a:r>
              <a:rPr lang="en-US" sz="2000" b="1" dirty="0" err="1">
                <a:solidFill>
                  <a:schemeClr val="accent5">
                    <a:lumMod val="75000"/>
                  </a:schemeClr>
                </a:solidFill>
              </a:rPr>
              <a:t>posicionales</a:t>
            </a:r>
            <a:r>
              <a:rPr lang="en-US" sz="2000" b="1" dirty="0">
                <a:solidFill>
                  <a:schemeClr val="accent5">
                    <a:lumMod val="75000"/>
                  </a:schemeClr>
                </a:solidFill>
              </a:rPr>
              <a:t> </a:t>
            </a:r>
            <a:r>
              <a:rPr lang="en-US" sz="2000" b="1" dirty="0" err="1">
                <a:solidFill>
                  <a:schemeClr val="accent5">
                    <a:lumMod val="75000"/>
                  </a:schemeClr>
                </a:solidFill>
              </a:rPr>
              <a:t>usando</a:t>
            </a:r>
            <a:r>
              <a:rPr lang="en-US" sz="2000" b="1" dirty="0">
                <a:solidFill>
                  <a:schemeClr val="accent5">
                    <a:lumMod val="75000"/>
                  </a:schemeClr>
                </a:solidFill>
              </a:rPr>
              <a:t> un receptor de GPS </a:t>
            </a:r>
          </a:p>
          <a:p>
            <a:pPr marL="457200" indent="-457200">
              <a:buAutoNum type="arabicPeriod"/>
            </a:pPr>
            <a:r>
              <a:rPr lang="es-ES" sz="1900" dirty="0"/>
              <a:t>Encienda el receptor, asegurándose de sostenerlo verticalmente y de no bloquear la vista del cielo de la antena. En la mayoría de los receptores, la antena es interna y está ubicada en la parte superior del receptor. </a:t>
            </a:r>
          </a:p>
          <a:p>
            <a:pPr marL="457200" indent="-457200">
              <a:buAutoNum type="arabicPeriod"/>
            </a:pPr>
            <a:r>
              <a:rPr lang="es-ES" sz="1900" dirty="0"/>
              <a:t>Después de un mensaje de introducción, el receptor comenzará a buscar satélites. Algunos receptores pueden mostrar los valores anteriores de latitud, longitud y elevación mientras se fijan en las señales de satélite</a:t>
            </a:r>
            <a:r>
              <a:rPr lang="es-ES" sz="2400" dirty="0"/>
              <a:t>.</a:t>
            </a:r>
            <a:endParaRPr lang="en-US" sz="2400" i="1" dirty="0"/>
          </a:p>
          <a:p>
            <a:endParaRPr lang="en-US" sz="2400" dirty="0"/>
          </a:p>
        </p:txBody>
      </p:sp>
      <p:pic>
        <p:nvPicPr>
          <p:cNvPr id="9" name="Picture 8" descr="Teachers locating satellites on the GPS recei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7932" y="1920951"/>
            <a:ext cx="4300327" cy="3225246"/>
          </a:xfrm>
          <a:prstGeom prst="rect">
            <a:avLst/>
          </a:prstGeom>
        </p:spPr>
      </p:pic>
    </p:spTree>
    <p:extLst>
      <p:ext uri="{BB962C8B-B14F-4D97-AF65-F5344CB8AC3E}">
        <p14:creationId xmlns:p14="http://schemas.microsoft.com/office/powerpoint/2010/main" val="114353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54</a:t>
            </a:fld>
            <a:endParaRPr lang="en-US" dirty="0"/>
          </a:p>
        </p:txBody>
      </p:sp>
      <p:sp>
        <p:nvSpPr>
          <p:cNvPr id="4" name="Title 3"/>
          <p:cNvSpPr>
            <a:spLocks noGrp="1"/>
          </p:cNvSpPr>
          <p:nvPr>
            <p:ph type="title"/>
          </p:nvPr>
        </p:nvSpPr>
        <p:spPr>
          <a:xfrm>
            <a:off x="839788" y="0"/>
            <a:ext cx="10294377" cy="1600200"/>
          </a:xfrm>
        </p:spPr>
        <p:txBody>
          <a:bodyPr/>
          <a:lstStyle/>
          <a:p>
            <a:r>
              <a:rPr lang="en-US" dirty="0" err="1"/>
              <a:t>Utilizando</a:t>
            </a:r>
            <a:r>
              <a:rPr lang="en-US" dirty="0"/>
              <a:t> el receptor del GPS</a:t>
            </a:r>
          </a:p>
        </p:txBody>
      </p:sp>
      <p:sp>
        <p:nvSpPr>
          <p:cNvPr id="6" name="Text Placeholder 5"/>
          <p:cNvSpPr>
            <a:spLocks noGrp="1"/>
          </p:cNvSpPr>
          <p:nvPr>
            <p:ph type="body" sz="half" idx="2"/>
          </p:nvPr>
        </p:nvSpPr>
        <p:spPr>
          <a:xfrm>
            <a:off x="839788" y="1347210"/>
            <a:ext cx="6045105" cy="5257800"/>
          </a:xfrm>
        </p:spPr>
        <p:txBody>
          <a:bodyPr>
            <a:normAutofit fontScale="92500"/>
          </a:bodyPr>
          <a:lstStyle/>
          <a:p>
            <a:pPr marL="285750" indent="-285750" algn="just">
              <a:buFont typeface="Arial"/>
              <a:buChar char="•"/>
            </a:pPr>
            <a:endParaRPr lang="en-US" sz="2000" b="1" dirty="0">
              <a:solidFill>
                <a:srgbClr val="055000"/>
              </a:solidFill>
            </a:endParaRPr>
          </a:p>
          <a:p>
            <a:pPr marL="285750" indent="-285750" algn="just">
              <a:buFont typeface="Arial"/>
              <a:buChar char="•"/>
            </a:pPr>
            <a:r>
              <a:rPr lang="es-ES" sz="2000" dirty="0"/>
              <a:t>Espere a que el receptor indique que se han adquirido al menos cuatro satélites y que se dispone de una buena medición. En la mayoría de los receptores, esto se indica mediante la aparición de un mensaje "3-D".</a:t>
            </a:r>
            <a:endParaRPr lang="en-US" sz="2000" dirty="0"/>
          </a:p>
          <a:p>
            <a:pPr marL="285750" indent="-285750" algn="just">
              <a:buFont typeface="Arial"/>
              <a:buChar char="•"/>
            </a:pPr>
            <a:r>
              <a:rPr lang="es-ES" sz="2000" b="1" dirty="0">
                <a:solidFill>
                  <a:schemeClr val="accent5">
                    <a:lumMod val="75000"/>
                  </a:schemeClr>
                </a:solidFill>
              </a:rPr>
              <a:t>A intervalos de un minuto y sin mover el receptor más de un metro, realice cinco grabaciones </a:t>
            </a:r>
            <a:r>
              <a:rPr lang="es-ES" sz="2000" dirty="0"/>
              <a:t>en una copia de la Hoja de Datos de Investigación del GPS de todos los dígitos y símbolos de los siguientes valores mostrados</a:t>
            </a:r>
            <a:r>
              <a:rPr lang="en-US" sz="2000" dirty="0"/>
              <a:t> :</a:t>
            </a:r>
          </a:p>
          <a:p>
            <a:pPr algn="just"/>
            <a:r>
              <a:rPr lang="en-US" sz="2000" b="1" dirty="0"/>
              <a:t>	</a:t>
            </a:r>
            <a:r>
              <a:rPr lang="en-US" sz="2200" b="1" dirty="0"/>
              <a:t>a. </a:t>
            </a:r>
            <a:r>
              <a:rPr lang="en-US" sz="2200" b="1" dirty="0" err="1"/>
              <a:t>Latitud</a:t>
            </a:r>
            <a:r>
              <a:rPr lang="en-US" sz="2200" b="1" dirty="0"/>
              <a:t> </a:t>
            </a:r>
          </a:p>
          <a:p>
            <a:pPr algn="just"/>
            <a:r>
              <a:rPr lang="en-US" sz="2200" b="1" dirty="0"/>
              <a:t>	b. </a:t>
            </a:r>
            <a:r>
              <a:rPr lang="en-US" sz="2200" b="1" dirty="0" err="1"/>
              <a:t>Longitud</a:t>
            </a:r>
            <a:endParaRPr lang="en-US" sz="2200" b="1" dirty="0"/>
          </a:p>
          <a:p>
            <a:pPr algn="just"/>
            <a:r>
              <a:rPr lang="en-US" sz="2200" b="1" dirty="0"/>
              <a:t>	c. </a:t>
            </a:r>
            <a:r>
              <a:rPr lang="en-US" sz="2200" b="1" dirty="0" err="1"/>
              <a:t>Elevación</a:t>
            </a:r>
            <a:endParaRPr lang="en-US" sz="2200" b="1" dirty="0"/>
          </a:p>
          <a:p>
            <a:pPr algn="just"/>
            <a:r>
              <a:rPr lang="en-US" sz="2200" b="1" dirty="0"/>
              <a:t>	d. </a:t>
            </a:r>
            <a:r>
              <a:rPr lang="en-US" sz="2200" b="1" dirty="0" err="1"/>
              <a:t>Tiempo</a:t>
            </a:r>
            <a:endParaRPr lang="en-US" sz="2200" b="1" dirty="0"/>
          </a:p>
          <a:p>
            <a:pPr algn="just"/>
            <a:r>
              <a:rPr lang="en-US" sz="2200" b="1" dirty="0"/>
              <a:t>	e.  </a:t>
            </a:r>
            <a:r>
              <a:rPr lang="en-US" sz="2200" b="1" dirty="0" err="1"/>
              <a:t>Número</a:t>
            </a:r>
            <a:r>
              <a:rPr lang="en-US" sz="2200" b="1" dirty="0"/>
              <a:t> de </a:t>
            </a:r>
            <a:r>
              <a:rPr lang="en-US" sz="2200" b="1" dirty="0" err="1"/>
              <a:t>satélites</a:t>
            </a:r>
            <a:endParaRPr lang="en-US" sz="2200" b="1" dirty="0"/>
          </a:p>
          <a:p>
            <a:pPr algn="just"/>
            <a:r>
              <a:rPr lang="en-US" sz="2200" b="1" dirty="0"/>
              <a:t>	 f.  </a:t>
            </a:r>
            <a:r>
              <a:rPr lang="en-US" sz="2200" b="1" dirty="0" err="1"/>
              <a:t>Iconos</a:t>
            </a:r>
            <a:r>
              <a:rPr lang="en-US" sz="2200" b="1" dirty="0"/>
              <a:t> de status “2-D’ o “3-D”</a:t>
            </a:r>
            <a:endParaRPr lang="en-US" sz="2200" dirty="0"/>
          </a:p>
          <a:p>
            <a:endParaRPr lang="en-US" sz="2400" i="1" dirty="0"/>
          </a:p>
          <a:p>
            <a:endParaRPr lang="en-US" sz="2400" dirty="0"/>
          </a:p>
        </p:txBody>
      </p:sp>
      <p:pic>
        <p:nvPicPr>
          <p:cNvPr id="8" name="Picture 7" descr="Reading the GPS Recei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105" y="1600200"/>
            <a:ext cx="4233978" cy="3175484"/>
          </a:xfrm>
          <a:prstGeom prst="rect">
            <a:avLst/>
          </a:prstGeom>
        </p:spPr>
      </p:pic>
    </p:spTree>
    <p:extLst>
      <p:ext uri="{BB962C8B-B14F-4D97-AF65-F5344CB8AC3E}">
        <p14:creationId xmlns:p14="http://schemas.microsoft.com/office/powerpoint/2010/main" val="2037733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55</a:t>
            </a:fld>
            <a:endParaRPr lang="en-US" dirty="0"/>
          </a:p>
        </p:txBody>
      </p:sp>
      <p:sp>
        <p:nvSpPr>
          <p:cNvPr id="4" name="Title 3"/>
          <p:cNvSpPr>
            <a:spLocks noGrp="1"/>
          </p:cNvSpPr>
          <p:nvPr>
            <p:ph type="title"/>
          </p:nvPr>
        </p:nvSpPr>
        <p:spPr>
          <a:xfrm>
            <a:off x="839788" y="0"/>
            <a:ext cx="10294377" cy="1600200"/>
          </a:xfrm>
        </p:spPr>
        <p:txBody>
          <a:bodyPr/>
          <a:lstStyle/>
          <a:p>
            <a:r>
              <a:rPr lang="es-ES" dirty="0"/>
              <a:t>Agregando datos a los campos de Hidrósfera-1</a:t>
            </a:r>
            <a:endParaRPr lang="en-US" dirty="0"/>
          </a:p>
        </p:txBody>
      </p:sp>
      <p:sp>
        <p:nvSpPr>
          <p:cNvPr id="6" name="Text Placeholder 5"/>
          <p:cNvSpPr>
            <a:spLocks noGrp="1"/>
          </p:cNvSpPr>
          <p:nvPr>
            <p:ph type="body" sz="half" idx="2"/>
          </p:nvPr>
        </p:nvSpPr>
        <p:spPr>
          <a:xfrm>
            <a:off x="838200" y="1761565"/>
            <a:ext cx="6045105" cy="5257800"/>
          </a:xfrm>
        </p:spPr>
        <p:txBody>
          <a:bodyPr>
            <a:normAutofit/>
          </a:bodyPr>
          <a:lstStyle/>
          <a:p>
            <a:pPr algn="just"/>
            <a:r>
              <a:rPr lang="es-ES" sz="2400" dirty="0"/>
              <a:t>1</a:t>
            </a:r>
            <a:r>
              <a:rPr lang="es-ES" sz="2000" dirty="0"/>
              <a:t>. Registre el </a:t>
            </a:r>
            <a:r>
              <a:rPr lang="es-ES" sz="2000" b="1" dirty="0">
                <a:solidFill>
                  <a:schemeClr val="accent5">
                    <a:lumMod val="75000"/>
                  </a:schemeClr>
                </a:solidFill>
              </a:rPr>
              <a:t>nombre del cuerpo de agua </a:t>
            </a:r>
            <a:r>
              <a:rPr lang="es-ES" sz="2000" dirty="0"/>
              <a:t>que está muestreando, utilizando el nombre que se usa comúnmente en los mapas. Si su cuerpo de agua no tiene un nombre común, proporcione el nombre del cuerpo de agua de donde proviene o fluye su sitio de agua o ambos. Por ejemplo, arroyo sin nombre, afluente del Río Green arroyo sin nombre, salida del Lago </a:t>
            </a:r>
            <a:r>
              <a:rPr lang="es-ES" sz="2000" dirty="0" err="1"/>
              <a:t>Whiterock</a:t>
            </a:r>
            <a:r>
              <a:rPr lang="es-ES" sz="2000" dirty="0"/>
              <a:t>, Arroyo sin nombre, salida del Lago Bear, o afluente de Black Creek.</a:t>
            </a:r>
          </a:p>
          <a:p>
            <a:pPr marL="457200" indent="-457200" algn="just">
              <a:buFont typeface="+mj-lt"/>
              <a:buAutoNum type="arabicPeriod" startAt="2"/>
            </a:pPr>
            <a:r>
              <a:rPr lang="es-ES" sz="2000" dirty="0"/>
              <a:t>Registre si el agua es </a:t>
            </a:r>
            <a:r>
              <a:rPr lang="es-ES" sz="2000" b="1" dirty="0">
                <a:solidFill>
                  <a:schemeClr val="accent5">
                    <a:lumMod val="75000"/>
                  </a:schemeClr>
                </a:solidFill>
              </a:rPr>
              <a:t>agua salada o agua dulce</a:t>
            </a:r>
            <a:r>
              <a:rPr lang="es-ES" sz="2000" dirty="0"/>
              <a:t>. </a:t>
            </a:r>
          </a:p>
          <a:p>
            <a:pPr marL="457200" indent="-457200" algn="just">
              <a:buFont typeface="+mj-lt"/>
              <a:buAutoNum type="arabicPeriod" startAt="2"/>
            </a:pPr>
            <a:r>
              <a:rPr lang="es-ES" sz="2000" dirty="0"/>
              <a:t>Si su sitio de agua es </a:t>
            </a:r>
            <a:r>
              <a:rPr lang="es-ES" sz="2000" b="1" dirty="0">
                <a:solidFill>
                  <a:schemeClr val="accent5">
                    <a:lumMod val="75000"/>
                  </a:schemeClr>
                </a:solidFill>
              </a:rPr>
              <a:t>agua en movimiento</a:t>
            </a:r>
            <a:r>
              <a:rPr lang="es-ES" sz="2000" dirty="0"/>
              <a:t>, registre si es un arroyo, río u otro y su ancho aproximado en metros.</a:t>
            </a:r>
            <a:endParaRPr lang="en-US" sz="2000" dirty="0"/>
          </a:p>
          <a:p>
            <a:pPr algn="just"/>
            <a:endParaRPr lang="en-US" sz="2400" dirty="0"/>
          </a:p>
          <a:p>
            <a:pPr marL="457200" indent="-457200">
              <a:buAutoNum type="arabicPeriod" startAt="4"/>
            </a:pPr>
            <a:endParaRPr lang="en-US" sz="2400" i="1" dirty="0"/>
          </a:p>
          <a:p>
            <a:endParaRPr lang="en-US" sz="2400" dirty="0"/>
          </a:p>
        </p:txBody>
      </p:sp>
      <p:pic>
        <p:nvPicPr>
          <p:cNvPr id="7" name="Picture 6" title="Screenshot of hydrosphere data form"/>
          <p:cNvPicPr>
            <a:picLocks noChangeAspect="1"/>
          </p:cNvPicPr>
          <p:nvPr/>
        </p:nvPicPr>
        <p:blipFill>
          <a:blip r:embed="rId2"/>
          <a:stretch>
            <a:fillRect/>
          </a:stretch>
        </p:blipFill>
        <p:spPr>
          <a:xfrm>
            <a:off x="7353598" y="1600200"/>
            <a:ext cx="4371077" cy="4670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312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56</a:t>
            </a:fld>
            <a:endParaRPr lang="en-US" dirty="0"/>
          </a:p>
        </p:txBody>
      </p:sp>
      <p:sp>
        <p:nvSpPr>
          <p:cNvPr id="4" name="Title 3"/>
          <p:cNvSpPr>
            <a:spLocks noGrp="1"/>
          </p:cNvSpPr>
          <p:nvPr>
            <p:ph type="title"/>
          </p:nvPr>
        </p:nvSpPr>
        <p:spPr>
          <a:xfrm>
            <a:off x="839788" y="0"/>
            <a:ext cx="10294377" cy="1600200"/>
          </a:xfrm>
        </p:spPr>
        <p:txBody>
          <a:bodyPr/>
          <a:lstStyle/>
          <a:p>
            <a:r>
              <a:rPr lang="en-US" dirty="0" err="1"/>
              <a:t>Agregando</a:t>
            </a:r>
            <a:r>
              <a:rPr lang="en-US" dirty="0"/>
              <a:t> </a:t>
            </a:r>
            <a:r>
              <a:rPr lang="en-US" dirty="0" err="1"/>
              <a:t>datos</a:t>
            </a:r>
            <a:r>
              <a:rPr lang="en-US" dirty="0"/>
              <a:t> a los </a:t>
            </a:r>
            <a:r>
              <a:rPr lang="en-US" dirty="0" err="1"/>
              <a:t>campos</a:t>
            </a:r>
            <a:r>
              <a:rPr lang="en-US" dirty="0"/>
              <a:t> de  Hidrósfera-2</a:t>
            </a:r>
          </a:p>
        </p:txBody>
      </p:sp>
      <p:sp>
        <p:nvSpPr>
          <p:cNvPr id="8" name="TextBox 7"/>
          <p:cNvSpPr txBox="1"/>
          <p:nvPr/>
        </p:nvSpPr>
        <p:spPr>
          <a:xfrm>
            <a:off x="839788" y="1691258"/>
            <a:ext cx="5955459" cy="5909310"/>
          </a:xfrm>
          <a:prstGeom prst="rect">
            <a:avLst/>
          </a:prstGeom>
          <a:noFill/>
        </p:spPr>
        <p:txBody>
          <a:bodyPr wrap="square" rtlCol="0">
            <a:spAutoFit/>
          </a:bodyPr>
          <a:lstStyle/>
          <a:p>
            <a:r>
              <a:rPr lang="en-US" dirty="0"/>
              <a:t>4. </a:t>
            </a:r>
            <a:r>
              <a:rPr lang="es-ES" dirty="0"/>
              <a:t>Si su sitio de agua es agua estancada, registre si es un estanque, lago, embalse, bahía, zanja, océano u otro y si es más pequeño, más grande o aproximadamente igual a un área de 50 m x 100 m. Si lo sabe, indique el área aproximada (km2) y la profundidad (metros).</a:t>
            </a:r>
          </a:p>
          <a:p>
            <a:endParaRPr lang="es-ES" dirty="0"/>
          </a:p>
          <a:p>
            <a:r>
              <a:rPr lang="es-ES" dirty="0"/>
              <a:t>5. Registre si </a:t>
            </a:r>
            <a:r>
              <a:rPr lang="es-ES" b="1" dirty="0">
                <a:solidFill>
                  <a:schemeClr val="accent5">
                    <a:lumMod val="75000"/>
                  </a:schemeClr>
                </a:solidFill>
              </a:rPr>
              <a:t>la ubicación de la muestra </a:t>
            </a:r>
            <a:r>
              <a:rPr lang="es-ES" dirty="0"/>
              <a:t>es una salida, un banco, un puente, un barco, una ensenada o un muelle. </a:t>
            </a:r>
          </a:p>
          <a:p>
            <a:endParaRPr lang="es-ES" dirty="0"/>
          </a:p>
          <a:p>
            <a:r>
              <a:rPr lang="es-ES" dirty="0"/>
              <a:t>6. Registre si puede ver la </a:t>
            </a:r>
            <a:r>
              <a:rPr lang="es-ES" b="1" dirty="0">
                <a:solidFill>
                  <a:schemeClr val="accent5">
                    <a:lumMod val="75000"/>
                  </a:schemeClr>
                </a:solidFill>
              </a:rPr>
              <a:t>parte inferior</a:t>
            </a:r>
            <a:r>
              <a:rPr lang="es-ES" dirty="0"/>
              <a:t>. </a:t>
            </a:r>
          </a:p>
          <a:p>
            <a:endParaRPr lang="es-ES" dirty="0"/>
          </a:p>
          <a:p>
            <a:r>
              <a:rPr lang="es-ES" dirty="0"/>
              <a:t>7. Registre el</a:t>
            </a:r>
            <a:r>
              <a:rPr lang="es-ES" b="1" dirty="0">
                <a:solidFill>
                  <a:schemeClr val="accent5">
                    <a:lumMod val="75000"/>
                  </a:schemeClr>
                </a:solidFill>
              </a:rPr>
              <a:t> material </a:t>
            </a:r>
            <a:r>
              <a:rPr lang="es-ES" dirty="0"/>
              <a:t>del que está hecho el banco o canal.</a:t>
            </a:r>
          </a:p>
          <a:p>
            <a:endParaRPr lang="es-ES" dirty="0"/>
          </a:p>
          <a:p>
            <a:r>
              <a:rPr lang="es-ES" dirty="0"/>
              <a:t>8. Registre el</a:t>
            </a:r>
            <a:r>
              <a:rPr lang="es-ES" b="1" dirty="0">
                <a:solidFill>
                  <a:schemeClr val="accent5">
                    <a:lumMod val="75000"/>
                  </a:schemeClr>
                </a:solidFill>
              </a:rPr>
              <a:t> tipo de lecho rocoso, </a:t>
            </a:r>
            <a:r>
              <a:rPr lang="es-ES" dirty="0"/>
              <a:t>si lo conoce. </a:t>
            </a:r>
          </a:p>
          <a:p>
            <a:endParaRPr lang="es-ES" dirty="0"/>
          </a:p>
          <a:p>
            <a:r>
              <a:rPr lang="es-ES" dirty="0"/>
              <a:t>9. Registre el</a:t>
            </a:r>
            <a:r>
              <a:rPr lang="es-ES" b="1" dirty="0">
                <a:solidFill>
                  <a:schemeClr val="accent5">
                    <a:lumMod val="75000"/>
                  </a:schemeClr>
                </a:solidFill>
              </a:rPr>
              <a:t> fabricante y el número de modelo </a:t>
            </a:r>
            <a:r>
              <a:rPr lang="es-ES" dirty="0"/>
              <a:t>de cada kit de prueba química que esté utilizando, si corresponde.</a:t>
            </a:r>
            <a:endParaRPr lang="en-US" dirty="0"/>
          </a:p>
          <a:p>
            <a:endParaRPr lang="en-US" dirty="0"/>
          </a:p>
          <a:p>
            <a:endParaRPr lang="en-US" dirty="0"/>
          </a:p>
          <a:p>
            <a:pPr marL="342900" indent="-342900">
              <a:buFont typeface="+mj-lt"/>
              <a:buAutoNum type="arabicPeriod" startAt="5"/>
            </a:pPr>
            <a:endParaRPr lang="en-US" dirty="0"/>
          </a:p>
          <a:p>
            <a:endParaRPr lang="en-US" dirty="0"/>
          </a:p>
        </p:txBody>
      </p:sp>
      <p:pic>
        <p:nvPicPr>
          <p:cNvPr id="7" name="Picture 6" descr="Screenshot of hydrosphere data form, showing boxes where you need to insert the data."/>
          <p:cNvPicPr>
            <a:picLocks noChangeAspect="1"/>
          </p:cNvPicPr>
          <p:nvPr/>
        </p:nvPicPr>
        <p:blipFill>
          <a:blip r:embed="rId2"/>
          <a:stretch>
            <a:fillRect/>
          </a:stretch>
        </p:blipFill>
        <p:spPr>
          <a:xfrm>
            <a:off x="7353598" y="1600200"/>
            <a:ext cx="4371077" cy="4670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4803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57</a:t>
            </a:fld>
            <a:endParaRPr lang="en-US" dirty="0"/>
          </a:p>
        </p:txBody>
      </p:sp>
      <p:sp>
        <p:nvSpPr>
          <p:cNvPr id="4" name="Title 3"/>
          <p:cNvSpPr>
            <a:spLocks noGrp="1"/>
          </p:cNvSpPr>
          <p:nvPr>
            <p:ph type="title"/>
          </p:nvPr>
        </p:nvSpPr>
        <p:spPr>
          <a:xfrm>
            <a:off x="839788" y="914400"/>
            <a:ext cx="10294377" cy="685800"/>
          </a:xfrm>
        </p:spPr>
        <p:txBody>
          <a:bodyPr/>
          <a:lstStyle/>
          <a:p>
            <a:r>
              <a:rPr lang="en-US" dirty="0" err="1"/>
              <a:t>Agregando</a:t>
            </a:r>
            <a:r>
              <a:rPr lang="en-US" dirty="0"/>
              <a:t> </a:t>
            </a:r>
            <a:r>
              <a:rPr lang="en-US" dirty="0" err="1"/>
              <a:t>datos</a:t>
            </a:r>
            <a:r>
              <a:rPr lang="en-US" dirty="0"/>
              <a:t> a los </a:t>
            </a:r>
            <a:r>
              <a:rPr lang="en-US" dirty="0" err="1"/>
              <a:t>campos</a:t>
            </a:r>
            <a:r>
              <a:rPr lang="en-US" dirty="0"/>
              <a:t> de  Hidrósfera-3</a:t>
            </a:r>
          </a:p>
        </p:txBody>
      </p:sp>
      <p:sp>
        <p:nvSpPr>
          <p:cNvPr id="8" name="TextBox 7"/>
          <p:cNvSpPr txBox="1"/>
          <p:nvPr/>
        </p:nvSpPr>
        <p:spPr>
          <a:xfrm>
            <a:off x="655983" y="1691258"/>
            <a:ext cx="6421092" cy="4893647"/>
          </a:xfrm>
          <a:prstGeom prst="rect">
            <a:avLst/>
          </a:prstGeom>
          <a:noFill/>
        </p:spPr>
        <p:txBody>
          <a:bodyPr wrap="square" rtlCol="0">
            <a:spAutoFit/>
          </a:bodyPr>
          <a:lstStyle/>
          <a:p>
            <a:pPr marL="457200" indent="-457200">
              <a:buFont typeface="+mj-lt"/>
              <a:buAutoNum type="arabicPeriod" startAt="11"/>
            </a:pPr>
            <a:r>
              <a:rPr lang="es-ES" dirty="0"/>
              <a:t>Registre en la </a:t>
            </a:r>
            <a:r>
              <a:rPr lang="es-ES" b="1" dirty="0">
                <a:solidFill>
                  <a:schemeClr val="accent5">
                    <a:lumMod val="50000"/>
                  </a:schemeClr>
                </a:solidFill>
              </a:rPr>
              <a:t>Sección de Comentarios </a:t>
            </a:r>
            <a:r>
              <a:rPr lang="es-ES" dirty="0"/>
              <a:t>cualquier información que pueda ser importante para comprender el agua en su sitio. Algunas posibles observaciones podrían ser:</a:t>
            </a:r>
          </a:p>
          <a:p>
            <a:pPr marL="742950" lvl="1" indent="-285750">
              <a:buFont typeface="Arial" panose="020B0604020202020204" pitchFamily="34" charset="0"/>
              <a:buChar char="•"/>
            </a:pPr>
            <a:r>
              <a:rPr lang="es-ES" sz="1600" b="1" dirty="0">
                <a:solidFill>
                  <a:schemeClr val="accent5">
                    <a:lumMod val="50000"/>
                  </a:schemeClr>
                </a:solidFill>
              </a:rPr>
              <a:t>Cualquier descarga corriente arriba en su cuerpo de agua. </a:t>
            </a:r>
          </a:p>
          <a:p>
            <a:pPr marL="742950" lvl="1" indent="-285750">
              <a:buFont typeface="Arial" panose="020B0604020202020204" pitchFamily="34" charset="0"/>
              <a:buChar char="•"/>
            </a:pPr>
            <a:r>
              <a:rPr lang="es-ES" sz="1600" b="1" dirty="0">
                <a:solidFill>
                  <a:schemeClr val="accent5">
                    <a:lumMod val="50000"/>
                  </a:schemeClr>
                </a:solidFill>
              </a:rPr>
              <a:t>Si el flujo (arroyos) o el nivel del agua (lagos) está regulado o es natural (por ejemplo, el flujo está regulado en el agua debajo de las presas). </a:t>
            </a:r>
          </a:p>
          <a:p>
            <a:pPr marL="742950" lvl="1" indent="-285750">
              <a:buFont typeface="Arial" panose="020B0604020202020204" pitchFamily="34" charset="0"/>
              <a:buChar char="•"/>
            </a:pPr>
            <a:r>
              <a:rPr lang="es-ES" sz="1600" b="1" dirty="0">
                <a:solidFill>
                  <a:schemeClr val="accent5">
                    <a:lumMod val="50000"/>
                  </a:schemeClr>
                </a:solidFill>
              </a:rPr>
              <a:t>Tipos de plantas y animales observados </a:t>
            </a:r>
          </a:p>
          <a:p>
            <a:pPr marL="742950" lvl="1" indent="-285750">
              <a:buFont typeface="Arial" panose="020B0604020202020204" pitchFamily="34" charset="0"/>
              <a:buChar char="•"/>
            </a:pPr>
            <a:r>
              <a:rPr lang="es-ES" sz="1600" b="1" dirty="0">
                <a:solidFill>
                  <a:schemeClr val="accent5">
                    <a:lumMod val="50000"/>
                  </a:schemeClr>
                </a:solidFill>
              </a:rPr>
              <a:t>Cantidad de vegetación en el arroyo</a:t>
            </a:r>
            <a:endParaRPr lang="en-US" sz="1600" b="1" dirty="0">
              <a:solidFill>
                <a:schemeClr val="accent5">
                  <a:lumMod val="50000"/>
                </a:schemeClr>
              </a:solidFill>
            </a:endParaRPr>
          </a:p>
          <a:p>
            <a:pPr marL="742950" lvl="1" indent="-285750" algn="just">
              <a:buFont typeface="Arial"/>
              <a:buChar char="•"/>
            </a:pPr>
            <a:r>
              <a:rPr lang="es-ES" sz="1600" b="1" dirty="0">
                <a:solidFill>
                  <a:schemeClr val="accent5">
                    <a:lumMod val="50000"/>
                  </a:schemeClr>
                </a:solidFill>
              </a:rPr>
              <a:t>Usos humanos del agua: pesca, natación, paseos en bote, agua potable, riego, etc. </a:t>
            </a:r>
          </a:p>
          <a:p>
            <a:pPr marL="742950" lvl="1" indent="-285750" algn="just">
              <a:buFont typeface="Arial"/>
              <a:buChar char="•"/>
            </a:pPr>
            <a:r>
              <a:rPr lang="es-ES" sz="1600" b="1" dirty="0">
                <a:solidFill>
                  <a:schemeClr val="accent5">
                    <a:lumMod val="50000"/>
                  </a:schemeClr>
                </a:solidFill>
              </a:rPr>
              <a:t>Otra información sobre por qué se seleccionó este sitio específico</a:t>
            </a:r>
            <a:r>
              <a:rPr lang="es-ES" sz="1600" dirty="0"/>
              <a:t>.</a:t>
            </a:r>
            <a:endParaRPr lang="en-US" sz="1600" b="1" dirty="0">
              <a:solidFill>
                <a:srgbClr val="002060"/>
              </a:solidFill>
            </a:endParaRPr>
          </a:p>
          <a:p>
            <a:pPr lvl="1" algn="just"/>
            <a:r>
              <a:rPr lang="es-ES" dirty="0"/>
              <a:t>Las actividades humanas a menudo pueden ser la causa de los cambios que mide en su masa de agua, por lo que es importante tomar notas que puedan ayudarlo a comprender sus datos.</a:t>
            </a:r>
            <a:endParaRPr lang="en-US" dirty="0"/>
          </a:p>
          <a:p>
            <a:endParaRPr lang="en-US" dirty="0"/>
          </a:p>
        </p:txBody>
      </p:sp>
      <p:pic>
        <p:nvPicPr>
          <p:cNvPr id="7" name="Picture 6" descr="Screenshot of hydrosphere data form"/>
          <p:cNvPicPr>
            <a:picLocks noChangeAspect="1"/>
          </p:cNvPicPr>
          <p:nvPr/>
        </p:nvPicPr>
        <p:blipFill>
          <a:blip r:embed="rId2"/>
          <a:stretch>
            <a:fillRect/>
          </a:stretch>
        </p:blipFill>
        <p:spPr>
          <a:xfrm>
            <a:off x="7353598" y="1600200"/>
            <a:ext cx="4371077" cy="4670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708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58</a:t>
            </a:fld>
            <a:endParaRPr lang="en-US" dirty="0"/>
          </a:p>
        </p:txBody>
      </p:sp>
      <p:sp>
        <p:nvSpPr>
          <p:cNvPr id="4" name="Title 3"/>
          <p:cNvSpPr>
            <a:spLocks noGrp="1"/>
          </p:cNvSpPr>
          <p:nvPr>
            <p:ph type="title"/>
          </p:nvPr>
        </p:nvSpPr>
        <p:spPr>
          <a:xfrm>
            <a:off x="839788" y="1019174"/>
            <a:ext cx="10294377" cy="581025"/>
          </a:xfrm>
        </p:spPr>
        <p:txBody>
          <a:bodyPr/>
          <a:lstStyle/>
          <a:p>
            <a:r>
              <a:rPr lang="en-US" dirty="0" err="1"/>
              <a:t>Agregando</a:t>
            </a:r>
            <a:r>
              <a:rPr lang="en-US" dirty="0"/>
              <a:t> </a:t>
            </a:r>
            <a:r>
              <a:rPr lang="en-US" dirty="0" err="1"/>
              <a:t>datos</a:t>
            </a:r>
            <a:r>
              <a:rPr lang="en-US" dirty="0"/>
              <a:t> a los </a:t>
            </a:r>
            <a:r>
              <a:rPr lang="en-US" dirty="0" err="1"/>
              <a:t>campos</a:t>
            </a:r>
            <a:r>
              <a:rPr lang="en-US" dirty="0"/>
              <a:t> de  Hidrósfera-3</a:t>
            </a:r>
          </a:p>
        </p:txBody>
      </p:sp>
      <p:sp>
        <p:nvSpPr>
          <p:cNvPr id="8" name="TextBox 7"/>
          <p:cNvSpPr txBox="1"/>
          <p:nvPr/>
        </p:nvSpPr>
        <p:spPr>
          <a:xfrm>
            <a:off x="839788" y="1691258"/>
            <a:ext cx="6097570" cy="3416320"/>
          </a:xfrm>
          <a:prstGeom prst="rect">
            <a:avLst/>
          </a:prstGeom>
          <a:noFill/>
        </p:spPr>
        <p:txBody>
          <a:bodyPr wrap="square" rtlCol="0">
            <a:spAutoFit/>
          </a:bodyPr>
          <a:lstStyle/>
          <a:p>
            <a:pPr marL="457200" indent="-457200" algn="just">
              <a:buFont typeface="+mj-lt"/>
              <a:buAutoNum type="arabicPeriod" startAt="12"/>
            </a:pPr>
            <a:r>
              <a:rPr lang="es-ES" sz="2000" dirty="0"/>
              <a:t>Una vez que recolecte su muestra de agua, </a:t>
            </a:r>
            <a:r>
              <a:rPr lang="es-ES" sz="2000" b="1" dirty="0">
                <a:solidFill>
                  <a:schemeClr val="accent5">
                    <a:lumMod val="50000"/>
                  </a:schemeClr>
                </a:solidFill>
              </a:rPr>
              <a:t>tome cuatro fotografías</a:t>
            </a:r>
            <a:r>
              <a:rPr lang="es-ES" sz="2000" dirty="0"/>
              <a:t> de su área de muestreo, una en cada dirección cardinal (N, S, E, W). Use una brújula para determinar la dirección.</a:t>
            </a:r>
            <a:endParaRPr lang="en-US" sz="2000" dirty="0"/>
          </a:p>
          <a:p>
            <a:pPr marL="457200" indent="-457200" algn="just">
              <a:buFont typeface="+mj-lt"/>
              <a:buAutoNum type="arabicPeriod" startAt="12"/>
            </a:pPr>
            <a:r>
              <a:rPr lang="es-ES" sz="2000" dirty="0"/>
              <a:t>Si ha tomado fotografías de su sitio, </a:t>
            </a:r>
            <a:r>
              <a:rPr lang="es-ES" sz="2000" b="1" dirty="0">
                <a:solidFill>
                  <a:schemeClr val="accent5">
                    <a:lumMod val="50000"/>
                  </a:schemeClr>
                </a:solidFill>
              </a:rPr>
              <a:t>etiquete cada foto </a:t>
            </a:r>
            <a:r>
              <a:rPr lang="es-ES" sz="2000" dirty="0"/>
              <a:t>con el nombre de su  colegio (si está asociado con un colegio), el nombre del sitio del estudio y la dirección cardinal. Conserve una copia electrónica para proporcionar a los colaboradores</a:t>
            </a:r>
            <a:r>
              <a:rPr lang="en-US" sz="2000" dirty="0"/>
              <a:t>.</a:t>
            </a:r>
          </a:p>
          <a:p>
            <a:pPr lvl="1" algn="just"/>
            <a:endParaRPr lang="en-US" dirty="0"/>
          </a:p>
          <a:p>
            <a:endParaRPr lang="en-US" dirty="0"/>
          </a:p>
        </p:txBody>
      </p:sp>
      <p:pic>
        <p:nvPicPr>
          <p:cNvPr id="6" name="Picture 5" descr="Girl holding card with &quot;west&quot; showing how a photo's direction can be indic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094" y="1830169"/>
            <a:ext cx="4488093" cy="3366070"/>
          </a:xfrm>
          <a:prstGeom prst="rect">
            <a:avLst/>
          </a:prstGeom>
        </p:spPr>
      </p:pic>
    </p:spTree>
    <p:extLst>
      <p:ext uri="{BB962C8B-B14F-4D97-AF65-F5344CB8AC3E}">
        <p14:creationId xmlns:p14="http://schemas.microsoft.com/office/powerpoint/2010/main" val="1719367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AA45AED-E2A5-D345-AA9C-D2E1C57AA5E2}" type="slidenum">
              <a:rPr lang="en-US" smtClean="0"/>
              <a:t>5</a:t>
            </a:fld>
            <a:endParaRPr lang="en-US" dirty="0"/>
          </a:p>
        </p:txBody>
      </p:sp>
      <p:sp>
        <p:nvSpPr>
          <p:cNvPr id="4" name="Title 3"/>
          <p:cNvSpPr>
            <a:spLocks noGrp="1"/>
          </p:cNvSpPr>
          <p:nvPr>
            <p:ph type="title"/>
          </p:nvPr>
        </p:nvSpPr>
        <p:spPr>
          <a:xfrm>
            <a:off x="475577" y="1064669"/>
            <a:ext cx="6103453" cy="535531"/>
          </a:xfrm>
        </p:spPr>
        <p:txBody>
          <a:bodyPr>
            <a:normAutofit/>
          </a:bodyPr>
          <a:lstStyle/>
          <a:p>
            <a:r>
              <a:rPr lang="es-AR" dirty="0" smtClean="0"/>
              <a:t>El Ciclo Hidrológico (Agua)</a:t>
            </a:r>
            <a:endParaRPr lang="es-AR" dirty="0"/>
          </a:p>
        </p:txBody>
      </p:sp>
      <p:sp>
        <p:nvSpPr>
          <p:cNvPr id="6" name="Text Placeholder 5"/>
          <p:cNvSpPr>
            <a:spLocks noGrp="1"/>
          </p:cNvSpPr>
          <p:nvPr>
            <p:ph type="body" sz="half" idx="2"/>
          </p:nvPr>
        </p:nvSpPr>
        <p:spPr>
          <a:xfrm>
            <a:off x="475577" y="1925530"/>
            <a:ext cx="4186070" cy="4795945"/>
          </a:xfrm>
        </p:spPr>
        <p:txBody>
          <a:bodyPr>
            <a:noAutofit/>
          </a:bodyPr>
          <a:lstStyle/>
          <a:p>
            <a:pPr algn="just"/>
            <a:r>
              <a:rPr lang="es-ES" sz="2000" b="1" dirty="0">
                <a:solidFill>
                  <a:schemeClr val="accent5">
                    <a:lumMod val="75000"/>
                  </a:schemeClr>
                </a:solidFill>
              </a:rPr>
              <a:t>El ciclo hidrológico (del agua) conecta activamente todas las partes del sistema terrestre. </a:t>
            </a:r>
            <a:r>
              <a:rPr lang="es-ES" sz="2000" dirty="0"/>
              <a:t>El ciclo hidrológico es uno de los procesos básicos de la naturaleza. En respuesta al calor del sol y otras influencias, el agua de los océanos, ríos, lagos, suelos y vegetación se evapora en el aire y se convierte en vapor de agua. El vapor de agua sube a la atmósfera, se enfría y se convierte en agua líquida o hielo para convertirse en nubes. Cuando las gotas de agua o los cristales de hielo se vuelven lo suficientemente  gran-des, vuelven a caer a la superficie en forma de lluvia o nieve.</a:t>
            </a:r>
            <a:endParaRPr lang="en-US" sz="2000" dirty="0"/>
          </a:p>
        </p:txBody>
      </p:sp>
      <p:sp>
        <p:nvSpPr>
          <p:cNvPr id="3" name="TextBox 2"/>
          <p:cNvSpPr txBox="1"/>
          <p:nvPr/>
        </p:nvSpPr>
        <p:spPr>
          <a:xfrm>
            <a:off x="5133829" y="5547373"/>
            <a:ext cx="6888745" cy="923330"/>
          </a:xfrm>
          <a:prstGeom prst="rect">
            <a:avLst/>
          </a:prstGeom>
          <a:noFill/>
        </p:spPr>
        <p:txBody>
          <a:bodyPr wrap="none" rtlCol="0">
            <a:spAutoFit/>
          </a:bodyPr>
          <a:lstStyle/>
          <a:p>
            <a:r>
              <a:rPr lang="es-ES" i="1" dirty="0"/>
              <a:t>A medida que el agua circula, cambia de estado entre sus formas</a:t>
            </a:r>
          </a:p>
          <a:p>
            <a:r>
              <a:rPr lang="es-ES" i="1" dirty="0"/>
              <a:t>líquida, gaseosa y de hielo. Fuente: Misión de Precipitación Global de la </a:t>
            </a:r>
          </a:p>
          <a:p>
            <a:r>
              <a:rPr lang="es-ES" i="1" dirty="0"/>
              <a:t>NASA</a:t>
            </a:r>
            <a:endParaRPr lang="en-US" i="1" dirty="0"/>
          </a:p>
        </p:txBody>
      </p:sp>
      <p:pic>
        <p:nvPicPr>
          <p:cNvPr id="18" name="Imagen 17"/>
          <p:cNvPicPr>
            <a:picLocks noChangeAspect="1"/>
          </p:cNvPicPr>
          <p:nvPr/>
        </p:nvPicPr>
        <p:blipFill>
          <a:blip r:embed="rId3"/>
          <a:stretch>
            <a:fillRect/>
          </a:stretch>
        </p:blipFill>
        <p:spPr>
          <a:xfrm>
            <a:off x="5133829" y="1600200"/>
            <a:ext cx="6529382" cy="3535986"/>
          </a:xfrm>
          <a:prstGeom prst="rect">
            <a:avLst/>
          </a:prstGeom>
        </p:spPr>
      </p:pic>
    </p:spTree>
    <p:extLst>
      <p:ext uri="{BB962C8B-B14F-4D97-AF65-F5344CB8AC3E}">
        <p14:creationId xmlns:p14="http://schemas.microsoft.com/office/powerpoint/2010/main" val="32143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59</a:t>
            </a:fld>
            <a:endParaRPr lang="en-US" dirty="0"/>
          </a:p>
        </p:txBody>
      </p:sp>
      <p:sp>
        <p:nvSpPr>
          <p:cNvPr id="4" name="Title 3"/>
          <p:cNvSpPr>
            <a:spLocks noGrp="1"/>
          </p:cNvSpPr>
          <p:nvPr>
            <p:ph type="title"/>
          </p:nvPr>
        </p:nvSpPr>
        <p:spPr>
          <a:xfrm>
            <a:off x="839788" y="1064669"/>
            <a:ext cx="10294377" cy="535531"/>
          </a:xfrm>
        </p:spPr>
        <p:txBody>
          <a:bodyPr>
            <a:normAutofit/>
          </a:bodyPr>
          <a:lstStyle/>
          <a:p>
            <a:r>
              <a:rPr lang="es-AR" dirty="0" smtClean="0"/>
              <a:t>Mapeo de su sitio de estudio de Hidrósfera</a:t>
            </a:r>
            <a:endParaRPr lang="es-AR" dirty="0"/>
          </a:p>
        </p:txBody>
      </p:sp>
      <p:sp>
        <p:nvSpPr>
          <p:cNvPr id="8" name="TextBox 7"/>
          <p:cNvSpPr txBox="1"/>
          <p:nvPr/>
        </p:nvSpPr>
        <p:spPr>
          <a:xfrm>
            <a:off x="839788" y="1691258"/>
            <a:ext cx="6097570" cy="4340734"/>
          </a:xfrm>
          <a:prstGeom prst="rect">
            <a:avLst/>
          </a:prstGeom>
          <a:noFill/>
        </p:spPr>
        <p:txBody>
          <a:bodyPr wrap="square" rtlCol="0">
            <a:normAutofit/>
          </a:bodyPr>
          <a:lstStyle/>
          <a:p>
            <a:r>
              <a:rPr lang="es-AR" b="1" dirty="0" smtClean="0">
                <a:solidFill>
                  <a:schemeClr val="accent5">
                    <a:lumMod val="50000"/>
                  </a:schemeClr>
                </a:solidFill>
              </a:rPr>
              <a:t>Equipo de ensamblaje:</a:t>
            </a:r>
          </a:p>
          <a:p>
            <a:pPr marL="285750" indent="-285750">
              <a:buFont typeface="Arial" panose="020B0604020202020204" pitchFamily="34" charset="0"/>
              <a:buChar char="•"/>
            </a:pPr>
            <a:r>
              <a:rPr lang="es-AR" dirty="0" smtClean="0"/>
              <a:t>Borrador de lápiz </a:t>
            </a:r>
          </a:p>
          <a:p>
            <a:pPr marL="285750" indent="-285750">
              <a:buFont typeface="Arial" panose="020B0604020202020204" pitchFamily="34" charset="0"/>
              <a:buChar char="•"/>
            </a:pPr>
            <a:r>
              <a:rPr lang="es-AR" dirty="0" smtClean="0"/>
              <a:t>Brújula </a:t>
            </a:r>
          </a:p>
          <a:p>
            <a:pPr marL="285750" indent="-285750">
              <a:buFont typeface="Arial" panose="020B0604020202020204" pitchFamily="34" charset="0"/>
              <a:buChar char="•"/>
            </a:pPr>
            <a:r>
              <a:rPr lang="es-AR" dirty="0" smtClean="0"/>
              <a:t>Banderas (18)</a:t>
            </a:r>
          </a:p>
          <a:p>
            <a:pPr marL="285750" indent="-285750">
              <a:buFont typeface="Arial" panose="020B0604020202020204" pitchFamily="34" charset="0"/>
              <a:buChar char="•"/>
            </a:pPr>
            <a:r>
              <a:rPr lang="es-AR" dirty="0" smtClean="0"/>
              <a:t> Cinta métrica (50 m)</a:t>
            </a:r>
          </a:p>
          <a:p>
            <a:pPr marL="285750" indent="-285750">
              <a:buFont typeface="Arial" panose="020B0604020202020204" pitchFamily="34" charset="0"/>
              <a:buChar char="•"/>
            </a:pPr>
            <a:r>
              <a:rPr lang="es-AR" dirty="0" smtClean="0"/>
              <a:t> Papel cuadriculado de 1 cm</a:t>
            </a:r>
          </a:p>
          <a:p>
            <a:endParaRPr lang="es-AR" dirty="0" smtClean="0">
              <a:solidFill>
                <a:srgbClr val="000000"/>
              </a:solidFill>
            </a:endParaRPr>
          </a:p>
          <a:p>
            <a:r>
              <a:rPr lang="es-AR" b="1" dirty="0" smtClean="0">
                <a:solidFill>
                  <a:srgbClr val="000072"/>
                </a:solidFill>
              </a:rPr>
              <a:t>Documentos necesarios para el ensamblaje:</a:t>
            </a:r>
          </a:p>
          <a:p>
            <a:r>
              <a:rPr lang="es-AR" b="1" dirty="0" smtClean="0">
                <a:hlinkClick r:id="rId2"/>
              </a:rPr>
              <a:t>Mapeo de la Guía de Campo de su Sitio de Estudio de Hidrósfera</a:t>
            </a:r>
            <a:endParaRPr lang="es-AR" b="1" dirty="0" smtClean="0"/>
          </a:p>
          <a:p>
            <a:r>
              <a:rPr lang="es-AR" b="1" dirty="0" smtClean="0">
                <a:hlinkClick r:id="rId3"/>
              </a:rPr>
              <a:t>Hoja de Mapeo de su Sitio de Estudio de la Hidrósfera</a:t>
            </a:r>
            <a:endParaRPr lang="es-AR" b="1" dirty="0" smtClean="0"/>
          </a:p>
          <a:p>
            <a:endParaRPr lang="es-AR" b="1" i="1" dirty="0" smtClean="0">
              <a:solidFill>
                <a:srgbClr val="000072"/>
              </a:solidFill>
            </a:endParaRPr>
          </a:p>
          <a:p>
            <a:r>
              <a:rPr lang="es-AR" b="1" dirty="0" smtClean="0">
                <a:solidFill>
                  <a:srgbClr val="000072"/>
                </a:solidFill>
              </a:rPr>
              <a:t>Tiempo: </a:t>
            </a:r>
            <a:r>
              <a:rPr lang="es-AR" dirty="0" smtClean="0">
                <a:solidFill>
                  <a:srgbClr val="000000"/>
                </a:solidFill>
              </a:rPr>
              <a:t>30 -45 minutos</a:t>
            </a:r>
          </a:p>
          <a:p>
            <a:r>
              <a:rPr lang="es-AR" b="1" dirty="0" smtClean="0">
                <a:solidFill>
                  <a:srgbClr val="000072"/>
                </a:solidFill>
              </a:rPr>
              <a:t>Frecuencia Sugerida</a:t>
            </a:r>
            <a:r>
              <a:rPr lang="es-AR" dirty="0" smtClean="0">
                <a:solidFill>
                  <a:srgbClr val="000000"/>
                </a:solidFill>
              </a:rPr>
              <a:t>: una vez; actualice si el sitio cambie</a:t>
            </a:r>
          </a:p>
        </p:txBody>
      </p:sp>
      <p:pic>
        <p:nvPicPr>
          <p:cNvPr id="7" name="Imagen 6"/>
          <p:cNvPicPr>
            <a:picLocks noChangeAspect="1"/>
          </p:cNvPicPr>
          <p:nvPr/>
        </p:nvPicPr>
        <p:blipFill>
          <a:blip r:embed="rId4"/>
          <a:stretch>
            <a:fillRect/>
          </a:stretch>
        </p:blipFill>
        <p:spPr>
          <a:xfrm>
            <a:off x="6475688" y="1469839"/>
            <a:ext cx="5444200" cy="4438273"/>
          </a:xfrm>
          <a:prstGeom prst="rect">
            <a:avLst/>
          </a:prstGeom>
        </p:spPr>
      </p:pic>
    </p:spTree>
    <p:extLst>
      <p:ext uri="{BB962C8B-B14F-4D97-AF65-F5344CB8AC3E}">
        <p14:creationId xmlns:p14="http://schemas.microsoft.com/office/powerpoint/2010/main" val="1454437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60</a:t>
            </a:fld>
            <a:endParaRPr lang="en-US" dirty="0"/>
          </a:p>
        </p:txBody>
      </p:sp>
      <p:sp>
        <p:nvSpPr>
          <p:cNvPr id="4" name="Title 3"/>
          <p:cNvSpPr>
            <a:spLocks noGrp="1"/>
          </p:cNvSpPr>
          <p:nvPr>
            <p:ph type="title"/>
          </p:nvPr>
        </p:nvSpPr>
        <p:spPr>
          <a:xfrm>
            <a:off x="839788" y="1064669"/>
            <a:ext cx="10294377" cy="535531"/>
          </a:xfrm>
        </p:spPr>
        <p:txBody>
          <a:bodyPr>
            <a:spAutoFit/>
          </a:bodyPr>
          <a:lstStyle/>
          <a:p>
            <a:r>
              <a:rPr lang="es-AR" dirty="0" smtClean="0"/>
              <a:t>Creando el mapa de su sitio</a:t>
            </a:r>
            <a:endParaRPr lang="es-AR" dirty="0"/>
          </a:p>
        </p:txBody>
      </p:sp>
      <p:sp>
        <p:nvSpPr>
          <p:cNvPr id="8" name="TextBox 7"/>
          <p:cNvSpPr txBox="1"/>
          <p:nvPr/>
        </p:nvSpPr>
        <p:spPr>
          <a:xfrm>
            <a:off x="660568" y="1575927"/>
            <a:ext cx="7079189" cy="5078313"/>
          </a:xfrm>
          <a:prstGeom prst="rect">
            <a:avLst/>
          </a:prstGeom>
          <a:noFill/>
        </p:spPr>
        <p:txBody>
          <a:bodyPr wrap="square" rtlCol="0">
            <a:spAutoFit/>
          </a:bodyPr>
          <a:lstStyle/>
          <a:p>
            <a:pPr marL="342900" indent="-342900" algn="just">
              <a:buAutoNum type="arabicPeriod"/>
            </a:pPr>
            <a:r>
              <a:rPr lang="es-ES" dirty="0"/>
              <a:t>Seleccione una sección del banco de al menos 50 metros de largo como su área de estudio, si es posible. Puede considerar todo el cuerpo de agua como su área de estudio si es lo suficientemente pequeño. El área debe contener el sitio de muestreo donde recolecta sus mediciones de agua, así como también una variedad de hábitats.</a:t>
            </a:r>
          </a:p>
          <a:p>
            <a:pPr algn="just"/>
            <a:endParaRPr lang="en-US" dirty="0"/>
          </a:p>
          <a:p>
            <a:pPr algn="just"/>
            <a:r>
              <a:rPr lang="en-US" dirty="0"/>
              <a:t>2.  </a:t>
            </a:r>
            <a:r>
              <a:rPr lang="es-ES" dirty="0"/>
              <a:t>Use la cinta métrica para medir un </a:t>
            </a:r>
            <a:r>
              <a:rPr lang="es-ES" dirty="0" err="1"/>
              <a:t>transecto</a:t>
            </a:r>
            <a:r>
              <a:rPr lang="es-ES" dirty="0"/>
              <a:t> recto, de al menos 50  metros de largo, paralelo a la costa y dentro de los 10 metros de la orilla. El </a:t>
            </a:r>
            <a:r>
              <a:rPr lang="es-ES" dirty="0" err="1"/>
              <a:t>transecto</a:t>
            </a:r>
            <a:r>
              <a:rPr lang="es-ES" dirty="0"/>
              <a:t> estará a distintas distancias del agua si la orilla no es recta.</a:t>
            </a:r>
          </a:p>
          <a:p>
            <a:pPr algn="just"/>
            <a:endParaRPr lang="en-US" dirty="0"/>
          </a:p>
          <a:p>
            <a:pPr algn="just"/>
            <a:r>
              <a:rPr lang="en-US" dirty="0"/>
              <a:t>3. </a:t>
            </a:r>
            <a:r>
              <a:rPr lang="es-ES" dirty="0"/>
              <a:t>Coloque banderas en los dos extremos y cada 2 metros a lo largo del </a:t>
            </a:r>
            <a:r>
              <a:rPr lang="es-ES" dirty="0" err="1"/>
              <a:t>transecto</a:t>
            </a:r>
            <a:r>
              <a:rPr lang="es-ES" dirty="0"/>
              <a:t>. </a:t>
            </a:r>
          </a:p>
          <a:p>
            <a:pPr algn="just"/>
            <a:endParaRPr lang="es-ES" dirty="0"/>
          </a:p>
          <a:p>
            <a:pPr algn="just"/>
            <a:r>
              <a:rPr lang="es-ES" dirty="0"/>
              <a:t>4. Empiece a dibujar su mapa usando las banderas para ayudar a mantenerlo a escala.</a:t>
            </a:r>
            <a:endParaRPr lang="en-US" dirty="0"/>
          </a:p>
          <a:p>
            <a:pPr algn="just"/>
            <a:endParaRPr lang="en-US" dirty="0"/>
          </a:p>
          <a:p>
            <a:pPr algn="just"/>
            <a:endParaRPr lang="en-US" dirty="0"/>
          </a:p>
          <a:p>
            <a:pPr algn="just"/>
            <a:endParaRPr lang="en-US" dirty="0"/>
          </a:p>
        </p:txBody>
      </p:sp>
      <p:pic>
        <p:nvPicPr>
          <p:cNvPr id="7" name="Picture 6" descr="Example of a hand-drawn site map: The site map includes the shore line, sandbar, and vegetation. The direction of water flow is indicated. "/>
          <p:cNvPicPr>
            <a:picLocks noChangeAspect="1"/>
          </p:cNvPicPr>
          <p:nvPr/>
        </p:nvPicPr>
        <p:blipFill>
          <a:blip r:embed="rId2"/>
          <a:stretch>
            <a:fillRect/>
          </a:stretch>
        </p:blipFill>
        <p:spPr>
          <a:xfrm>
            <a:off x="7991838" y="1409785"/>
            <a:ext cx="3069466" cy="4508071"/>
          </a:xfrm>
          <a:prstGeom prst="rect">
            <a:avLst/>
          </a:prstGeom>
        </p:spPr>
      </p:pic>
      <p:cxnSp>
        <p:nvCxnSpPr>
          <p:cNvPr id="9" name="Straight Arrow Connector 8" descr="arrow pointing to flags on a measured transect on the site map"/>
          <p:cNvCxnSpPr/>
          <p:nvPr/>
        </p:nvCxnSpPr>
        <p:spPr>
          <a:xfrm>
            <a:off x="6877878" y="4731026"/>
            <a:ext cx="1113960" cy="8491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60568" y="5821871"/>
            <a:ext cx="10786188" cy="646331"/>
          </a:xfrm>
          <a:prstGeom prst="rect">
            <a:avLst/>
          </a:prstGeom>
          <a:noFill/>
        </p:spPr>
        <p:txBody>
          <a:bodyPr wrap="square" rtlCol="0">
            <a:spAutoFit/>
          </a:bodyPr>
          <a:lstStyle/>
          <a:p>
            <a:pPr algn="just"/>
            <a:r>
              <a:rPr lang="es-ES" b="1" i="1" dirty="0"/>
              <a:t>Nota: Utilice la hoja de campo de mapeo o papel cuadriculado con cuadrados de 1 cm, cada cuadrado debe representar 2 metros. Ponga la escala en su gráfica.</a:t>
            </a:r>
            <a:endParaRPr lang="en-US" b="1" i="1" dirty="0"/>
          </a:p>
        </p:txBody>
      </p:sp>
    </p:spTree>
    <p:extLst>
      <p:ext uri="{BB962C8B-B14F-4D97-AF65-F5344CB8AC3E}">
        <p14:creationId xmlns:p14="http://schemas.microsoft.com/office/powerpoint/2010/main" val="1649566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61</a:t>
            </a:fld>
            <a:endParaRPr lang="en-US" dirty="0"/>
          </a:p>
        </p:txBody>
      </p:sp>
      <p:sp>
        <p:nvSpPr>
          <p:cNvPr id="4" name="Title 3"/>
          <p:cNvSpPr>
            <a:spLocks noGrp="1"/>
          </p:cNvSpPr>
          <p:nvPr>
            <p:ph type="title"/>
          </p:nvPr>
        </p:nvSpPr>
        <p:spPr>
          <a:xfrm>
            <a:off x="839788" y="1064669"/>
            <a:ext cx="10294377" cy="535531"/>
          </a:xfrm>
        </p:spPr>
        <p:txBody>
          <a:bodyPr>
            <a:normAutofit/>
          </a:bodyPr>
          <a:lstStyle/>
          <a:p>
            <a:r>
              <a:rPr lang="es-AR" dirty="0" smtClean="0"/>
              <a:t>Dibujando el mapa de su sitio</a:t>
            </a:r>
            <a:endParaRPr lang="es-AR" dirty="0"/>
          </a:p>
        </p:txBody>
      </p:sp>
      <p:pic>
        <p:nvPicPr>
          <p:cNvPr id="10" name="Picture 9" descr="Image of a student-drawn map showing the features described on this slide."/>
          <p:cNvPicPr>
            <a:picLocks noChangeAspect="1"/>
          </p:cNvPicPr>
          <p:nvPr/>
        </p:nvPicPr>
        <p:blipFill>
          <a:blip r:embed="rId2"/>
          <a:stretch>
            <a:fillRect/>
          </a:stretch>
        </p:blipFill>
        <p:spPr>
          <a:xfrm>
            <a:off x="7691418" y="1242440"/>
            <a:ext cx="3442747" cy="5144952"/>
          </a:xfrm>
          <a:prstGeom prst="rect">
            <a:avLst/>
          </a:prstGeom>
        </p:spPr>
      </p:pic>
      <p:sp>
        <p:nvSpPr>
          <p:cNvPr id="3" name="TextBox 2">
            <a:extLst>
              <a:ext uri="{FF2B5EF4-FFF2-40B4-BE49-F238E27FC236}">
                <a16:creationId xmlns:a16="http://schemas.microsoft.com/office/drawing/2014/main" id="{4F923D73-8D7D-7E48-AEE0-1AE5231D6492}"/>
              </a:ext>
            </a:extLst>
          </p:cNvPr>
          <p:cNvSpPr txBox="1"/>
          <p:nvPr/>
        </p:nvSpPr>
        <p:spPr>
          <a:xfrm>
            <a:off x="591671" y="1928240"/>
            <a:ext cx="7099747" cy="3416320"/>
          </a:xfrm>
          <a:prstGeom prst="rect">
            <a:avLst/>
          </a:prstGeom>
          <a:noFill/>
        </p:spPr>
        <p:txBody>
          <a:bodyPr wrap="square" rtlCol="0">
            <a:spAutoFit/>
          </a:bodyPr>
          <a:lstStyle/>
          <a:p>
            <a:r>
              <a:rPr lang="es-ES" dirty="0"/>
              <a:t>5</a:t>
            </a:r>
            <a:r>
              <a:rPr lang="es-ES" b="1" dirty="0">
                <a:solidFill>
                  <a:schemeClr val="accent5">
                    <a:lumMod val="50000"/>
                  </a:schemeClr>
                </a:solidFill>
              </a:rPr>
              <a:t>. Marque el </a:t>
            </a:r>
            <a:r>
              <a:rPr lang="es-ES" b="1" dirty="0" err="1">
                <a:solidFill>
                  <a:schemeClr val="accent5">
                    <a:lumMod val="50000"/>
                  </a:schemeClr>
                </a:solidFill>
              </a:rPr>
              <a:t>transecto</a:t>
            </a:r>
            <a:r>
              <a:rPr lang="es-ES" b="1" dirty="0">
                <a:solidFill>
                  <a:schemeClr val="accent5">
                    <a:lumMod val="50000"/>
                  </a:schemeClr>
                </a:solidFill>
              </a:rPr>
              <a:t> </a:t>
            </a:r>
            <a:r>
              <a:rPr lang="es-ES" dirty="0"/>
              <a:t>y las posiciones de la bandera en el mapa.</a:t>
            </a:r>
          </a:p>
          <a:p>
            <a:endParaRPr lang="es-ES" dirty="0"/>
          </a:p>
          <a:p>
            <a:r>
              <a:rPr lang="es-ES" dirty="0"/>
              <a:t> 6. </a:t>
            </a:r>
            <a:r>
              <a:rPr lang="es-ES" b="1" dirty="0">
                <a:solidFill>
                  <a:schemeClr val="accent5">
                    <a:lumMod val="50000"/>
                  </a:schemeClr>
                </a:solidFill>
              </a:rPr>
              <a:t>Dibuje la línea de flotación </a:t>
            </a:r>
            <a:r>
              <a:rPr lang="es-ES" dirty="0"/>
              <a:t>o la orilla midiendo desde cada bandera directamente al agua, colocando un pequeño punto en el mapa para mostrar la línea de flotación, luego conecte los puntos con una línea de puntos para indicar la orilla. </a:t>
            </a:r>
          </a:p>
          <a:p>
            <a:endParaRPr lang="es-ES" dirty="0"/>
          </a:p>
          <a:p>
            <a:r>
              <a:rPr lang="es-ES" dirty="0"/>
              <a:t>7. Coloque en la orilla opuesta o indique la </a:t>
            </a:r>
            <a:r>
              <a:rPr lang="es-ES" b="1" dirty="0">
                <a:solidFill>
                  <a:schemeClr val="accent5">
                    <a:lumMod val="50000"/>
                  </a:schemeClr>
                </a:solidFill>
              </a:rPr>
              <a:t>distancia aproximada a la orilla opuesta</a:t>
            </a:r>
            <a:r>
              <a:rPr lang="es-ES" dirty="0"/>
              <a:t> si la conoce. </a:t>
            </a:r>
          </a:p>
          <a:p>
            <a:endParaRPr lang="es-ES" dirty="0"/>
          </a:p>
          <a:p>
            <a:r>
              <a:rPr lang="es-ES" dirty="0"/>
              <a:t>8. Utilice una flecha para indicar la</a:t>
            </a:r>
            <a:r>
              <a:rPr lang="es-ES" b="1" dirty="0">
                <a:solidFill>
                  <a:schemeClr val="accent5">
                    <a:lumMod val="50000"/>
                  </a:schemeClr>
                </a:solidFill>
              </a:rPr>
              <a:t> dirección del flujo de agua </a:t>
            </a:r>
            <a:r>
              <a:rPr lang="es-ES" dirty="0"/>
              <a:t>o la entrada y salida de su cuerpo de agua.</a:t>
            </a:r>
            <a:endParaRPr lang="en-UY" dirty="0"/>
          </a:p>
        </p:txBody>
      </p:sp>
    </p:spTree>
    <p:extLst>
      <p:ext uri="{BB962C8B-B14F-4D97-AF65-F5344CB8AC3E}">
        <p14:creationId xmlns:p14="http://schemas.microsoft.com/office/powerpoint/2010/main" val="649348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62</a:t>
            </a:fld>
            <a:endParaRPr lang="en-US" dirty="0"/>
          </a:p>
        </p:txBody>
      </p:sp>
      <p:sp>
        <p:nvSpPr>
          <p:cNvPr id="4" name="Title 3"/>
          <p:cNvSpPr>
            <a:spLocks noGrp="1"/>
          </p:cNvSpPr>
          <p:nvPr>
            <p:ph type="title"/>
          </p:nvPr>
        </p:nvSpPr>
        <p:spPr>
          <a:xfrm>
            <a:off x="839788" y="0"/>
            <a:ext cx="10294377" cy="1600200"/>
          </a:xfrm>
        </p:spPr>
        <p:txBody>
          <a:bodyPr/>
          <a:lstStyle/>
          <a:p>
            <a:r>
              <a:rPr lang="en-US" dirty="0"/>
              <a:t>Cree una clave para </a:t>
            </a:r>
            <a:r>
              <a:rPr lang="en-US" dirty="0" err="1"/>
              <a:t>su</a:t>
            </a:r>
            <a:r>
              <a:rPr lang="en-US" dirty="0"/>
              <a:t> </a:t>
            </a:r>
            <a:r>
              <a:rPr lang="en-US" dirty="0" err="1"/>
              <a:t>mapa</a:t>
            </a:r>
            <a:endParaRPr lang="en-US" dirty="0"/>
          </a:p>
        </p:txBody>
      </p:sp>
      <p:sp>
        <p:nvSpPr>
          <p:cNvPr id="8" name="TextBox 7"/>
          <p:cNvSpPr txBox="1"/>
          <p:nvPr/>
        </p:nvSpPr>
        <p:spPr>
          <a:xfrm>
            <a:off x="781880" y="1600200"/>
            <a:ext cx="10608364" cy="6124754"/>
          </a:xfrm>
          <a:prstGeom prst="rect">
            <a:avLst/>
          </a:prstGeom>
          <a:noFill/>
        </p:spPr>
        <p:txBody>
          <a:bodyPr wrap="square" rtlCol="0">
            <a:spAutoFit/>
          </a:bodyPr>
          <a:lstStyle/>
          <a:p>
            <a:pPr algn="just"/>
            <a:r>
              <a:rPr lang="es-ES" sz="1600" dirty="0"/>
              <a:t>9. Cree una clave con símbolos para las características especiales que se encuentran en su sitio. Utilice estos símbolos para indicar dónde se encuentran las características especiales en el mapa. Las características sugeridas incluyen: Dentro del área de muestreo: áreas de rifles, pozas, áreas con vegetación, troncos, áreas rocosas, barras de grava, puentes, muelles, presas, etc. Alrededor del área de muestreo: cobertura terrestre (o códigos MUC), características geológicas como acantilados o afloramientos rocosos, características artificiales como casas, parques, estacionamientos, fábricas, carreteras, vertederos o escombros, etc. </a:t>
            </a:r>
          </a:p>
          <a:p>
            <a:pPr algn="just"/>
            <a:endParaRPr lang="es-ES" sz="1600" dirty="0"/>
          </a:p>
          <a:p>
            <a:pPr algn="just"/>
            <a:r>
              <a:rPr lang="es-ES" sz="1600" dirty="0"/>
              <a:t>10. Muestre la ubicación de su Sitio de Muestreo de Hidrósfera.</a:t>
            </a:r>
            <a:endParaRPr lang="en-US" sz="1600" dirty="0"/>
          </a:p>
          <a:p>
            <a:pPr algn="just"/>
            <a:endParaRPr lang="en-US" sz="1600" dirty="0"/>
          </a:p>
          <a:p>
            <a:pPr algn="just"/>
            <a:r>
              <a:rPr lang="en-US" sz="1600" dirty="0"/>
              <a:t>11. </a:t>
            </a:r>
            <a:r>
              <a:rPr lang="es-ES" sz="1600" dirty="0"/>
              <a:t>Incluya la siguiente información en el mapa:</a:t>
            </a:r>
          </a:p>
          <a:p>
            <a:pPr algn="just"/>
            <a:r>
              <a:rPr lang="es-ES" sz="1600" dirty="0"/>
              <a:t> • Nombre del sitio </a:t>
            </a:r>
          </a:p>
          <a:p>
            <a:pPr algn="just"/>
            <a:r>
              <a:rPr lang="es-ES" sz="1600" dirty="0"/>
              <a:t> • Nombre del cuerpo de agua</a:t>
            </a:r>
          </a:p>
          <a:p>
            <a:pPr algn="just"/>
            <a:r>
              <a:rPr lang="es-ES" sz="1600" dirty="0"/>
              <a:t> • Flecha norte </a:t>
            </a:r>
          </a:p>
          <a:p>
            <a:pPr algn="just"/>
            <a:r>
              <a:rPr lang="es-ES" sz="1600" dirty="0"/>
              <a:t>• Fecha </a:t>
            </a:r>
          </a:p>
          <a:p>
            <a:pPr algn="just"/>
            <a:r>
              <a:rPr lang="es-ES" sz="1600" dirty="0"/>
              <a:t>• Escala (por ejemplo, 1 cm = 3 m) </a:t>
            </a:r>
          </a:p>
          <a:p>
            <a:pPr algn="just"/>
            <a:r>
              <a:rPr lang="es-ES" sz="1600" dirty="0"/>
              <a:t>• Clave de todos los símbolos utilizados en el mapa</a:t>
            </a:r>
          </a:p>
          <a:p>
            <a:pPr algn="just"/>
            <a:endParaRPr lang="en-US" sz="1600" dirty="0"/>
          </a:p>
          <a:p>
            <a:pPr algn="just"/>
            <a:r>
              <a:rPr lang="en-US" sz="1600" dirty="0"/>
              <a:t>12. </a:t>
            </a:r>
            <a:r>
              <a:rPr lang="es-ES" sz="1600" dirty="0"/>
              <a:t>Escanee su mapa para tener una versión electrónica para su referencia y para compartir con otros.</a:t>
            </a:r>
          </a:p>
          <a:p>
            <a:pPr algn="just"/>
            <a:endParaRPr lang="en-US" sz="1600" dirty="0"/>
          </a:p>
          <a:p>
            <a:pPr algn="just"/>
            <a:r>
              <a:rPr lang="en-US" sz="1600" b="1" dirty="0">
                <a:solidFill>
                  <a:srgbClr val="243A9D"/>
                </a:solidFill>
              </a:rPr>
              <a:t>¡</a:t>
            </a:r>
            <a:r>
              <a:rPr lang="en-US" sz="1600" b="1" dirty="0" err="1">
                <a:solidFill>
                  <a:srgbClr val="243A9D"/>
                </a:solidFill>
              </a:rPr>
              <a:t>Repasemos</a:t>
            </a:r>
            <a:r>
              <a:rPr lang="en-US" sz="1600" b="1" dirty="0">
                <a:solidFill>
                  <a:srgbClr val="243A9D"/>
                </a:solidFill>
              </a:rPr>
              <a:t> </a:t>
            </a:r>
            <a:r>
              <a:rPr lang="en-US" sz="1600" b="1" dirty="0" err="1">
                <a:solidFill>
                  <a:srgbClr val="243A9D"/>
                </a:solidFill>
              </a:rPr>
              <a:t>ahora</a:t>
            </a:r>
            <a:r>
              <a:rPr lang="en-US" sz="1600" b="1" dirty="0">
                <a:solidFill>
                  <a:srgbClr val="243A9D"/>
                </a:solidFill>
              </a:rPr>
              <a:t> </a:t>
            </a:r>
            <a:r>
              <a:rPr lang="en-US" sz="1600" b="1" dirty="0" err="1">
                <a:solidFill>
                  <a:srgbClr val="243A9D"/>
                </a:solidFill>
              </a:rPr>
              <a:t>su</a:t>
            </a:r>
            <a:r>
              <a:rPr lang="en-US" sz="1600" b="1" dirty="0">
                <a:solidFill>
                  <a:srgbClr val="243A9D"/>
                </a:solidFill>
              </a:rPr>
              <a:t> </a:t>
            </a:r>
            <a:r>
              <a:rPr lang="en-US" sz="1600" b="1" dirty="0" err="1">
                <a:solidFill>
                  <a:srgbClr val="243A9D"/>
                </a:solidFill>
              </a:rPr>
              <a:t>comprensión</a:t>
            </a:r>
            <a:r>
              <a:rPr lang="en-US" sz="1600" b="1" dirty="0">
                <a:solidFill>
                  <a:srgbClr val="243A9D"/>
                </a:solidFill>
              </a:rPr>
              <a:t>! </a:t>
            </a:r>
          </a:p>
          <a:p>
            <a:pPr algn="just"/>
            <a:endParaRPr lang="en-US" dirty="0"/>
          </a:p>
          <a:p>
            <a:pPr algn="just"/>
            <a:endParaRPr lang="en-US" dirty="0"/>
          </a:p>
          <a:p>
            <a:pPr algn="just"/>
            <a:endParaRPr lang="en-US" dirty="0"/>
          </a:p>
          <a:p>
            <a:pPr algn="just"/>
            <a:endParaRPr lang="en-US" dirty="0"/>
          </a:p>
        </p:txBody>
      </p:sp>
      <p:pic>
        <p:nvPicPr>
          <p:cNvPr id="11" name="Picture 10" descr="Image of a Map key. This shows the direction of steam flow, flags, vegetation, houses, shoreline, sandbar and vege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562" y="3654212"/>
            <a:ext cx="3982097" cy="1299659"/>
          </a:xfrm>
          <a:prstGeom prst="rect">
            <a:avLst/>
          </a:prstGeom>
          <a:solidFill>
            <a:srgbClr val="C0504D"/>
          </a:solidFill>
          <a:ln w="38100" cmpd="sng">
            <a:solidFill>
              <a:srgbClr val="FF0000"/>
            </a:solidFill>
          </a:ln>
        </p:spPr>
      </p:pic>
    </p:spTree>
    <p:extLst>
      <p:ext uri="{BB962C8B-B14F-4D97-AF65-F5344CB8AC3E}">
        <p14:creationId xmlns:p14="http://schemas.microsoft.com/office/powerpoint/2010/main" val="287978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63</a:t>
            </a:fld>
            <a:endParaRPr lang="en-US" dirty="0"/>
          </a:p>
        </p:txBody>
      </p:sp>
      <p:sp>
        <p:nvSpPr>
          <p:cNvPr id="4" name="Title 3"/>
          <p:cNvSpPr>
            <a:spLocks noGrp="1"/>
          </p:cNvSpPr>
          <p:nvPr>
            <p:ph type="title"/>
          </p:nvPr>
        </p:nvSpPr>
        <p:spPr>
          <a:xfrm>
            <a:off x="839788" y="0"/>
            <a:ext cx="10294377"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11</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406531"/>
            <a:ext cx="12192000" cy="5459323"/>
          </a:xfrm>
          <a:prstGeom prst="rect">
            <a:avLst/>
          </a:prstGeom>
        </p:spPr>
      </p:pic>
      <p:sp>
        <p:nvSpPr>
          <p:cNvPr id="8" name="TextBox 7"/>
          <p:cNvSpPr txBox="1"/>
          <p:nvPr/>
        </p:nvSpPr>
        <p:spPr>
          <a:xfrm>
            <a:off x="839788" y="1691258"/>
            <a:ext cx="10431592" cy="4154984"/>
          </a:xfrm>
          <a:prstGeom prst="rect">
            <a:avLst/>
          </a:prstGeom>
          <a:noFill/>
        </p:spPr>
        <p:txBody>
          <a:bodyPr wrap="square" rtlCol="0">
            <a:spAutoFit/>
          </a:bodyPr>
          <a:lstStyle/>
          <a:p>
            <a:r>
              <a:rPr lang="es-ES" sz="2400" b="1" dirty="0">
                <a:solidFill>
                  <a:schemeClr val="accent5">
                    <a:lumMod val="50000"/>
                  </a:schemeClr>
                </a:solidFill>
              </a:rPr>
              <a:t>Si tiene tres sitios potenciales cercanos para elegir, ¿cuál de los siguientes es el sitio de estudio de Hidrósfera más preferible para su investigación GLOBE? </a:t>
            </a:r>
          </a:p>
          <a:p>
            <a:endParaRPr lang="es-ES" sz="2400" b="1" dirty="0">
              <a:solidFill>
                <a:schemeClr val="accent5">
                  <a:lumMod val="50000"/>
                </a:schemeClr>
              </a:solidFill>
            </a:endParaRPr>
          </a:p>
          <a:p>
            <a:pPr marL="457200" indent="-457200">
              <a:buAutoNum type="alphaLcPeriod"/>
            </a:pPr>
            <a:r>
              <a:rPr lang="es-ES" sz="2400" b="1" dirty="0">
                <a:solidFill>
                  <a:schemeClr val="accent5">
                    <a:lumMod val="50000"/>
                  </a:schemeClr>
                </a:solidFill>
              </a:rPr>
              <a:t>Zanja de irrigación </a:t>
            </a:r>
          </a:p>
          <a:p>
            <a:pPr marL="457200" indent="-457200">
              <a:buAutoNum type="alphaLcPeriod"/>
            </a:pPr>
            <a:r>
              <a:rPr lang="es-ES" sz="2400" b="1" dirty="0">
                <a:solidFill>
                  <a:schemeClr val="accent5">
                    <a:lumMod val="50000"/>
                  </a:schemeClr>
                </a:solidFill>
              </a:rPr>
              <a:t>Estanque</a:t>
            </a:r>
          </a:p>
          <a:p>
            <a:pPr marL="457200" indent="-457200">
              <a:buAutoNum type="alphaLcPeriod"/>
            </a:pPr>
            <a:r>
              <a:rPr lang="es-ES" sz="2400" b="1" dirty="0">
                <a:solidFill>
                  <a:schemeClr val="accent5">
                    <a:lumMod val="50000"/>
                  </a:schemeClr>
                </a:solidFill>
              </a:rPr>
              <a:t>Arroyo o río</a:t>
            </a:r>
          </a:p>
          <a:p>
            <a:endParaRPr lang="en-US" sz="2400" b="1" dirty="0">
              <a:solidFill>
                <a:srgbClr val="243A9D"/>
              </a:solidFill>
            </a:endParaRPr>
          </a:p>
          <a:p>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pPr algn="just"/>
            <a:endParaRPr lang="en-US" dirty="0"/>
          </a:p>
          <a:p>
            <a:pPr algn="just"/>
            <a:endParaRPr lang="en-US" dirty="0"/>
          </a:p>
          <a:p>
            <a:pPr algn="just"/>
            <a:endParaRPr lang="en-US" dirty="0"/>
          </a:p>
          <a:p>
            <a:pPr algn="just"/>
            <a:endParaRPr lang="en-US"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336679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64</a:t>
            </a:fld>
            <a:endParaRPr lang="en-US" dirty="0"/>
          </a:p>
        </p:txBody>
      </p:sp>
      <p:sp>
        <p:nvSpPr>
          <p:cNvPr id="4" name="Title 3"/>
          <p:cNvSpPr>
            <a:spLocks noGrp="1"/>
          </p:cNvSpPr>
          <p:nvPr>
            <p:ph type="title"/>
          </p:nvPr>
        </p:nvSpPr>
        <p:spPr>
          <a:xfrm>
            <a:off x="839788" y="0"/>
            <a:ext cx="10294377"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a la </a:t>
            </a:r>
            <a:r>
              <a:rPr lang="en-US" dirty="0" err="1"/>
              <a:t>pregunta</a:t>
            </a:r>
            <a:r>
              <a:rPr lang="en-US" dirty="0"/>
              <a:t> 11</a:t>
            </a:r>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431661"/>
            <a:ext cx="12192000" cy="5459323"/>
          </a:xfrm>
          <a:prstGeom prst="rect">
            <a:avLst/>
          </a:prstGeom>
        </p:spPr>
      </p:pic>
      <p:sp>
        <p:nvSpPr>
          <p:cNvPr id="8" name="TextBox 7"/>
          <p:cNvSpPr txBox="1"/>
          <p:nvPr/>
        </p:nvSpPr>
        <p:spPr>
          <a:xfrm>
            <a:off x="880204" y="1714500"/>
            <a:ext cx="10431592" cy="4893647"/>
          </a:xfrm>
          <a:prstGeom prst="rect">
            <a:avLst/>
          </a:prstGeom>
          <a:noFill/>
        </p:spPr>
        <p:txBody>
          <a:bodyPr wrap="square" rtlCol="0">
            <a:spAutoFit/>
          </a:bodyPr>
          <a:lstStyle/>
          <a:p>
            <a:r>
              <a:rPr lang="es-ES" sz="2400" b="1" dirty="0">
                <a:solidFill>
                  <a:schemeClr val="accent5">
                    <a:lumMod val="50000"/>
                  </a:schemeClr>
                </a:solidFill>
              </a:rPr>
              <a:t>Si tiene tres sitios potenciales cercanos para elegir, ¿Cuál de los siguientes es el sitio de estudio de Hidrósfera más preferible para su investigación GLOBE? </a:t>
            </a:r>
          </a:p>
          <a:p>
            <a:endParaRPr lang="es-ES" sz="2400" b="1" dirty="0">
              <a:solidFill>
                <a:schemeClr val="accent5">
                  <a:lumMod val="50000"/>
                </a:schemeClr>
              </a:solidFill>
            </a:endParaRPr>
          </a:p>
          <a:p>
            <a:pPr marL="457200" indent="-457200">
              <a:buAutoNum type="alphaLcPeriod"/>
            </a:pPr>
            <a:r>
              <a:rPr lang="es-ES" sz="2400" b="1" dirty="0">
                <a:solidFill>
                  <a:schemeClr val="accent5">
                    <a:lumMod val="50000"/>
                  </a:schemeClr>
                </a:solidFill>
              </a:rPr>
              <a:t>Zanja de irrigación </a:t>
            </a:r>
          </a:p>
          <a:p>
            <a:pPr marL="457200" indent="-457200">
              <a:buAutoNum type="alphaLcPeriod"/>
            </a:pPr>
            <a:r>
              <a:rPr lang="es-ES" sz="2400" b="1" dirty="0">
                <a:solidFill>
                  <a:schemeClr val="accent5">
                    <a:lumMod val="50000"/>
                  </a:schemeClr>
                </a:solidFill>
              </a:rPr>
              <a:t>Estanque </a:t>
            </a:r>
          </a:p>
          <a:p>
            <a:r>
              <a:rPr lang="es-ES" sz="2400" b="1" dirty="0">
                <a:solidFill>
                  <a:schemeClr val="accent5">
                    <a:lumMod val="50000"/>
                  </a:schemeClr>
                </a:solidFill>
              </a:rPr>
              <a:t>c.    </a:t>
            </a:r>
            <a:r>
              <a:rPr lang="es-ES" sz="2400" b="1" dirty="0">
                <a:solidFill>
                  <a:srgbClr val="FF0000"/>
                </a:solidFill>
              </a:rPr>
              <a:t>Arroyo o río ¡Correcto </a:t>
            </a:r>
            <a:r>
              <a:rPr lang="es-ES" sz="2400" b="1" dirty="0">
                <a:solidFill>
                  <a:srgbClr val="FF0000"/>
                </a:solidFill>
                <a:sym typeface="Wingdings" pitchFamily="2" charset="2"/>
              </a:rPr>
              <a:t>!</a:t>
            </a:r>
            <a:endParaRPr lang="es-ES" sz="2400" b="1" dirty="0">
              <a:solidFill>
                <a:srgbClr val="FF0000"/>
              </a:solidFill>
            </a:endParaRPr>
          </a:p>
          <a:p>
            <a:endParaRPr lang="en-US" sz="2400" b="1" dirty="0">
              <a:solidFill>
                <a:srgbClr val="243A9D"/>
              </a:solidFill>
            </a:endParaRPr>
          </a:p>
          <a:p>
            <a:endParaRPr lang="en-US" sz="2400" b="1" i="1" dirty="0">
              <a:solidFill>
                <a:srgbClr val="FF0000"/>
              </a:solidFill>
              <a:sym typeface="Wingdings"/>
            </a:endParaRPr>
          </a:p>
          <a:p>
            <a:r>
              <a:rPr lang="en-US" sz="2400" dirty="0"/>
              <a:t> ¿</a:t>
            </a:r>
            <a:r>
              <a:rPr lang="en-US" sz="2400" b="1" dirty="0" err="1"/>
              <a:t>Estuvo</a:t>
            </a:r>
            <a:r>
              <a:rPr lang="en-US" sz="2400" b="1" dirty="0"/>
              <a:t> </a:t>
            </a:r>
            <a:r>
              <a:rPr lang="en-US" sz="2400" b="1" dirty="0" err="1"/>
              <a:t>acertado</a:t>
            </a:r>
            <a:r>
              <a:rPr lang="en-US" sz="2400" b="1" dirty="0"/>
              <a:t>? ¡</a:t>
            </a:r>
            <a:r>
              <a:rPr lang="en-US" sz="2400" b="1" dirty="0" err="1"/>
              <a:t>Procedamos</a:t>
            </a:r>
            <a:r>
              <a:rPr lang="en-US" sz="2400" b="1" dirty="0"/>
              <a:t> a la </a:t>
            </a:r>
            <a:r>
              <a:rPr lang="en-US" sz="2400" b="1" dirty="0" err="1"/>
              <a:t>siguiente</a:t>
            </a:r>
            <a:r>
              <a:rPr lang="en-US" sz="2400" b="1" dirty="0"/>
              <a:t> </a:t>
            </a:r>
            <a:r>
              <a:rPr lang="en-US" sz="2400" b="1" dirty="0" err="1"/>
              <a:t>pregunta</a:t>
            </a:r>
            <a:r>
              <a:rPr lang="en-US" sz="2400" b="1" dirty="0"/>
              <a:t>!</a:t>
            </a:r>
          </a:p>
          <a:p>
            <a:endParaRPr lang="en-US" sz="2400" b="1" i="1" dirty="0">
              <a:solidFill>
                <a:srgbClr val="FF0000"/>
              </a:solidFill>
            </a:endParaRPr>
          </a:p>
          <a:p>
            <a:pPr algn="just"/>
            <a:endParaRPr lang="en-US" dirty="0"/>
          </a:p>
          <a:p>
            <a:pPr algn="just"/>
            <a:endParaRPr lang="en-US" dirty="0"/>
          </a:p>
          <a:p>
            <a:pPr algn="just"/>
            <a:endParaRPr lang="en-US" dirty="0"/>
          </a:p>
          <a:p>
            <a:pPr algn="just"/>
            <a:endParaRPr lang="en-US"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9221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65</a:t>
            </a:fld>
            <a:endParaRPr lang="en-US" dirty="0"/>
          </a:p>
        </p:txBody>
      </p:sp>
      <p:sp>
        <p:nvSpPr>
          <p:cNvPr id="4" name="Title 3"/>
          <p:cNvSpPr>
            <a:spLocks noGrp="1"/>
          </p:cNvSpPr>
          <p:nvPr>
            <p:ph type="title"/>
          </p:nvPr>
        </p:nvSpPr>
        <p:spPr>
          <a:xfrm>
            <a:off x="839788" y="0"/>
            <a:ext cx="10294377"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12</a:t>
            </a:r>
          </a:p>
        </p:txBody>
      </p:sp>
      <p:sp>
        <p:nvSpPr>
          <p:cNvPr id="8" name="TextBox 7"/>
          <p:cNvSpPr txBox="1"/>
          <p:nvPr/>
        </p:nvSpPr>
        <p:spPr>
          <a:xfrm>
            <a:off x="839788" y="1691258"/>
            <a:ext cx="10431592" cy="4093428"/>
          </a:xfrm>
          <a:prstGeom prst="rect">
            <a:avLst/>
          </a:prstGeom>
          <a:noFill/>
        </p:spPr>
        <p:txBody>
          <a:bodyPr wrap="square" rtlCol="0">
            <a:spAutoFit/>
          </a:bodyPr>
          <a:lstStyle/>
          <a:p>
            <a:r>
              <a:rPr lang="es-ES" sz="2400" b="1" dirty="0">
                <a:solidFill>
                  <a:schemeClr val="accent5">
                    <a:lumMod val="50000"/>
                  </a:schemeClr>
                </a:solidFill>
              </a:rPr>
              <a:t>Cuando utilice un receptor GPS, ¿Cuántas mediciones debe realizar en intervalos de un minuto? Hará un promedio de estas medidas. </a:t>
            </a:r>
          </a:p>
          <a:p>
            <a:endParaRPr lang="es-ES" sz="2400" b="1" dirty="0">
              <a:solidFill>
                <a:schemeClr val="accent5">
                  <a:lumMod val="50000"/>
                </a:schemeClr>
              </a:solidFill>
            </a:endParaRPr>
          </a:p>
          <a:p>
            <a:r>
              <a:rPr lang="es-ES" sz="2400" b="1" dirty="0">
                <a:solidFill>
                  <a:schemeClr val="accent5">
                    <a:lumMod val="50000"/>
                  </a:schemeClr>
                </a:solidFill>
              </a:rPr>
              <a:t>a.  2 o 3 (2D o 3D) </a:t>
            </a:r>
          </a:p>
          <a:p>
            <a:r>
              <a:rPr lang="es-ES" sz="2400" b="1" dirty="0">
                <a:solidFill>
                  <a:schemeClr val="accent5">
                    <a:lumMod val="50000"/>
                  </a:schemeClr>
                </a:solidFill>
              </a:rPr>
              <a:t>b.  4 </a:t>
            </a:r>
          </a:p>
          <a:p>
            <a:r>
              <a:rPr lang="es-ES" sz="2400" b="1" dirty="0">
                <a:solidFill>
                  <a:schemeClr val="accent5">
                    <a:lumMod val="50000"/>
                  </a:schemeClr>
                </a:solidFill>
              </a:rPr>
              <a:t>c.  5</a:t>
            </a:r>
            <a:endParaRPr lang="en-US" sz="2400" b="1" dirty="0">
              <a:solidFill>
                <a:schemeClr val="accent5">
                  <a:lumMod val="50000"/>
                </a:schemeClr>
              </a:solidFill>
            </a:endParaRPr>
          </a:p>
          <a:p>
            <a:endParaRPr lang="en-US" sz="2000" b="1" dirty="0"/>
          </a:p>
          <a:p>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endParaRPr lang="en-US" dirty="0"/>
          </a:p>
          <a:p>
            <a:pPr algn="just"/>
            <a:endParaRPr lang="en-US" dirty="0"/>
          </a:p>
          <a:p>
            <a:pPr algn="just"/>
            <a:endParaRPr lang="en-US" dirty="0"/>
          </a:p>
          <a:p>
            <a:pPr algn="just"/>
            <a:endParaRPr lang="en-US" dirty="0"/>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518486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66</a:t>
            </a:fld>
            <a:endParaRPr lang="en-US" dirty="0"/>
          </a:p>
        </p:txBody>
      </p:sp>
      <p:sp>
        <p:nvSpPr>
          <p:cNvPr id="4" name="Title 3"/>
          <p:cNvSpPr>
            <a:spLocks noGrp="1"/>
          </p:cNvSpPr>
          <p:nvPr>
            <p:ph type="title"/>
          </p:nvPr>
        </p:nvSpPr>
        <p:spPr>
          <a:xfrm>
            <a:off x="839788" y="0"/>
            <a:ext cx="10294377"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de la </a:t>
            </a:r>
            <a:r>
              <a:rPr lang="en-US" dirty="0" err="1"/>
              <a:t>pregunta</a:t>
            </a:r>
            <a:r>
              <a:rPr lang="en-US" dirty="0"/>
              <a:t> 12</a:t>
            </a:r>
          </a:p>
        </p:txBody>
      </p:sp>
      <p:sp>
        <p:nvSpPr>
          <p:cNvPr id="8" name="TextBox 7"/>
          <p:cNvSpPr txBox="1"/>
          <p:nvPr/>
        </p:nvSpPr>
        <p:spPr>
          <a:xfrm>
            <a:off x="839788" y="1691258"/>
            <a:ext cx="10431592" cy="4524315"/>
          </a:xfrm>
          <a:prstGeom prst="rect">
            <a:avLst/>
          </a:prstGeom>
          <a:noFill/>
        </p:spPr>
        <p:txBody>
          <a:bodyPr wrap="square" rtlCol="0">
            <a:spAutoFit/>
          </a:bodyPr>
          <a:lstStyle/>
          <a:p>
            <a:r>
              <a:rPr lang="es-ES" sz="2400" b="1" dirty="0">
                <a:solidFill>
                  <a:schemeClr val="accent5">
                    <a:lumMod val="50000"/>
                  </a:schemeClr>
                </a:solidFill>
              </a:rPr>
              <a:t>Cuando utilice un receptor GPS, ¿Cuántas mediciones debe realizar en intervalos de un minuto? Hará un promedio de estas medidas. </a:t>
            </a:r>
          </a:p>
          <a:p>
            <a:endParaRPr lang="es-ES" sz="2400" b="1" dirty="0">
              <a:solidFill>
                <a:schemeClr val="accent5">
                  <a:lumMod val="50000"/>
                </a:schemeClr>
              </a:solidFill>
            </a:endParaRPr>
          </a:p>
          <a:p>
            <a:r>
              <a:rPr lang="es-ES" sz="2400" b="1" dirty="0">
                <a:solidFill>
                  <a:schemeClr val="accent5">
                    <a:lumMod val="50000"/>
                  </a:schemeClr>
                </a:solidFill>
              </a:rPr>
              <a:t>a.  2 o 3 (2D o 3D) </a:t>
            </a:r>
          </a:p>
          <a:p>
            <a:r>
              <a:rPr lang="es-ES" sz="2400" b="1" dirty="0">
                <a:solidFill>
                  <a:schemeClr val="accent5">
                    <a:lumMod val="50000"/>
                  </a:schemeClr>
                </a:solidFill>
              </a:rPr>
              <a:t>b.  4 </a:t>
            </a:r>
          </a:p>
          <a:p>
            <a:r>
              <a:rPr lang="es-ES" sz="2400" b="1" dirty="0">
                <a:solidFill>
                  <a:srgbClr val="FF0000"/>
                </a:solidFill>
              </a:rPr>
              <a:t>c.  5 ¡Correcto </a:t>
            </a:r>
            <a:r>
              <a:rPr lang="es-ES" sz="2400" b="1" dirty="0">
                <a:solidFill>
                  <a:srgbClr val="FF0000"/>
                </a:solidFill>
                <a:sym typeface="Wingdings" pitchFamily="2" charset="2"/>
              </a:rPr>
              <a:t>!</a:t>
            </a:r>
            <a:endParaRPr lang="en-US" sz="2400" b="1" dirty="0">
              <a:solidFill>
                <a:srgbClr val="FF0000"/>
              </a:solidFill>
            </a:endParaRPr>
          </a:p>
          <a:p>
            <a:endParaRPr lang="en-US" sz="2400" b="1" i="1" dirty="0">
              <a:solidFill>
                <a:srgbClr val="FF0000"/>
              </a:solidFill>
            </a:endParaRPr>
          </a:p>
          <a:p>
            <a:r>
              <a:rPr lang="en-US" sz="2400" dirty="0"/>
              <a:t> ¿</a:t>
            </a:r>
            <a:r>
              <a:rPr lang="en-US" sz="2400" b="1" dirty="0" err="1"/>
              <a:t>Estuvo</a:t>
            </a:r>
            <a:r>
              <a:rPr lang="en-US" sz="2400" b="1" dirty="0"/>
              <a:t> </a:t>
            </a:r>
            <a:r>
              <a:rPr lang="en-US" sz="2400" b="1" dirty="0" err="1"/>
              <a:t>acertado</a:t>
            </a:r>
            <a:r>
              <a:rPr lang="en-US" sz="2400" b="1" dirty="0"/>
              <a:t>? ¡</a:t>
            </a:r>
            <a:r>
              <a:rPr lang="en-US" sz="2400" b="1" dirty="0" err="1"/>
              <a:t>Procedamos</a:t>
            </a:r>
            <a:r>
              <a:rPr lang="en-US" sz="2400" b="1" dirty="0"/>
              <a:t> a la </a:t>
            </a:r>
            <a:r>
              <a:rPr lang="en-US" sz="2400" b="1" dirty="0" err="1"/>
              <a:t>siguiente</a:t>
            </a:r>
            <a:r>
              <a:rPr lang="en-US" sz="2400" b="1" dirty="0"/>
              <a:t> </a:t>
            </a:r>
            <a:r>
              <a:rPr lang="en-US" sz="2400" b="1" dirty="0" err="1"/>
              <a:t>pregunta</a:t>
            </a:r>
            <a:r>
              <a:rPr lang="en-US" sz="2400" b="1" dirty="0"/>
              <a:t>!</a:t>
            </a:r>
          </a:p>
          <a:p>
            <a:endParaRPr lang="en-US" sz="2400" b="1" i="1" dirty="0">
              <a:solidFill>
                <a:srgbClr val="FF0000"/>
              </a:solidFill>
            </a:endParaRPr>
          </a:p>
          <a:p>
            <a:pPr algn="just"/>
            <a:endParaRPr lang="en-US" dirty="0"/>
          </a:p>
          <a:p>
            <a:pPr algn="just"/>
            <a:endParaRPr lang="en-US" dirty="0"/>
          </a:p>
          <a:p>
            <a:pPr algn="just"/>
            <a:endParaRPr lang="en-US" dirty="0"/>
          </a:p>
          <a:p>
            <a:pPr algn="just"/>
            <a:endParaRPr lang="en-US" dirty="0"/>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448" y="1398677"/>
            <a:ext cx="12192000" cy="5459323"/>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6041222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67</a:t>
            </a:fld>
            <a:endParaRPr lang="en-US" dirty="0"/>
          </a:p>
        </p:txBody>
      </p:sp>
      <p:sp>
        <p:nvSpPr>
          <p:cNvPr id="4" name="Title 3"/>
          <p:cNvSpPr>
            <a:spLocks noGrp="1"/>
          </p:cNvSpPr>
          <p:nvPr>
            <p:ph type="title"/>
          </p:nvPr>
        </p:nvSpPr>
        <p:spPr>
          <a:xfrm>
            <a:off x="839788" y="0"/>
            <a:ext cx="10294377"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a:t>
            </a:r>
            <a:r>
              <a:rPr lang="en-US" dirty="0" err="1"/>
              <a:t>Pregunta</a:t>
            </a:r>
            <a:r>
              <a:rPr lang="en-US" dirty="0"/>
              <a:t> 13</a:t>
            </a:r>
          </a:p>
        </p:txBody>
      </p:sp>
      <p:sp>
        <p:nvSpPr>
          <p:cNvPr id="8" name="TextBox 7"/>
          <p:cNvSpPr txBox="1"/>
          <p:nvPr/>
        </p:nvSpPr>
        <p:spPr>
          <a:xfrm>
            <a:off x="839788" y="1691258"/>
            <a:ext cx="10431592" cy="4247317"/>
          </a:xfrm>
          <a:prstGeom prst="rect">
            <a:avLst/>
          </a:prstGeom>
          <a:noFill/>
        </p:spPr>
        <p:txBody>
          <a:bodyPr wrap="square" rtlCol="0">
            <a:spAutoFit/>
          </a:bodyPr>
          <a:lstStyle/>
          <a:p>
            <a:r>
              <a:rPr lang="es-ES" sz="2400" b="1" dirty="0">
                <a:solidFill>
                  <a:schemeClr val="accent5">
                    <a:lumMod val="50000"/>
                  </a:schemeClr>
                </a:solidFill>
              </a:rPr>
              <a:t>Si su cuerpo de agua no tiene un nombre, ¿qué registra en la Hidrósfera o en su hoja de datos y lo carga en la aplicación de </a:t>
            </a:r>
            <a:r>
              <a:rPr lang="es-ES" sz="2400" b="1" dirty="0">
                <a:solidFill>
                  <a:schemeClr val="accent5">
                    <a:lumMod val="75000"/>
                  </a:schemeClr>
                </a:solidFill>
              </a:rPr>
              <a:t>Ingreso de Datos móviles de GLOBE</a:t>
            </a:r>
            <a:r>
              <a:rPr lang="es-ES" sz="2400" b="1" dirty="0">
                <a:solidFill>
                  <a:schemeClr val="accent5">
                    <a:lumMod val="50000"/>
                  </a:schemeClr>
                </a:solidFill>
              </a:rPr>
              <a:t>? </a:t>
            </a:r>
          </a:p>
          <a:p>
            <a:endParaRPr lang="es-ES" sz="2400" b="1" dirty="0">
              <a:solidFill>
                <a:schemeClr val="accent5">
                  <a:lumMod val="50000"/>
                </a:schemeClr>
              </a:solidFill>
            </a:endParaRPr>
          </a:p>
          <a:p>
            <a:pPr marL="457200" indent="-457200">
              <a:buAutoNum type="alphaLcPeriod"/>
            </a:pPr>
            <a:r>
              <a:rPr lang="es-ES" sz="2400" b="1" dirty="0">
                <a:solidFill>
                  <a:schemeClr val="accent5">
                    <a:lumMod val="50000"/>
                  </a:schemeClr>
                </a:solidFill>
              </a:rPr>
              <a:t>Deje este campo en blanco</a:t>
            </a:r>
          </a:p>
          <a:p>
            <a:pPr marL="457200" indent="-457200">
              <a:buAutoNum type="alphaLcPeriod"/>
            </a:pPr>
            <a:r>
              <a:rPr lang="es-ES" sz="2400" b="1" dirty="0">
                <a:solidFill>
                  <a:schemeClr val="accent5">
                    <a:lumMod val="50000"/>
                  </a:schemeClr>
                </a:solidFill>
              </a:rPr>
              <a:t> Cree un nombre descriptivo, como "Arroyo sin nombre, afluente norte de Bear Creek".</a:t>
            </a:r>
            <a:endParaRPr lang="en-US" sz="2400" b="1" dirty="0">
              <a:solidFill>
                <a:schemeClr val="accent5">
                  <a:lumMod val="50000"/>
                </a:schemeClr>
              </a:solidFill>
            </a:endParaRPr>
          </a:p>
          <a:p>
            <a:pPr algn="just"/>
            <a:endParaRPr lang="en-US" sz="2400" b="1" dirty="0"/>
          </a:p>
          <a:p>
            <a:pPr algn="just"/>
            <a:r>
              <a:rPr lang="en-US" sz="2400" b="1" dirty="0"/>
              <a:t>¿</a:t>
            </a:r>
            <a:r>
              <a:rPr lang="en-US" sz="2400" b="1" dirty="0" err="1"/>
              <a:t>Cuál</a:t>
            </a:r>
            <a:r>
              <a:rPr lang="en-US" sz="2400" b="1" dirty="0"/>
              <a:t> es </a:t>
            </a:r>
            <a:r>
              <a:rPr lang="en-US" sz="2400" b="1" dirty="0" err="1"/>
              <a:t>su</a:t>
            </a:r>
            <a:r>
              <a:rPr lang="en-US" sz="2400" b="1" dirty="0"/>
              <a:t> </a:t>
            </a:r>
            <a:r>
              <a:rPr lang="en-US" sz="2400" b="1" dirty="0" err="1"/>
              <a:t>respuesta</a:t>
            </a:r>
            <a:r>
              <a:rPr lang="en-US" sz="2400" b="1" dirty="0"/>
              <a:t>?</a:t>
            </a:r>
          </a:p>
          <a:p>
            <a:pPr algn="just"/>
            <a:endParaRPr lang="en-US" sz="2400" dirty="0"/>
          </a:p>
          <a:p>
            <a:pPr algn="just"/>
            <a:endParaRPr lang="en-US" dirty="0"/>
          </a:p>
          <a:p>
            <a:pPr algn="just"/>
            <a:endParaRPr lang="en-US" dirty="0"/>
          </a:p>
          <a:p>
            <a:pPr algn="just"/>
            <a:endParaRPr lang="en-US"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149565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68</a:t>
            </a:fld>
            <a:endParaRPr lang="en-US" dirty="0"/>
          </a:p>
        </p:txBody>
      </p:sp>
      <p:sp>
        <p:nvSpPr>
          <p:cNvPr id="4" name="Title 3"/>
          <p:cNvSpPr>
            <a:spLocks noGrp="1"/>
          </p:cNvSpPr>
          <p:nvPr>
            <p:ph type="title"/>
          </p:nvPr>
        </p:nvSpPr>
        <p:spPr>
          <a:xfrm>
            <a:off x="839788" y="0"/>
            <a:ext cx="10294377" cy="1600200"/>
          </a:xfrm>
        </p:spPr>
        <p:txBody>
          <a:bodyPr/>
          <a:lstStyle/>
          <a:p>
            <a:r>
              <a:rPr lang="en-US" dirty="0"/>
              <a:t>¡</a:t>
            </a:r>
            <a:r>
              <a:rPr lang="en-US" dirty="0" err="1"/>
              <a:t>Repase</a:t>
            </a:r>
            <a:r>
              <a:rPr lang="en-US" dirty="0"/>
              <a:t> </a:t>
            </a:r>
            <a:r>
              <a:rPr lang="en-US" dirty="0" err="1"/>
              <a:t>su</a:t>
            </a:r>
            <a:r>
              <a:rPr lang="en-US" dirty="0"/>
              <a:t> </a:t>
            </a:r>
            <a:r>
              <a:rPr lang="en-US" dirty="0" err="1"/>
              <a:t>comprensión</a:t>
            </a:r>
            <a:r>
              <a:rPr lang="en-US" dirty="0"/>
              <a:t>! Respuesta de la </a:t>
            </a:r>
            <a:r>
              <a:rPr lang="en-US" dirty="0" err="1"/>
              <a:t>pregunta</a:t>
            </a:r>
            <a:r>
              <a:rPr lang="en-US" dirty="0"/>
              <a:t> 13</a:t>
            </a:r>
          </a:p>
        </p:txBody>
      </p:sp>
      <p:sp>
        <p:nvSpPr>
          <p:cNvPr id="8" name="TextBox 7"/>
          <p:cNvSpPr txBox="1"/>
          <p:nvPr/>
        </p:nvSpPr>
        <p:spPr>
          <a:xfrm>
            <a:off x="702573" y="1714221"/>
            <a:ext cx="10431592" cy="4154984"/>
          </a:xfrm>
          <a:prstGeom prst="rect">
            <a:avLst/>
          </a:prstGeom>
          <a:noFill/>
        </p:spPr>
        <p:txBody>
          <a:bodyPr wrap="square" rtlCol="0">
            <a:spAutoFit/>
          </a:bodyPr>
          <a:lstStyle/>
          <a:p>
            <a:r>
              <a:rPr lang="es-ES" sz="2400" b="1" dirty="0">
                <a:solidFill>
                  <a:schemeClr val="accent5">
                    <a:lumMod val="75000"/>
                  </a:schemeClr>
                </a:solidFill>
              </a:rPr>
              <a:t>Si su cuerpo de agua no tiene un nombre, ¿qué registra en la Hidrósfera o en su hoja de datos y lo carga en la aplicación de Ingreso de Datos móviles de GLOBE? </a:t>
            </a:r>
          </a:p>
          <a:p>
            <a:endParaRPr lang="es-ES" sz="2400" b="1" dirty="0">
              <a:solidFill>
                <a:schemeClr val="accent5">
                  <a:lumMod val="75000"/>
                </a:schemeClr>
              </a:solidFill>
            </a:endParaRPr>
          </a:p>
          <a:p>
            <a:pPr marL="457200" indent="-457200">
              <a:buAutoNum type="alphaLcPeriod"/>
            </a:pPr>
            <a:r>
              <a:rPr lang="es-ES" sz="2400" b="1" dirty="0">
                <a:solidFill>
                  <a:schemeClr val="accent5">
                    <a:lumMod val="75000"/>
                  </a:schemeClr>
                </a:solidFill>
              </a:rPr>
              <a:t>Deje este campo en blanco</a:t>
            </a:r>
          </a:p>
          <a:p>
            <a:pPr marL="457200" indent="-457200">
              <a:buAutoNum type="alphaLcPeriod"/>
            </a:pPr>
            <a:r>
              <a:rPr lang="es-ES" sz="2400" b="1" dirty="0">
                <a:solidFill>
                  <a:srgbClr val="FF0000"/>
                </a:solidFill>
              </a:rPr>
              <a:t> Cree un nombre descriptivo, como "Arroyo sin nombre, afluente norte de Bear Creek". ¡Correcto </a:t>
            </a:r>
            <a:r>
              <a:rPr lang="es-ES" sz="2400" b="1" dirty="0">
                <a:solidFill>
                  <a:srgbClr val="FF0000"/>
                </a:solidFill>
                <a:sym typeface="Wingdings" pitchFamily="2" charset="2"/>
              </a:rPr>
              <a:t>!</a:t>
            </a:r>
            <a:endParaRPr lang="en-US" sz="2400" b="1" dirty="0">
              <a:solidFill>
                <a:srgbClr val="FF0000"/>
              </a:solidFill>
            </a:endParaRPr>
          </a:p>
          <a:p>
            <a:pPr algn="just"/>
            <a:endParaRPr lang="en-US" sz="2400" dirty="0"/>
          </a:p>
          <a:p>
            <a:pPr algn="just"/>
            <a:r>
              <a:rPr lang="en-US" sz="2400" dirty="0"/>
              <a:t>  ¿</a:t>
            </a:r>
            <a:r>
              <a:rPr lang="en-US" sz="2400" b="1" dirty="0" err="1"/>
              <a:t>Estuvo</a:t>
            </a:r>
            <a:r>
              <a:rPr lang="en-US" sz="2400" b="1" dirty="0"/>
              <a:t> </a:t>
            </a:r>
            <a:r>
              <a:rPr lang="en-US" sz="2400" b="1" dirty="0" err="1"/>
              <a:t>acertado</a:t>
            </a:r>
            <a:r>
              <a:rPr lang="en-US" sz="2400" b="1" dirty="0"/>
              <a:t>? ¡</a:t>
            </a:r>
            <a:r>
              <a:rPr lang="en-US" sz="2400" b="1" dirty="0" err="1"/>
              <a:t>Procedamos</a:t>
            </a:r>
            <a:r>
              <a:rPr lang="en-US" sz="2400" b="1" dirty="0"/>
              <a:t> a la </a:t>
            </a:r>
            <a:r>
              <a:rPr lang="en-US" sz="2400" b="1" dirty="0" err="1"/>
              <a:t>siguiente</a:t>
            </a:r>
            <a:r>
              <a:rPr lang="en-US" sz="2400" b="1" dirty="0"/>
              <a:t> </a:t>
            </a:r>
            <a:r>
              <a:rPr lang="en-US" sz="2400" b="1" dirty="0" err="1"/>
              <a:t>sección</a:t>
            </a:r>
            <a:r>
              <a:rPr lang="en-US" sz="2400" b="1" dirty="0"/>
              <a:t>!</a:t>
            </a:r>
          </a:p>
          <a:p>
            <a:pPr algn="just"/>
            <a:endParaRPr lang="en-US" sz="2400" b="1" dirty="0"/>
          </a:p>
          <a:p>
            <a:pPr algn="just"/>
            <a:r>
              <a:rPr lang="es-ES" sz="2400" b="1" dirty="0"/>
              <a:t>En la siguiente sección, aprenderemos cómo cargar datos en el portal de datos de GLOBE y cómo utilizar el Sistema de Visualización Científica de GLOBE.</a:t>
            </a:r>
            <a:endParaRPr lang="en-US" sz="2400" b="1" dirty="0"/>
          </a:p>
        </p:txBody>
      </p:sp>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878723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a:t>
            </a:fld>
            <a:endParaRPr lang="en-US" dirty="0"/>
          </a:p>
        </p:txBody>
      </p:sp>
      <p:sp>
        <p:nvSpPr>
          <p:cNvPr id="4" name="Title 3"/>
          <p:cNvSpPr>
            <a:spLocks noGrp="1"/>
          </p:cNvSpPr>
          <p:nvPr>
            <p:ph type="title"/>
          </p:nvPr>
        </p:nvSpPr>
        <p:spPr>
          <a:xfrm>
            <a:off x="839787" y="1114424"/>
            <a:ext cx="8678286" cy="485776"/>
          </a:xfrm>
        </p:spPr>
        <p:txBody>
          <a:bodyPr>
            <a:normAutofit fontScale="90000"/>
          </a:bodyPr>
          <a:lstStyle/>
          <a:p>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dirty="0"/>
              <a:t/>
            </a:r>
            <a:br>
              <a:rPr lang="es-ES" dirty="0"/>
            </a:br>
            <a:r>
              <a:rPr lang="es-ES" sz="2900" dirty="0" smtClean="0"/>
              <a:t>¿</a:t>
            </a:r>
            <a:r>
              <a:rPr lang="es-ES" sz="2900" dirty="0"/>
              <a:t>Qué nos pueden decir los datos de la Hidrósfera de GLOBE?  </a:t>
            </a:r>
            <a:endParaRPr lang="en-US" sz="2900" dirty="0"/>
          </a:p>
        </p:txBody>
      </p:sp>
      <p:sp>
        <p:nvSpPr>
          <p:cNvPr id="6" name="Text Placeholder 5"/>
          <p:cNvSpPr>
            <a:spLocks noGrp="1"/>
          </p:cNvSpPr>
          <p:nvPr>
            <p:ph type="body" sz="half" idx="2"/>
          </p:nvPr>
        </p:nvSpPr>
        <p:spPr>
          <a:xfrm>
            <a:off x="839788" y="1881809"/>
            <a:ext cx="6690565" cy="4839665"/>
          </a:xfrm>
        </p:spPr>
        <p:txBody>
          <a:bodyPr>
            <a:noAutofit/>
          </a:bodyPr>
          <a:lstStyle/>
          <a:p>
            <a:pPr algn="just"/>
            <a:r>
              <a:rPr lang="en-US" sz="2000" b="1" dirty="0" smtClean="0">
                <a:solidFill>
                  <a:srgbClr val="243A9D"/>
                </a:solidFill>
              </a:rPr>
              <a:t>El </a:t>
            </a:r>
            <a:r>
              <a:rPr lang="es-AR" sz="2000" b="1" dirty="0" smtClean="0">
                <a:solidFill>
                  <a:srgbClr val="243A9D"/>
                </a:solidFill>
              </a:rPr>
              <a:t>agua participa en muchas reacciones químicas importantes</a:t>
            </a:r>
            <a:r>
              <a:rPr lang="en-US" sz="2000" b="1" dirty="0" smtClean="0">
                <a:solidFill>
                  <a:srgbClr val="243A9D"/>
                </a:solidFill>
              </a:rPr>
              <a:t>. </a:t>
            </a:r>
            <a:r>
              <a:rPr lang="es-ES" sz="2000" dirty="0"/>
              <a:t>El agua completamente pura rara vez se encuentra en la naturaleza porque transporta impurezas a medida que viaja a través del ciclo hidrológico. La lluvia y la nieve capturan aerosoles del aire. El agua ácida disuelve lentamente las rocas y coloca los sólidos disueltos en el agua. Los pedazos pequeños pero visibles de rocas y suelos también pueden quedar suspendidos en el agua y hacer que algunas aguas se vuelvan turbias.</a:t>
            </a:r>
            <a:endParaRPr lang="en-US" sz="2000" b="1" dirty="0">
              <a:solidFill>
                <a:srgbClr val="243A9D"/>
              </a:solidFill>
            </a:endParaRPr>
          </a:p>
          <a:p>
            <a:pPr algn="just"/>
            <a:r>
              <a:rPr lang="en-US" sz="2000" b="1" dirty="0">
                <a:solidFill>
                  <a:srgbClr val="243A9D"/>
                </a:solidFill>
              </a:rPr>
              <a:t>El </a:t>
            </a:r>
            <a:r>
              <a:rPr lang="es-AR" sz="2000" b="1" dirty="0" smtClean="0">
                <a:solidFill>
                  <a:srgbClr val="243A9D"/>
                </a:solidFill>
              </a:rPr>
              <a:t>agua es un buen solvente</a:t>
            </a:r>
            <a:r>
              <a:rPr lang="en-US" sz="2000" b="1" dirty="0" smtClean="0">
                <a:solidFill>
                  <a:srgbClr val="243A9D"/>
                </a:solidFill>
              </a:rPr>
              <a:t>. </a:t>
            </a:r>
            <a:r>
              <a:rPr lang="es-ES" sz="2000" dirty="0"/>
              <a:t>Debido a su polaridad molecular, disolvió más sustancias que cualquier otro líquido. Cuando el agua se filtra al suelo, más minerales se disuelven en agua. Las impurezas disueltas o suspendidas determinan la composición química del agua. </a:t>
            </a:r>
            <a:r>
              <a:rPr lang="es-ES" sz="2000" b="1" dirty="0">
                <a:solidFill>
                  <a:schemeClr val="accent5">
                    <a:lumMod val="75000"/>
                  </a:schemeClr>
                </a:solidFill>
              </a:rPr>
              <a:t>Al estudiar los cambios en la calidad y composición de los cuerpos de agua, también estamos recopilando claves sobre cambios en otras partes del sistema terrestre.</a:t>
            </a:r>
            <a:endParaRPr lang="en-US" sz="2000" b="1" dirty="0">
              <a:solidFill>
                <a:schemeClr val="accent5">
                  <a:lumMod val="75000"/>
                </a:schemeClr>
              </a:solidFill>
            </a:endParaRPr>
          </a:p>
        </p:txBody>
      </p:sp>
      <p:pic>
        <p:nvPicPr>
          <p:cNvPr id="8" name="Picture 7" descr="Water molecule, with negative charge on hydrogen atom and postive change on oxygen atom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353" y="1881809"/>
            <a:ext cx="4297212" cy="4374292"/>
          </a:xfrm>
          <a:prstGeom prst="rect">
            <a:avLst/>
          </a:prstGeom>
        </p:spPr>
      </p:pic>
    </p:spTree>
    <p:extLst>
      <p:ext uri="{BB962C8B-B14F-4D97-AF65-F5344CB8AC3E}">
        <p14:creationId xmlns:p14="http://schemas.microsoft.com/office/powerpoint/2010/main" val="790812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69</a:t>
            </a:fld>
            <a:endParaRPr lang="en-US" dirty="0"/>
          </a:p>
        </p:txBody>
      </p:sp>
      <p:sp>
        <p:nvSpPr>
          <p:cNvPr id="4" name="Title 3"/>
          <p:cNvSpPr>
            <a:spLocks noGrp="1"/>
          </p:cNvSpPr>
          <p:nvPr>
            <p:ph type="title"/>
          </p:nvPr>
        </p:nvSpPr>
        <p:spPr>
          <a:xfrm>
            <a:off x="839788" y="0"/>
            <a:ext cx="10294377" cy="1600200"/>
          </a:xfrm>
        </p:spPr>
        <p:txBody>
          <a:bodyPr/>
          <a:lstStyle/>
          <a:p>
            <a:r>
              <a:rPr lang="en-US" dirty="0"/>
              <a:t>4. </a:t>
            </a:r>
            <a:r>
              <a:rPr lang="en-US" dirty="0" err="1"/>
              <a:t>Ingreso</a:t>
            </a:r>
            <a:r>
              <a:rPr lang="en-US" dirty="0"/>
              <a:t> de </a:t>
            </a:r>
            <a:r>
              <a:rPr lang="en-US" dirty="0" err="1"/>
              <a:t>datos</a:t>
            </a:r>
            <a:r>
              <a:rPr lang="en-US" dirty="0"/>
              <a:t> </a:t>
            </a:r>
            <a:r>
              <a:rPr lang="en-US" dirty="0" err="1"/>
              <a:t>en</a:t>
            </a:r>
            <a:r>
              <a:rPr lang="en-US" dirty="0"/>
              <a:t> la </a:t>
            </a:r>
            <a:r>
              <a:rPr lang="en-US" dirty="0" err="1"/>
              <a:t>página</a:t>
            </a:r>
            <a:r>
              <a:rPr lang="en-US" dirty="0"/>
              <a:t> de GLOBE</a:t>
            </a:r>
          </a:p>
        </p:txBody>
      </p:sp>
      <p:sp>
        <p:nvSpPr>
          <p:cNvPr id="8" name="TextBox 7"/>
          <p:cNvSpPr txBox="1"/>
          <p:nvPr/>
        </p:nvSpPr>
        <p:spPr>
          <a:xfrm>
            <a:off x="809614" y="1600200"/>
            <a:ext cx="7156432" cy="5355312"/>
          </a:xfrm>
          <a:prstGeom prst="rect">
            <a:avLst/>
          </a:prstGeom>
          <a:noFill/>
        </p:spPr>
        <p:txBody>
          <a:bodyPr wrap="square" rtlCol="0">
            <a:spAutoFit/>
          </a:bodyPr>
          <a:lstStyle/>
          <a:p>
            <a:endParaRPr lang="en-US" b="1" dirty="0"/>
          </a:p>
          <a:p>
            <a:endParaRPr lang="es-ES" dirty="0"/>
          </a:p>
          <a:p>
            <a:r>
              <a:rPr lang="es-ES" b="1" dirty="0">
                <a:solidFill>
                  <a:schemeClr val="accent5">
                    <a:lumMod val="50000"/>
                  </a:schemeClr>
                </a:solidFill>
              </a:rPr>
              <a:t>Aplicación de datos móviles</a:t>
            </a:r>
            <a:r>
              <a:rPr lang="es-ES" dirty="0"/>
              <a:t>: descargue la aplicación de Ingresos de Datos Científicos  GLOBE en su dispositivo móvil y seleccione la opción correcta. </a:t>
            </a:r>
          </a:p>
          <a:p>
            <a:r>
              <a:rPr lang="es-ES" dirty="0"/>
              <a:t>Para Android a través de </a:t>
            </a:r>
            <a:r>
              <a:rPr lang="es-ES" u="sng" dirty="0">
                <a:solidFill>
                  <a:srgbClr val="0070C0"/>
                </a:solidFill>
              </a:rPr>
              <a:t>Google Play</a:t>
            </a:r>
          </a:p>
          <a:p>
            <a:r>
              <a:rPr lang="es-ES" dirty="0"/>
              <a:t> Play Para IOS a través de la </a:t>
            </a:r>
            <a:r>
              <a:rPr lang="es-ES" u="sng" dirty="0">
                <a:solidFill>
                  <a:srgbClr val="0070C0"/>
                </a:solidFill>
              </a:rPr>
              <a:t>App Store</a:t>
            </a:r>
          </a:p>
          <a:p>
            <a:pPr marL="285750" indent="-285750">
              <a:buFont typeface="Arial" panose="020B0604020202020204" pitchFamily="34" charset="0"/>
              <a:buChar char="•"/>
            </a:pPr>
            <a:endParaRPr lang="en-US" b="1" dirty="0">
              <a:solidFill>
                <a:srgbClr val="002060"/>
              </a:solidFill>
            </a:endParaRPr>
          </a:p>
          <a:p>
            <a:r>
              <a:rPr lang="es-ES" u="sng" dirty="0">
                <a:solidFill>
                  <a:srgbClr val="0070C0"/>
                </a:solidFill>
              </a:rPr>
              <a:t>Entrada de datos en vivo</a:t>
            </a:r>
            <a:r>
              <a:rPr lang="es-ES" dirty="0"/>
              <a:t> cargue sus datos en la Base de Datos Científica oficial de GLOBE</a:t>
            </a:r>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endParaRPr lang="en-US" b="1" dirty="0">
              <a:solidFill>
                <a:srgbClr val="002060"/>
              </a:solidFill>
            </a:endParaRPr>
          </a:p>
          <a:p>
            <a:r>
              <a:rPr lang="es-ES" dirty="0"/>
              <a:t>Entrada de datos por correo electrónico: envíe los datos en el cuerpo de su correo electrónico (no como un archivo adjunto) a </a:t>
            </a:r>
            <a:r>
              <a:rPr lang="es-ES" dirty="0">
                <a:hlinkClick r:id="rId2"/>
              </a:rPr>
              <a:t>DATA@GLOBE.GOV</a:t>
            </a:r>
            <a:endParaRPr lang="es-ES" dirty="0"/>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endParaRPr lang="en-US" b="1" dirty="0">
              <a:solidFill>
                <a:srgbClr val="002060"/>
              </a:solidFill>
            </a:endParaRPr>
          </a:p>
          <a:p>
            <a:pPr algn="just"/>
            <a:endParaRPr lang="en-US" dirty="0"/>
          </a:p>
          <a:p>
            <a:pPr algn="just"/>
            <a:endParaRPr lang="en-US" dirty="0"/>
          </a:p>
          <a:p>
            <a:pPr algn="just"/>
            <a:endParaRPr lang="en-US" dirty="0"/>
          </a:p>
          <a:p>
            <a:pPr algn="just"/>
            <a:endParaRPr lang="en-US" dirty="0"/>
          </a:p>
        </p:txBody>
      </p:sp>
      <p:pic>
        <p:nvPicPr>
          <p:cNvPr id="6" name="Picture 5" descr="Screenshot of Science Data Entry A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444" y="1346832"/>
            <a:ext cx="3168119" cy="4169277"/>
          </a:xfrm>
          <a:prstGeom prst="rect">
            <a:avLst/>
          </a:prstGeom>
        </p:spPr>
      </p:pic>
    </p:spTree>
    <p:extLst>
      <p:ext uri="{BB962C8B-B14F-4D97-AF65-F5344CB8AC3E}">
        <p14:creationId xmlns:p14="http://schemas.microsoft.com/office/powerpoint/2010/main" val="107534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70</a:t>
            </a:fld>
            <a:endParaRPr lang="en-US" dirty="0"/>
          </a:p>
        </p:txBody>
      </p:sp>
      <p:sp>
        <p:nvSpPr>
          <p:cNvPr id="4" name="Title 3"/>
          <p:cNvSpPr>
            <a:spLocks noGrp="1"/>
          </p:cNvSpPr>
          <p:nvPr>
            <p:ph type="title"/>
          </p:nvPr>
        </p:nvSpPr>
        <p:spPr>
          <a:xfrm>
            <a:off x="839788" y="0"/>
            <a:ext cx="10294377" cy="1600200"/>
          </a:xfrm>
        </p:spPr>
        <p:txBody>
          <a:bodyPr/>
          <a:lstStyle/>
          <a:p>
            <a:r>
              <a:rPr lang="en-US" dirty="0"/>
              <a:t>Pasos para  </a:t>
            </a:r>
            <a:r>
              <a:rPr lang="en-US" dirty="0" err="1"/>
              <a:t>agregar</a:t>
            </a:r>
            <a:r>
              <a:rPr lang="en-US" dirty="0"/>
              <a:t> </a:t>
            </a:r>
            <a:r>
              <a:rPr lang="en-US" dirty="0" err="1"/>
              <a:t>su</a:t>
            </a:r>
            <a:r>
              <a:rPr lang="en-US" dirty="0"/>
              <a:t> Sitio de </a:t>
            </a:r>
            <a:r>
              <a:rPr lang="en-US" dirty="0" err="1"/>
              <a:t>Estudio</a:t>
            </a:r>
            <a:r>
              <a:rPr lang="en-US" dirty="0"/>
              <a:t> de </a:t>
            </a:r>
            <a:r>
              <a:rPr lang="en-US" dirty="0" err="1"/>
              <a:t>Hidrósfera</a:t>
            </a:r>
            <a:r>
              <a:rPr lang="en-US" dirty="0"/>
              <a:t> : Paso 1 </a:t>
            </a:r>
          </a:p>
        </p:txBody>
      </p:sp>
      <p:pic>
        <p:nvPicPr>
          <p:cNvPr id="7" name="Picture 6" descr="Screenshot of data entry screen. Select add site, under organizations and si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392" y="1769167"/>
            <a:ext cx="6167694" cy="4346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descr="box around words &quot;select add site&quot;"/>
          <p:cNvSpPr txBox="1"/>
          <p:nvPr/>
        </p:nvSpPr>
        <p:spPr>
          <a:xfrm>
            <a:off x="8346841" y="4163981"/>
            <a:ext cx="2610138" cy="369332"/>
          </a:xfrm>
          <a:prstGeom prst="rect">
            <a:avLst/>
          </a:prstGeom>
          <a:noFill/>
          <a:ln w="38100">
            <a:noFill/>
          </a:ln>
        </p:spPr>
        <p:txBody>
          <a:bodyPr wrap="none" rtlCol="0">
            <a:spAutoFit/>
          </a:bodyPr>
          <a:lstStyle/>
          <a:p>
            <a:r>
              <a:rPr lang="en-UY" b="1" dirty="0">
                <a:solidFill>
                  <a:schemeClr val="accent5">
                    <a:lumMod val="75000"/>
                  </a:schemeClr>
                </a:solidFill>
              </a:rPr>
              <a:t>Seleccione ”agregar sitio</a:t>
            </a:r>
            <a:r>
              <a:rPr lang="en-UY" b="1" dirty="0" smtClean="0">
                <a:solidFill>
                  <a:schemeClr val="accent5">
                    <a:lumMod val="75000"/>
                  </a:schemeClr>
                </a:solidFill>
              </a:rPr>
              <a:t>”</a:t>
            </a:r>
            <a:endParaRPr lang="en-UY" b="1" dirty="0">
              <a:solidFill>
                <a:schemeClr val="accent5">
                  <a:lumMod val="75000"/>
                </a:schemeClr>
              </a:solidFill>
            </a:endParaRPr>
          </a:p>
        </p:txBody>
      </p:sp>
      <p:cxnSp>
        <p:nvCxnSpPr>
          <p:cNvPr id="10" name="Straight Arrow Connector 9" descr="arrow points to &quot;add site&quot;"/>
          <p:cNvCxnSpPr>
            <a:stCxn id="9" idx="1"/>
          </p:cNvCxnSpPr>
          <p:nvPr/>
        </p:nvCxnSpPr>
        <p:spPr>
          <a:xfrm flipH="1">
            <a:off x="7487767" y="4348647"/>
            <a:ext cx="859074" cy="2074"/>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9734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71</a:t>
            </a:fld>
            <a:endParaRPr lang="en-US" dirty="0"/>
          </a:p>
        </p:txBody>
      </p:sp>
      <p:sp>
        <p:nvSpPr>
          <p:cNvPr id="4" name="Title 3"/>
          <p:cNvSpPr>
            <a:spLocks noGrp="1"/>
          </p:cNvSpPr>
          <p:nvPr>
            <p:ph type="title"/>
          </p:nvPr>
        </p:nvSpPr>
        <p:spPr>
          <a:xfrm>
            <a:off x="714283" y="253940"/>
            <a:ext cx="10294377" cy="1600200"/>
          </a:xfrm>
        </p:spPr>
        <p:txBody>
          <a:bodyPr>
            <a:normAutofit fontScale="90000"/>
          </a:bodyPr>
          <a:lstStyle/>
          <a:p>
            <a:r>
              <a:rPr lang="en-US" dirty="0"/>
              <a:t/>
            </a:r>
            <a:br>
              <a:rPr lang="en-US" dirty="0"/>
            </a:br>
            <a:r>
              <a:rPr lang="en-US" dirty="0"/>
              <a:t/>
            </a:r>
            <a:br>
              <a:rPr lang="en-US" dirty="0"/>
            </a:br>
            <a:r>
              <a:rPr lang="en-US" dirty="0"/>
              <a:t/>
            </a:r>
            <a:br>
              <a:rPr lang="en-US" dirty="0"/>
            </a:br>
            <a:r>
              <a:rPr lang="en-US" sz="3600" dirty="0" err="1"/>
              <a:t>Ingreso</a:t>
            </a:r>
            <a:r>
              <a:rPr lang="en-US" sz="3600" dirty="0"/>
              <a:t> de sus </a:t>
            </a:r>
            <a:r>
              <a:rPr lang="en-US" sz="3600" dirty="0" err="1"/>
              <a:t>datos</a:t>
            </a:r>
            <a:r>
              <a:rPr lang="en-US" sz="3600" dirty="0"/>
              <a:t> </a:t>
            </a:r>
            <a:r>
              <a:rPr lang="en-US" sz="3600" dirty="0" err="1"/>
              <a:t>usando</a:t>
            </a:r>
            <a:r>
              <a:rPr lang="en-US" sz="3600" dirty="0"/>
              <a:t>  la </a:t>
            </a:r>
            <a:r>
              <a:rPr lang="en-US" sz="3600" dirty="0" err="1"/>
              <a:t>aplicación</a:t>
            </a:r>
            <a:r>
              <a:rPr lang="en-US" sz="3600" dirty="0"/>
              <a:t> de </a:t>
            </a:r>
            <a:r>
              <a:rPr lang="en-US" sz="3600" dirty="0" err="1"/>
              <a:t>ingreso</a:t>
            </a:r>
            <a:r>
              <a:rPr lang="en-US" sz="3600" dirty="0"/>
              <a:t> de </a:t>
            </a:r>
            <a:r>
              <a:rPr lang="en-US" sz="3600" dirty="0" err="1"/>
              <a:t>datos</a:t>
            </a:r>
            <a:r>
              <a:rPr lang="en-US" sz="3600" dirty="0"/>
              <a:t> </a:t>
            </a:r>
            <a:r>
              <a:rPr lang="en-US" sz="3600" dirty="0" err="1"/>
              <a:t>en</a:t>
            </a:r>
            <a:r>
              <a:rPr lang="en-US" sz="3600" dirty="0"/>
              <a:t> </a:t>
            </a:r>
            <a:r>
              <a:rPr lang="en-US" sz="3600" dirty="0" err="1"/>
              <a:t>su</a:t>
            </a:r>
            <a:r>
              <a:rPr lang="en-US" sz="3600" dirty="0"/>
              <a:t> </a:t>
            </a:r>
            <a:r>
              <a:rPr lang="en-US" sz="3600" dirty="0" err="1"/>
              <a:t>celular</a:t>
            </a:r>
            <a:r>
              <a:rPr lang="en-US" sz="3600" dirty="0"/>
              <a:t> : Paso 2</a:t>
            </a:r>
          </a:p>
        </p:txBody>
      </p:sp>
      <p:pic>
        <p:nvPicPr>
          <p:cNvPr id="8" name="Picture 7" descr="Screenshot of Site Definition Entry Site. Arrows point to where you select &quot;hydrology&quot; and add locational GPS d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9692" y="1749490"/>
            <a:ext cx="5217998" cy="458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418253" y="2793880"/>
            <a:ext cx="2427676" cy="584775"/>
          </a:xfrm>
          <a:prstGeom prst="rect">
            <a:avLst/>
          </a:prstGeom>
          <a:noFill/>
        </p:spPr>
        <p:txBody>
          <a:bodyPr wrap="square" rtlCol="0">
            <a:spAutoFit/>
          </a:bodyPr>
          <a:lstStyle/>
          <a:p>
            <a:r>
              <a:rPr lang="es-AR" sz="1600" b="1" dirty="0" smtClean="0">
                <a:solidFill>
                  <a:srgbClr val="000090"/>
                </a:solidFill>
              </a:rPr>
              <a:t>Seleccione espacio = “hidrología”</a:t>
            </a:r>
            <a:endParaRPr lang="es-AR" sz="1600" b="1" dirty="0">
              <a:solidFill>
                <a:srgbClr val="000090"/>
              </a:solidFill>
            </a:endParaRPr>
          </a:p>
        </p:txBody>
      </p:sp>
      <p:cxnSp>
        <p:nvCxnSpPr>
          <p:cNvPr id="13" name="Straight Arrow Connector 12" descr="arrow points to hydrology box"/>
          <p:cNvCxnSpPr/>
          <p:nvPr/>
        </p:nvCxnSpPr>
        <p:spPr>
          <a:xfrm flipV="1">
            <a:off x="3712395" y="3097763"/>
            <a:ext cx="1102201" cy="1805"/>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18253" y="3337511"/>
            <a:ext cx="2480753" cy="338554"/>
          </a:xfrm>
          <a:prstGeom prst="rect">
            <a:avLst/>
          </a:prstGeom>
          <a:noFill/>
        </p:spPr>
        <p:txBody>
          <a:bodyPr wrap="square" rtlCol="0">
            <a:spAutoFit/>
          </a:bodyPr>
          <a:lstStyle/>
          <a:p>
            <a:r>
              <a:rPr lang="es-AR" sz="1600" b="1" dirty="0" smtClean="0">
                <a:solidFill>
                  <a:srgbClr val="000090"/>
                </a:solidFill>
              </a:rPr>
              <a:t>Agregar datos ocasionales</a:t>
            </a:r>
            <a:endParaRPr lang="es-AR" sz="1600" b="1" dirty="0">
              <a:solidFill>
                <a:srgbClr val="000090"/>
              </a:solidFill>
            </a:endParaRPr>
          </a:p>
        </p:txBody>
      </p:sp>
      <p:cxnSp>
        <p:nvCxnSpPr>
          <p:cNvPr id="15" name="Straight Arrow Connector 14" descr="arrow points to where GPS data is entered"/>
          <p:cNvCxnSpPr>
            <a:stCxn id="14" idx="3"/>
          </p:cNvCxnSpPr>
          <p:nvPr/>
        </p:nvCxnSpPr>
        <p:spPr>
          <a:xfrm>
            <a:off x="3899006" y="3506788"/>
            <a:ext cx="2408488" cy="0"/>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616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72</a:t>
            </a:fld>
            <a:endParaRPr lang="en-US" dirty="0"/>
          </a:p>
        </p:txBody>
      </p:sp>
      <p:sp>
        <p:nvSpPr>
          <p:cNvPr id="4" name="Title 3"/>
          <p:cNvSpPr>
            <a:spLocks noGrp="1"/>
          </p:cNvSpPr>
          <p:nvPr>
            <p:ph type="title"/>
          </p:nvPr>
        </p:nvSpPr>
        <p:spPr>
          <a:xfrm>
            <a:off x="732212" y="321722"/>
            <a:ext cx="10294377" cy="1600200"/>
          </a:xfrm>
        </p:spPr>
        <p:txBody>
          <a:bodyPr/>
          <a:lstStyle/>
          <a:p>
            <a:r>
              <a:rPr lang="en-US" dirty="0" err="1"/>
              <a:t>Ingreso</a:t>
            </a:r>
            <a:r>
              <a:rPr lang="en-US" dirty="0"/>
              <a:t> de sus </a:t>
            </a:r>
            <a:r>
              <a:rPr lang="en-US" dirty="0" err="1"/>
              <a:t>datos</a:t>
            </a:r>
            <a:r>
              <a:rPr lang="en-US" dirty="0"/>
              <a:t> </a:t>
            </a:r>
            <a:r>
              <a:rPr lang="en-US" dirty="0" err="1"/>
              <a:t>usando</a:t>
            </a:r>
            <a:r>
              <a:rPr lang="en-US" dirty="0"/>
              <a:t>  la </a:t>
            </a:r>
            <a:r>
              <a:rPr lang="en-US" dirty="0" err="1"/>
              <a:t>aplicación</a:t>
            </a:r>
            <a:r>
              <a:rPr lang="en-US" dirty="0"/>
              <a:t> de </a:t>
            </a:r>
            <a:r>
              <a:rPr lang="en-US" dirty="0" err="1"/>
              <a:t>ingreso</a:t>
            </a:r>
            <a:r>
              <a:rPr lang="en-US" dirty="0"/>
              <a:t> de </a:t>
            </a:r>
            <a:r>
              <a:rPr lang="en-US" dirty="0" err="1"/>
              <a:t>datos</a:t>
            </a:r>
            <a:r>
              <a:rPr lang="en-US" dirty="0"/>
              <a:t> </a:t>
            </a:r>
            <a:r>
              <a:rPr lang="en-US" dirty="0" err="1"/>
              <a:t>en</a:t>
            </a:r>
            <a:r>
              <a:rPr lang="en-US" dirty="0"/>
              <a:t> </a:t>
            </a:r>
            <a:r>
              <a:rPr lang="en-US" dirty="0" err="1"/>
              <a:t>su</a:t>
            </a:r>
            <a:r>
              <a:rPr lang="en-US" dirty="0"/>
              <a:t> </a:t>
            </a:r>
            <a:r>
              <a:rPr lang="en-US" dirty="0" err="1"/>
              <a:t>celular</a:t>
            </a:r>
            <a:r>
              <a:rPr lang="en-US" dirty="0"/>
              <a:t> : Paso 3</a:t>
            </a:r>
          </a:p>
        </p:txBody>
      </p:sp>
      <p:pic>
        <p:nvPicPr>
          <p:cNvPr id="2" name="Picture 1" descr="Screenshot of Data Entry Mobile App. The image shows the locations in the field where data should be input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935" y="1946470"/>
            <a:ext cx="4092403" cy="4427368"/>
          </a:xfrm>
          <a:prstGeom prst="rect">
            <a:avLst/>
          </a:prstGeom>
        </p:spPr>
      </p:pic>
      <p:sp>
        <p:nvSpPr>
          <p:cNvPr id="11" name="TextBox 10"/>
          <p:cNvSpPr txBox="1"/>
          <p:nvPr/>
        </p:nvSpPr>
        <p:spPr>
          <a:xfrm>
            <a:off x="1160014" y="2993203"/>
            <a:ext cx="3006141" cy="830997"/>
          </a:xfrm>
          <a:prstGeom prst="rect">
            <a:avLst/>
          </a:prstGeom>
          <a:noFill/>
        </p:spPr>
        <p:txBody>
          <a:bodyPr wrap="square" rtlCol="0">
            <a:spAutoFit/>
          </a:bodyPr>
          <a:lstStyle/>
          <a:p>
            <a:r>
              <a:rPr lang="en-UY" sz="1600" b="1" dirty="0">
                <a:solidFill>
                  <a:schemeClr val="accent5">
                    <a:lumMod val="75000"/>
                  </a:schemeClr>
                </a:solidFill>
              </a:rPr>
              <a:t>Agregue el nombre de su cuerpo de agua</a:t>
            </a:r>
          </a:p>
          <a:p>
            <a:endParaRPr lang="en-US" sz="1600" b="1" dirty="0">
              <a:solidFill>
                <a:srgbClr val="000090"/>
              </a:solidFill>
            </a:endParaRPr>
          </a:p>
        </p:txBody>
      </p:sp>
      <p:cxnSp>
        <p:nvCxnSpPr>
          <p:cNvPr id="13" name="Straight Arrow Connector 12" descr="arrow points to box where you enter the name of the body of water"/>
          <p:cNvCxnSpPr/>
          <p:nvPr/>
        </p:nvCxnSpPr>
        <p:spPr>
          <a:xfrm flipV="1">
            <a:off x="3888332" y="3177185"/>
            <a:ext cx="1102201" cy="1805"/>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02636" y="3572042"/>
            <a:ext cx="2480753" cy="1323439"/>
          </a:xfrm>
          <a:prstGeom prst="rect">
            <a:avLst/>
          </a:prstGeom>
          <a:noFill/>
        </p:spPr>
        <p:txBody>
          <a:bodyPr wrap="square" rtlCol="0">
            <a:spAutoFit/>
          </a:bodyPr>
          <a:lstStyle/>
          <a:p>
            <a:r>
              <a:rPr lang="en-UY" sz="1600" b="1" dirty="0">
                <a:solidFill>
                  <a:schemeClr val="accent5">
                    <a:lumMod val="75000"/>
                  </a:schemeClr>
                </a:solidFill>
              </a:rPr>
              <a:t>Agregue la descripción: tipo, fuente y ubicación del muestreo del menú desplegable</a:t>
            </a:r>
          </a:p>
          <a:p>
            <a:endParaRPr lang="en-US" sz="1600" b="1" dirty="0">
              <a:solidFill>
                <a:srgbClr val="000090"/>
              </a:solidFill>
            </a:endParaRPr>
          </a:p>
        </p:txBody>
      </p:sp>
      <p:cxnSp>
        <p:nvCxnSpPr>
          <p:cNvPr id="15" name="Straight Arrow Connector 14" descr="arrow points to space to add description"/>
          <p:cNvCxnSpPr/>
          <p:nvPr/>
        </p:nvCxnSpPr>
        <p:spPr>
          <a:xfrm>
            <a:off x="3683389" y="3894758"/>
            <a:ext cx="1239296" cy="6589"/>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352454" y="5830449"/>
            <a:ext cx="2480753" cy="584775"/>
          </a:xfrm>
          <a:prstGeom prst="rect">
            <a:avLst/>
          </a:prstGeom>
          <a:noFill/>
        </p:spPr>
        <p:txBody>
          <a:bodyPr wrap="square" rtlCol="0">
            <a:spAutoFit/>
          </a:bodyPr>
          <a:lstStyle/>
          <a:p>
            <a:r>
              <a:rPr lang="en-UY" sz="1600" b="1" dirty="0">
                <a:solidFill>
                  <a:schemeClr val="accent5">
                    <a:lumMod val="75000"/>
                  </a:schemeClr>
                </a:solidFill>
              </a:rPr>
              <a:t>Haga clic para crear el sitio</a:t>
            </a:r>
          </a:p>
          <a:p>
            <a:endParaRPr lang="en-US" sz="1600" b="1" dirty="0">
              <a:solidFill>
                <a:srgbClr val="000090"/>
              </a:solidFill>
            </a:endParaRPr>
          </a:p>
        </p:txBody>
      </p:sp>
      <p:cxnSp>
        <p:nvCxnSpPr>
          <p:cNvPr id="16" name="Straight Arrow Connector 15" descr="arrow points to button that says, &quot;Create site&quot;"/>
          <p:cNvCxnSpPr/>
          <p:nvPr/>
        </p:nvCxnSpPr>
        <p:spPr>
          <a:xfrm>
            <a:off x="3888332" y="6043909"/>
            <a:ext cx="1239296" cy="6589"/>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6915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73</a:t>
            </a:fld>
            <a:endParaRPr lang="en-US" dirty="0"/>
          </a:p>
        </p:txBody>
      </p:sp>
      <p:sp>
        <p:nvSpPr>
          <p:cNvPr id="4" name="Title 3"/>
          <p:cNvSpPr>
            <a:spLocks noGrp="1"/>
          </p:cNvSpPr>
          <p:nvPr>
            <p:ph type="title"/>
          </p:nvPr>
        </p:nvSpPr>
        <p:spPr>
          <a:xfrm>
            <a:off x="839788" y="0"/>
            <a:ext cx="10294377" cy="1600200"/>
          </a:xfrm>
        </p:spPr>
        <p:txBody>
          <a:bodyPr/>
          <a:lstStyle/>
          <a:p>
            <a:r>
              <a:rPr lang="en-US" dirty="0" err="1"/>
              <a:t>Visualice</a:t>
            </a:r>
            <a:r>
              <a:rPr lang="en-US" dirty="0"/>
              <a:t> y </a:t>
            </a:r>
            <a:r>
              <a:rPr lang="en-US" dirty="0" err="1"/>
              <a:t>recupere</a:t>
            </a:r>
            <a:r>
              <a:rPr lang="en-US" dirty="0"/>
              <a:t> </a:t>
            </a:r>
            <a:r>
              <a:rPr lang="en-US" dirty="0" err="1"/>
              <a:t>datos</a:t>
            </a:r>
            <a:r>
              <a:rPr lang="en-US" dirty="0"/>
              <a:t>- Paso 1</a:t>
            </a:r>
          </a:p>
        </p:txBody>
      </p:sp>
      <p:sp>
        <p:nvSpPr>
          <p:cNvPr id="17" name="TextBox 16"/>
          <p:cNvSpPr txBox="1"/>
          <p:nvPr/>
        </p:nvSpPr>
        <p:spPr>
          <a:xfrm>
            <a:off x="839788" y="1691258"/>
            <a:ext cx="10674188" cy="2139047"/>
          </a:xfrm>
          <a:prstGeom prst="rect">
            <a:avLst/>
          </a:prstGeom>
          <a:noFill/>
        </p:spPr>
        <p:txBody>
          <a:bodyPr wrap="square" rtlCol="0">
            <a:spAutoFit/>
          </a:bodyPr>
          <a:lstStyle/>
          <a:p>
            <a:pPr algn="just">
              <a:spcAft>
                <a:spcPts val="600"/>
              </a:spcAft>
            </a:pPr>
            <a:r>
              <a:rPr lang="es-ES" dirty="0"/>
              <a:t>GLOBE brinda la capacidad de ver e interactuar con datos medidos en todo el mundo. Ingrese a nuestra </a:t>
            </a:r>
            <a:r>
              <a:rPr lang="es-ES" u="sng" dirty="0">
                <a:solidFill>
                  <a:srgbClr val="0070C0"/>
                </a:solidFill>
              </a:rPr>
              <a:t>herramienta de visualización </a:t>
            </a:r>
            <a:r>
              <a:rPr lang="es-ES" dirty="0"/>
              <a:t>para mapear, graficar, filtrar y exportar datos que se han medido a través de protocolos GLOBE desde 1995</a:t>
            </a:r>
            <a:r>
              <a:rPr lang="en-US" sz="2000" dirty="0"/>
              <a:t>. </a:t>
            </a:r>
            <a:r>
              <a:rPr lang="es-ES" dirty="0"/>
              <a:t>A continuación, se muestran los pasos de las capturas de pantalla que utilizará cuando use la herramienta de visualización para los datos que recopile en su sitio de estudio de la hidrósfera. Como ejemplo, tracemos los datos de temperatura del agua.</a:t>
            </a:r>
            <a:endParaRPr lang="en-US" dirty="0"/>
          </a:p>
          <a:p>
            <a:pPr algn="just"/>
            <a:endParaRPr lang="en-US" dirty="0"/>
          </a:p>
          <a:p>
            <a:pPr algn="just"/>
            <a:endParaRPr lang="en-US" dirty="0"/>
          </a:p>
        </p:txBody>
      </p:sp>
      <p:pic>
        <p:nvPicPr>
          <p:cNvPr id="19" name="Picture 18" descr="Screenshot of GLOBE Visualization System, showing the map interface. Select from Drop down menu &quot;water temperature&quot;"/>
          <p:cNvPicPr>
            <a:picLocks noChangeAspect="1"/>
          </p:cNvPicPr>
          <p:nvPr/>
        </p:nvPicPr>
        <p:blipFill>
          <a:blip r:embed="rId2"/>
          <a:stretch>
            <a:fillRect/>
          </a:stretch>
        </p:blipFill>
        <p:spPr>
          <a:xfrm>
            <a:off x="3181671" y="3741678"/>
            <a:ext cx="4995469" cy="2809532"/>
          </a:xfrm>
          <a:prstGeom prst="rect">
            <a:avLst/>
          </a:prstGeom>
        </p:spPr>
      </p:pic>
      <p:sp>
        <p:nvSpPr>
          <p:cNvPr id="20" name="TextBox 19"/>
          <p:cNvSpPr txBox="1"/>
          <p:nvPr/>
        </p:nvSpPr>
        <p:spPr>
          <a:xfrm>
            <a:off x="6043473" y="3980062"/>
            <a:ext cx="3503727" cy="646331"/>
          </a:xfrm>
          <a:prstGeom prst="rect">
            <a:avLst/>
          </a:prstGeom>
          <a:noFill/>
        </p:spPr>
        <p:txBody>
          <a:bodyPr wrap="square" rtlCol="0">
            <a:spAutoFit/>
          </a:bodyPr>
          <a:lstStyle/>
          <a:p>
            <a:r>
              <a:rPr lang="en-US" b="1" dirty="0" err="1"/>
              <a:t>Seleccione</a:t>
            </a:r>
            <a:r>
              <a:rPr lang="en-US" b="1" dirty="0"/>
              <a:t> temperature del </a:t>
            </a:r>
            <a:r>
              <a:rPr lang="en-US" b="1" dirty="0" err="1"/>
              <a:t>agua</a:t>
            </a:r>
            <a:r>
              <a:rPr lang="en-US" b="1" dirty="0"/>
              <a:t> del menu </a:t>
            </a:r>
            <a:r>
              <a:rPr lang="en-US" b="1" dirty="0" err="1"/>
              <a:t>desplegable</a:t>
            </a:r>
            <a:endParaRPr lang="en-US" b="1" dirty="0"/>
          </a:p>
        </p:txBody>
      </p:sp>
      <p:cxnSp>
        <p:nvCxnSpPr>
          <p:cNvPr id="21" name="Straight Arrow Connector 20" descr="arrow points to &quot;water temperature&quot;"/>
          <p:cNvCxnSpPr/>
          <p:nvPr/>
        </p:nvCxnSpPr>
        <p:spPr>
          <a:xfrm flipH="1">
            <a:off x="5315339" y="4303228"/>
            <a:ext cx="728134" cy="0"/>
          </a:xfrm>
          <a:prstGeom prst="straightConnector1">
            <a:avLst/>
          </a:prstGeom>
          <a:ln w="38100">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108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74</a:t>
            </a:fld>
            <a:endParaRPr lang="en-US" dirty="0"/>
          </a:p>
        </p:txBody>
      </p:sp>
      <p:sp>
        <p:nvSpPr>
          <p:cNvPr id="4" name="Title 3"/>
          <p:cNvSpPr>
            <a:spLocks noGrp="1"/>
          </p:cNvSpPr>
          <p:nvPr>
            <p:ph type="title"/>
          </p:nvPr>
        </p:nvSpPr>
        <p:spPr>
          <a:xfrm>
            <a:off x="839788" y="0"/>
            <a:ext cx="10294377" cy="1600200"/>
          </a:xfrm>
        </p:spPr>
        <p:txBody>
          <a:bodyPr/>
          <a:lstStyle/>
          <a:p>
            <a:r>
              <a:rPr lang="en-US" dirty="0" err="1"/>
              <a:t>Visualice</a:t>
            </a:r>
            <a:r>
              <a:rPr lang="en-US" dirty="0"/>
              <a:t> y </a:t>
            </a:r>
            <a:r>
              <a:rPr lang="en-US" dirty="0" err="1"/>
              <a:t>recupere</a:t>
            </a:r>
            <a:r>
              <a:rPr lang="en-US" dirty="0"/>
              <a:t> </a:t>
            </a:r>
            <a:r>
              <a:rPr lang="en-US" dirty="0" err="1"/>
              <a:t>datos</a:t>
            </a:r>
            <a:r>
              <a:rPr lang="en-US" dirty="0"/>
              <a:t>- Paso 2</a:t>
            </a:r>
          </a:p>
        </p:txBody>
      </p:sp>
      <p:sp>
        <p:nvSpPr>
          <p:cNvPr id="17" name="TextBox 16"/>
          <p:cNvSpPr txBox="1"/>
          <p:nvPr/>
        </p:nvSpPr>
        <p:spPr>
          <a:xfrm>
            <a:off x="839788" y="1691258"/>
            <a:ext cx="10674188" cy="646331"/>
          </a:xfrm>
          <a:prstGeom prst="rect">
            <a:avLst/>
          </a:prstGeom>
          <a:noFill/>
        </p:spPr>
        <p:txBody>
          <a:bodyPr wrap="square" rtlCol="0">
            <a:spAutoFit/>
          </a:bodyPr>
          <a:lstStyle/>
          <a:p>
            <a:pPr algn="just"/>
            <a:r>
              <a:rPr lang="es-ES" dirty="0"/>
              <a:t>Seleccione la fecha para la que necesita datos de temperatura del agua, agregue una capa y podrá ver dónde están disponibles los datos.</a:t>
            </a:r>
            <a:endParaRPr lang="en-US" dirty="0"/>
          </a:p>
        </p:txBody>
      </p:sp>
      <p:grpSp>
        <p:nvGrpSpPr>
          <p:cNvPr id="8" name="Group 7" descr="Screenshot of GLOBE Visualization System map interface.  Map shows dots where water temperature data have been reported from GLOBE schools for the date or range of dates selected."/>
          <p:cNvGrpSpPr/>
          <p:nvPr/>
        </p:nvGrpSpPr>
        <p:grpSpPr>
          <a:xfrm>
            <a:off x="1869963" y="2309448"/>
            <a:ext cx="8514065" cy="4075044"/>
            <a:chOff x="1738505" y="1947333"/>
            <a:chExt cx="7100696" cy="3220848"/>
          </a:xfrm>
        </p:grpSpPr>
        <p:pic>
          <p:nvPicPr>
            <p:cNvPr id="9" name="Picture 8" descr="Image showing globe and locations where water temperature data are available for the selected dates."/>
            <p:cNvPicPr>
              <a:picLocks noChangeAspect="1"/>
            </p:cNvPicPr>
            <p:nvPr/>
          </p:nvPicPr>
          <p:blipFill>
            <a:blip r:embed="rId2"/>
            <a:stretch>
              <a:fillRect/>
            </a:stretch>
          </p:blipFill>
          <p:spPr>
            <a:xfrm>
              <a:off x="1738505" y="2397780"/>
              <a:ext cx="4903510" cy="2770401"/>
            </a:xfrm>
            <a:prstGeom prst="rect">
              <a:avLst/>
            </a:prstGeom>
          </p:spPr>
        </p:pic>
        <p:cxnSp>
          <p:nvCxnSpPr>
            <p:cNvPr id="13" name="Straight Arrow Connector 12" descr="arrow points to where you select the date or range of dates of data to be displayed"/>
            <p:cNvCxnSpPr/>
            <p:nvPr/>
          </p:nvCxnSpPr>
          <p:spPr>
            <a:xfrm flipH="1">
              <a:off x="2150535" y="1947333"/>
              <a:ext cx="338665" cy="57815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87337" y="3148000"/>
              <a:ext cx="1751864" cy="924394"/>
            </a:xfrm>
            <a:prstGeom prst="rect">
              <a:avLst/>
            </a:prstGeom>
            <a:noFill/>
          </p:spPr>
          <p:txBody>
            <a:bodyPr wrap="square" rtlCol="0">
              <a:spAutoFit/>
            </a:bodyPr>
            <a:lstStyle/>
            <a:p>
              <a:r>
                <a:rPr lang="es-ES" sz="1400" dirty="0"/>
                <a:t>Ubicaciones donde los datos de temperatura del agua están disponibles para las fechas que seleccionó</a:t>
              </a:r>
              <a:endParaRPr lang="en-US" sz="1400" b="1" dirty="0"/>
            </a:p>
          </p:txBody>
        </p:sp>
        <p:cxnSp>
          <p:nvCxnSpPr>
            <p:cNvPr id="11" name="Straight Arrow Connector 10" descr="arrow points to icons showing where water temperature data are available"/>
            <p:cNvCxnSpPr/>
            <p:nvPr/>
          </p:nvCxnSpPr>
          <p:spPr>
            <a:xfrm flipH="1" flipV="1">
              <a:off x="4819226" y="3887722"/>
              <a:ext cx="2326643" cy="1907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47353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75</a:t>
            </a:fld>
            <a:endParaRPr lang="en-US" dirty="0"/>
          </a:p>
        </p:txBody>
      </p:sp>
      <p:sp>
        <p:nvSpPr>
          <p:cNvPr id="4" name="Title 3"/>
          <p:cNvSpPr>
            <a:spLocks noGrp="1"/>
          </p:cNvSpPr>
          <p:nvPr>
            <p:ph type="title"/>
          </p:nvPr>
        </p:nvSpPr>
        <p:spPr>
          <a:xfrm>
            <a:off x="839788" y="0"/>
            <a:ext cx="10294377" cy="1600200"/>
          </a:xfrm>
        </p:spPr>
        <p:txBody>
          <a:bodyPr/>
          <a:lstStyle/>
          <a:p>
            <a:r>
              <a:rPr lang="en-US" dirty="0" err="1"/>
              <a:t>Visualice</a:t>
            </a:r>
            <a:r>
              <a:rPr lang="en-US" dirty="0"/>
              <a:t> y </a:t>
            </a:r>
            <a:r>
              <a:rPr lang="en-US" dirty="0" err="1"/>
              <a:t>recupere</a:t>
            </a:r>
            <a:r>
              <a:rPr lang="en-US" dirty="0"/>
              <a:t> </a:t>
            </a:r>
            <a:r>
              <a:rPr lang="en-US" dirty="0" err="1"/>
              <a:t>datos</a:t>
            </a:r>
            <a:r>
              <a:rPr lang="en-US" dirty="0"/>
              <a:t>- Paso 3</a:t>
            </a:r>
          </a:p>
        </p:txBody>
      </p:sp>
      <p:sp>
        <p:nvSpPr>
          <p:cNvPr id="17" name="TextBox 16"/>
          <p:cNvSpPr txBox="1"/>
          <p:nvPr/>
        </p:nvSpPr>
        <p:spPr>
          <a:xfrm>
            <a:off x="839788" y="1691258"/>
            <a:ext cx="10674188" cy="646331"/>
          </a:xfrm>
          <a:prstGeom prst="rect">
            <a:avLst/>
          </a:prstGeom>
          <a:noFill/>
        </p:spPr>
        <p:txBody>
          <a:bodyPr wrap="square" rtlCol="0">
            <a:spAutoFit/>
          </a:bodyPr>
          <a:lstStyle/>
          <a:p>
            <a:pPr>
              <a:spcAft>
                <a:spcPts val="600"/>
              </a:spcAft>
            </a:pPr>
            <a:r>
              <a:rPr lang="es-ES" dirty="0"/>
              <a:t>En el cuadro con los datos de la ubicación que ha seleccionado, hay varias pestañas. Una de las pestañas, "Información del sitio", contiene los datos del sitio de la hidrósfera.</a:t>
            </a:r>
            <a:endParaRPr lang="en-US" dirty="0"/>
          </a:p>
        </p:txBody>
      </p:sp>
      <p:pic>
        <p:nvPicPr>
          <p:cNvPr id="8" name="Picture 7" descr="Screenshot of Map in GLOBE Visualization System, Selecting an icon will open a map note with data from that location."/>
          <p:cNvPicPr>
            <a:picLocks noChangeAspect="1"/>
          </p:cNvPicPr>
          <p:nvPr/>
        </p:nvPicPr>
        <p:blipFill>
          <a:blip r:embed="rId2"/>
          <a:stretch>
            <a:fillRect/>
          </a:stretch>
        </p:blipFill>
        <p:spPr>
          <a:xfrm>
            <a:off x="1806962" y="2517461"/>
            <a:ext cx="6702557" cy="3959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descr="arrow points to tab, &quot;site info&quot;"/>
          <p:cNvCxnSpPr>
            <a:stCxn id="17" idx="2"/>
          </p:cNvCxnSpPr>
          <p:nvPr/>
        </p:nvCxnSpPr>
        <p:spPr>
          <a:xfrm flipH="1">
            <a:off x="4161454" y="2337589"/>
            <a:ext cx="2015428" cy="215976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0010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76</a:t>
            </a:fld>
            <a:endParaRPr lang="en-US" dirty="0"/>
          </a:p>
        </p:txBody>
      </p:sp>
      <p:sp>
        <p:nvSpPr>
          <p:cNvPr id="4" name="Title 3"/>
          <p:cNvSpPr>
            <a:spLocks noGrp="1"/>
          </p:cNvSpPr>
          <p:nvPr>
            <p:ph type="title"/>
          </p:nvPr>
        </p:nvSpPr>
        <p:spPr>
          <a:xfrm>
            <a:off x="839788" y="0"/>
            <a:ext cx="10294377" cy="1600200"/>
          </a:xfrm>
        </p:spPr>
        <p:txBody>
          <a:bodyPr/>
          <a:lstStyle/>
          <a:p>
            <a:r>
              <a:rPr lang="en-US" dirty="0" err="1"/>
              <a:t>Visualice</a:t>
            </a:r>
            <a:r>
              <a:rPr lang="en-US" dirty="0"/>
              <a:t> y </a:t>
            </a:r>
            <a:r>
              <a:rPr lang="en-US" dirty="0" err="1"/>
              <a:t>recupere</a:t>
            </a:r>
            <a:r>
              <a:rPr lang="en-US" dirty="0"/>
              <a:t> </a:t>
            </a:r>
            <a:r>
              <a:rPr lang="en-US" dirty="0" err="1"/>
              <a:t>datos</a:t>
            </a:r>
            <a:r>
              <a:rPr lang="en-US" dirty="0"/>
              <a:t>- Paso 4</a:t>
            </a:r>
          </a:p>
        </p:txBody>
      </p:sp>
      <p:sp>
        <p:nvSpPr>
          <p:cNvPr id="17" name="TextBox 16"/>
          <p:cNvSpPr txBox="1"/>
          <p:nvPr/>
        </p:nvSpPr>
        <p:spPr>
          <a:xfrm>
            <a:off x="839788" y="1691258"/>
            <a:ext cx="10674188" cy="923330"/>
          </a:xfrm>
          <a:prstGeom prst="rect">
            <a:avLst/>
          </a:prstGeom>
          <a:noFill/>
        </p:spPr>
        <p:txBody>
          <a:bodyPr wrap="square" rtlCol="0">
            <a:spAutoFit/>
          </a:bodyPr>
          <a:lstStyle/>
          <a:p>
            <a:pPr algn="just"/>
            <a:r>
              <a:rPr lang="es-ES" dirty="0"/>
              <a:t>Seleccione el sitio de muestreo para el que necesita datos de temperatura del agua y se abrirá un cuadro con un resumen de datos para ese sitio.</a:t>
            </a:r>
            <a:endParaRPr lang="en-US" dirty="0"/>
          </a:p>
          <a:p>
            <a:pPr algn="just"/>
            <a:endParaRPr lang="en-US" dirty="0"/>
          </a:p>
        </p:txBody>
      </p:sp>
      <p:pic>
        <p:nvPicPr>
          <p:cNvPr id="14" name="Picture 13" descr="Screenshot of map in GLOBE Visualization System.By clicking on a place on the map, a box open and displays water temperature data for that location. "/>
          <p:cNvPicPr>
            <a:picLocks noChangeAspect="1"/>
          </p:cNvPicPr>
          <p:nvPr/>
        </p:nvPicPr>
        <p:blipFill>
          <a:blip r:embed="rId2"/>
          <a:stretch>
            <a:fillRect/>
          </a:stretch>
        </p:blipFill>
        <p:spPr>
          <a:xfrm>
            <a:off x="1494791" y="2350820"/>
            <a:ext cx="6166629" cy="3434160"/>
          </a:xfrm>
          <a:prstGeom prst="rect">
            <a:avLst/>
          </a:prstGeom>
        </p:spPr>
      </p:pic>
      <p:sp>
        <p:nvSpPr>
          <p:cNvPr id="15" name="TextBox 14"/>
          <p:cNvSpPr txBox="1"/>
          <p:nvPr/>
        </p:nvSpPr>
        <p:spPr>
          <a:xfrm>
            <a:off x="8490166" y="2597953"/>
            <a:ext cx="1577840" cy="3323987"/>
          </a:xfrm>
          <a:prstGeom prst="rect">
            <a:avLst/>
          </a:prstGeom>
          <a:noFill/>
        </p:spPr>
        <p:txBody>
          <a:bodyPr wrap="square" rtlCol="0">
            <a:spAutoFit/>
          </a:bodyPr>
          <a:lstStyle/>
          <a:p>
            <a:r>
              <a:rPr lang="es-ES" sz="1400" dirty="0"/>
              <a:t>Al hacer clic en una ubicación, se abrirá una nota de mapa que proporciona datos de temperatura del agua para esa ubicación y hora. Siga las instrucciones del tutorial para descargar datos como un archivo .</a:t>
            </a:r>
            <a:r>
              <a:rPr lang="es-ES" sz="1400" dirty="0" err="1"/>
              <a:t>csv</a:t>
            </a:r>
            <a:r>
              <a:rPr lang="es-ES" sz="1400" dirty="0"/>
              <a:t> para su análisis.</a:t>
            </a:r>
            <a:endParaRPr lang="en-US" sz="1400" b="1" dirty="0"/>
          </a:p>
        </p:txBody>
      </p:sp>
      <p:cxnSp>
        <p:nvCxnSpPr>
          <p:cNvPr id="16" name="Straight Arrow Connector 15" descr="arrow points to icon, for which a box with graph data is displayed"/>
          <p:cNvCxnSpPr/>
          <p:nvPr/>
        </p:nvCxnSpPr>
        <p:spPr>
          <a:xfrm flipH="1">
            <a:off x="4928653" y="3628093"/>
            <a:ext cx="3561513" cy="76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9478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mark image of a stream in everglades"/>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77</a:t>
            </a:fld>
            <a:endParaRPr lang="en-US" dirty="0"/>
          </a:p>
        </p:txBody>
      </p:sp>
      <p:sp>
        <p:nvSpPr>
          <p:cNvPr id="4" name="Title 3"/>
          <p:cNvSpPr>
            <a:spLocks noGrp="1"/>
          </p:cNvSpPr>
          <p:nvPr>
            <p:ph type="title"/>
          </p:nvPr>
        </p:nvSpPr>
        <p:spPr>
          <a:xfrm>
            <a:off x="900818" y="598577"/>
            <a:ext cx="11006260" cy="1600200"/>
          </a:xfrm>
        </p:spPr>
        <p:txBody>
          <a:bodyPr>
            <a:normAutofit/>
          </a:bodyPr>
          <a:lstStyle/>
          <a:p>
            <a:r>
              <a:rPr lang="es-ES" sz="2800" dirty="0"/>
              <a:t>Ahora estamos al final del módulo. Antes de realizar la prueba sobre la Introducción a las Investigaciones de la Hidrósfera, ¡deténgase y piense en estas preguntas!</a:t>
            </a:r>
            <a:endParaRPr lang="en-US" sz="2800" dirty="0"/>
          </a:p>
        </p:txBody>
      </p:sp>
      <p:sp>
        <p:nvSpPr>
          <p:cNvPr id="17" name="TextBox 16"/>
          <p:cNvSpPr txBox="1"/>
          <p:nvPr/>
        </p:nvSpPr>
        <p:spPr>
          <a:xfrm>
            <a:off x="740396" y="1798716"/>
            <a:ext cx="11166682" cy="4678204"/>
          </a:xfrm>
          <a:prstGeom prst="rect">
            <a:avLst/>
          </a:prstGeom>
          <a:noFill/>
        </p:spPr>
        <p:txBody>
          <a:bodyPr wrap="square" rtlCol="0">
            <a:spAutoFit/>
          </a:bodyPr>
          <a:lstStyle/>
          <a:p>
            <a:endParaRPr lang="en-US" sz="2400" dirty="0"/>
          </a:p>
          <a:p>
            <a:pPr marL="457200" lvl="0" indent="-457200">
              <a:buFont typeface="+mj-lt"/>
              <a:buAutoNum type="arabicPeriod"/>
            </a:pPr>
            <a:r>
              <a:rPr lang="es-ES" sz="2000" b="1" dirty="0"/>
              <a:t>Uno de los cuerpos de agua preferidos para un sitio de estudio de hidrósfera es ________________. (diapositiva 48) </a:t>
            </a:r>
          </a:p>
          <a:p>
            <a:pPr marL="457200" lvl="0" indent="-457200">
              <a:buFont typeface="+mj-lt"/>
              <a:buAutoNum type="arabicPeriod"/>
            </a:pPr>
            <a:r>
              <a:rPr lang="es-ES" sz="2000" b="1" dirty="0"/>
              <a:t>¿Qué instrumento científico se utiliza para localizar la latitud y longitud de su sitio de estudio? (diapositiva 56) </a:t>
            </a:r>
          </a:p>
          <a:p>
            <a:pPr marL="457200" lvl="0" indent="-457200">
              <a:buFont typeface="+mj-lt"/>
              <a:buAutoNum type="arabicPeriod"/>
            </a:pPr>
            <a:r>
              <a:rPr lang="es-ES" sz="2000" b="1" dirty="0"/>
              <a:t>¿Por qué cree que es importante identificar las formas en que los seres humanos utilizan una masa de agua como parte de su descripción de metadatos? (diapositiva 60)</a:t>
            </a:r>
          </a:p>
          <a:p>
            <a:pPr marL="457200" lvl="0" indent="-457200">
              <a:buFont typeface="+mj-lt"/>
              <a:buAutoNum type="arabicPeriod"/>
            </a:pPr>
            <a:r>
              <a:rPr lang="es-ES" sz="2000" dirty="0"/>
              <a:t>¿</a:t>
            </a:r>
            <a:r>
              <a:rPr lang="es-ES" sz="2000" b="1" dirty="0"/>
              <a:t>Cuál de las medidas del protocolo de la hidrósfera se denomina "variable maestra", cuyas propiedades afectan a otras medidas? (diapositiva 17) </a:t>
            </a:r>
          </a:p>
          <a:p>
            <a:pPr marL="457200" lvl="0" indent="-457200">
              <a:buFont typeface="+mj-lt"/>
              <a:buAutoNum type="arabicPeriod"/>
            </a:pPr>
            <a:r>
              <a:rPr lang="es-ES" sz="2000" b="1" dirty="0"/>
              <a:t>¿Cuál de los siguientes tipos de documentación necesita para su sitio de estudio de hidrósfera: fotografías, mapa, descripción escrita o todos estos? (diapositiva 58-61) </a:t>
            </a:r>
          </a:p>
          <a:p>
            <a:pPr marL="457200" lvl="0" indent="-457200">
              <a:buFont typeface="+mj-lt"/>
              <a:buAutoNum type="arabicPeriod"/>
            </a:pPr>
            <a:r>
              <a:rPr lang="es-ES" sz="2000" b="1" dirty="0"/>
              <a:t>Pensando en</a:t>
            </a:r>
            <a:r>
              <a:rPr lang="en-US" sz="2000" b="1" dirty="0"/>
              <a:t> el </a:t>
            </a:r>
            <a:r>
              <a:rPr lang="en-US" sz="2000" b="1" dirty="0" err="1"/>
              <a:t>ciclo</a:t>
            </a:r>
            <a:r>
              <a:rPr lang="en-US" sz="2000" b="1" dirty="0"/>
              <a:t> del </a:t>
            </a:r>
            <a:r>
              <a:rPr lang="en-US" sz="2000" b="1" dirty="0" err="1"/>
              <a:t>nitrógeno</a:t>
            </a:r>
            <a:r>
              <a:rPr lang="es-ES" sz="2000" b="1" dirty="0"/>
              <a:t>, ¿de dónde tiende a provenir el exceso de nitratos en los cuerpos de agua? (diapositiva 37) </a:t>
            </a:r>
          </a:p>
          <a:p>
            <a:pPr lvl="0"/>
            <a:r>
              <a:rPr lang="es-ES" b="1" dirty="0">
                <a:solidFill>
                  <a:srgbClr val="FF0000"/>
                </a:solidFill>
              </a:rPr>
              <a:t>Si no está seguro de alguna de las respuestas a estas preguntas, puede encontrarlas revisando el conjunto de diapositivas. ¿Otras preguntas? Eche un vistazo a las Preguntas frecuentes, siguiente diapositiva.</a:t>
            </a:r>
            <a:endParaRPr lang="en-US" b="1" dirty="0">
              <a:solidFill>
                <a:srgbClr val="FF0000"/>
              </a:solidFill>
            </a:endParaRPr>
          </a:p>
        </p:txBody>
      </p:sp>
      <p:sp>
        <p:nvSpPr>
          <p:cNvPr id="10" name="Rectángulo redondeado 9"/>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993653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78</a:t>
            </a:fld>
            <a:endParaRPr lang="en-US" dirty="0"/>
          </a:p>
        </p:txBody>
      </p:sp>
      <p:sp>
        <p:nvSpPr>
          <p:cNvPr id="4" name="Title 3"/>
          <p:cNvSpPr>
            <a:spLocks noGrp="1"/>
          </p:cNvSpPr>
          <p:nvPr>
            <p:ph type="title"/>
          </p:nvPr>
        </p:nvSpPr>
        <p:spPr>
          <a:xfrm>
            <a:off x="839788" y="0"/>
            <a:ext cx="10294377" cy="1600200"/>
          </a:xfrm>
        </p:spPr>
        <p:txBody>
          <a:bodyPr/>
          <a:lstStyle/>
          <a:p>
            <a:r>
              <a:rPr lang="en-US" dirty="0"/>
              <a:t>PF- </a:t>
            </a:r>
            <a:r>
              <a:rPr lang="en-US" dirty="0" err="1"/>
              <a:t>Preguntas</a:t>
            </a:r>
            <a:r>
              <a:rPr lang="en-US" dirty="0"/>
              <a:t> </a:t>
            </a:r>
            <a:r>
              <a:rPr lang="en-US" dirty="0" err="1"/>
              <a:t>Frecuentes</a:t>
            </a:r>
            <a:r>
              <a:rPr lang="en-US" dirty="0"/>
              <a:t>- </a:t>
            </a:r>
            <a:r>
              <a:rPr lang="en-US" dirty="0" err="1"/>
              <a:t>Página</a:t>
            </a:r>
            <a:r>
              <a:rPr lang="en-US" dirty="0"/>
              <a:t> 1</a:t>
            </a:r>
          </a:p>
        </p:txBody>
      </p:sp>
      <p:sp>
        <p:nvSpPr>
          <p:cNvPr id="17" name="TextBox 16"/>
          <p:cNvSpPr txBox="1"/>
          <p:nvPr/>
        </p:nvSpPr>
        <p:spPr>
          <a:xfrm>
            <a:off x="839788" y="1691258"/>
            <a:ext cx="10939836" cy="5078313"/>
          </a:xfrm>
          <a:prstGeom prst="rect">
            <a:avLst/>
          </a:prstGeom>
          <a:noFill/>
        </p:spPr>
        <p:txBody>
          <a:bodyPr wrap="square" rtlCol="0">
            <a:spAutoFit/>
          </a:bodyPr>
          <a:lstStyle/>
          <a:p>
            <a:r>
              <a:rPr lang="es-ES" b="1" dirty="0">
                <a:solidFill>
                  <a:schemeClr val="accent5">
                    <a:lumMod val="50000"/>
                  </a:schemeClr>
                </a:solidFill>
              </a:rPr>
              <a:t>¿Es aceptable utilizar un sitio creado por el hombre, p. ej. un estanque construido cerca de la escuela? </a:t>
            </a:r>
          </a:p>
          <a:p>
            <a:r>
              <a:rPr lang="es-ES" dirty="0"/>
              <a:t>Respuesta: Aunque los sitios naturales ocupan el primer lugar en el orden de preferencia, se pueden utilizar los sitios creados por el hombre. Muchos lagos y estanques son artificiales. </a:t>
            </a:r>
          </a:p>
          <a:p>
            <a:endParaRPr lang="es-ES" dirty="0"/>
          </a:p>
          <a:p>
            <a:r>
              <a:rPr lang="es-ES" b="1" dirty="0">
                <a:solidFill>
                  <a:schemeClr val="accent5">
                    <a:lumMod val="50000"/>
                  </a:schemeClr>
                </a:solidFill>
              </a:rPr>
              <a:t>Mi costa se curva. ¿Es este un sitio apropiado? </a:t>
            </a:r>
          </a:p>
          <a:p>
            <a:r>
              <a:rPr lang="es-ES" dirty="0"/>
              <a:t>Respuesta: Rara vez encontrará una costa perfectamente recta. Trate de elegir un tramo de costa lo más recto posible o un área de costa representativa del cuerpo de agua.</a:t>
            </a:r>
            <a:endParaRPr lang="en-US" dirty="0"/>
          </a:p>
          <a:p>
            <a:endParaRPr lang="en-US" dirty="0"/>
          </a:p>
          <a:p>
            <a:r>
              <a:rPr lang="es-ES" b="1" dirty="0">
                <a:solidFill>
                  <a:schemeClr val="accent5">
                    <a:lumMod val="50000"/>
                  </a:schemeClr>
                </a:solidFill>
              </a:rPr>
              <a:t>Hay campos agrícolas al norte de mi sitio. ¿Cómo debo indicarlos? </a:t>
            </a:r>
          </a:p>
          <a:p>
            <a:r>
              <a:rPr lang="es-ES" dirty="0"/>
              <a:t>Respuesta: En la sección Comentarios, anote cualquier cosa dentro de su cuenca que crea que podría afectar el agua. En el mapa de campo, anote la dirección y la distancia aproximada a las principales características de la cobertura terrestre del área circundante. Mi playa tiene orillas rocosas y arenosas. </a:t>
            </a:r>
          </a:p>
          <a:p>
            <a:endParaRPr lang="es-ES" dirty="0"/>
          </a:p>
          <a:p>
            <a:r>
              <a:rPr lang="es-ES" b="1" dirty="0">
                <a:solidFill>
                  <a:schemeClr val="accent5">
                    <a:lumMod val="50000"/>
                  </a:schemeClr>
                </a:solidFill>
              </a:rPr>
              <a:t>¿Debería elegir una combinación o intentar encontrar un sitio con un solo tipo de hábitat? </a:t>
            </a:r>
          </a:p>
          <a:p>
            <a:r>
              <a:rPr lang="es-ES" dirty="0"/>
              <a:t>Respuesta: Intente encontrar un sitio con un solo tipo de hábitat. Los procedimientos de muestreo para diferentes tipos de costa son diferentes.</a:t>
            </a:r>
            <a:endParaRPr lang="en-US" dirty="0"/>
          </a:p>
          <a:p>
            <a:pPr algn="just"/>
            <a:endParaRPr lang="en-US" dirty="0"/>
          </a:p>
          <a:p>
            <a:pPr algn="just"/>
            <a:endParaRPr lang="en-US" dirty="0"/>
          </a:p>
        </p:txBody>
      </p:sp>
    </p:spTree>
    <p:extLst>
      <p:ext uri="{BB962C8B-B14F-4D97-AF65-F5344CB8AC3E}">
        <p14:creationId xmlns:p14="http://schemas.microsoft.com/office/powerpoint/2010/main" val="61594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7</a:t>
            </a:fld>
            <a:endParaRPr lang="en-US" dirty="0"/>
          </a:p>
        </p:txBody>
      </p:sp>
      <p:sp>
        <p:nvSpPr>
          <p:cNvPr id="4" name="Title 3"/>
          <p:cNvSpPr>
            <a:spLocks noGrp="1"/>
          </p:cNvSpPr>
          <p:nvPr>
            <p:ph type="title"/>
          </p:nvPr>
        </p:nvSpPr>
        <p:spPr>
          <a:xfrm>
            <a:off x="839788" y="1178969"/>
            <a:ext cx="7963249" cy="535531"/>
          </a:xfrm>
        </p:spPr>
        <p:txBody>
          <a:bodyPr>
            <a:normAutofit/>
          </a:bodyPr>
          <a:lstStyle/>
          <a:p>
            <a:r>
              <a:rPr lang="es-AR" dirty="0" smtClean="0"/>
              <a:t>¡Repase su comprensión!  Pregunta 1</a:t>
            </a:r>
            <a:endParaRPr lang="es-AR" dirty="0"/>
          </a:p>
        </p:txBody>
      </p:sp>
      <p:sp>
        <p:nvSpPr>
          <p:cNvPr id="6" name="Text Placeholder 5"/>
          <p:cNvSpPr>
            <a:spLocks noGrp="1"/>
          </p:cNvSpPr>
          <p:nvPr>
            <p:ph type="body" sz="half" idx="2"/>
          </p:nvPr>
        </p:nvSpPr>
        <p:spPr>
          <a:xfrm>
            <a:off x="839788" y="2057400"/>
            <a:ext cx="9935788" cy="4462670"/>
          </a:xfrm>
        </p:spPr>
        <p:txBody>
          <a:bodyPr>
            <a:normAutofit fontScale="92500" lnSpcReduction="20000"/>
          </a:bodyPr>
          <a:lstStyle/>
          <a:p>
            <a:r>
              <a:rPr lang="es-ES" sz="2400" b="1" dirty="0">
                <a:solidFill>
                  <a:schemeClr val="accent5">
                    <a:lumMod val="75000"/>
                  </a:schemeClr>
                </a:solidFill>
              </a:rPr>
              <a:t>Cuando decimos que en el sistema de la Tierra, todo está conectado con todo lo demás, podemos estar refiriéndonos a:</a:t>
            </a:r>
          </a:p>
          <a:p>
            <a:endParaRPr lang="en-US" sz="2400" b="1" dirty="0">
              <a:solidFill>
                <a:srgbClr val="243A9D"/>
              </a:solidFill>
            </a:endParaRPr>
          </a:p>
          <a:p>
            <a:pPr marL="457200" indent="-457200">
              <a:buAutoNum type="alphaLcPeriod"/>
            </a:pPr>
            <a:r>
              <a:rPr lang="es-ES" sz="2400" b="1" dirty="0">
                <a:solidFill>
                  <a:schemeClr val="accent5">
                    <a:lumMod val="75000"/>
                  </a:schemeClr>
                </a:solidFill>
              </a:rPr>
              <a:t>Los procesos físicos, químicos y biológicos de la Tierra que interactúan entre sí</a:t>
            </a:r>
            <a:endParaRPr lang="en-US" sz="2400" b="1" dirty="0">
              <a:solidFill>
                <a:schemeClr val="accent5">
                  <a:lumMod val="75000"/>
                </a:schemeClr>
              </a:solidFill>
            </a:endParaRPr>
          </a:p>
          <a:p>
            <a:pPr marL="457200" indent="-457200">
              <a:buAutoNum type="alphaLcPeriod"/>
            </a:pPr>
            <a:r>
              <a:rPr lang="es-ES" sz="2400" b="1" dirty="0">
                <a:solidFill>
                  <a:schemeClr val="accent5">
                    <a:lumMod val="75000"/>
                  </a:schemeClr>
                </a:solidFill>
              </a:rPr>
              <a:t>Las conexiones entre la atmósfera, la hidrósfera, la litósfera y la biósfera</a:t>
            </a:r>
          </a:p>
          <a:p>
            <a:pPr marL="457200" indent="-457200">
              <a:buAutoNum type="alphaLcPeriod"/>
            </a:pPr>
            <a:r>
              <a:rPr lang="es-ES" sz="2400" b="1" dirty="0">
                <a:solidFill>
                  <a:schemeClr val="accent5">
                    <a:lumMod val="75000"/>
                  </a:schemeClr>
                </a:solidFill>
              </a:rPr>
              <a:t>El sistema donde fluye la energía y los ciclos de la materia </a:t>
            </a:r>
          </a:p>
          <a:p>
            <a:pPr marL="457200" indent="-457200">
              <a:buAutoNum type="alphaLcPeriod"/>
            </a:pPr>
            <a:r>
              <a:rPr lang="es-ES" sz="2400" b="1" dirty="0">
                <a:solidFill>
                  <a:schemeClr val="accent5">
                    <a:lumMod val="75000"/>
                  </a:schemeClr>
                </a:solidFill>
              </a:rPr>
              <a:t> La forma en que el ciclo hidrológico mueve el agua a través del aire, la tierra y la vida.</a:t>
            </a:r>
            <a:endParaRPr lang="en-US" sz="2400" b="1" dirty="0">
              <a:solidFill>
                <a:schemeClr val="accent5">
                  <a:lumMod val="75000"/>
                </a:schemeClr>
              </a:solidFill>
            </a:endParaRPr>
          </a:p>
          <a:p>
            <a:r>
              <a:rPr lang="en-US" sz="2400" b="1" dirty="0">
                <a:solidFill>
                  <a:schemeClr val="accent5">
                    <a:lumMod val="75000"/>
                  </a:schemeClr>
                </a:solidFill>
              </a:rPr>
              <a:t>e.     </a:t>
            </a:r>
            <a:r>
              <a:rPr lang="es-AR" sz="2400" b="1" dirty="0" smtClean="0">
                <a:solidFill>
                  <a:schemeClr val="accent5">
                    <a:lumMod val="75000"/>
                  </a:schemeClr>
                </a:solidFill>
              </a:rPr>
              <a:t>Respuestas A y B</a:t>
            </a:r>
          </a:p>
          <a:p>
            <a:r>
              <a:rPr lang="es-AR" sz="2400" b="1" dirty="0" smtClean="0">
                <a:solidFill>
                  <a:schemeClr val="accent5">
                    <a:lumMod val="75000"/>
                  </a:schemeClr>
                </a:solidFill>
              </a:rPr>
              <a:t>f.     Todas las respuestas anteriores</a:t>
            </a:r>
          </a:p>
          <a:p>
            <a:endParaRPr lang="es-AR" sz="2400" b="1" dirty="0" smtClean="0">
              <a:solidFill>
                <a:schemeClr val="accent5">
                  <a:lumMod val="50000"/>
                </a:schemeClr>
              </a:solidFill>
            </a:endParaRPr>
          </a:p>
          <a:p>
            <a:r>
              <a:rPr lang="es-AR" sz="2400" b="1" dirty="0" smtClean="0"/>
              <a:t>¿Cuál es su respuesta? </a:t>
            </a:r>
          </a:p>
          <a:p>
            <a:r>
              <a:rPr lang="en-US" sz="2400" dirty="0"/>
              <a:t> </a:t>
            </a:r>
          </a:p>
          <a:p>
            <a:endParaRPr lang="en-US" dirty="0"/>
          </a:p>
        </p:txBody>
      </p:sp>
      <p:sp>
        <p:nvSpPr>
          <p:cNvPr id="9" name="Rectángulo redondeado 8"/>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580157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79</a:t>
            </a:fld>
            <a:endParaRPr lang="en-US" dirty="0"/>
          </a:p>
        </p:txBody>
      </p:sp>
      <p:sp>
        <p:nvSpPr>
          <p:cNvPr id="4" name="Title 3"/>
          <p:cNvSpPr>
            <a:spLocks noGrp="1"/>
          </p:cNvSpPr>
          <p:nvPr>
            <p:ph type="title"/>
          </p:nvPr>
        </p:nvSpPr>
        <p:spPr>
          <a:xfrm>
            <a:off x="839788" y="1064669"/>
            <a:ext cx="10294377" cy="535531"/>
          </a:xfrm>
        </p:spPr>
        <p:txBody>
          <a:bodyPr>
            <a:spAutoFit/>
          </a:bodyPr>
          <a:lstStyle/>
          <a:p>
            <a:r>
              <a:rPr lang="en-US" dirty="0"/>
              <a:t>PF- </a:t>
            </a:r>
            <a:r>
              <a:rPr lang="en-US" dirty="0" err="1"/>
              <a:t>Preguntas</a:t>
            </a:r>
            <a:r>
              <a:rPr lang="en-US" dirty="0"/>
              <a:t> </a:t>
            </a:r>
            <a:r>
              <a:rPr lang="en-US" dirty="0" err="1"/>
              <a:t>Frecuentes</a:t>
            </a:r>
            <a:r>
              <a:rPr lang="en-US" dirty="0"/>
              <a:t>- </a:t>
            </a:r>
            <a:r>
              <a:rPr lang="en-US" dirty="0" err="1"/>
              <a:t>Página</a:t>
            </a:r>
            <a:r>
              <a:rPr lang="en-US" dirty="0"/>
              <a:t> 2</a:t>
            </a:r>
          </a:p>
        </p:txBody>
      </p:sp>
      <p:sp>
        <p:nvSpPr>
          <p:cNvPr id="17" name="TextBox 16"/>
          <p:cNvSpPr txBox="1"/>
          <p:nvPr/>
        </p:nvSpPr>
        <p:spPr>
          <a:xfrm>
            <a:off x="839787" y="1691258"/>
            <a:ext cx="10706753" cy="5078313"/>
          </a:xfrm>
          <a:prstGeom prst="rect">
            <a:avLst/>
          </a:prstGeom>
          <a:noFill/>
        </p:spPr>
        <p:txBody>
          <a:bodyPr wrap="square" rtlCol="0">
            <a:spAutoFit/>
          </a:bodyPr>
          <a:lstStyle/>
          <a:p>
            <a:pPr algn="just"/>
            <a:r>
              <a:rPr lang="es-ES" b="1" dirty="0">
                <a:solidFill>
                  <a:schemeClr val="accent5">
                    <a:lumMod val="50000"/>
                  </a:schemeClr>
                </a:solidFill>
              </a:rPr>
              <a:t>Vivimos bastante cerca de un río, pero mi clase no puede ir tan lejos para tomar muestras todas las semanas. ¿Deberíamos elegir un sitio menos preferible, pero más cercano</a:t>
            </a:r>
            <a:r>
              <a:rPr lang="es-ES" dirty="0"/>
              <a:t>? </a:t>
            </a:r>
          </a:p>
          <a:p>
            <a:pPr algn="just"/>
            <a:r>
              <a:rPr lang="es-ES" dirty="0"/>
              <a:t>Respuesta: Intente tomar muestras de cuerpos de agua que sean importantes para su área, incluso si tiene que utilizar una estrategia de muestreo menos frecuente. Los sitios más cercanos a usted que se pueden muestrear semanalmente también se pueden elegir como un segundo sitio de muestreo. Esto a menudo genera comparaciones interesantes entre los sitios. </a:t>
            </a:r>
          </a:p>
          <a:p>
            <a:pPr algn="just"/>
            <a:endParaRPr lang="es-ES" dirty="0"/>
          </a:p>
          <a:p>
            <a:pPr algn="just"/>
            <a:r>
              <a:rPr lang="es-ES" b="1" dirty="0">
                <a:solidFill>
                  <a:schemeClr val="accent5">
                    <a:lumMod val="50000"/>
                  </a:schemeClr>
                </a:solidFill>
              </a:rPr>
              <a:t>¿Puedo elegir un sitio que a veces esté seco? </a:t>
            </a:r>
          </a:p>
          <a:p>
            <a:pPr algn="just"/>
            <a:r>
              <a:rPr lang="es-ES" dirty="0"/>
              <a:t>Respuesta: Los sitios de agua a veces pueden secarse, congelarse o inundarse, de modo que no se pueden recopilar datos. Si ocurre una de estas situaciones, marque "seco", "congelado" o "inundado" en la página de ingreso de datos para cada semana que no pueda recolectar una muestra de agua. Esto les indicará a los investigadores que el sitio todavía está siendo monitoreado aunque no se puedan recolectar datos sobre el agua.</a:t>
            </a:r>
          </a:p>
          <a:p>
            <a:pPr algn="just"/>
            <a:endParaRPr lang="es-ES" b="1" dirty="0">
              <a:solidFill>
                <a:schemeClr val="accent5">
                  <a:lumMod val="50000"/>
                </a:schemeClr>
              </a:solidFill>
            </a:endParaRPr>
          </a:p>
          <a:p>
            <a:pPr algn="just"/>
            <a:r>
              <a:rPr lang="es-ES" b="1" dirty="0">
                <a:solidFill>
                  <a:schemeClr val="accent5">
                    <a:lumMod val="50000"/>
                  </a:schemeClr>
                </a:solidFill>
              </a:rPr>
              <a:t>¿Puedo tener más de un sitio en un río o lago? </a:t>
            </a:r>
          </a:p>
          <a:p>
            <a:pPr algn="just"/>
            <a:r>
              <a:rPr lang="es-ES" dirty="0"/>
              <a:t>Respuesta: Son deseables varios sitios a lo largo de una cuenca. Se pueden encontrar diferencias significativas en sitios con diferentes profundidades, cerca de diferentes coberturas terrestres o en afluentes de un río o cuerpo de agua más grande.</a:t>
            </a:r>
            <a:endParaRPr lang="en-US" dirty="0"/>
          </a:p>
          <a:p>
            <a:pPr algn="just"/>
            <a:endParaRPr lang="en-US" dirty="0"/>
          </a:p>
        </p:txBody>
      </p:sp>
    </p:spTree>
    <p:extLst>
      <p:ext uri="{BB962C8B-B14F-4D97-AF65-F5344CB8AC3E}">
        <p14:creationId xmlns:p14="http://schemas.microsoft.com/office/powerpoint/2010/main" val="2538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2098371" y="1708699"/>
            <a:ext cx="8459555" cy="4098468"/>
          </a:xfrm>
          <a:prstGeom prst="rect">
            <a:avLst/>
          </a:prstGeom>
          <a:solidFill>
            <a:schemeClr val="accent1">
              <a:alpha val="0"/>
            </a:schemeClr>
          </a:solidFill>
          <a:ln w="9525">
            <a:noFill/>
            <a:miter lim="800000"/>
            <a:headEnd/>
            <a:tailEnd/>
          </a:ln>
          <a:effectLst/>
        </p:spPr>
      </p:pic>
      <p:sp>
        <p:nvSpPr>
          <p:cNvPr id="2" name="Slide Number Placeholder 1"/>
          <p:cNvSpPr>
            <a:spLocks noGrp="1"/>
          </p:cNvSpPr>
          <p:nvPr>
            <p:ph type="sldNum" sz="quarter" idx="12"/>
          </p:nvPr>
        </p:nvSpPr>
        <p:spPr/>
        <p:txBody>
          <a:bodyPr/>
          <a:lstStyle/>
          <a:p>
            <a:fld id="{6AA45AED-E2A5-D345-AA9C-D2E1C57AA5E2}" type="slidenum">
              <a:rPr lang="en-US" smtClean="0"/>
              <a:t>80</a:t>
            </a:fld>
            <a:endParaRPr lang="en-US" dirty="0"/>
          </a:p>
        </p:txBody>
      </p:sp>
      <p:sp>
        <p:nvSpPr>
          <p:cNvPr id="4" name="Title 3"/>
          <p:cNvSpPr>
            <a:spLocks noGrp="1"/>
          </p:cNvSpPr>
          <p:nvPr>
            <p:ph type="title"/>
          </p:nvPr>
        </p:nvSpPr>
        <p:spPr>
          <a:xfrm>
            <a:off x="839788" y="0"/>
            <a:ext cx="10294377" cy="1600200"/>
          </a:xfrm>
        </p:spPr>
        <p:txBody>
          <a:bodyPr/>
          <a:lstStyle/>
          <a:p>
            <a:r>
              <a:rPr lang="en-US" dirty="0"/>
              <a:t>¡Ha </a:t>
            </a:r>
            <a:r>
              <a:rPr lang="en-US" dirty="0" err="1"/>
              <a:t>terminado</a:t>
            </a:r>
            <a:r>
              <a:rPr lang="en-US" dirty="0"/>
              <a:t>! </a:t>
            </a:r>
          </a:p>
        </p:txBody>
      </p:sp>
      <p:sp>
        <p:nvSpPr>
          <p:cNvPr id="17" name="TextBox 16"/>
          <p:cNvSpPr txBox="1"/>
          <p:nvPr/>
        </p:nvSpPr>
        <p:spPr>
          <a:xfrm>
            <a:off x="679612" y="1927605"/>
            <a:ext cx="10674188" cy="2831544"/>
          </a:xfrm>
          <a:prstGeom prst="rect">
            <a:avLst/>
          </a:prstGeom>
          <a:noFill/>
        </p:spPr>
        <p:txBody>
          <a:bodyPr wrap="square" rtlCol="0">
            <a:spAutoFit/>
          </a:bodyPr>
          <a:lstStyle/>
          <a:p>
            <a:pPr algn="just"/>
            <a:r>
              <a:rPr lang="es-ES" sz="3200" dirty="0"/>
              <a:t>Ahora ha completado el conjunto de diapositivas. Si está listo para realizar la prueba, regístrese y responda el cuestionario correspondiente a la </a:t>
            </a:r>
            <a:r>
              <a:rPr lang="es-ES" sz="3200" b="1" dirty="0">
                <a:solidFill>
                  <a:schemeClr val="accent5">
                    <a:lumMod val="50000"/>
                  </a:schemeClr>
                </a:solidFill>
              </a:rPr>
              <a:t>Introducción a la Hidrósfera. </a:t>
            </a:r>
          </a:p>
          <a:p>
            <a:pPr algn="just"/>
            <a:endParaRPr lang="es-ES" sz="3200" dirty="0"/>
          </a:p>
          <a:p>
            <a:pPr algn="just"/>
            <a:r>
              <a:rPr lang="es-ES" sz="3200" dirty="0"/>
              <a:t>¡Bienvenido a la Investigación de la Hidrósfera GLOBE</a:t>
            </a:r>
            <a:endParaRPr lang="en-US" sz="3200" dirty="0"/>
          </a:p>
          <a:p>
            <a:pPr algn="just"/>
            <a:endParaRPr lang="en-US" dirty="0"/>
          </a:p>
        </p:txBody>
      </p:sp>
      <p:sp>
        <p:nvSpPr>
          <p:cNvPr id="5" name="TextBox 4"/>
          <p:cNvSpPr txBox="1"/>
          <p:nvPr/>
        </p:nvSpPr>
        <p:spPr>
          <a:xfrm>
            <a:off x="4241480" y="4930395"/>
            <a:ext cx="4424053" cy="1569660"/>
          </a:xfrm>
          <a:prstGeom prst="rect">
            <a:avLst/>
          </a:prstGeom>
          <a:noFill/>
        </p:spPr>
        <p:txBody>
          <a:bodyPr wrap="square" rtlCol="0">
            <a:spAutoFit/>
          </a:bodyPr>
          <a:lstStyle/>
          <a:p>
            <a:pPr algn="ctr"/>
            <a:r>
              <a:rPr lang="en-US" b="1" dirty="0">
                <a:solidFill>
                  <a:srgbClr val="000072"/>
                </a:solidFill>
              </a:rPr>
              <a:t>Para mayor </a:t>
            </a:r>
            <a:r>
              <a:rPr lang="en-US" b="1" dirty="0" err="1">
                <a:solidFill>
                  <a:srgbClr val="000072"/>
                </a:solidFill>
              </a:rPr>
              <a:t>información</a:t>
            </a:r>
            <a:r>
              <a:rPr lang="en-US" b="1" dirty="0">
                <a:solidFill>
                  <a:srgbClr val="000072"/>
                </a:solidFill>
              </a:rPr>
              <a:t> </a:t>
            </a:r>
            <a:r>
              <a:rPr lang="en-US" b="1" dirty="0" err="1">
                <a:solidFill>
                  <a:srgbClr val="000072"/>
                </a:solidFill>
              </a:rPr>
              <a:t>contacte</a:t>
            </a:r>
            <a:r>
              <a:rPr lang="en-US" b="1" dirty="0">
                <a:solidFill>
                  <a:srgbClr val="000072"/>
                </a:solidFill>
              </a:rPr>
              <a:t> a </a:t>
            </a:r>
            <a:endParaRPr lang="en-US" b="1" dirty="0">
              <a:solidFill>
                <a:srgbClr val="055000"/>
              </a:solidFill>
            </a:endParaRPr>
          </a:p>
          <a:p>
            <a:r>
              <a:rPr lang="en-US" b="1" dirty="0">
                <a:solidFill>
                  <a:srgbClr val="055000"/>
                </a:solidFill>
              </a:rPr>
              <a:t>					</a:t>
            </a:r>
            <a:r>
              <a:rPr lang="en-US" b="1" u="sng" dirty="0">
                <a:solidFill>
                  <a:schemeClr val="accent5">
                    <a:lumMod val="75000"/>
                  </a:schemeClr>
                </a:solidFill>
              </a:rPr>
              <a:t>EL </a:t>
            </a:r>
            <a:r>
              <a:rPr lang="en-US" b="1" u="sng" dirty="0" err="1">
                <a:solidFill>
                  <a:schemeClr val="accent5">
                    <a:lumMod val="75000"/>
                  </a:schemeClr>
                </a:solidFill>
                <a:hlinkClick r:id="rId3">
                  <a:extLst>
                    <a:ext uri="{A12FA001-AC4F-418D-AE19-62706E023703}">
                      <ahyp:hlinkClr xmlns:ahyp="http://schemas.microsoft.com/office/drawing/2018/hyperlinkcolor" xmlns="" val="tx"/>
                    </a:ext>
                  </a:extLst>
                </a:hlinkClick>
              </a:rPr>
              <a:t>Program</a:t>
            </a:r>
            <a:r>
              <a:rPr lang="en-US" b="1" u="sng" dirty="0" err="1">
                <a:solidFill>
                  <a:schemeClr val="accent5">
                    <a:lumMod val="75000"/>
                  </a:schemeClr>
                </a:solidFill>
              </a:rPr>
              <a:t>a</a:t>
            </a:r>
            <a:r>
              <a:rPr lang="en-US" b="1" u="sng" dirty="0">
                <a:solidFill>
                  <a:schemeClr val="accent5">
                    <a:lumMod val="75000"/>
                  </a:schemeClr>
                </a:solidFill>
              </a:rPr>
              <a:t> GLOBE</a:t>
            </a:r>
          </a:p>
          <a:p>
            <a:endParaRPr lang="en-US" sz="2400" b="1" dirty="0">
              <a:solidFill>
                <a:srgbClr val="055000"/>
              </a:solidFill>
            </a:endParaRPr>
          </a:p>
          <a:p>
            <a:endParaRPr lang="en-US" b="1" i="1" dirty="0"/>
          </a:p>
        </p:txBody>
      </p:sp>
    </p:spTree>
    <p:extLst>
      <p:ext uri="{BB962C8B-B14F-4D97-AF65-F5344CB8AC3E}">
        <p14:creationId xmlns:p14="http://schemas.microsoft.com/office/powerpoint/2010/main" val="16126346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81</a:t>
            </a:fld>
            <a:endParaRPr lang="en-US" dirty="0"/>
          </a:p>
        </p:txBody>
      </p:sp>
      <p:sp>
        <p:nvSpPr>
          <p:cNvPr id="4" name="Title 3"/>
          <p:cNvSpPr>
            <a:spLocks noGrp="1"/>
          </p:cNvSpPr>
          <p:nvPr>
            <p:ph type="title"/>
          </p:nvPr>
        </p:nvSpPr>
        <p:spPr>
          <a:xfrm>
            <a:off x="649881" y="497872"/>
            <a:ext cx="11283813" cy="1600200"/>
          </a:xfrm>
        </p:spPr>
        <p:txBody>
          <a:bodyPr>
            <a:normAutofit/>
          </a:bodyPr>
          <a:lstStyle/>
          <a:p>
            <a:pPr marL="0" indent="0"/>
            <a:r>
              <a:rPr lang="en-US" sz="2000" b="1" dirty="0"/>
              <a:t>Por favor </a:t>
            </a:r>
            <a:r>
              <a:rPr lang="en-US" sz="2000" b="1" dirty="0" err="1"/>
              <a:t>envíenos</a:t>
            </a:r>
            <a:r>
              <a:rPr lang="en-US" sz="2000" b="1" dirty="0"/>
              <a:t> </a:t>
            </a:r>
            <a:r>
              <a:rPr lang="es-ES" sz="2000" b="1" dirty="0"/>
              <a:t>sus comentarios sobre este módulo. ¡Este es un proyecto comunitario y agradecemos sus comentarios, sugerencias y ediciones!</a:t>
            </a:r>
            <a:r>
              <a:rPr lang="en-US" sz="2000" b="1" dirty="0"/>
              <a:t>! </a:t>
            </a:r>
            <a:r>
              <a:rPr lang="en-US" sz="2000" b="1" dirty="0" err="1"/>
              <a:t>Comente</a:t>
            </a:r>
            <a:r>
              <a:rPr lang="en-US" sz="2000" b="1" dirty="0"/>
              <a:t> </a:t>
            </a:r>
            <a:r>
              <a:rPr lang="en-US" sz="2000" b="1" dirty="0" err="1"/>
              <a:t>aquí</a:t>
            </a:r>
            <a:r>
              <a:rPr lang="en-US" sz="2000" b="1" dirty="0"/>
              <a:t>: </a:t>
            </a:r>
            <a:r>
              <a:rPr lang="en-US" sz="2000" b="1" u="sng" dirty="0">
                <a:solidFill>
                  <a:srgbClr val="0563C1"/>
                </a:solidFill>
                <a:hlinkClick r:id="rId2"/>
              </a:rPr>
              <a:t>eTraining Feedback</a:t>
            </a:r>
            <a:r>
              <a:rPr lang="en-US" sz="2000" b="1" u="sng" dirty="0">
                <a:solidFill>
                  <a:srgbClr val="0563C1"/>
                </a:solidFill>
              </a:rPr>
              <a:t/>
            </a:r>
            <a:br>
              <a:rPr lang="en-US" sz="2000" b="1" u="sng" dirty="0">
                <a:solidFill>
                  <a:srgbClr val="0563C1"/>
                </a:solidFill>
              </a:rPr>
            </a:br>
            <a:r>
              <a:rPr lang="en-US" sz="2000" b="1" dirty="0"/>
              <a:t>¿</a:t>
            </a:r>
            <a:r>
              <a:rPr lang="en-US" sz="2000" b="1" dirty="0" err="1"/>
              <a:t>Preguntas</a:t>
            </a:r>
            <a:r>
              <a:rPr lang="en-US" sz="2000" b="1" dirty="0"/>
              <a:t> </a:t>
            </a:r>
            <a:r>
              <a:rPr lang="en-US" sz="2000" b="1" dirty="0" err="1"/>
              <a:t>acerca</a:t>
            </a:r>
            <a:r>
              <a:rPr lang="en-US" sz="2000" b="1" dirty="0"/>
              <a:t> del </a:t>
            </a:r>
            <a:r>
              <a:rPr lang="en-US" sz="2000" b="1" dirty="0" err="1"/>
              <a:t>contenido</a:t>
            </a:r>
            <a:r>
              <a:rPr lang="en-US" sz="2000" b="1" dirty="0"/>
              <a:t> de </a:t>
            </a:r>
            <a:r>
              <a:rPr lang="en-US" sz="2000" b="1" dirty="0" err="1"/>
              <a:t>este</a:t>
            </a:r>
            <a:r>
              <a:rPr lang="en-US" sz="2000" b="1" dirty="0"/>
              <a:t> </a:t>
            </a:r>
            <a:r>
              <a:rPr lang="en-US" sz="2000" b="1" dirty="0" err="1"/>
              <a:t>módulo</a:t>
            </a:r>
            <a:r>
              <a:rPr lang="en-US" sz="2000" b="1" dirty="0"/>
              <a:t>? </a:t>
            </a:r>
            <a:r>
              <a:rPr lang="en-US" sz="2000" b="1" dirty="0" err="1"/>
              <a:t>Contacte</a:t>
            </a:r>
            <a:r>
              <a:rPr lang="en-US" sz="2000" b="1" dirty="0"/>
              <a:t> a GLOBE: </a:t>
            </a:r>
            <a:r>
              <a:rPr lang="en-US" sz="2000" b="1" u="sng" dirty="0">
                <a:solidFill>
                  <a:srgbClr val="0563C1"/>
                </a:solidFill>
                <a:hlinkClick r:id="rId3"/>
              </a:rPr>
              <a:t>help@globe.gov</a:t>
            </a:r>
            <a:r>
              <a:rPr lang="en-US" sz="2000" dirty="0"/>
              <a:t/>
            </a:r>
            <a:br>
              <a:rPr lang="en-US" sz="2000" dirty="0"/>
            </a:br>
            <a:endParaRPr lang="en-US" sz="2000" b="1" dirty="0">
              <a:latin typeface="+mn-lt"/>
            </a:endParaRPr>
          </a:p>
        </p:txBody>
      </p:sp>
      <p:sp>
        <p:nvSpPr>
          <p:cNvPr id="17" name="TextBox 16"/>
          <p:cNvSpPr txBox="1"/>
          <p:nvPr/>
        </p:nvSpPr>
        <p:spPr>
          <a:xfrm>
            <a:off x="614887" y="1906247"/>
            <a:ext cx="10962225" cy="5524589"/>
          </a:xfrm>
          <a:prstGeom prst="rect">
            <a:avLst/>
          </a:prstGeom>
          <a:noFill/>
        </p:spPr>
        <p:txBody>
          <a:bodyPr wrap="square" rtlCol="0">
            <a:spAutoFit/>
          </a:bodyPr>
          <a:lstStyle/>
          <a:p>
            <a:r>
              <a:rPr lang="en-US" sz="2400" b="1" dirty="0" err="1"/>
              <a:t>Créditos</a:t>
            </a:r>
            <a:endParaRPr lang="en-US" sz="2400" b="1" dirty="0"/>
          </a:p>
          <a:p>
            <a:r>
              <a:rPr lang="en-US" b="1" dirty="0" err="1"/>
              <a:t>Diapositivas</a:t>
            </a:r>
            <a:r>
              <a:rPr lang="en-US" b="1" dirty="0"/>
              <a:t>:  </a:t>
            </a:r>
          </a:p>
          <a:p>
            <a:r>
              <a:rPr lang="en-US" dirty="0" err="1"/>
              <a:t>Russanne</a:t>
            </a:r>
            <a:r>
              <a:rPr lang="en-US" dirty="0"/>
              <a:t> Low, Ph.D., University of Nebraska-Lincoln </a:t>
            </a:r>
          </a:p>
          <a:p>
            <a:r>
              <a:rPr lang="en-US" dirty="0"/>
              <a:t>Rebecca Boger, Ph.D., Brooklyn College</a:t>
            </a:r>
          </a:p>
          <a:p>
            <a:endParaRPr lang="en-US" dirty="0"/>
          </a:p>
          <a:p>
            <a:r>
              <a:rPr lang="en-US" b="1" dirty="0" err="1"/>
              <a:t>Créditos</a:t>
            </a:r>
            <a:r>
              <a:rPr lang="en-US" b="1" dirty="0"/>
              <a:t> de </a:t>
            </a:r>
            <a:r>
              <a:rPr lang="en-US" b="1" dirty="0" err="1"/>
              <a:t>fotos</a:t>
            </a:r>
            <a:r>
              <a:rPr lang="en-US" b="1" dirty="0"/>
              <a:t>: </a:t>
            </a:r>
            <a:r>
              <a:rPr lang="en-US" dirty="0" err="1"/>
              <a:t>Russanne</a:t>
            </a:r>
            <a:r>
              <a:rPr lang="en-US" dirty="0"/>
              <a:t> Low</a:t>
            </a:r>
          </a:p>
          <a:p>
            <a:endParaRPr lang="en-US" dirty="0"/>
          </a:p>
          <a:p>
            <a:r>
              <a:rPr lang="en-US" b="1" dirty="0" err="1"/>
              <a:t>Arte</a:t>
            </a:r>
            <a:r>
              <a:rPr lang="en-US" b="1" dirty="0"/>
              <a:t> </a:t>
            </a:r>
            <a:r>
              <a:rPr lang="en-US" b="1" dirty="0" err="1"/>
              <a:t>gráfico</a:t>
            </a:r>
            <a:r>
              <a:rPr lang="en-US" b="1" dirty="0"/>
              <a:t>:  </a:t>
            </a:r>
            <a:r>
              <a:rPr lang="en-US" dirty="0"/>
              <a:t>Jenn Glaser, </a:t>
            </a:r>
            <a:r>
              <a:rPr lang="en-US" dirty="0" err="1"/>
              <a:t>ScribeArts</a:t>
            </a:r>
            <a:endParaRPr lang="en-US" dirty="0"/>
          </a:p>
          <a:p>
            <a:endParaRPr lang="en-US" dirty="0"/>
          </a:p>
          <a:p>
            <a:r>
              <a:rPr lang="en-US" b="1" dirty="0"/>
              <a:t>Más </a:t>
            </a:r>
            <a:r>
              <a:rPr lang="en-US" b="1" dirty="0" err="1"/>
              <a:t>Información</a:t>
            </a:r>
            <a:r>
              <a:rPr lang="en-US" b="1" dirty="0"/>
              <a:t>:</a:t>
            </a:r>
          </a:p>
          <a:p>
            <a:r>
              <a:rPr lang="en-US" dirty="0">
                <a:hlinkClick r:id="rId4"/>
              </a:rPr>
              <a:t>The GLOBE Program</a:t>
            </a:r>
            <a:endParaRPr lang="en-US" dirty="0"/>
          </a:p>
          <a:p>
            <a:r>
              <a:rPr lang="en-US" dirty="0">
                <a:hlinkClick r:id="rId5"/>
              </a:rPr>
              <a:t>NASA Wavelength  </a:t>
            </a:r>
            <a:r>
              <a:rPr lang="en-US" sz="1400" i="1" dirty="0" err="1"/>
              <a:t>Biblioteca</a:t>
            </a:r>
            <a:r>
              <a:rPr lang="en-US" sz="1400" i="1" dirty="0"/>
              <a:t> digital de la NASA  para </a:t>
            </a:r>
            <a:r>
              <a:rPr lang="en-US" sz="1400" i="1" dirty="0" err="1"/>
              <a:t>recursos</a:t>
            </a:r>
            <a:r>
              <a:rPr lang="en-US" sz="1400" i="1" dirty="0"/>
              <a:t> </a:t>
            </a:r>
            <a:r>
              <a:rPr lang="en-US" sz="1400" i="1" dirty="0" err="1"/>
              <a:t>académicos</a:t>
            </a:r>
            <a:r>
              <a:rPr lang="en-US" sz="1400" i="1" dirty="0"/>
              <a:t> de la Tierra y el </a:t>
            </a:r>
            <a:r>
              <a:rPr lang="en-US" sz="1400" i="1" dirty="0" err="1"/>
              <a:t>espacio</a:t>
            </a:r>
            <a:r>
              <a:rPr lang="en-US" sz="1400" i="1" dirty="0"/>
              <a:t> </a:t>
            </a:r>
          </a:p>
          <a:p>
            <a:r>
              <a:rPr lang="en-US" dirty="0">
                <a:hlinkClick r:id="rId6"/>
              </a:rPr>
              <a:t>NASA Global Climate Change: Vital Signs of the Planet</a:t>
            </a:r>
            <a:endParaRPr lang="en-US" dirty="0"/>
          </a:p>
          <a:p>
            <a:endParaRPr lang="en-US" b="1" dirty="0"/>
          </a:p>
          <a:p>
            <a:r>
              <a:rPr lang="en-US" b="1" dirty="0"/>
              <a:t>El </a:t>
            </a:r>
            <a:r>
              <a:rPr lang="en-US" b="1" dirty="0" err="1"/>
              <a:t>Programa</a:t>
            </a:r>
            <a:r>
              <a:rPr lang="en-US" b="1" dirty="0"/>
              <a:t>  GLOBE </a:t>
            </a:r>
            <a:r>
              <a:rPr lang="en-US" b="1" dirty="0" err="1"/>
              <a:t>está</a:t>
            </a:r>
            <a:r>
              <a:rPr lang="en-US" b="1" dirty="0"/>
              <a:t> </a:t>
            </a:r>
            <a:r>
              <a:rPr lang="en-US" b="1" dirty="0" err="1"/>
              <a:t>patrocinado</a:t>
            </a:r>
            <a:r>
              <a:rPr lang="en-US" b="1" dirty="0"/>
              <a:t> por </a:t>
            </a:r>
            <a:r>
              <a:rPr lang="en-US" b="1" dirty="0" err="1"/>
              <a:t>estas</a:t>
            </a:r>
            <a:r>
              <a:rPr lang="en-US" b="1" dirty="0"/>
              <a:t> </a:t>
            </a:r>
            <a:r>
              <a:rPr lang="en-US" b="1" dirty="0" err="1"/>
              <a:t>organizaciones</a:t>
            </a:r>
            <a:r>
              <a:rPr lang="en-US" b="1" dirty="0"/>
              <a:t>: </a:t>
            </a:r>
          </a:p>
          <a:p>
            <a:endParaRPr lang="en-US" b="1" dirty="0"/>
          </a:p>
          <a:p>
            <a:r>
              <a:rPr lang="en-US" sz="1100" i="1" dirty="0" err="1"/>
              <a:t>Versión</a:t>
            </a:r>
            <a:r>
              <a:rPr lang="en-US" sz="1100" i="1" dirty="0"/>
              <a:t> 6/22/20. Si </a:t>
            </a:r>
            <a:r>
              <a:rPr lang="en-US" sz="1100" i="1" dirty="0" err="1"/>
              <a:t>usted</a:t>
            </a:r>
            <a:r>
              <a:rPr lang="en-US" sz="1100" i="1" dirty="0"/>
              <a:t> </a:t>
            </a:r>
            <a:r>
              <a:rPr lang="en-US" sz="1100" i="1" dirty="0" err="1"/>
              <a:t>edita</a:t>
            </a:r>
            <a:r>
              <a:rPr lang="en-US" sz="1100" i="1" dirty="0"/>
              <a:t> y </a:t>
            </a:r>
            <a:r>
              <a:rPr lang="en-US" sz="1100" i="1" dirty="0" err="1"/>
              <a:t>modifica</a:t>
            </a:r>
            <a:r>
              <a:rPr lang="en-US" sz="1100" i="1" dirty="0"/>
              <a:t> </a:t>
            </a:r>
            <a:r>
              <a:rPr lang="en-US" sz="1100" i="1" dirty="0" err="1"/>
              <a:t>este</a:t>
            </a:r>
            <a:r>
              <a:rPr lang="en-US" sz="1100" i="1" dirty="0"/>
              <a:t> conjunto de </a:t>
            </a:r>
            <a:r>
              <a:rPr lang="en-US" sz="1100" i="1" dirty="0" err="1"/>
              <a:t>diapositivas</a:t>
            </a:r>
            <a:r>
              <a:rPr lang="en-US" sz="1100" i="1" dirty="0"/>
              <a:t> para fines </a:t>
            </a:r>
            <a:r>
              <a:rPr lang="en-US" sz="1100" i="1" dirty="0" err="1"/>
              <a:t>educativos</a:t>
            </a:r>
            <a:r>
              <a:rPr lang="en-US" sz="1100" i="1" dirty="0"/>
              <a:t>,, </a:t>
            </a:r>
            <a:r>
              <a:rPr lang="en-US" sz="1100" i="1" dirty="0" err="1"/>
              <a:t>sírvase</a:t>
            </a:r>
            <a:r>
              <a:rPr lang="en-US" sz="1100" i="1" dirty="0"/>
              <a:t> </a:t>
            </a:r>
            <a:r>
              <a:rPr lang="en-US" sz="1100" i="1" dirty="0" err="1"/>
              <a:t>agregar</a:t>
            </a:r>
            <a:r>
              <a:rPr lang="en-US" sz="1100" i="1" dirty="0"/>
              <a:t> “</a:t>
            </a:r>
            <a:r>
              <a:rPr lang="en-US" sz="1100" i="1" dirty="0" err="1"/>
              <a:t>Modificado</a:t>
            </a:r>
            <a:r>
              <a:rPr lang="en-US" sz="1100" i="1" dirty="0"/>
              <a:t> por (y </a:t>
            </a:r>
            <a:r>
              <a:rPr lang="en-US" sz="1100" i="1" dirty="0" err="1"/>
              <a:t>su</a:t>
            </a:r>
            <a:r>
              <a:rPr lang="en-US" sz="1100" i="1" dirty="0"/>
              <a:t> </a:t>
            </a:r>
            <a:r>
              <a:rPr lang="en-US" sz="1100" i="1" dirty="0" err="1"/>
              <a:t>nombre</a:t>
            </a:r>
            <a:r>
              <a:rPr lang="en-US" sz="1100" i="1" dirty="0"/>
              <a:t> y la </a:t>
            </a:r>
            <a:r>
              <a:rPr lang="en-US" sz="1100" i="1" dirty="0" err="1"/>
              <a:t>fecha</a:t>
            </a:r>
            <a:r>
              <a:rPr lang="en-US" sz="1100" i="1" dirty="0"/>
              <a:t>)” </a:t>
            </a:r>
            <a:r>
              <a:rPr lang="en-US" sz="1100" i="1" dirty="0" err="1"/>
              <a:t>en</a:t>
            </a:r>
            <a:r>
              <a:rPr lang="en-US" sz="1100" i="1" dirty="0"/>
              <a:t> </a:t>
            </a:r>
            <a:r>
              <a:rPr lang="en-US" sz="1100" i="1" dirty="0" err="1"/>
              <a:t>esta</a:t>
            </a:r>
            <a:r>
              <a:rPr lang="en-US" sz="1100" i="1" dirty="0"/>
              <a:t> </a:t>
            </a:r>
            <a:r>
              <a:rPr lang="en-US" sz="1100" i="1" dirty="0" err="1"/>
              <a:t>página</a:t>
            </a:r>
            <a:r>
              <a:rPr lang="en-US" sz="1100" i="1" dirty="0"/>
              <a:t>. Gracias</a:t>
            </a:r>
            <a:endParaRPr lang="en-US" sz="1100" dirty="0"/>
          </a:p>
          <a:p>
            <a:r>
              <a:rPr lang="en-US" altLang="en-US" sz="1200" i="1" dirty="0">
                <a:solidFill>
                  <a:srgbClr val="000000"/>
                </a:solidFill>
              </a:rPr>
              <a:t>.</a:t>
            </a:r>
            <a:endParaRPr lang="en-US" sz="1200" b="1" dirty="0"/>
          </a:p>
          <a:p>
            <a:endParaRPr lang="en-US" i="1" dirty="0"/>
          </a:p>
          <a:p>
            <a:pPr algn="just"/>
            <a:endParaRPr lang="en-US" dirty="0"/>
          </a:p>
        </p:txBody>
      </p:sp>
      <p:pic>
        <p:nvPicPr>
          <p:cNvPr id="6" name="Picture 5" descr="Logos for NASA, NOAA, NSF and the U.S. Department of Stat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691" y="5850781"/>
            <a:ext cx="2016584" cy="422022"/>
          </a:xfrm>
          <a:prstGeom prst="rect">
            <a:avLst/>
          </a:prstGeom>
        </p:spPr>
      </p:pic>
      <p:pic>
        <p:nvPicPr>
          <p:cNvPr id="8" name="Picture 2" descr="Watermark Map of Earth"/>
          <p:cNvPicPr>
            <a:picLocks noChangeAspect="1" noChangeArrowheads="1"/>
          </p:cNvPicPr>
          <p:nvPr/>
        </p:nvPicPr>
        <p:blipFill>
          <a:blip r:embed="rId8" cstate="print">
            <a:alphaModFix amt="22000"/>
            <a:extLst>
              <a:ext uri="{28A0092B-C50C-407E-A947-70E740481C1C}">
                <a14:useLocalDpi xmlns:a14="http://schemas.microsoft.com/office/drawing/2010/main"/>
              </a:ext>
            </a:extLst>
          </a:blip>
          <a:srcRect/>
          <a:stretch>
            <a:fillRect/>
          </a:stretch>
        </p:blipFill>
        <p:spPr bwMode="auto">
          <a:xfrm>
            <a:off x="-74700" y="879408"/>
            <a:ext cx="12266700" cy="5942946"/>
          </a:xfrm>
          <a:prstGeom prst="rect">
            <a:avLst/>
          </a:prstGeom>
          <a:solidFill>
            <a:schemeClr val="accent1">
              <a:alpha val="0"/>
            </a:schemeClr>
          </a:solidFill>
          <a:ln w="9525">
            <a:noFill/>
            <a:miter lim="800000"/>
            <a:headEnd/>
            <a:tailEnd/>
          </a:ln>
          <a:effectLst/>
        </p:spPr>
      </p:pic>
    </p:spTree>
    <p:extLst>
      <p:ext uri="{BB962C8B-B14F-4D97-AF65-F5344CB8AC3E}">
        <p14:creationId xmlns:p14="http://schemas.microsoft.com/office/powerpoint/2010/main" val="8552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6AA45AED-E2A5-D345-AA9C-D2E1C57AA5E2}" type="slidenum">
              <a:rPr lang="en-US" smtClean="0"/>
              <a:t>82</a:t>
            </a:fld>
            <a:endParaRPr lang="en-US" dirty="0"/>
          </a:p>
        </p:txBody>
      </p:sp>
      <p:sp>
        <p:nvSpPr>
          <p:cNvPr id="6" name="Shape 438"/>
          <p:cNvSpPr txBox="1">
            <a:spLocks/>
          </p:cNvSpPr>
          <p:nvPr/>
        </p:nvSpPr>
        <p:spPr>
          <a:xfrm>
            <a:off x="847493" y="1275810"/>
            <a:ext cx="6435478"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b="1" dirty="0"/>
              <a:t>Traducción </a:t>
            </a:r>
            <a:r>
              <a:rPr lang="es-AR" dirty="0"/>
              <a:t>al</a:t>
            </a:r>
            <a:r>
              <a:rPr lang="es-AR" b="1" dirty="0"/>
              <a:t> español</a:t>
            </a:r>
            <a:endParaRPr lang="es-AR" b="1" dirty="0">
              <a:solidFill>
                <a:schemeClr val="dk2"/>
              </a:solidFill>
              <a:sym typeface="Arial"/>
            </a:endParaRPr>
          </a:p>
        </p:txBody>
      </p:sp>
      <p:sp>
        <p:nvSpPr>
          <p:cNvPr id="8" name="Title 1"/>
          <p:cNvSpPr txBox="1">
            <a:spLocks/>
          </p:cNvSpPr>
          <p:nvPr/>
        </p:nvSpPr>
        <p:spPr>
          <a:xfrm>
            <a:off x="1853721" y="1836918"/>
            <a:ext cx="5607844" cy="317615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800" b="1" dirty="0"/>
              <a:t>Oficina Regional Para América Latina Y El Caribe</a:t>
            </a:r>
            <a:br>
              <a:rPr lang="es-AR" sz="1800" b="1" dirty="0"/>
            </a:br>
            <a:endParaRPr lang="es-AR" sz="1800" b="1" dirty="0"/>
          </a:p>
          <a:p>
            <a:pPr marL="152400" indent="0">
              <a:buNone/>
            </a:pPr>
            <a:r>
              <a:rPr lang="es-AR" sz="1800" b="1" dirty="0"/>
              <a:t>Para más información contáctese con:</a:t>
            </a:r>
          </a:p>
          <a:p>
            <a:pPr marL="452438" lvl="1" indent="0">
              <a:buNone/>
            </a:pPr>
            <a:r>
              <a:rPr lang="es-AR" sz="1800" dirty="0">
                <a:hlinkClick r:id="rId2"/>
              </a:rPr>
              <a:t>lac_rco@educ.austral.edu.ar</a:t>
            </a:r>
            <a:r>
              <a:rPr lang="es-AR" sz="1800" dirty="0"/>
              <a:t/>
            </a:r>
            <a:br>
              <a:rPr lang="es-AR" sz="1800" dirty="0"/>
            </a:br>
            <a:r>
              <a:rPr lang="es-AR" sz="1800" dirty="0">
                <a:hlinkClick r:id="rId3"/>
              </a:rPr>
              <a:t>globelac.communications@educ.austral.edu.ar</a:t>
            </a:r>
            <a:r>
              <a:rPr lang="es-AR" sz="1800" dirty="0"/>
              <a:t/>
            </a:r>
            <a:br>
              <a:rPr lang="es-AR" sz="1800" dirty="0"/>
            </a:br>
            <a:endParaRPr lang="es-AR" sz="1800" dirty="0"/>
          </a:p>
          <a:p>
            <a:pPr marL="152400" indent="0">
              <a:buNone/>
            </a:pPr>
            <a:r>
              <a:rPr lang="es-AR" sz="1800" b="1" dirty="0"/>
              <a:t>Redes sociales </a:t>
            </a:r>
          </a:p>
          <a:p>
            <a:pPr marL="752475" lvl="2" indent="0">
              <a:lnSpc>
                <a:spcPct val="200000"/>
              </a:lnSpc>
              <a:buNone/>
            </a:pPr>
            <a:r>
              <a:rPr lang="es-AR" sz="1800" dirty="0">
                <a:hlinkClick r:id="rId4"/>
              </a:rPr>
              <a:t>@</a:t>
            </a:r>
            <a:r>
              <a:rPr lang="es-AR" sz="1800" dirty="0" err="1">
                <a:hlinkClick r:id="rId4"/>
              </a:rPr>
              <a:t>globe_lac</a:t>
            </a:r>
            <a:r>
              <a:rPr lang="es-AR" sz="1800" dirty="0"/>
              <a:t/>
            </a:r>
            <a:br>
              <a:rPr lang="es-AR" sz="1800" dirty="0"/>
            </a:br>
            <a:r>
              <a:rPr lang="es-AR" sz="1800" dirty="0">
                <a:hlinkClick r:id="rId5"/>
              </a:rPr>
              <a:t>GLOBE Latinoamérica y Caribe</a:t>
            </a:r>
            <a:endParaRPr lang="es-AR" sz="1800" dirty="0"/>
          </a:p>
        </p:txBody>
      </p:sp>
      <p:pic>
        <p:nvPicPr>
          <p:cNvPr id="9"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0" t="25134" r="71323" b="45539"/>
          <a:stretch/>
        </p:blipFill>
        <p:spPr bwMode="auto">
          <a:xfrm>
            <a:off x="2233443" y="4094491"/>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2215" b="71856"/>
          <a:stretch/>
        </p:blipFill>
        <p:spPr bwMode="auto">
          <a:xfrm>
            <a:off x="2253981" y="4656993"/>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883" y="5174166"/>
            <a:ext cx="1591676" cy="1193335"/>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3713" y="5323233"/>
            <a:ext cx="6791580" cy="895199"/>
          </a:xfrm>
          <a:prstGeom prst="rect">
            <a:avLst/>
          </a:prstGeom>
        </p:spPr>
      </p:pic>
    </p:spTree>
    <p:extLst>
      <p:ext uri="{BB962C8B-B14F-4D97-AF65-F5344CB8AC3E}">
        <p14:creationId xmlns:p14="http://schemas.microsoft.com/office/powerpoint/2010/main" val="263911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9879"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8</a:t>
            </a:fld>
            <a:endParaRPr lang="en-US" dirty="0"/>
          </a:p>
        </p:txBody>
      </p:sp>
      <p:sp>
        <p:nvSpPr>
          <p:cNvPr id="4" name="Title 3"/>
          <p:cNvSpPr>
            <a:spLocks noGrp="1"/>
          </p:cNvSpPr>
          <p:nvPr>
            <p:ph type="title"/>
          </p:nvPr>
        </p:nvSpPr>
        <p:spPr>
          <a:xfrm>
            <a:off x="839788" y="1178969"/>
            <a:ext cx="9471964" cy="535531"/>
          </a:xfrm>
        </p:spPr>
        <p:txBody>
          <a:bodyPr>
            <a:normAutofit/>
          </a:bodyPr>
          <a:lstStyle/>
          <a:p>
            <a:r>
              <a:rPr lang="es-AR" dirty="0" smtClean="0"/>
              <a:t>¡Repase su comprensión!  Respuesta de la pregunta 1</a:t>
            </a:r>
            <a:endParaRPr lang="es-AR" dirty="0"/>
          </a:p>
        </p:txBody>
      </p:sp>
      <p:sp>
        <p:nvSpPr>
          <p:cNvPr id="6" name="Text Placeholder 5"/>
          <p:cNvSpPr>
            <a:spLocks noGrp="1"/>
          </p:cNvSpPr>
          <p:nvPr>
            <p:ph type="body" sz="half" idx="2"/>
          </p:nvPr>
        </p:nvSpPr>
        <p:spPr>
          <a:xfrm>
            <a:off x="839788" y="2057400"/>
            <a:ext cx="9935788" cy="4800600"/>
          </a:xfrm>
        </p:spPr>
        <p:txBody>
          <a:bodyPr>
            <a:normAutofit fontScale="85000" lnSpcReduction="20000"/>
          </a:bodyPr>
          <a:lstStyle/>
          <a:p>
            <a:r>
              <a:rPr lang="es-ES" sz="2800" b="1" dirty="0">
                <a:solidFill>
                  <a:schemeClr val="accent5">
                    <a:lumMod val="75000"/>
                  </a:schemeClr>
                </a:solidFill>
              </a:rPr>
              <a:t>Cuando decimos que en el sistema de la Tierra todo está conectado con todo lo demás podemos estar refiriéndonos a:</a:t>
            </a:r>
            <a:endParaRPr lang="en-US" sz="2800" b="1" dirty="0">
              <a:solidFill>
                <a:schemeClr val="accent5">
                  <a:lumMod val="75000"/>
                </a:schemeClr>
              </a:solidFill>
            </a:endParaRPr>
          </a:p>
          <a:p>
            <a:pPr marL="457200" indent="-457200">
              <a:buAutoNum type="alphaLcPeriod"/>
            </a:pPr>
            <a:r>
              <a:rPr lang="en-US" sz="2800" b="1" dirty="0">
                <a:solidFill>
                  <a:srgbClr val="243A9D"/>
                </a:solidFill>
              </a:rPr>
              <a:t>Los </a:t>
            </a:r>
            <a:r>
              <a:rPr lang="es-ES" sz="2800" b="1" dirty="0">
                <a:solidFill>
                  <a:schemeClr val="accent5">
                    <a:lumMod val="75000"/>
                  </a:schemeClr>
                </a:solidFill>
              </a:rPr>
              <a:t>procesos físicos, químicos y biológicos de la Tierra que interactúan entre sí</a:t>
            </a:r>
            <a:endParaRPr lang="en-US" sz="2800" b="1" dirty="0">
              <a:solidFill>
                <a:schemeClr val="accent5">
                  <a:lumMod val="75000"/>
                </a:schemeClr>
              </a:solidFill>
            </a:endParaRPr>
          </a:p>
          <a:p>
            <a:pPr marL="457200" indent="-457200">
              <a:buAutoNum type="alphaLcPeriod"/>
            </a:pPr>
            <a:r>
              <a:rPr lang="es-ES" sz="2800" b="1" dirty="0">
                <a:solidFill>
                  <a:schemeClr val="accent5">
                    <a:lumMod val="75000"/>
                  </a:schemeClr>
                </a:solidFill>
              </a:rPr>
              <a:t>Las conexiones entre la atmósfera, la hidrosfera, la litósfera y la biósfera</a:t>
            </a:r>
          </a:p>
          <a:p>
            <a:pPr marL="457200" indent="-457200">
              <a:buAutoNum type="alphaLcPeriod"/>
            </a:pPr>
            <a:r>
              <a:rPr lang="es-ES" sz="2800" b="1" dirty="0">
                <a:solidFill>
                  <a:schemeClr val="accent5">
                    <a:lumMod val="75000"/>
                  </a:schemeClr>
                </a:solidFill>
              </a:rPr>
              <a:t>El sistema donde fluye la energía y los ciclos de la materia </a:t>
            </a:r>
          </a:p>
          <a:p>
            <a:pPr marL="457200" indent="-457200">
              <a:buAutoNum type="alphaLcPeriod"/>
            </a:pPr>
            <a:r>
              <a:rPr lang="es-ES" sz="2800" b="1" dirty="0">
                <a:solidFill>
                  <a:schemeClr val="accent5">
                    <a:lumMod val="75000"/>
                  </a:schemeClr>
                </a:solidFill>
              </a:rPr>
              <a:t> La forma en que el ciclo hidrológico mueve el agua a través del aire, la tierra y la vida.</a:t>
            </a:r>
            <a:endParaRPr lang="en-US" sz="2800" b="1" dirty="0">
              <a:solidFill>
                <a:schemeClr val="accent5">
                  <a:lumMod val="75000"/>
                </a:schemeClr>
              </a:solidFill>
            </a:endParaRPr>
          </a:p>
          <a:p>
            <a:r>
              <a:rPr lang="en-US" sz="2800" b="1" dirty="0" smtClean="0">
                <a:solidFill>
                  <a:schemeClr val="accent5">
                    <a:lumMod val="75000"/>
                  </a:schemeClr>
                </a:solidFill>
              </a:rPr>
              <a:t>e</a:t>
            </a:r>
            <a:r>
              <a:rPr lang="es-AR" sz="2800" b="1" dirty="0" smtClean="0">
                <a:solidFill>
                  <a:schemeClr val="accent5">
                    <a:lumMod val="75000"/>
                  </a:schemeClr>
                </a:solidFill>
              </a:rPr>
              <a:t>.     Respuestas A y B</a:t>
            </a:r>
          </a:p>
          <a:p>
            <a:r>
              <a:rPr lang="es-AR" sz="2800" b="1" dirty="0" smtClean="0">
                <a:solidFill>
                  <a:srgbClr val="FF0000"/>
                </a:solidFill>
              </a:rPr>
              <a:t>f.     Todas las respuestas anteriores ¡Correcto </a:t>
            </a:r>
            <a:r>
              <a:rPr lang="es-AR" sz="2800" b="1" dirty="0" smtClean="0">
                <a:solidFill>
                  <a:srgbClr val="FF0000"/>
                </a:solidFill>
                <a:sym typeface="Wingdings" pitchFamily="2" charset="2"/>
              </a:rPr>
              <a:t>!</a:t>
            </a:r>
            <a:endParaRPr lang="es-AR" sz="2800" b="1" dirty="0" smtClean="0">
              <a:solidFill>
                <a:srgbClr val="FF0000"/>
              </a:solidFill>
            </a:endParaRPr>
          </a:p>
          <a:p>
            <a:endParaRPr lang="es-AR" sz="2800" b="1" dirty="0" smtClean="0">
              <a:solidFill>
                <a:srgbClr val="FF0000"/>
              </a:solidFill>
            </a:endParaRPr>
          </a:p>
          <a:p>
            <a:r>
              <a:rPr lang="es-AR" sz="2800" b="1" dirty="0" smtClean="0"/>
              <a:t>¿Estuvo acertado? ¡Procedamos a la siguiente pregunta!</a:t>
            </a:r>
          </a:p>
          <a:p>
            <a:r>
              <a:rPr lang="es-AR" sz="2600" dirty="0" smtClean="0"/>
              <a:t> </a:t>
            </a:r>
          </a:p>
          <a:p>
            <a:endParaRPr lang="en-US" dirty="0"/>
          </a:p>
        </p:txBody>
      </p:sp>
      <p:sp>
        <p:nvSpPr>
          <p:cNvPr id="10" name="Rectángulo redondeado 9"/>
          <p:cNvSpPr/>
          <p:nvPr/>
        </p:nvSpPr>
        <p:spPr>
          <a:xfrm>
            <a:off x="10128304" y="172107"/>
            <a:ext cx="129454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100" dirty="0" smtClean="0">
                <a:solidFill>
                  <a:schemeClr val="bg1"/>
                </a:solidFill>
              </a:rPr>
              <a:t>Evalúe sus conocimientos</a:t>
            </a:r>
            <a:endParaRPr lang="es-AR" sz="1100" dirty="0">
              <a:solidFill>
                <a:schemeClr val="bg1"/>
              </a:solidFill>
            </a:endParaRPr>
          </a:p>
        </p:txBody>
      </p:sp>
    </p:spTree>
    <p:extLst>
      <p:ext uri="{BB962C8B-B14F-4D97-AF65-F5344CB8AC3E}">
        <p14:creationId xmlns:p14="http://schemas.microsoft.com/office/powerpoint/2010/main" val="1799537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13809</TotalTime>
  <Words>9041</Words>
  <Application>Microsoft Office PowerPoint</Application>
  <PresentationFormat>Panorámica</PresentationFormat>
  <Paragraphs>722</Paragraphs>
  <Slides>83</Slides>
  <Notes>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83</vt:i4>
      </vt:variant>
    </vt:vector>
  </HeadingPairs>
  <TitlesOfParts>
    <vt:vector size="90" baseType="lpstr">
      <vt:lpstr>Arial</vt:lpstr>
      <vt:lpstr>Calibri</vt:lpstr>
      <vt:lpstr>Calibri Light</vt:lpstr>
      <vt:lpstr>ＭＳ 明朝</vt:lpstr>
      <vt:lpstr>Times New Roman</vt:lpstr>
      <vt:lpstr>Wingdings</vt:lpstr>
      <vt:lpstr>Office Theme</vt:lpstr>
      <vt:lpstr>Slide One</vt:lpstr>
      <vt:lpstr>Descripción general y objetivos de aprendizaje</vt:lpstr>
      <vt:lpstr>1. Introducción: La Hidrósfera y el sistema terrestre</vt:lpstr>
      <vt:lpstr>¿Qué es la Hidrósfera? </vt:lpstr>
      <vt:lpstr> ¿Por qué son importantes las investigaciones de Hidrósfera GLOBE?</vt:lpstr>
      <vt:lpstr>El Ciclo Hidrológico (Agua)</vt:lpstr>
      <vt:lpstr>        ¿Qué nos pueden decir los datos de la Hidrósfera de GLOBE?  </vt:lpstr>
      <vt:lpstr>¡Repase su comprensión!  Pregunta 1</vt:lpstr>
      <vt:lpstr>¡Repase su comprensión!  Respuesta de la pregunta 1</vt:lpstr>
      <vt:lpstr>¡Repase su comprensión!  Pregunta 2</vt:lpstr>
      <vt:lpstr>¡Repase su comprensión!  Respuesta de la pregunta 2</vt:lpstr>
      <vt:lpstr>¡Repase su comprensión!  Pregunta 3</vt:lpstr>
      <vt:lpstr>¡Repase su comprensión!  Respuesta de la pregunta 3</vt:lpstr>
      <vt:lpstr>2. Introducción a los  Protocolos de Hidrósfera de GLOBE</vt:lpstr>
      <vt:lpstr>Cuándo realizar los Protocolos de Hidrósfera</vt:lpstr>
      <vt:lpstr>Precauciones de seguridad de los Protocolos de Hidrósfera de GLOBE</vt:lpstr>
      <vt:lpstr>El Protocolo de Temperatura del Agua</vt:lpstr>
      <vt:lpstr>Cómo recopilar datos de la temperatura del agua</vt:lpstr>
      <vt:lpstr>Los Protocolos de la Transparencia del Agua</vt:lpstr>
      <vt:lpstr> Los Protocolos de Transparencia del Agua: ¿Debería utilizar un disco Secchi o un tubo de transparencia para medir la transparencia del agua?</vt:lpstr>
      <vt:lpstr>El Protocolo de Conductividad Eléctrica</vt:lpstr>
      <vt:lpstr>El Protocolo de Conductividad Eléctrica- Diapositiva  2</vt:lpstr>
      <vt:lpstr>Los Protocolos del pH del Agua</vt:lpstr>
      <vt:lpstr>¿Qué protocolo debo utilizar: el pH del agua usando papel de pH o el pH del agua usando un medidor?</vt:lpstr>
      <vt:lpstr>¡Repase su comprensión! Pregunta 4</vt:lpstr>
      <vt:lpstr>¡Repase su comprensión! Respuesta de la pregunta 4</vt:lpstr>
      <vt:lpstr>¡Repase su comprensión! Pregunta 5</vt:lpstr>
      <vt:lpstr>¡Repase su comprensión! Respuesta de la pregunta 5</vt:lpstr>
      <vt:lpstr>¡Repase su comprensión! Pregunta 6</vt:lpstr>
      <vt:lpstr>¡Repase su comprensión! Respuesta de la pregunta 6</vt:lpstr>
      <vt:lpstr>El Protocolo de Oxígeno Disuelto</vt:lpstr>
      <vt:lpstr>¿Qué Protocolo de Oxígeno Disuelto debería utilizar?</vt:lpstr>
      <vt:lpstr>El Protocolo de la Alcalinidad del Agua</vt:lpstr>
      <vt:lpstr>El Protocolo de la Alcalinidad del Agua2</vt:lpstr>
      <vt:lpstr>El Protocolo de la Alcalinidad del Agua21</vt:lpstr>
      <vt:lpstr>El Protocolo de la Alcalinidad del Agua212</vt:lpstr>
      <vt:lpstr>Protocolo de Nitrato de Agua</vt:lpstr>
      <vt:lpstr>Protocolo de Macroinvertebrados de Agua Dulce 1</vt:lpstr>
      <vt:lpstr>Protocolo de Macroinvertebrados de Agua Dulce 2</vt:lpstr>
      <vt:lpstr>Protocolo de Mapeador de Hábitat de Mosquitos</vt:lpstr>
      <vt:lpstr>¡Repase su comprensión! Pregunta 7</vt:lpstr>
      <vt:lpstr>¡Repase su comprensión! Respuesta de la pregunta 7</vt:lpstr>
      <vt:lpstr>¡Repase su comprensión! Pregunta 8</vt:lpstr>
      <vt:lpstr>¡Repase su comprensión! Respuesta a la pregunta 8</vt:lpstr>
      <vt:lpstr>¡Repase su comprensión! Pregunta 9</vt:lpstr>
      <vt:lpstr>¡Repase su comprensión! Respuesta a la pregunta 9</vt:lpstr>
      <vt:lpstr>3. Establecimiento de su Sitio de Estudio de Hidrósfera</vt:lpstr>
      <vt:lpstr>Selección de su Sitio de Estudio de Hidrósfera</vt:lpstr>
      <vt:lpstr>Documentación de su Sitio de Estudio de Hidrósfera: apuntes</vt:lpstr>
      <vt:lpstr>Documentación de su Sitio de Estudio de Hidrósfera : Fotos</vt:lpstr>
      <vt:lpstr>Documentación de su Sitio de Estudio de Hidrósfera: : Mapas</vt:lpstr>
      <vt:lpstr> Equipo necesario para documentar su Sitio de Estudio de Hidrósfera</vt:lpstr>
      <vt:lpstr>La Hoja de Definición del Sitio</vt:lpstr>
      <vt:lpstr>Determinando su ubicación con un receptor de GPS</vt:lpstr>
      <vt:lpstr>Utilizando el receptor del GPS</vt:lpstr>
      <vt:lpstr>Agregando datos a los campos de Hidrósfera-1</vt:lpstr>
      <vt:lpstr>Agregando datos a los campos de  Hidrósfera-2</vt:lpstr>
      <vt:lpstr>Agregando datos a los campos de  Hidrósfera-3</vt:lpstr>
      <vt:lpstr>Agregando datos a los campos de  Hidrósfera-3</vt:lpstr>
      <vt:lpstr>Mapeo de su sitio de estudio de Hidrósfera</vt:lpstr>
      <vt:lpstr>Creando el mapa de su sitio</vt:lpstr>
      <vt:lpstr>Dibujando el mapa de su sitio</vt:lpstr>
      <vt:lpstr>Cree una clave para su mapa</vt:lpstr>
      <vt:lpstr>¡Repase su comprensión! Pregunta 11</vt:lpstr>
      <vt:lpstr>¡Repase su comprensión! Respuesta a la pregunta 11</vt:lpstr>
      <vt:lpstr>¡Repase su comprensión! Pregunta 12</vt:lpstr>
      <vt:lpstr>¡Repase su comprensión! Respuesta de la pregunta 12</vt:lpstr>
      <vt:lpstr>¡Repase su comprensión! Pregunta 13</vt:lpstr>
      <vt:lpstr>¡Repase su comprensión! Respuesta de la pregunta 13</vt:lpstr>
      <vt:lpstr>4. Ingreso de datos en la página de GLOBE</vt:lpstr>
      <vt:lpstr>Pasos para  agregar su Sitio de Estudio de Hidrósfera : Paso 1 </vt:lpstr>
      <vt:lpstr>   Ingreso de sus datos usando  la aplicación de ingreso de datos en su celular : Paso 2</vt:lpstr>
      <vt:lpstr>Ingreso de sus datos usando  la aplicación de ingreso de datos en su celular : Paso 3</vt:lpstr>
      <vt:lpstr>Visualice y recupere datos- Paso 1</vt:lpstr>
      <vt:lpstr>Visualice y recupere datos- Paso 2</vt:lpstr>
      <vt:lpstr>Visualice y recupere datos- Paso 3</vt:lpstr>
      <vt:lpstr>Visualice y recupere datos- Paso 4</vt:lpstr>
      <vt:lpstr>Ahora estamos al final del módulo. Antes de realizar la prueba sobre la Introducción a las Investigaciones de la Hidrósfera, ¡deténgase y piense en estas preguntas!</vt:lpstr>
      <vt:lpstr>PF- Preguntas Frecuentes- Página 1</vt:lpstr>
      <vt:lpstr>PF- Preguntas Frecuentes- Página 2</vt:lpstr>
      <vt:lpstr>¡Ha terminado! </vt:lpstr>
      <vt:lpstr>Por favor envíenos sus comentarios sobre este módulo. ¡Este es un proyecto comunitario y agradecemos sus comentarios, sugerencias y ediciones!! Comente aquí: eTraining Feedback ¿Preguntas acerca del contenido de este módulo? Contacte a GLOBE: help@globe.gov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María Paz Fernández</cp:lastModifiedBy>
  <cp:revision>463</cp:revision>
  <dcterms:created xsi:type="dcterms:W3CDTF">2016-02-28T04:03:38Z</dcterms:created>
  <dcterms:modified xsi:type="dcterms:W3CDTF">2022-03-18T13:22:54Z</dcterms:modified>
</cp:coreProperties>
</file>