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67"/>
  </p:notesMasterIdLst>
  <p:sldIdLst>
    <p:sldId id="256" r:id="rId2"/>
    <p:sldId id="257" r:id="rId3"/>
    <p:sldId id="265" r:id="rId4"/>
    <p:sldId id="266" r:id="rId5"/>
    <p:sldId id="267" r:id="rId6"/>
    <p:sldId id="268" r:id="rId7"/>
    <p:sldId id="269" r:id="rId8"/>
    <p:sldId id="296" r:id="rId9"/>
    <p:sldId id="270" r:id="rId10"/>
    <p:sldId id="259" r:id="rId11"/>
    <p:sldId id="271" r:id="rId12"/>
    <p:sldId id="313" r:id="rId13"/>
    <p:sldId id="300" r:id="rId14"/>
    <p:sldId id="301" r:id="rId15"/>
    <p:sldId id="302" r:id="rId16"/>
    <p:sldId id="303" r:id="rId17"/>
    <p:sldId id="272" r:id="rId18"/>
    <p:sldId id="312" r:id="rId19"/>
    <p:sldId id="260" r:id="rId20"/>
    <p:sldId id="324" r:id="rId21"/>
    <p:sldId id="273" r:id="rId22"/>
    <p:sldId id="321" r:id="rId23"/>
    <p:sldId id="279" r:id="rId24"/>
    <p:sldId id="299" r:id="rId25"/>
    <p:sldId id="282" r:id="rId26"/>
    <p:sldId id="283" r:id="rId27"/>
    <p:sldId id="314" r:id="rId28"/>
    <p:sldId id="322" r:id="rId29"/>
    <p:sldId id="315" r:id="rId30"/>
    <p:sldId id="316" r:id="rId31"/>
    <p:sldId id="317" r:id="rId32"/>
    <p:sldId id="318" r:id="rId33"/>
    <p:sldId id="319" r:id="rId34"/>
    <p:sldId id="288" r:id="rId35"/>
    <p:sldId id="320" r:id="rId36"/>
    <p:sldId id="323" r:id="rId37"/>
    <p:sldId id="274" r:id="rId38"/>
    <p:sldId id="297" r:id="rId39"/>
    <p:sldId id="278" r:id="rId40"/>
    <p:sldId id="280" r:id="rId41"/>
    <p:sldId id="298" r:id="rId42"/>
    <p:sldId id="284" r:id="rId43"/>
    <p:sldId id="285" r:id="rId44"/>
    <p:sldId id="286" r:id="rId45"/>
    <p:sldId id="287" r:id="rId46"/>
    <p:sldId id="304" r:id="rId47"/>
    <p:sldId id="305" r:id="rId48"/>
    <p:sldId id="306" r:id="rId49"/>
    <p:sldId id="307" r:id="rId50"/>
    <p:sldId id="308" r:id="rId51"/>
    <p:sldId id="309" r:id="rId52"/>
    <p:sldId id="310" r:id="rId53"/>
    <p:sldId id="311" r:id="rId54"/>
    <p:sldId id="276" r:id="rId55"/>
    <p:sldId id="291" r:id="rId56"/>
    <p:sldId id="289" r:id="rId57"/>
    <p:sldId id="277" r:id="rId58"/>
    <p:sldId id="292" r:id="rId59"/>
    <p:sldId id="293" r:id="rId60"/>
    <p:sldId id="263" r:id="rId61"/>
    <p:sldId id="294" r:id="rId62"/>
    <p:sldId id="264" r:id="rId63"/>
    <p:sldId id="281" r:id="rId64"/>
    <p:sldId id="295" r:id="rId65"/>
    <p:sldId id="325"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D1FF"/>
    <a:srgbClr val="CC0000"/>
    <a:srgbClr val="000099"/>
    <a:srgbClr val="1D325C"/>
    <a:srgbClr val="06205C"/>
    <a:srgbClr val="001C4A"/>
    <a:srgbClr val="354C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Estilo oscuro 1 - Énfasis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p:restoredTop sz="92833"/>
  </p:normalViewPr>
  <p:slideViewPr>
    <p:cSldViewPr snapToGrid="0" snapToObjects="1">
      <p:cViewPr>
        <p:scale>
          <a:sx n="70" d="100"/>
          <a:sy n="70" d="100"/>
        </p:scale>
        <p:origin x="388" y="-3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E13E2C-22FF-CF4E-BECA-C9523759F66C}" type="datetimeFigureOut">
              <a:rPr lang="en-US" smtClean="0"/>
              <a:t>9/2/2021</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6715C0-F174-A844-A0AB-4EA05F8550AC}" type="slidenum">
              <a:rPr lang="en-US" smtClean="0"/>
              <a:t>‹Nº›</a:t>
            </a:fld>
            <a:endParaRPr lang="en-US" dirty="0"/>
          </a:p>
        </p:txBody>
      </p:sp>
    </p:spTree>
    <p:extLst>
      <p:ext uri="{BB962C8B-B14F-4D97-AF65-F5344CB8AC3E}">
        <p14:creationId xmlns:p14="http://schemas.microsoft.com/office/powerpoint/2010/main" val="1547903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715C0-F174-A844-A0AB-4EA05F8550AC}" type="slidenum">
              <a:rPr lang="en-US" smtClean="0"/>
              <a:t>0</a:t>
            </a:fld>
            <a:endParaRPr lang="en-US" dirty="0"/>
          </a:p>
        </p:txBody>
      </p:sp>
    </p:spTree>
    <p:extLst>
      <p:ext uri="{BB962C8B-B14F-4D97-AF65-F5344CB8AC3E}">
        <p14:creationId xmlns:p14="http://schemas.microsoft.com/office/powerpoint/2010/main" val="1003325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Repta la medición del Disco de Secci por un total de 3 veces y registre sus datos</a:t>
            </a:r>
          </a:p>
        </p:txBody>
      </p:sp>
      <p:sp>
        <p:nvSpPr>
          <p:cNvPr id="4" name="Slide Number Placeholder 3"/>
          <p:cNvSpPr>
            <a:spLocks noGrp="1"/>
          </p:cNvSpPr>
          <p:nvPr>
            <p:ph type="sldNum" sz="quarter" idx="5"/>
          </p:nvPr>
        </p:nvSpPr>
        <p:spPr/>
        <p:txBody>
          <a:bodyPr/>
          <a:lstStyle/>
          <a:p>
            <a:fld id="{5D6715C0-F174-A844-A0AB-4EA05F8550AC}" type="slidenum">
              <a:rPr lang="en-US" smtClean="0"/>
              <a:t>34</a:t>
            </a:fld>
            <a:endParaRPr lang="en-US" dirty="0"/>
          </a:p>
        </p:txBody>
      </p:sp>
    </p:spTree>
    <p:extLst>
      <p:ext uri="{BB962C8B-B14F-4D97-AF65-F5344CB8AC3E}">
        <p14:creationId xmlns:p14="http://schemas.microsoft.com/office/powerpoint/2010/main" val="90808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La transparencia varía con la cantidad de partículas suspendidas en el agua</a:t>
            </a:r>
          </a:p>
          <a:p>
            <a:r>
              <a:rPr lang="en-UY" dirty="0"/>
              <a:t>La luz penetra a través de la muestra del agua, ingresando a través de la parte superior y posiblemente también de los lados del tubo de transparencia</a:t>
            </a:r>
          </a:p>
        </p:txBody>
      </p:sp>
      <p:sp>
        <p:nvSpPr>
          <p:cNvPr id="4" name="Slide Number Placeholder 3"/>
          <p:cNvSpPr>
            <a:spLocks noGrp="1"/>
          </p:cNvSpPr>
          <p:nvPr>
            <p:ph type="sldNum" sz="quarter" idx="5"/>
          </p:nvPr>
        </p:nvSpPr>
        <p:spPr/>
        <p:txBody>
          <a:bodyPr/>
          <a:lstStyle/>
          <a:p>
            <a:fld id="{5D6715C0-F174-A844-A0AB-4EA05F8550AC}" type="slidenum">
              <a:rPr lang="en-US" smtClean="0"/>
              <a:t>37</a:t>
            </a:fld>
            <a:endParaRPr lang="en-US" dirty="0"/>
          </a:p>
        </p:txBody>
      </p:sp>
    </p:spTree>
    <p:extLst>
      <p:ext uri="{BB962C8B-B14F-4D97-AF65-F5344CB8AC3E}">
        <p14:creationId xmlns:p14="http://schemas.microsoft.com/office/powerpoint/2010/main" val="3560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Balde y cuerda</a:t>
            </a:r>
          </a:p>
          <a:p>
            <a:r>
              <a:rPr lang="en-UY" dirty="0"/>
              <a:t>Guantes de latex o nitrilo</a:t>
            </a:r>
          </a:p>
          <a:p>
            <a:r>
              <a:rPr lang="en-UY" dirty="0"/>
              <a:t>Lápiz o marcador permanente</a:t>
            </a:r>
          </a:p>
          <a:p>
            <a:r>
              <a:rPr lang="en-UY" dirty="0"/>
              <a:t>Palo medidor</a:t>
            </a:r>
          </a:p>
          <a:p>
            <a:r>
              <a:rPr lang="en-UY" dirty="0"/>
              <a:t>Tubo de Transparencia: instrucciones de cómo construir un tubo de transparencia casero en la siguiente diapositiva</a:t>
            </a:r>
          </a:p>
        </p:txBody>
      </p:sp>
      <p:sp>
        <p:nvSpPr>
          <p:cNvPr id="4" name="Slide Number Placeholder 3"/>
          <p:cNvSpPr>
            <a:spLocks noGrp="1"/>
          </p:cNvSpPr>
          <p:nvPr>
            <p:ph type="sldNum" sz="quarter" idx="5"/>
          </p:nvPr>
        </p:nvSpPr>
        <p:spPr/>
        <p:txBody>
          <a:bodyPr/>
          <a:lstStyle/>
          <a:p>
            <a:fld id="{5D6715C0-F174-A844-A0AB-4EA05F8550AC}" type="slidenum">
              <a:rPr lang="en-US" smtClean="0"/>
              <a:t>39</a:t>
            </a:fld>
            <a:endParaRPr lang="en-US" dirty="0"/>
          </a:p>
        </p:txBody>
      </p:sp>
    </p:spTree>
    <p:extLst>
      <p:ext uri="{BB962C8B-B14F-4D97-AF65-F5344CB8AC3E}">
        <p14:creationId xmlns:p14="http://schemas.microsoft.com/office/powerpoint/2010/main" val="546259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715C0-F174-A844-A0AB-4EA05F8550AC}" type="slidenum">
              <a:rPr lang="en-US" smtClean="0"/>
              <a:t>41</a:t>
            </a:fld>
            <a:endParaRPr lang="en-US" dirty="0"/>
          </a:p>
        </p:txBody>
      </p:sp>
    </p:spTree>
    <p:extLst>
      <p:ext uri="{BB962C8B-B14F-4D97-AF65-F5344CB8AC3E}">
        <p14:creationId xmlns:p14="http://schemas.microsoft.com/office/powerpoint/2010/main" val="1400913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Repita la medición del Tubo de Transparencia por un total de 3 veces y registre sus datos</a:t>
            </a:r>
          </a:p>
        </p:txBody>
      </p:sp>
      <p:sp>
        <p:nvSpPr>
          <p:cNvPr id="4" name="Slide Number Placeholder 3"/>
          <p:cNvSpPr>
            <a:spLocks noGrp="1"/>
          </p:cNvSpPr>
          <p:nvPr>
            <p:ph type="sldNum" sz="quarter" idx="5"/>
          </p:nvPr>
        </p:nvSpPr>
        <p:spPr/>
        <p:txBody>
          <a:bodyPr/>
          <a:lstStyle/>
          <a:p>
            <a:fld id="{5D6715C0-F174-A844-A0AB-4EA05F8550AC}" type="slidenum">
              <a:rPr lang="en-US" smtClean="0"/>
              <a:t>44</a:t>
            </a:fld>
            <a:endParaRPr lang="en-US" dirty="0"/>
          </a:p>
        </p:txBody>
      </p:sp>
    </p:spTree>
    <p:extLst>
      <p:ext uri="{BB962C8B-B14F-4D97-AF65-F5344CB8AC3E}">
        <p14:creationId xmlns:p14="http://schemas.microsoft.com/office/powerpoint/2010/main" val="316638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Identifique su sitio de muestreo</a:t>
            </a:r>
          </a:p>
          <a:p>
            <a:r>
              <a:rPr lang="en-UY" dirty="0"/>
              <a:t>Seleccione ”Hidrología Integrada” y ”Nueva Observación”</a:t>
            </a:r>
          </a:p>
        </p:txBody>
      </p:sp>
      <p:sp>
        <p:nvSpPr>
          <p:cNvPr id="4" name="Slide Number Placeholder 3"/>
          <p:cNvSpPr>
            <a:spLocks noGrp="1"/>
          </p:cNvSpPr>
          <p:nvPr>
            <p:ph type="sldNum" sz="quarter" idx="5"/>
          </p:nvPr>
        </p:nvSpPr>
        <p:spPr/>
        <p:txBody>
          <a:bodyPr/>
          <a:lstStyle/>
          <a:p>
            <a:fld id="{5D6715C0-F174-A844-A0AB-4EA05F8550AC}" type="slidenum">
              <a:rPr lang="en-US" smtClean="0"/>
              <a:t>54</a:t>
            </a:fld>
            <a:endParaRPr lang="en-US" dirty="0"/>
          </a:p>
        </p:txBody>
      </p:sp>
    </p:spTree>
    <p:extLst>
      <p:ext uri="{BB962C8B-B14F-4D97-AF65-F5344CB8AC3E}">
        <p14:creationId xmlns:p14="http://schemas.microsoft.com/office/powerpoint/2010/main" val="3069079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Y" dirty="0"/>
              <a:t>Seleccione la masa de agua aquí</a:t>
            </a:r>
          </a:p>
          <a:p>
            <a:pPr marL="228600" indent="-228600">
              <a:buAutoNum type="arabicPeriod"/>
            </a:pPr>
            <a:r>
              <a:rPr lang="en-UY" dirty="0"/>
              <a:t>Seleccione el protocolo. Asegúrese de ingresar datos como el Disco Secchi/Tubo de Transparencia</a:t>
            </a:r>
          </a:p>
          <a:p>
            <a:pPr marL="228600" indent="-228600">
              <a:buAutoNum type="arabicPeriod"/>
            </a:pPr>
            <a:r>
              <a:rPr lang="en-UY" dirty="0"/>
              <a:t>Ingrese cada medición y haga clic en ”agregar”</a:t>
            </a:r>
          </a:p>
          <a:p>
            <a:pPr marL="228600" indent="-228600">
              <a:buAutoNum type="arabicPeriod"/>
            </a:pPr>
            <a:r>
              <a:rPr lang="en-UY" dirty="0"/>
              <a:t>Haga clic en envíar datos</a:t>
            </a:r>
          </a:p>
          <a:p>
            <a:pPr marL="228600" indent="-228600">
              <a:buAutoNum type="arabicPeriod"/>
            </a:pPr>
            <a:r>
              <a:rPr lang="en-UY" dirty="0"/>
              <a:t>¡Ha terminado! Quisiera verificar quién más ha entregado datos sobre la Transparencia del Agua utilizando el Sistema de Visualización de GLOBE?</a:t>
            </a:r>
          </a:p>
        </p:txBody>
      </p:sp>
      <p:sp>
        <p:nvSpPr>
          <p:cNvPr id="4" name="Slide Number Placeholder 3"/>
          <p:cNvSpPr>
            <a:spLocks noGrp="1"/>
          </p:cNvSpPr>
          <p:nvPr>
            <p:ph type="sldNum" sz="quarter" idx="5"/>
          </p:nvPr>
        </p:nvSpPr>
        <p:spPr/>
        <p:txBody>
          <a:bodyPr/>
          <a:lstStyle/>
          <a:p>
            <a:fld id="{5D6715C0-F174-A844-A0AB-4EA05F8550AC}" type="slidenum">
              <a:rPr lang="en-US" smtClean="0"/>
              <a:t>55</a:t>
            </a:fld>
            <a:endParaRPr lang="en-US" dirty="0"/>
          </a:p>
        </p:txBody>
      </p:sp>
    </p:spTree>
    <p:extLst>
      <p:ext uri="{BB962C8B-B14F-4D97-AF65-F5344CB8AC3E}">
        <p14:creationId xmlns:p14="http://schemas.microsoft.com/office/powerpoint/2010/main" val="4136273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Ubicaciones donde se encuentran disponibles  los datos del Tubo de la Transparencia/de Turbidez para la semana que seleccionó</a:t>
            </a:r>
          </a:p>
        </p:txBody>
      </p:sp>
      <p:sp>
        <p:nvSpPr>
          <p:cNvPr id="4" name="Slide Number Placeholder 3"/>
          <p:cNvSpPr>
            <a:spLocks noGrp="1"/>
          </p:cNvSpPr>
          <p:nvPr>
            <p:ph type="sldNum" sz="quarter" idx="5"/>
          </p:nvPr>
        </p:nvSpPr>
        <p:spPr/>
        <p:txBody>
          <a:bodyPr/>
          <a:lstStyle/>
          <a:p>
            <a:fld id="{5D6715C0-F174-A844-A0AB-4EA05F8550AC}" type="slidenum">
              <a:rPr lang="en-US" smtClean="0"/>
              <a:t>57</a:t>
            </a:fld>
            <a:endParaRPr lang="en-US" dirty="0"/>
          </a:p>
        </p:txBody>
      </p:sp>
    </p:spTree>
    <p:extLst>
      <p:ext uri="{BB962C8B-B14F-4D97-AF65-F5344CB8AC3E}">
        <p14:creationId xmlns:p14="http://schemas.microsoft.com/office/powerpoint/2010/main" val="4253016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Mediciones de la  Hidrósfera de GLOBE</a:t>
            </a:r>
          </a:p>
          <a:p>
            <a:r>
              <a:rPr lang="en-UY" dirty="0"/>
              <a:t>Sitio de Estudio de Hidrósfera</a:t>
            </a:r>
          </a:p>
          <a:p>
            <a:r>
              <a:rPr lang="en-UY" dirty="0"/>
              <a:t>Temperatura del Agua</a:t>
            </a:r>
          </a:p>
          <a:p>
            <a:r>
              <a:rPr lang="en-UY" dirty="0"/>
              <a:t>Transparencia del Agua</a:t>
            </a:r>
          </a:p>
          <a:p>
            <a:r>
              <a:rPr lang="en-UY" dirty="0"/>
              <a:t>Conductividad</a:t>
            </a:r>
          </a:p>
          <a:p>
            <a:r>
              <a:rPr lang="en-UY" dirty="0"/>
              <a:t>pH</a:t>
            </a:r>
          </a:p>
          <a:p>
            <a:r>
              <a:rPr lang="en-UY" dirty="0"/>
              <a:t>Larvas de Mosquitos</a:t>
            </a:r>
          </a:p>
          <a:p>
            <a:r>
              <a:rPr lang="en-UY" dirty="0"/>
              <a:t>Alcalinidad</a:t>
            </a:r>
          </a:p>
          <a:p>
            <a:r>
              <a:rPr lang="en-UY" dirty="0"/>
              <a:t>Oxígeno Disuelto</a:t>
            </a:r>
          </a:p>
          <a:p>
            <a:r>
              <a:rPr lang="en-UY" dirty="0"/>
              <a:t>Salinidad</a:t>
            </a:r>
          </a:p>
          <a:p>
            <a:r>
              <a:rPr lang="en-UY" dirty="0"/>
              <a:t>Nitratos</a:t>
            </a:r>
          </a:p>
          <a:p>
            <a:r>
              <a:rPr lang="en-UY" dirty="0"/>
              <a:t>Macroinvertebrados de Agua Dulce</a:t>
            </a:r>
          </a:p>
        </p:txBody>
      </p:sp>
      <p:sp>
        <p:nvSpPr>
          <p:cNvPr id="4" name="Slide Number Placeholder 3"/>
          <p:cNvSpPr>
            <a:spLocks noGrp="1"/>
          </p:cNvSpPr>
          <p:nvPr>
            <p:ph type="sldNum" sz="quarter" idx="5"/>
          </p:nvPr>
        </p:nvSpPr>
        <p:spPr/>
        <p:txBody>
          <a:bodyPr/>
          <a:lstStyle/>
          <a:p>
            <a:fld id="{5D6715C0-F174-A844-A0AB-4EA05F8550AC}" type="slidenum">
              <a:rPr lang="en-US" smtClean="0"/>
              <a:t>3</a:t>
            </a:fld>
            <a:endParaRPr lang="en-US" dirty="0"/>
          </a:p>
        </p:txBody>
      </p:sp>
    </p:spTree>
    <p:extLst>
      <p:ext uri="{BB962C8B-B14F-4D97-AF65-F5344CB8AC3E}">
        <p14:creationId xmlns:p14="http://schemas.microsoft.com/office/powerpoint/2010/main" val="1067129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dirty="0"/>
          </a:p>
        </p:txBody>
      </p:sp>
      <p:sp>
        <p:nvSpPr>
          <p:cNvPr id="4" name="Slide Number Placeholder 3"/>
          <p:cNvSpPr>
            <a:spLocks noGrp="1"/>
          </p:cNvSpPr>
          <p:nvPr>
            <p:ph type="sldNum" sz="quarter" idx="10"/>
          </p:nvPr>
        </p:nvSpPr>
        <p:spPr/>
        <p:txBody>
          <a:bodyPr/>
          <a:lstStyle/>
          <a:p>
            <a:fld id="{5D6715C0-F174-A844-A0AB-4EA05F8550AC}" type="slidenum">
              <a:rPr lang="en-US" smtClean="0"/>
              <a:t>4</a:t>
            </a:fld>
            <a:endParaRPr lang="en-US" dirty="0"/>
          </a:p>
        </p:txBody>
      </p:sp>
    </p:spTree>
    <p:extLst>
      <p:ext uri="{BB962C8B-B14F-4D97-AF65-F5344CB8AC3E}">
        <p14:creationId xmlns:p14="http://schemas.microsoft.com/office/powerpoint/2010/main" val="69528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Asegúrese</a:t>
            </a:r>
            <a:r>
              <a:rPr lang="en-US" dirty="0"/>
              <a:t> que los </a:t>
            </a:r>
            <a:r>
              <a:rPr lang="en-US" dirty="0" err="1"/>
              <a:t>alumnos</a:t>
            </a:r>
            <a:r>
              <a:rPr lang="en-US" dirty="0"/>
              <a:t> </a:t>
            </a:r>
            <a:r>
              <a:rPr lang="en-US" dirty="0" err="1"/>
              <a:t>utilicen</a:t>
            </a:r>
            <a:r>
              <a:rPr lang="en-US" dirty="0"/>
              <a:t> </a:t>
            </a:r>
            <a:r>
              <a:rPr lang="en-US" dirty="0" err="1"/>
              <a:t>guantes</a:t>
            </a:r>
            <a:r>
              <a:rPr lang="en-US" dirty="0"/>
              <a:t> y </a:t>
            </a:r>
            <a:r>
              <a:rPr lang="en-US" dirty="0" err="1"/>
              <a:t>gafas</a:t>
            </a:r>
            <a:r>
              <a:rPr lang="en-US" dirty="0"/>
              <a:t> </a:t>
            </a:r>
            <a:r>
              <a:rPr lang="en-US" dirty="0" err="1"/>
              <a:t>protectoras</a:t>
            </a:r>
            <a:r>
              <a:rPr lang="en-US" dirty="0"/>
              <a:t> </a:t>
            </a:r>
            <a:r>
              <a:rPr lang="en-US" dirty="0" err="1"/>
              <a:t>durante</a:t>
            </a:r>
            <a:r>
              <a:rPr lang="en-US" dirty="0"/>
              <a:t> sus </a:t>
            </a:r>
            <a:r>
              <a:rPr lang="en-US" dirty="0" err="1"/>
              <a:t>investigaciones</a:t>
            </a:r>
            <a:endParaRPr lang="en-UY" dirty="0"/>
          </a:p>
        </p:txBody>
      </p:sp>
      <p:sp>
        <p:nvSpPr>
          <p:cNvPr id="4" name="Slide Number Placeholder 3"/>
          <p:cNvSpPr>
            <a:spLocks noGrp="1"/>
          </p:cNvSpPr>
          <p:nvPr>
            <p:ph type="sldNum" sz="quarter" idx="5"/>
          </p:nvPr>
        </p:nvSpPr>
        <p:spPr/>
        <p:txBody>
          <a:bodyPr/>
          <a:lstStyle/>
          <a:p>
            <a:fld id="{5D6715C0-F174-A844-A0AB-4EA05F8550AC}" type="slidenum">
              <a:rPr lang="en-US" smtClean="0"/>
              <a:t>23</a:t>
            </a:fld>
            <a:endParaRPr lang="en-US" dirty="0"/>
          </a:p>
        </p:txBody>
      </p:sp>
    </p:spTree>
    <p:extLst>
      <p:ext uri="{BB962C8B-B14F-4D97-AF65-F5344CB8AC3E}">
        <p14:creationId xmlns:p14="http://schemas.microsoft.com/office/powerpoint/2010/main" val="214744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Investigación de la Hidrósfera</a:t>
            </a:r>
          </a:p>
          <a:p>
            <a:r>
              <a:rPr lang="en-UY" dirty="0"/>
              <a:t>Hoja de Datos</a:t>
            </a:r>
          </a:p>
          <a:p>
            <a:r>
              <a:rPr lang="en-UY" dirty="0"/>
              <a:t>Nombre del colegio:    Clase o nombre del grupo:</a:t>
            </a:r>
          </a:p>
          <a:p>
            <a:r>
              <a:rPr lang="en-UY" dirty="0"/>
              <a:t>Nombre(s) del/de los alumno/s recopilando datos: </a:t>
            </a:r>
          </a:p>
          <a:p>
            <a:r>
              <a:rPr lang="en-UY" dirty="0"/>
              <a:t>Tiempo de mediciones: </a:t>
            </a:r>
          </a:p>
          <a:p>
            <a:r>
              <a:rPr lang="en-UY" dirty="0"/>
              <a:t>Año:     Mes:    Día:    Tiempo:      Tiempo:    </a:t>
            </a:r>
          </a:p>
          <a:p>
            <a:r>
              <a:rPr lang="en-UY" dirty="0"/>
              <a:t>Nombre del Sitio.</a:t>
            </a:r>
          </a:p>
          <a:p>
            <a:r>
              <a:rPr lang="en-UY" dirty="0"/>
              <a:t>Estado del agua:</a:t>
            </a:r>
          </a:p>
          <a:p>
            <a:r>
              <a:rPr lang="en-UY" dirty="0"/>
              <a:t>Normal     Inundado    Seco.   Congelado  Inalcanzable</a:t>
            </a:r>
          </a:p>
          <a:p>
            <a:r>
              <a:rPr lang="en-UY" dirty="0"/>
              <a:t>Nota: Si selecciona ”Normal”, continué debajo; todas las otras selecciones terminan aquí</a:t>
            </a:r>
          </a:p>
        </p:txBody>
      </p:sp>
      <p:sp>
        <p:nvSpPr>
          <p:cNvPr id="4" name="Slide Number Placeholder 3"/>
          <p:cNvSpPr>
            <a:spLocks noGrp="1"/>
          </p:cNvSpPr>
          <p:nvPr>
            <p:ph type="sldNum" sz="quarter" idx="5"/>
          </p:nvPr>
        </p:nvSpPr>
        <p:spPr/>
        <p:txBody>
          <a:bodyPr/>
          <a:lstStyle/>
          <a:p>
            <a:fld id="{5D6715C0-F174-A844-A0AB-4EA05F8550AC}" type="slidenum">
              <a:rPr lang="en-US" smtClean="0"/>
              <a:t>24</a:t>
            </a:fld>
            <a:endParaRPr lang="en-US" dirty="0"/>
          </a:p>
        </p:txBody>
      </p:sp>
    </p:spTree>
    <p:extLst>
      <p:ext uri="{BB962C8B-B14F-4D97-AF65-F5344CB8AC3E}">
        <p14:creationId xmlns:p14="http://schemas.microsoft.com/office/powerpoint/2010/main" val="3150168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715C0-F174-A844-A0AB-4EA05F8550AC}" type="slidenum">
              <a:rPr lang="en-US" smtClean="0"/>
              <a:t>25</a:t>
            </a:fld>
            <a:endParaRPr lang="en-US" dirty="0"/>
          </a:p>
        </p:txBody>
      </p:sp>
    </p:spTree>
    <p:extLst>
      <p:ext uri="{BB962C8B-B14F-4D97-AF65-F5344CB8AC3E}">
        <p14:creationId xmlns:p14="http://schemas.microsoft.com/office/powerpoint/2010/main" val="3561872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Disco Secchi con cuerda atada</a:t>
            </a:r>
          </a:p>
          <a:p>
            <a:r>
              <a:rPr lang="en-UY" dirty="0"/>
              <a:t>Palo medidor</a:t>
            </a:r>
          </a:p>
          <a:p>
            <a:r>
              <a:rPr lang="en-UY" dirty="0"/>
              <a:t>Broches de ropa (opcional)</a:t>
            </a:r>
          </a:p>
          <a:p>
            <a:r>
              <a:rPr lang="en-UY" dirty="0"/>
              <a:t>Guantes de latex o nitrilo</a:t>
            </a:r>
          </a:p>
          <a:p>
            <a:r>
              <a:rPr lang="en-UY" dirty="0"/>
              <a:t>Lápiz o marcador permanente</a:t>
            </a:r>
          </a:p>
          <a:p>
            <a:r>
              <a:rPr lang="en-UY" dirty="0"/>
              <a:t>Cinta métrica de 50 m</a:t>
            </a:r>
          </a:p>
        </p:txBody>
      </p:sp>
      <p:sp>
        <p:nvSpPr>
          <p:cNvPr id="4" name="Slide Number Placeholder 3"/>
          <p:cNvSpPr>
            <a:spLocks noGrp="1"/>
          </p:cNvSpPr>
          <p:nvPr>
            <p:ph type="sldNum" sz="quarter" idx="5"/>
          </p:nvPr>
        </p:nvSpPr>
        <p:spPr/>
        <p:txBody>
          <a:bodyPr/>
          <a:lstStyle/>
          <a:p>
            <a:fld id="{5D6715C0-F174-A844-A0AB-4EA05F8550AC}" type="slidenum">
              <a:rPr lang="en-US" smtClean="0"/>
              <a:t>29</a:t>
            </a:fld>
            <a:endParaRPr lang="en-US" dirty="0"/>
          </a:p>
        </p:txBody>
      </p:sp>
    </p:spTree>
    <p:extLst>
      <p:ext uri="{BB962C8B-B14F-4D97-AF65-F5344CB8AC3E}">
        <p14:creationId xmlns:p14="http://schemas.microsoft.com/office/powerpoint/2010/main" val="2364087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Asegúrese</a:t>
            </a:r>
            <a:r>
              <a:rPr lang="en-US" dirty="0"/>
              <a:t> que los </a:t>
            </a:r>
            <a:r>
              <a:rPr lang="en-US" dirty="0" err="1"/>
              <a:t>alumnos</a:t>
            </a:r>
            <a:r>
              <a:rPr lang="en-US" dirty="0"/>
              <a:t> </a:t>
            </a:r>
            <a:r>
              <a:rPr lang="en-US" dirty="0" err="1"/>
              <a:t>utilicen</a:t>
            </a:r>
            <a:r>
              <a:rPr lang="en-US" dirty="0"/>
              <a:t> </a:t>
            </a:r>
            <a:r>
              <a:rPr lang="en-US" dirty="0" err="1"/>
              <a:t>guantes</a:t>
            </a:r>
            <a:r>
              <a:rPr lang="en-US" dirty="0"/>
              <a:t> y </a:t>
            </a:r>
            <a:r>
              <a:rPr lang="en-US" dirty="0" err="1"/>
              <a:t>gafas</a:t>
            </a:r>
            <a:r>
              <a:rPr lang="en-US" dirty="0"/>
              <a:t> </a:t>
            </a:r>
            <a:r>
              <a:rPr lang="en-US" dirty="0" err="1"/>
              <a:t>protectoras</a:t>
            </a:r>
            <a:r>
              <a:rPr lang="en-US" dirty="0"/>
              <a:t> </a:t>
            </a:r>
            <a:r>
              <a:rPr lang="en-US" dirty="0" err="1"/>
              <a:t>durante</a:t>
            </a:r>
            <a:r>
              <a:rPr lang="en-US" dirty="0"/>
              <a:t> sus </a:t>
            </a:r>
            <a:r>
              <a:rPr lang="en-US" dirty="0" err="1"/>
              <a:t>investigaciones</a:t>
            </a:r>
            <a:endParaRPr lang="en-UY" dirty="0"/>
          </a:p>
          <a:p>
            <a:endParaRPr lang="en-US" dirty="0"/>
          </a:p>
        </p:txBody>
      </p:sp>
      <p:sp>
        <p:nvSpPr>
          <p:cNvPr id="4" name="Slide Number Placeholder 3"/>
          <p:cNvSpPr>
            <a:spLocks noGrp="1"/>
          </p:cNvSpPr>
          <p:nvPr>
            <p:ph type="sldNum" sz="quarter" idx="10"/>
          </p:nvPr>
        </p:nvSpPr>
        <p:spPr/>
        <p:txBody>
          <a:bodyPr/>
          <a:lstStyle/>
          <a:p>
            <a:fld id="{6CF8B34D-6D10-C547-ADE1-BF92F0A62F88}" type="slidenum">
              <a:rPr lang="en-US" smtClean="0"/>
              <a:t>30</a:t>
            </a:fld>
            <a:endParaRPr lang="en-US"/>
          </a:p>
        </p:txBody>
      </p:sp>
    </p:spTree>
    <p:extLst>
      <p:ext uri="{BB962C8B-B14F-4D97-AF65-F5344CB8AC3E}">
        <p14:creationId xmlns:p14="http://schemas.microsoft.com/office/powerpoint/2010/main" val="3335838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Y" dirty="0"/>
              <a:t>1. </a:t>
            </a:r>
            <a:r>
              <a:rPr lang="en-US" sz="1200" dirty="0" err="1"/>
              <a:t>Baje</a:t>
            </a:r>
            <a:r>
              <a:rPr lang="en-US" sz="1200" dirty="0"/>
              <a:t> el Disco Secchi </a:t>
            </a:r>
            <a:r>
              <a:rPr lang="en-US" sz="1200" dirty="0" err="1"/>
              <a:t>en</a:t>
            </a:r>
            <a:r>
              <a:rPr lang="en-US" sz="1200" dirty="0"/>
              <a:t> el </a:t>
            </a:r>
            <a:r>
              <a:rPr lang="en-US" sz="1200" dirty="0" err="1"/>
              <a:t>agua</a:t>
            </a:r>
            <a:r>
              <a:rPr lang="en-US" sz="1200" dirty="0"/>
              <a:t> hasta que </a:t>
            </a:r>
            <a:r>
              <a:rPr lang="en-US" sz="1200" dirty="0" err="1"/>
              <a:t>desaparezca</a:t>
            </a:r>
            <a:endParaRPr lang="en-US" sz="1200" dirty="0"/>
          </a:p>
          <a:p>
            <a:r>
              <a:rPr lang="en-US" sz="1200" dirty="0"/>
              <a:t>2. </a:t>
            </a:r>
            <a:r>
              <a:rPr lang="en-US" sz="1200" dirty="0" err="1"/>
              <a:t>En</a:t>
            </a:r>
            <a:r>
              <a:rPr lang="en-US" sz="1200" dirty="0"/>
              <a:t> la </a:t>
            </a:r>
            <a:r>
              <a:rPr lang="en-US" sz="1200" dirty="0" err="1"/>
              <a:t>superficie</a:t>
            </a:r>
            <a:r>
              <a:rPr lang="en-US" sz="1200" dirty="0"/>
              <a:t> del </a:t>
            </a:r>
            <a:r>
              <a:rPr lang="en-US" sz="1200" dirty="0" err="1"/>
              <a:t>agua</a:t>
            </a:r>
            <a:r>
              <a:rPr lang="en-US" sz="1200" dirty="0"/>
              <a:t> marque la </a:t>
            </a:r>
            <a:r>
              <a:rPr lang="en-US" sz="1200" dirty="0" err="1"/>
              <a:t>cuerda</a:t>
            </a:r>
            <a:r>
              <a:rPr lang="en-US" sz="1200" dirty="0"/>
              <a:t> con el </a:t>
            </a:r>
            <a:r>
              <a:rPr lang="en-US" sz="1200" dirty="0" err="1"/>
              <a:t>broche</a:t>
            </a:r>
            <a:r>
              <a:rPr lang="en-US" sz="1200" dirty="0"/>
              <a:t> de la </a:t>
            </a:r>
            <a:r>
              <a:rPr lang="en-US" sz="1200" dirty="0" err="1"/>
              <a:t>ropa</a:t>
            </a:r>
            <a:endParaRPr lang="en-US" sz="1200" dirty="0"/>
          </a:p>
          <a:p>
            <a:r>
              <a:rPr lang="en-US" sz="1200" dirty="0"/>
              <a:t>3. </a:t>
            </a:r>
            <a:r>
              <a:rPr lang="en-US" sz="1200" dirty="0" err="1"/>
              <a:t>Baje</a:t>
            </a:r>
            <a:r>
              <a:rPr lang="en-US" sz="1200" dirty="0"/>
              <a:t> el disco </a:t>
            </a:r>
            <a:r>
              <a:rPr lang="en-US" sz="1200" dirty="0" err="1"/>
              <a:t>nuevamente</a:t>
            </a:r>
            <a:r>
              <a:rPr lang="en-US" sz="1200" dirty="0"/>
              <a:t> </a:t>
            </a:r>
            <a:r>
              <a:rPr lang="en-US" sz="1200" dirty="0" err="1"/>
              <a:t>otros</a:t>
            </a:r>
            <a:r>
              <a:rPr lang="en-US" sz="1200" dirty="0"/>
              <a:t> 10 </a:t>
            </a:r>
            <a:r>
              <a:rPr lang="en-US" sz="1200" dirty="0" err="1"/>
              <a:t>cms</a:t>
            </a:r>
            <a:r>
              <a:rPr lang="en-US" sz="1200" dirty="0"/>
              <a:t> </a:t>
            </a:r>
            <a:r>
              <a:rPr lang="en-US" sz="1200" dirty="0" err="1"/>
              <a:t>en</a:t>
            </a:r>
            <a:r>
              <a:rPr lang="en-US" sz="1200" dirty="0"/>
              <a:t> el </a:t>
            </a:r>
            <a:r>
              <a:rPr lang="en-US" sz="1200" dirty="0" err="1"/>
              <a:t>agua</a:t>
            </a:r>
            <a:endParaRPr lang="en-US" sz="1200" dirty="0"/>
          </a:p>
          <a:p>
            <a:r>
              <a:rPr lang="en-US" sz="1200" dirty="0"/>
              <a:t>4. Suba el disco hasta que </a:t>
            </a:r>
            <a:r>
              <a:rPr lang="en-US" sz="1200" dirty="0" err="1"/>
              <a:t>reaparezca</a:t>
            </a:r>
            <a:endParaRPr lang="en-US" sz="1200" dirty="0"/>
          </a:p>
          <a:p>
            <a:r>
              <a:rPr lang="en-US" sz="1200" dirty="0" err="1"/>
              <a:t>Consejo</a:t>
            </a:r>
            <a:r>
              <a:rPr lang="en-US" sz="1200" dirty="0"/>
              <a:t>: Si no </a:t>
            </a:r>
            <a:r>
              <a:rPr lang="en-US" sz="1200" dirty="0" err="1"/>
              <a:t>puede</a:t>
            </a:r>
            <a:r>
              <a:rPr lang="en-US" sz="1200" dirty="0"/>
              <a:t> </a:t>
            </a:r>
            <a:r>
              <a:rPr lang="en-US" sz="1200" dirty="0" err="1"/>
              <a:t>alcanzar</a:t>
            </a:r>
            <a:r>
              <a:rPr lang="en-US" sz="1200" dirty="0"/>
              <a:t> la </a:t>
            </a:r>
            <a:r>
              <a:rPr lang="en-US" sz="1200" dirty="0" err="1"/>
              <a:t>superficie</a:t>
            </a:r>
            <a:r>
              <a:rPr lang="en-US" sz="1200" dirty="0"/>
              <a:t> del </a:t>
            </a:r>
            <a:r>
              <a:rPr lang="en-US" sz="1200" dirty="0" err="1"/>
              <a:t>agua</a:t>
            </a:r>
            <a:r>
              <a:rPr lang="en-US" sz="1200" dirty="0"/>
              <a:t> </a:t>
            </a:r>
            <a:r>
              <a:rPr lang="en-US" sz="1200" dirty="0" err="1"/>
              <a:t>desde</a:t>
            </a:r>
            <a:r>
              <a:rPr lang="en-US" sz="1200" dirty="0"/>
              <a:t> </a:t>
            </a:r>
            <a:r>
              <a:rPr lang="en-US" sz="1200" dirty="0" err="1"/>
              <a:t>donde</a:t>
            </a:r>
            <a:r>
              <a:rPr lang="en-US" sz="1200" dirty="0"/>
              <a:t> </a:t>
            </a:r>
            <a:r>
              <a:rPr lang="en-US" sz="1200" dirty="0" err="1"/>
              <a:t>está</a:t>
            </a:r>
            <a:r>
              <a:rPr lang="en-US" sz="1200" dirty="0"/>
              <a:t> </a:t>
            </a:r>
            <a:r>
              <a:rPr lang="en-US" sz="1200" dirty="0" err="1"/>
              <a:t>parado</a:t>
            </a:r>
            <a:r>
              <a:rPr lang="en-US" sz="1200" dirty="0"/>
              <a:t>, marque la </a:t>
            </a:r>
            <a:r>
              <a:rPr lang="en-US" sz="1200" dirty="0" err="1"/>
              <a:t>cuerda</a:t>
            </a:r>
            <a:r>
              <a:rPr lang="en-US" sz="1200" dirty="0"/>
              <a:t> con un </a:t>
            </a:r>
            <a:r>
              <a:rPr lang="en-US" sz="1200" dirty="0" err="1"/>
              <a:t>broche</a:t>
            </a:r>
            <a:r>
              <a:rPr lang="en-US" sz="1200" dirty="0"/>
              <a:t> de la </a:t>
            </a:r>
            <a:r>
              <a:rPr lang="en-US" sz="1200" dirty="0" err="1"/>
              <a:t>ropa</a:t>
            </a:r>
            <a:r>
              <a:rPr lang="en-US" sz="1200" dirty="0"/>
              <a:t> </a:t>
            </a:r>
            <a:r>
              <a:rPr lang="en-US" sz="1200" dirty="0" err="1"/>
              <a:t>en</a:t>
            </a:r>
            <a:r>
              <a:rPr lang="en-US" sz="1200" dirty="0"/>
              <a:t> </a:t>
            </a:r>
            <a:r>
              <a:rPr lang="en-US" sz="1200" dirty="0" err="1"/>
              <a:t>su</a:t>
            </a:r>
            <a:r>
              <a:rPr lang="en-US" sz="1200" dirty="0"/>
              <a:t> </a:t>
            </a:r>
            <a:r>
              <a:rPr lang="en-US" sz="1200" dirty="0" err="1"/>
              <a:t>altura</a:t>
            </a:r>
            <a:r>
              <a:rPr lang="en-US" sz="1200" dirty="0"/>
              <a:t> de </a:t>
            </a:r>
            <a:r>
              <a:rPr lang="en-US" sz="1200" dirty="0" err="1"/>
              <a:t>referencia</a:t>
            </a:r>
            <a:r>
              <a:rPr lang="en-US" sz="1200" dirty="0"/>
              <a:t> (</a:t>
            </a:r>
            <a:r>
              <a:rPr lang="en-US" sz="1200" dirty="0" err="1"/>
              <a:t>como</a:t>
            </a:r>
            <a:r>
              <a:rPr lang="en-US" sz="1200" dirty="0"/>
              <a:t> un </a:t>
            </a:r>
            <a:r>
              <a:rPr lang="en-US" sz="1200" dirty="0" err="1"/>
              <a:t>muelle</a:t>
            </a:r>
            <a:r>
              <a:rPr lang="en-US" sz="1200" dirty="0"/>
              <a:t>)</a:t>
            </a:r>
            <a:endParaRPr lang="en-UY" dirty="0"/>
          </a:p>
        </p:txBody>
      </p:sp>
      <p:sp>
        <p:nvSpPr>
          <p:cNvPr id="4" name="Slide Number Placeholder 3"/>
          <p:cNvSpPr>
            <a:spLocks noGrp="1"/>
          </p:cNvSpPr>
          <p:nvPr>
            <p:ph type="sldNum" sz="quarter" idx="5"/>
          </p:nvPr>
        </p:nvSpPr>
        <p:spPr/>
        <p:txBody>
          <a:bodyPr/>
          <a:lstStyle/>
          <a:p>
            <a:fld id="{5D6715C0-F174-A844-A0AB-4EA05F8550AC}" type="slidenum">
              <a:rPr lang="en-US" smtClean="0"/>
              <a:t>32</a:t>
            </a:fld>
            <a:endParaRPr lang="en-US" dirty="0"/>
          </a:p>
        </p:txBody>
      </p:sp>
    </p:spTree>
    <p:extLst>
      <p:ext uri="{BB962C8B-B14F-4D97-AF65-F5344CB8AC3E}">
        <p14:creationId xmlns:p14="http://schemas.microsoft.com/office/powerpoint/2010/main" val="1700010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6823370-A0AD-6E4F-BC78-36533A039266}"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829940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1F0F31-10EC-ED41-8112-C2EE3B61D49E}"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550356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31CAB2C-F456-514F-84BF-E432CE64B244}"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629980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D1103E-654F-DD42-83A5-F422F3621D68}"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903981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A91186-6225-6241-9DB7-EA02358396AB}" type="datetime1">
              <a:rPr lang="en-US" smtClean="0"/>
              <a:t>9/2/2021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192538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3E9A1D3-891C-3449-A393-F8F7FB74408F}" type="datetime1">
              <a:rPr lang="en-US" smtClean="0"/>
              <a:t>9/2/2021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1611681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D45F64-98C4-2F41-B87F-1C7D27CFF4AF}" type="datetime1">
              <a:rPr lang="en-US" smtClean="0"/>
              <a:t>9/2/2021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1311394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0FE3A9E-94C0-3746-AD4A-EFB82E86D1C2}" type="datetime1">
              <a:rPr lang="en-US" smtClean="0"/>
              <a:t>9/2/2021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98465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18307-7970-554B-9F7D-8C06CCC067BD}" type="datetime1">
              <a:rPr lang="en-US" smtClean="0"/>
              <a:t>9/2/2021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650761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6ECAE9-304B-3648-B19A-9848F3043967}" type="datetime1">
              <a:rPr lang="en-US" smtClean="0"/>
              <a:t>9/2/2021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22144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E1623-5DCA-4041-BC2D-D743B574FB7F}" type="datetime1">
              <a:rPr lang="en-US" smtClean="0"/>
              <a:t>9/2/2021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302235-4686-FA4D-82D3-9660211AF392}" type="slidenum">
              <a:rPr lang="en-US" smtClean="0"/>
              <a:t>‹Nº›</a:t>
            </a:fld>
            <a:endParaRPr lang="en-US" dirty="0"/>
          </a:p>
        </p:txBody>
      </p:sp>
    </p:spTree>
    <p:extLst>
      <p:ext uri="{BB962C8B-B14F-4D97-AF65-F5344CB8AC3E}">
        <p14:creationId xmlns:p14="http://schemas.microsoft.com/office/powerpoint/2010/main" val="19488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7DC6E-FA57-A649-BB4D-80F12A545A0F}" type="datetime1">
              <a:rPr lang="en-US" smtClean="0"/>
              <a:t>9/2/2021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02235-4686-FA4D-82D3-9660211AF392}" type="slidenum">
              <a:rPr lang="en-US" smtClean="0"/>
              <a:t>‹Nº›</a:t>
            </a:fld>
            <a:endParaRPr lang="en-US" dirty="0"/>
          </a:p>
        </p:txBody>
      </p:sp>
      <p:pic>
        <p:nvPicPr>
          <p:cNvPr id="7" name="Imagen 6"/>
          <p:cNvPicPr>
            <a:picLocks noChangeAspect="1"/>
          </p:cNvPicPr>
          <p:nvPr userDrawn="1"/>
        </p:nvPicPr>
        <p:blipFill>
          <a:blip r:embed="rId13"/>
          <a:stretch>
            <a:fillRect/>
          </a:stretch>
        </p:blipFill>
        <p:spPr>
          <a:xfrm>
            <a:off x="-397" y="-3346"/>
            <a:ext cx="9144793" cy="6864691"/>
          </a:xfrm>
          <a:prstGeom prst="rect">
            <a:avLst/>
          </a:prstGeom>
        </p:spPr>
      </p:pic>
    </p:spTree>
    <p:extLst>
      <p:ext uri="{BB962C8B-B14F-4D97-AF65-F5344CB8AC3E}">
        <p14:creationId xmlns:p14="http://schemas.microsoft.com/office/powerpoint/2010/main" val="16556063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hyperlink" Target="http://www.globe.gov/documents/11865/3464b426-6d54-4ba2-9cca-8d398fb38ef8"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globe.gov/documents/11865/17a92e8d-2e80-4dfa-bcae-d06ea103c94a" TargetMode="External"/><Relationship Id="rId2" Type="http://schemas.openxmlformats.org/officeDocument/2006/relationships/hyperlink" Target="http://www.globe.gov/documents/11865/26f37835-c82a-4418-906d-23ec9f6c64a9" TargetMode="Externa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hyperlink" Target="https://play.google.com/store/apps/details?id=gov.nasa.globe.deapp&amp;hl=en" TargetMode="External"/><Relationship Id="rId2" Type="http://schemas.openxmlformats.org/officeDocument/2006/relationships/hyperlink" Target="mailto:DATA@GLOBE.GOV" TargetMode="External"/><Relationship Id="rId1" Type="http://schemas.openxmlformats.org/officeDocument/2006/relationships/slideLayout" Target="../slideLayouts/slideLayout4.xml"/><Relationship Id="rId5" Type="http://schemas.openxmlformats.org/officeDocument/2006/relationships/image" Target="../media/image37.png"/><Relationship Id="rId4" Type="http://schemas.openxmlformats.org/officeDocument/2006/relationships/hyperlink" Target="https://itunes.apple.com/us/app/globe-data-entry/id980592274?ls=1&amp;mt=8"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docs.google.com/forms/d/1nF4DOebsUPFN2I3Sl73HZkrN_BzFnjAgCBdAQAt_E0I/viewform?c=0&amp;w=1" TargetMode="External"/><Relationship Id="rId7" Type="http://schemas.openxmlformats.org/officeDocument/2006/relationships/hyperlink" Target="http://climate.nasa.gov/" TargetMode="External"/><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hyperlink" Target="http://nasawavelength.org/" TargetMode="External"/><Relationship Id="rId5" Type="http://schemas.openxmlformats.org/officeDocument/2006/relationships/hyperlink" Target="http://www.globe.gov/" TargetMode="External"/><Relationship Id="rId4" Type="http://schemas.openxmlformats.org/officeDocument/2006/relationships/hyperlink" Target="mailto:help@globe.gov"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mailto:GLOBELAC.COMMUNICATIONS@EDUC.AUSTRAL.EDU.AR" TargetMode="External"/><Relationship Id="rId7" Type="http://schemas.openxmlformats.org/officeDocument/2006/relationships/image" Target="../media/image45.jpg"/><Relationship Id="rId2" Type="http://schemas.openxmlformats.org/officeDocument/2006/relationships/hyperlink" Target="mailto:lac_rco@educ.austral.edu.ar" TargetMode="External"/><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hyperlink" Target="https://www.facebook.com/GLOBELAC" TargetMode="External"/><Relationship Id="rId4" Type="http://schemas.openxmlformats.org/officeDocument/2006/relationships/hyperlink" Target="https://www.instagram.com/globe_lac/"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12589" y="0"/>
            <a:ext cx="91691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 name="Title 1" hidden="1"/>
          <p:cNvSpPr>
            <a:spLocks noGrp="1"/>
          </p:cNvSpPr>
          <p:nvPr>
            <p:ph type="ctrTitle"/>
          </p:nvPr>
        </p:nvSpPr>
        <p:spPr/>
        <p:txBody>
          <a:bodyPr/>
          <a:lstStyle/>
          <a:p>
            <a:r>
              <a:rPr lang="en-US" dirty="0"/>
              <a:t>Intro </a:t>
            </a:r>
            <a:r>
              <a:rPr lang="en-US" dirty="0" err="1"/>
              <a:t>SLide</a:t>
            </a:r>
            <a:endParaRPr lang="en-US" dirty="0"/>
          </a:p>
        </p:txBody>
      </p:sp>
      <p:pic>
        <p:nvPicPr>
          <p:cNvPr id="6" name="Picture 5" descr="Artist illustration of two students using a transparency tub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6769"/>
            <a:ext cx="9144000" cy="4301231"/>
          </a:xfrm>
          <a:prstGeom prst="rect">
            <a:avLst/>
          </a:prstGeom>
        </p:spPr>
      </p:pic>
      <p:pic>
        <p:nvPicPr>
          <p:cNvPr id="3" name="Imagen 2"/>
          <p:cNvPicPr>
            <a:picLocks noChangeAspect="1"/>
          </p:cNvPicPr>
          <p:nvPr/>
        </p:nvPicPr>
        <p:blipFill>
          <a:blip r:embed="rId4"/>
          <a:stretch>
            <a:fillRect/>
          </a:stretch>
        </p:blipFill>
        <p:spPr>
          <a:xfrm>
            <a:off x="-12589" y="0"/>
            <a:ext cx="9169179" cy="804742"/>
          </a:xfrm>
          <a:prstGeom prst="rect">
            <a:avLst/>
          </a:prstGeom>
        </p:spPr>
      </p:pic>
    </p:spTree>
    <p:extLst>
      <p:ext uri="{BB962C8B-B14F-4D97-AF65-F5344CB8AC3E}">
        <p14:creationId xmlns:p14="http://schemas.microsoft.com/office/powerpoint/2010/main" val="38395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9</a:t>
            </a:fld>
            <a:endParaRPr lang="en-US"/>
          </a:p>
        </p:txBody>
      </p:sp>
      <p:sp>
        <p:nvSpPr>
          <p:cNvPr id="2" name="Title 1"/>
          <p:cNvSpPr>
            <a:spLocks noGrp="1"/>
          </p:cNvSpPr>
          <p:nvPr>
            <p:ph type="title"/>
          </p:nvPr>
        </p:nvSpPr>
        <p:spPr>
          <a:xfrm>
            <a:off x="1403635" y="1114682"/>
            <a:ext cx="7538410" cy="735948"/>
          </a:xfrm>
        </p:spPr>
        <p:txBody>
          <a:bodyPr>
            <a:noAutofit/>
          </a:bodyPr>
          <a:lstStyle/>
          <a:p>
            <a:pPr>
              <a:spcAft>
                <a:spcPts val="600"/>
              </a:spcAft>
            </a:pPr>
            <a:r>
              <a:rPr lang="es-AR" sz="2400" b="1" dirty="0" smtClean="0">
                <a:solidFill>
                  <a:srgbClr val="000072"/>
                </a:solidFill>
              </a:rPr>
              <a:t>Los científicos miden la transparencia del agua para determinar la salud de las masas de agua</a:t>
            </a:r>
            <a:endParaRPr lang="es-AR" sz="2400" b="1" dirty="0">
              <a:solidFill>
                <a:srgbClr val="000072"/>
              </a:solidFill>
            </a:endParaRPr>
          </a:p>
        </p:txBody>
      </p:sp>
      <p:pic>
        <p:nvPicPr>
          <p:cNvPr id="9" name="Content Placeholder 8" descr="Illustration depicting how different water bodies can have different Secchi depths because they differ in transparency."/>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97149" y="1975385"/>
            <a:ext cx="4464051" cy="3332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p:cNvSpPr>
            <a:spLocks noGrp="1"/>
          </p:cNvSpPr>
          <p:nvPr>
            <p:ph sz="half" idx="1"/>
          </p:nvPr>
        </p:nvSpPr>
        <p:spPr>
          <a:xfrm>
            <a:off x="1403635" y="5432935"/>
            <a:ext cx="7509685" cy="4351338"/>
          </a:xfrm>
        </p:spPr>
        <p:txBody>
          <a:bodyPr>
            <a:normAutofit/>
          </a:bodyPr>
          <a:lstStyle/>
          <a:p>
            <a:pPr marL="0" indent="0" algn="just">
              <a:buNone/>
            </a:pPr>
            <a:r>
              <a:rPr lang="es-AR" sz="1800" dirty="0" smtClean="0"/>
              <a:t>La medición de la transparencia del agua permite a los científicos calcular los aportes de la erosión y los nutrientes.  Al realizar mediciones a lo largo del tiempo en múltiples lugares, a menudo es posible determinar el origen de los aportes y, si es necesario, remediar la situación para mejorar la calidad del agua.</a:t>
            </a:r>
          </a:p>
          <a:p>
            <a:pPr marL="0" indent="0" algn="just">
              <a:buNone/>
            </a:pPr>
            <a:endParaRPr lang="es-AR" sz="1800" dirty="0"/>
          </a:p>
        </p:txBody>
      </p:sp>
      <p:sp>
        <p:nvSpPr>
          <p:cNvPr id="10" name="Rectángulo redondeado 9"/>
          <p:cNvSpPr/>
          <p:nvPr/>
        </p:nvSpPr>
        <p:spPr>
          <a:xfrm>
            <a:off x="6957391" y="147057"/>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pueden ayudar sus mediciones</a:t>
            </a:r>
            <a:endParaRPr lang="es-AR" sz="1200" dirty="0">
              <a:solidFill>
                <a:schemeClr val="bg1"/>
              </a:solidFill>
            </a:endParaRPr>
          </a:p>
        </p:txBody>
      </p:sp>
      <p:sp>
        <p:nvSpPr>
          <p:cNvPr id="11" name="CuadroTexto 10"/>
          <p:cNvSpPr txBox="1"/>
          <p:nvPr/>
        </p:nvSpPr>
        <p:spPr>
          <a:xfrm>
            <a:off x="29532" y="1098059"/>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584231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10</a:t>
            </a:fld>
            <a:endParaRPr lang="en-US" dirty="0"/>
          </a:p>
        </p:txBody>
      </p:sp>
      <p:sp>
        <p:nvSpPr>
          <p:cNvPr id="2" name="Title 1"/>
          <p:cNvSpPr>
            <a:spLocks noGrp="1"/>
          </p:cNvSpPr>
          <p:nvPr>
            <p:ph type="title"/>
          </p:nvPr>
        </p:nvSpPr>
        <p:spPr>
          <a:xfrm>
            <a:off x="1374910" y="916060"/>
            <a:ext cx="7538410" cy="735948"/>
          </a:xfrm>
        </p:spPr>
        <p:txBody>
          <a:bodyPr>
            <a:noAutofit/>
          </a:bodyPr>
          <a:lstStyle/>
          <a:p>
            <a:r>
              <a:rPr lang="es-AR" sz="2400" b="1" dirty="0" smtClean="0">
                <a:solidFill>
                  <a:srgbClr val="000072"/>
                </a:solidFill>
              </a:rPr>
              <a:t>Cómo pueden ayudar sus medidas-1 </a:t>
            </a:r>
            <a:endParaRPr lang="es-AR" sz="2400" b="1" dirty="0">
              <a:solidFill>
                <a:srgbClr val="000072"/>
              </a:solidFill>
            </a:endParaRPr>
          </a:p>
        </p:txBody>
      </p:sp>
      <p:pic>
        <p:nvPicPr>
          <p:cNvPr id="11" name="Content Placeholder 10" descr="Satellite image of ocean water, where sediment and algae have changed the transparency and color of the water in isolated area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18249" y="1869699"/>
            <a:ext cx="6417989" cy="3183761"/>
          </a:xfrm>
          <a:prstGeom prst="rect">
            <a:avLst/>
          </a:prstGeom>
        </p:spPr>
      </p:pic>
      <p:sp>
        <p:nvSpPr>
          <p:cNvPr id="3" name="Content Placeholder 2"/>
          <p:cNvSpPr>
            <a:spLocks noGrp="1"/>
          </p:cNvSpPr>
          <p:nvPr>
            <p:ph sz="half" idx="1"/>
          </p:nvPr>
        </p:nvSpPr>
        <p:spPr>
          <a:xfrm>
            <a:off x="1199189" y="5271152"/>
            <a:ext cx="7698942" cy="1450324"/>
          </a:xfrm>
        </p:spPr>
        <p:txBody>
          <a:bodyPr>
            <a:noAutofit/>
          </a:bodyPr>
          <a:lstStyle/>
          <a:p>
            <a:pPr marL="0" indent="0" algn="just">
              <a:buNone/>
            </a:pPr>
            <a:r>
              <a:rPr lang="es-AR" sz="1600" dirty="0" smtClean="0"/>
              <a:t>La transparencia y el color del agua pueden observarse en las imágenes de satélite. En mayo de 2015, la costa este de Australia fue azotada por una fuerte tormenta e inundaciones mortales, cayendo más de 360 milímetros (14 pulgadas) de lluvia en unas tres horas en el sureste de Queensland, Australia. Esta imagen del río Brisbane entrando en la Bahía de </a:t>
            </a:r>
            <a:r>
              <a:rPr lang="es-AR" sz="1600" dirty="0" err="1" smtClean="0"/>
              <a:t>Moreton</a:t>
            </a:r>
            <a:r>
              <a:rPr lang="es-AR" sz="1600" dirty="0" smtClean="0"/>
              <a:t> fue adquirida el 3 de mayo de 2015 por el </a:t>
            </a:r>
            <a:r>
              <a:rPr lang="es-AR" sz="1600" dirty="0" err="1" smtClean="0"/>
              <a:t>Operational</a:t>
            </a:r>
            <a:r>
              <a:rPr lang="es-AR" sz="1600" dirty="0" smtClean="0"/>
              <a:t> </a:t>
            </a:r>
            <a:r>
              <a:rPr lang="es-AR" sz="1600" dirty="0" err="1" smtClean="0"/>
              <a:t>Land</a:t>
            </a:r>
            <a:r>
              <a:rPr lang="es-AR" sz="1600" dirty="0" smtClean="0"/>
              <a:t> </a:t>
            </a:r>
            <a:r>
              <a:rPr lang="es-AR" sz="1600" dirty="0" err="1" smtClean="0"/>
              <a:t>Imager</a:t>
            </a:r>
            <a:r>
              <a:rPr lang="es-AR" sz="1600" dirty="0" smtClean="0"/>
              <a:t> de </a:t>
            </a:r>
            <a:r>
              <a:rPr lang="es-AR" sz="1600" dirty="0" err="1" smtClean="0"/>
              <a:t>Landsat</a:t>
            </a:r>
            <a:r>
              <a:rPr lang="es-AR" sz="1600" dirty="0" smtClean="0"/>
              <a:t> 8.</a:t>
            </a:r>
            <a:endParaRPr lang="es-AR" sz="1600" dirty="0"/>
          </a:p>
        </p:txBody>
      </p:sp>
      <p:sp>
        <p:nvSpPr>
          <p:cNvPr id="12" name="TextBox 11"/>
          <p:cNvSpPr txBox="1"/>
          <p:nvPr/>
        </p:nvSpPr>
        <p:spPr>
          <a:xfrm>
            <a:off x="7878910" y="4290725"/>
            <a:ext cx="1265090" cy="553998"/>
          </a:xfrm>
          <a:prstGeom prst="rect">
            <a:avLst/>
          </a:prstGeom>
          <a:noFill/>
        </p:spPr>
        <p:txBody>
          <a:bodyPr wrap="none" rtlCol="0">
            <a:spAutoFit/>
          </a:bodyPr>
          <a:lstStyle/>
          <a:p>
            <a:r>
              <a:rPr lang="en-US" sz="1000" dirty="0" err="1"/>
              <a:t>Crédito</a:t>
            </a:r>
            <a:r>
              <a:rPr lang="en-US" sz="1000" dirty="0"/>
              <a:t>: </a:t>
            </a:r>
          </a:p>
          <a:p>
            <a:r>
              <a:rPr lang="en-US" sz="1000" dirty="0" err="1"/>
              <a:t>Observatorio</a:t>
            </a:r>
            <a:r>
              <a:rPr lang="en-US" sz="1000" dirty="0"/>
              <a:t> </a:t>
            </a:r>
          </a:p>
          <a:p>
            <a:r>
              <a:rPr lang="en-US" sz="1000" dirty="0"/>
              <a:t>Terrestre de la NASA</a:t>
            </a:r>
          </a:p>
        </p:txBody>
      </p:sp>
      <p:sp>
        <p:nvSpPr>
          <p:cNvPr id="9" name="Rectángulo redondeado 8"/>
          <p:cNvSpPr/>
          <p:nvPr/>
        </p:nvSpPr>
        <p:spPr>
          <a:xfrm>
            <a:off x="6957391" y="147057"/>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pueden ayudar sus mediciones</a:t>
            </a:r>
            <a:endParaRPr lang="es-AR" sz="1200" dirty="0">
              <a:solidFill>
                <a:schemeClr val="bg1"/>
              </a:solidFill>
            </a:endParaRPr>
          </a:p>
        </p:txBody>
      </p:sp>
      <p:sp>
        <p:nvSpPr>
          <p:cNvPr id="10" name="CuadroTexto 9"/>
          <p:cNvSpPr txBox="1"/>
          <p:nvPr/>
        </p:nvSpPr>
        <p:spPr>
          <a:xfrm>
            <a:off x="29532" y="1098059"/>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1916177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11</a:t>
            </a:fld>
            <a:endParaRPr lang="en-US" dirty="0"/>
          </a:p>
        </p:txBody>
      </p:sp>
      <p:sp>
        <p:nvSpPr>
          <p:cNvPr id="2" name="Title 1"/>
          <p:cNvSpPr>
            <a:spLocks noGrp="1"/>
          </p:cNvSpPr>
          <p:nvPr>
            <p:ph type="title"/>
          </p:nvPr>
        </p:nvSpPr>
        <p:spPr>
          <a:xfrm>
            <a:off x="1374910" y="916060"/>
            <a:ext cx="7538410" cy="735948"/>
          </a:xfrm>
        </p:spPr>
        <p:txBody>
          <a:bodyPr>
            <a:noAutofit/>
          </a:bodyPr>
          <a:lstStyle/>
          <a:p>
            <a:r>
              <a:rPr lang="es-AR" sz="2400" b="1" dirty="0" smtClean="0">
                <a:solidFill>
                  <a:srgbClr val="000072"/>
                </a:solidFill>
              </a:rPr>
              <a:t>Cómo pueden ayudar sus medidas-2 </a:t>
            </a:r>
            <a:endParaRPr lang="es-AR" sz="2400" b="1" dirty="0">
              <a:solidFill>
                <a:srgbClr val="000072"/>
              </a:solidFill>
            </a:endParaRPr>
          </a:p>
        </p:txBody>
      </p:sp>
      <p:pic>
        <p:nvPicPr>
          <p:cNvPr id="8" name="Content Placeholder 7" descr="Close up image of sediment-laden water entering the bay from the Brisbane Rive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399369" y="1699123"/>
            <a:ext cx="4642803" cy="3073404"/>
          </a:xfrm>
        </p:spPr>
      </p:pic>
      <p:sp>
        <p:nvSpPr>
          <p:cNvPr id="12" name="TextBox 11"/>
          <p:cNvSpPr txBox="1"/>
          <p:nvPr/>
        </p:nvSpPr>
        <p:spPr>
          <a:xfrm>
            <a:off x="7213094" y="3980932"/>
            <a:ext cx="1265090" cy="707886"/>
          </a:xfrm>
          <a:prstGeom prst="rect">
            <a:avLst/>
          </a:prstGeom>
          <a:noFill/>
        </p:spPr>
        <p:txBody>
          <a:bodyPr wrap="none" rtlCol="0">
            <a:spAutoFit/>
          </a:bodyPr>
          <a:lstStyle/>
          <a:p>
            <a:r>
              <a:rPr lang="en-US" sz="1000" dirty="0" err="1"/>
              <a:t>Crédito</a:t>
            </a:r>
            <a:r>
              <a:rPr lang="en-US" sz="1000" dirty="0"/>
              <a:t>: </a:t>
            </a:r>
          </a:p>
          <a:p>
            <a:r>
              <a:rPr lang="en-US" sz="1000" dirty="0" err="1"/>
              <a:t>Observatorio</a:t>
            </a:r>
            <a:r>
              <a:rPr lang="en-US" sz="1000" dirty="0"/>
              <a:t> </a:t>
            </a:r>
          </a:p>
          <a:p>
            <a:r>
              <a:rPr lang="en-US" sz="1000" dirty="0"/>
              <a:t>Terrestre de la NASA</a:t>
            </a:r>
          </a:p>
          <a:p>
            <a:endParaRPr lang="en-US" sz="1000" dirty="0"/>
          </a:p>
        </p:txBody>
      </p:sp>
      <p:sp>
        <p:nvSpPr>
          <p:cNvPr id="3" name="Content Placeholder 2"/>
          <p:cNvSpPr>
            <a:spLocks noGrp="1"/>
          </p:cNvSpPr>
          <p:nvPr>
            <p:ph sz="half" idx="1"/>
          </p:nvPr>
        </p:nvSpPr>
        <p:spPr>
          <a:xfrm>
            <a:off x="1214378" y="4850898"/>
            <a:ext cx="7698942" cy="3010906"/>
          </a:xfrm>
        </p:spPr>
        <p:txBody>
          <a:bodyPr>
            <a:noAutofit/>
          </a:bodyPr>
          <a:lstStyle/>
          <a:p>
            <a:pPr marL="0" indent="0" algn="just">
              <a:buNone/>
            </a:pPr>
            <a:r>
              <a:rPr lang="es-AR" sz="1400" dirty="0" smtClean="0"/>
              <a:t>Como resultado de las lluvias, las inundaciones repentinas provocaron la formación de distintas plumas fluviales a lo largo de la costa. Las aguas de las inundaciones suelen contener niveles elevados de sedimentos y materia orgánica disuelta coloreada (MODC). Los sedimentos tienden a dispersar la luz roja y la materia orgánica disuelta de color absorbe la luz azul. Como resultado, en la desembocadura del río Brisbane, donde estos dos fenómenos ópticos actúan conjuntamente, se aprecia un color marrón. Más lejos de la desembocadura, los sedimentos más gruesos tienden a depositarse en el fondo, pero la MODC sigue observándose en la columna de agua absorbiendo luz azul. ¿Qué es lo que colorea las manchas amarillo-verdosas en el agua? Los científicos creen que se trata de MODC, pero es necesario comprobarlo en tierra para estar seguros.</a:t>
            </a:r>
            <a:endParaRPr lang="es-AR" sz="1400" dirty="0"/>
          </a:p>
        </p:txBody>
      </p:sp>
      <p:sp>
        <p:nvSpPr>
          <p:cNvPr id="9" name="Rectángulo redondeado 8"/>
          <p:cNvSpPr/>
          <p:nvPr/>
        </p:nvSpPr>
        <p:spPr>
          <a:xfrm>
            <a:off x="6957391" y="147057"/>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pueden ayudar sus mediciones</a:t>
            </a:r>
            <a:endParaRPr lang="es-AR" sz="1200" dirty="0">
              <a:solidFill>
                <a:schemeClr val="bg1"/>
              </a:solidFill>
            </a:endParaRPr>
          </a:p>
        </p:txBody>
      </p:sp>
      <p:sp>
        <p:nvSpPr>
          <p:cNvPr id="10" name="CuadroTexto 9"/>
          <p:cNvSpPr txBox="1"/>
          <p:nvPr/>
        </p:nvSpPr>
        <p:spPr>
          <a:xfrm>
            <a:off x="29532" y="1098059"/>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562818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12</a:t>
            </a:fld>
            <a:endParaRPr lang="en-US" dirty="0"/>
          </a:p>
        </p:txBody>
      </p:sp>
      <p:sp>
        <p:nvSpPr>
          <p:cNvPr id="2" name="Title 1"/>
          <p:cNvSpPr>
            <a:spLocks noGrp="1"/>
          </p:cNvSpPr>
          <p:nvPr>
            <p:ph type="title"/>
          </p:nvPr>
        </p:nvSpPr>
        <p:spPr>
          <a:xfrm>
            <a:off x="1374910" y="1058583"/>
            <a:ext cx="7538410" cy="735948"/>
          </a:xfrm>
        </p:spPr>
        <p:txBody>
          <a:bodyPr>
            <a:noAutofit/>
          </a:bodyPr>
          <a:lstStyle/>
          <a:p>
            <a:r>
              <a:rPr lang="es-AR" sz="2400" b="1" dirty="0" smtClean="0">
                <a:solidFill>
                  <a:srgbClr val="000072"/>
                </a:solidFill>
              </a:rPr>
              <a:t>¡Hagamos un rápido repaso antes de pasar a la recopilación de datos! Pregunta 1</a:t>
            </a:r>
            <a:endParaRPr lang="es-AR" sz="2400" b="1" dirty="0">
              <a:solidFill>
                <a:srgbClr val="000072"/>
              </a:solidFill>
            </a:endParaRPr>
          </a:p>
        </p:txBody>
      </p:sp>
      <p:sp>
        <p:nvSpPr>
          <p:cNvPr id="4" name="Content Placeholder 3"/>
          <p:cNvSpPr>
            <a:spLocks noGrp="1"/>
          </p:cNvSpPr>
          <p:nvPr>
            <p:ph sz="half" idx="1"/>
          </p:nvPr>
        </p:nvSpPr>
        <p:spPr>
          <a:xfrm>
            <a:off x="1374910" y="2040118"/>
            <a:ext cx="7164656" cy="4351338"/>
          </a:xfrm>
        </p:spPr>
        <p:txBody>
          <a:bodyPr>
            <a:normAutofit/>
          </a:bodyPr>
          <a:lstStyle/>
          <a:p>
            <a:pPr marL="0" indent="0">
              <a:buNone/>
            </a:pPr>
            <a:r>
              <a:rPr lang="es-AR" sz="2000" b="1" dirty="0" smtClean="0">
                <a:solidFill>
                  <a:schemeClr val="accent5">
                    <a:lumMod val="50000"/>
                  </a:schemeClr>
                </a:solidFill>
              </a:rPr>
              <a:t>¿Cuál de las siguientes partículas en suspensión puede influir en la profundidad de penetración de la luz en la columna de agua? </a:t>
            </a:r>
          </a:p>
          <a:p>
            <a:pPr marL="0" indent="0">
              <a:buNone/>
            </a:pPr>
            <a:endParaRPr lang="es-AR" sz="2400" dirty="0" smtClean="0"/>
          </a:p>
          <a:p>
            <a:pPr marL="457200" indent="-457200">
              <a:buAutoNum type="alphaUcPeriod"/>
            </a:pPr>
            <a:r>
              <a:rPr lang="es-AR" sz="2000" dirty="0" smtClean="0"/>
              <a:t>Orgánico, como las algas</a:t>
            </a:r>
          </a:p>
          <a:p>
            <a:pPr marL="457200" indent="-457200">
              <a:buAutoNum type="alphaUcPeriod" startAt="2"/>
            </a:pPr>
            <a:r>
              <a:rPr lang="es-AR" sz="2000" dirty="0" smtClean="0"/>
              <a:t>Inorgánicos, como la arcilla o el limo</a:t>
            </a:r>
          </a:p>
          <a:p>
            <a:pPr marL="457200" indent="-457200">
              <a:buAutoNum type="alphaUcPeriod" startAt="3"/>
            </a:pPr>
            <a:r>
              <a:rPr lang="es-AR" sz="2000" dirty="0" smtClean="0"/>
              <a:t>Impurezas disueltas, como los carbonatos</a:t>
            </a:r>
          </a:p>
          <a:p>
            <a:pPr marL="0" indent="0">
              <a:buNone/>
            </a:pPr>
            <a:r>
              <a:rPr lang="es-AR" sz="2000" dirty="0" smtClean="0"/>
              <a:t>D.   Todas las respuestas anteriores</a:t>
            </a:r>
          </a:p>
          <a:p>
            <a:pPr marL="0" indent="0">
              <a:buNone/>
            </a:pPr>
            <a:endParaRPr lang="es-AR" sz="2400" dirty="0" smtClean="0"/>
          </a:p>
          <a:p>
            <a:pPr marL="0" indent="0">
              <a:buNone/>
            </a:pPr>
            <a:r>
              <a:rPr lang="es-AR" sz="2000" b="1" dirty="0" smtClean="0">
                <a:solidFill>
                  <a:srgbClr val="FF0000"/>
                </a:solidFill>
              </a:rPr>
              <a:t>¿Cuál es la respuesta?</a:t>
            </a:r>
            <a:endParaRPr lang="es-AR" sz="2000" b="1" dirty="0">
              <a:solidFill>
                <a:srgbClr val="FF0000"/>
              </a:solidFill>
            </a:endParaRPr>
          </a:p>
        </p:txBody>
      </p:sp>
      <p:sp>
        <p:nvSpPr>
          <p:cNvPr id="9" name="Rectángulo redondeado 8"/>
          <p:cNvSpPr/>
          <p:nvPr/>
        </p:nvSpPr>
        <p:spPr>
          <a:xfrm>
            <a:off x="6957391" y="147057"/>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Evalúe sus conocimientos</a:t>
            </a:r>
            <a:endParaRPr lang="es-AR" sz="1200" dirty="0">
              <a:solidFill>
                <a:schemeClr val="bg1"/>
              </a:solidFill>
            </a:endParaRPr>
          </a:p>
        </p:txBody>
      </p:sp>
      <p:sp>
        <p:nvSpPr>
          <p:cNvPr id="10" name="CuadroTexto 9"/>
          <p:cNvSpPr txBox="1"/>
          <p:nvPr/>
        </p:nvSpPr>
        <p:spPr>
          <a:xfrm>
            <a:off x="29532" y="1098059"/>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1374111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13</a:t>
            </a:fld>
            <a:endParaRPr lang="en-US" dirty="0"/>
          </a:p>
        </p:txBody>
      </p:sp>
      <p:sp>
        <p:nvSpPr>
          <p:cNvPr id="2" name="Title 1"/>
          <p:cNvSpPr>
            <a:spLocks noGrp="1"/>
          </p:cNvSpPr>
          <p:nvPr>
            <p:ph type="title"/>
          </p:nvPr>
        </p:nvSpPr>
        <p:spPr>
          <a:xfrm>
            <a:off x="1374910" y="1058583"/>
            <a:ext cx="7538410" cy="735948"/>
          </a:xfrm>
        </p:spPr>
        <p:txBody>
          <a:bodyPr>
            <a:noAutofit/>
          </a:bodyPr>
          <a:lstStyle/>
          <a:p>
            <a:r>
              <a:rPr lang="es-AR" sz="2400" b="1" dirty="0" smtClean="0">
                <a:solidFill>
                  <a:srgbClr val="000072"/>
                </a:solidFill>
              </a:rPr>
              <a:t>¡Hagamos un rápido repaso antes de pasar a la recopilación de datos! Respuesta de la pregunta 1</a:t>
            </a:r>
            <a:endParaRPr lang="es-AR" sz="2400" b="1" dirty="0">
              <a:solidFill>
                <a:srgbClr val="000072"/>
              </a:solidFill>
            </a:endParaRPr>
          </a:p>
        </p:txBody>
      </p:sp>
      <p:sp>
        <p:nvSpPr>
          <p:cNvPr id="4" name="Content Placeholder 3"/>
          <p:cNvSpPr>
            <a:spLocks noGrp="1"/>
          </p:cNvSpPr>
          <p:nvPr>
            <p:ph sz="half" idx="1"/>
          </p:nvPr>
        </p:nvSpPr>
        <p:spPr>
          <a:xfrm>
            <a:off x="1374910" y="1978125"/>
            <a:ext cx="7164656" cy="4351338"/>
          </a:xfrm>
        </p:spPr>
        <p:txBody>
          <a:bodyPr>
            <a:normAutofit/>
          </a:bodyPr>
          <a:lstStyle/>
          <a:p>
            <a:pPr marL="0" indent="0">
              <a:buNone/>
            </a:pPr>
            <a:r>
              <a:rPr lang="es-AR" sz="2000" b="1" dirty="0" smtClean="0">
                <a:solidFill>
                  <a:schemeClr val="accent5">
                    <a:lumMod val="50000"/>
                  </a:schemeClr>
                </a:solidFill>
              </a:rPr>
              <a:t>¿Cuál de las siguientes partículas en suspensión puede influir en la profundidad de penetración de la luz en la columna de agua? </a:t>
            </a:r>
          </a:p>
          <a:p>
            <a:pPr marL="0" indent="0">
              <a:buNone/>
            </a:pPr>
            <a:endParaRPr lang="es-AR" sz="2400" dirty="0" smtClean="0"/>
          </a:p>
          <a:p>
            <a:pPr marL="457200" indent="-457200">
              <a:buAutoNum type="alphaUcPeriod"/>
            </a:pPr>
            <a:r>
              <a:rPr lang="es-AR" sz="2000" dirty="0" smtClean="0"/>
              <a:t>Orgánico, como las algas</a:t>
            </a:r>
          </a:p>
          <a:p>
            <a:pPr marL="457200" indent="-457200">
              <a:buAutoNum type="alphaUcPeriod" startAt="2"/>
            </a:pPr>
            <a:r>
              <a:rPr lang="es-AR" sz="2000" dirty="0" smtClean="0"/>
              <a:t>Inorgánicos, como la arcilla o el limo</a:t>
            </a:r>
          </a:p>
          <a:p>
            <a:pPr marL="457200" indent="-457200">
              <a:buAutoNum type="alphaUcPeriod" startAt="3"/>
            </a:pPr>
            <a:r>
              <a:rPr lang="es-AR" sz="2000" dirty="0" smtClean="0"/>
              <a:t>Impurezas disueltas, como los carbonatos</a:t>
            </a:r>
          </a:p>
          <a:p>
            <a:pPr marL="0" indent="0">
              <a:buNone/>
            </a:pPr>
            <a:r>
              <a:rPr lang="es-AR" sz="2000" b="1" dirty="0" smtClean="0">
                <a:solidFill>
                  <a:srgbClr val="FF0000"/>
                </a:solidFill>
              </a:rPr>
              <a:t>D.   Todas las respuestas anteriores ¡Correcto </a:t>
            </a:r>
            <a:r>
              <a:rPr lang="es-AR" sz="2000" b="1" dirty="0" smtClean="0">
                <a:solidFill>
                  <a:srgbClr val="FF0000"/>
                </a:solidFill>
                <a:sym typeface="Wingdings" pitchFamily="2" charset="2"/>
              </a:rPr>
              <a:t>!</a:t>
            </a:r>
            <a:endParaRPr lang="es-AR" sz="2000" b="1" dirty="0" smtClean="0">
              <a:solidFill>
                <a:srgbClr val="FF0000"/>
              </a:solidFill>
            </a:endParaRPr>
          </a:p>
          <a:p>
            <a:pPr marL="0" indent="0">
              <a:buNone/>
            </a:pPr>
            <a:endParaRPr lang="es-AR" sz="2000" dirty="0" smtClean="0"/>
          </a:p>
          <a:p>
            <a:pPr marL="0" indent="0">
              <a:buNone/>
            </a:pPr>
            <a:r>
              <a:rPr lang="es-AR" sz="2000" b="1" dirty="0" smtClean="0">
                <a:solidFill>
                  <a:srgbClr val="FF0000"/>
                </a:solidFill>
              </a:rPr>
              <a:t>¿Estaba en lo cierto?</a:t>
            </a:r>
            <a:endParaRPr lang="es-AR" sz="2000" b="1" dirty="0">
              <a:solidFill>
                <a:srgbClr val="FF0000"/>
              </a:solidFill>
            </a:endParaRPr>
          </a:p>
        </p:txBody>
      </p:sp>
      <p:sp>
        <p:nvSpPr>
          <p:cNvPr id="9" name="Rectángulo redondeado 8"/>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Evalúe sus conocimientos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85637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14</a:t>
            </a:fld>
            <a:endParaRPr lang="en-US" dirty="0"/>
          </a:p>
        </p:txBody>
      </p:sp>
      <p:sp>
        <p:nvSpPr>
          <p:cNvPr id="2" name="Title 1"/>
          <p:cNvSpPr>
            <a:spLocks noGrp="1"/>
          </p:cNvSpPr>
          <p:nvPr>
            <p:ph type="title"/>
          </p:nvPr>
        </p:nvSpPr>
        <p:spPr>
          <a:xfrm>
            <a:off x="1374910" y="1058583"/>
            <a:ext cx="7538410" cy="735948"/>
          </a:xfrm>
        </p:spPr>
        <p:txBody>
          <a:bodyPr>
            <a:noAutofit/>
          </a:bodyPr>
          <a:lstStyle/>
          <a:p>
            <a:r>
              <a:rPr lang="es-AR" sz="2400" b="1" dirty="0" smtClean="0">
                <a:solidFill>
                  <a:srgbClr val="000072"/>
                </a:solidFill>
              </a:rPr>
              <a:t>¡Hagamos un rápido repaso antes de pasar a la recopilación de datos! Pregunta 2</a:t>
            </a:r>
            <a:endParaRPr lang="es-AR" sz="2400" b="1" dirty="0">
              <a:solidFill>
                <a:srgbClr val="000072"/>
              </a:solidFill>
            </a:endParaRPr>
          </a:p>
        </p:txBody>
      </p:sp>
      <p:sp>
        <p:nvSpPr>
          <p:cNvPr id="4" name="Content Placeholder 3"/>
          <p:cNvSpPr>
            <a:spLocks noGrp="1"/>
          </p:cNvSpPr>
          <p:nvPr>
            <p:ph sz="half" idx="1"/>
          </p:nvPr>
        </p:nvSpPr>
        <p:spPr>
          <a:xfrm>
            <a:off x="1374910" y="2104497"/>
            <a:ext cx="7164656" cy="4351338"/>
          </a:xfrm>
        </p:spPr>
        <p:txBody>
          <a:bodyPr>
            <a:normAutofit fontScale="25000" lnSpcReduction="20000"/>
          </a:bodyPr>
          <a:lstStyle/>
          <a:p>
            <a:pPr marL="0" indent="0">
              <a:buNone/>
            </a:pPr>
            <a:r>
              <a:rPr lang="es-AR" sz="7200" b="1" dirty="0" smtClean="0">
                <a:solidFill>
                  <a:schemeClr val="accent5">
                    <a:lumMod val="75000"/>
                  </a:schemeClr>
                </a:solidFill>
              </a:rPr>
              <a:t>¿Por qué son importantes los datos de transparencia del agua de GLOBE? </a:t>
            </a:r>
          </a:p>
          <a:p>
            <a:pPr marL="0" indent="0">
              <a:buNone/>
            </a:pPr>
            <a:endParaRPr lang="es-AR" sz="7200" b="1" dirty="0" smtClean="0">
              <a:solidFill>
                <a:schemeClr val="accent5">
                  <a:lumMod val="75000"/>
                </a:schemeClr>
              </a:solidFill>
            </a:endParaRPr>
          </a:p>
          <a:p>
            <a:pPr marL="457200" indent="-457200">
              <a:buFont typeface="+mj-lt"/>
              <a:buAutoNum type="alphaUcPeriod"/>
            </a:pPr>
            <a:r>
              <a:rPr lang="es-AR" sz="6400" dirty="0" smtClean="0"/>
              <a:t>Dado que la mayoría de las masas de agua del mundo no son objeto de muestreo por parte de otros científicos, los datos proporcionan una información importante que no se recogería de otro modo.</a:t>
            </a:r>
          </a:p>
          <a:p>
            <a:pPr marL="457200" indent="-457200">
              <a:buFont typeface="+mj-lt"/>
              <a:buAutoNum type="alphaUcPeriod"/>
            </a:pPr>
            <a:r>
              <a:rPr lang="es-AR" sz="6400" dirty="0" smtClean="0"/>
              <a:t>Ofrecen a los alumnos la oportunidad de recopilar datos que pueden utilizar en sus propias investigaciones medioambientales.</a:t>
            </a:r>
          </a:p>
          <a:p>
            <a:pPr marL="457200" indent="-457200">
              <a:buFont typeface="+mj-lt"/>
              <a:buAutoNum type="alphaUcPeriod"/>
            </a:pPr>
            <a:r>
              <a:rPr lang="es-AR" sz="6400" dirty="0" smtClean="0"/>
              <a:t>Permiten a los alumnos controlar la calidad del agua en su comunidad. </a:t>
            </a:r>
          </a:p>
          <a:p>
            <a:pPr marL="457200" indent="-457200">
              <a:buFont typeface="+mj-lt"/>
              <a:buAutoNum type="alphaUcPeriod"/>
            </a:pPr>
            <a:r>
              <a:rPr lang="es-AR" sz="6400" dirty="0" smtClean="0"/>
              <a:t>Los datos de la transparencia pueden utilizarse como validación en tierra de los datos recogidos por los satélites.</a:t>
            </a:r>
          </a:p>
          <a:p>
            <a:pPr marL="457200" indent="-457200">
              <a:buFont typeface="+mj-lt"/>
              <a:buAutoNum type="alphaUcPeriod"/>
            </a:pPr>
            <a:r>
              <a:rPr lang="es-AR" sz="6400" dirty="0" smtClean="0"/>
              <a:t>Todo lo anterior.</a:t>
            </a:r>
          </a:p>
          <a:p>
            <a:pPr marL="457200" indent="-457200">
              <a:buFont typeface="+mj-lt"/>
              <a:buAutoNum type="alphaUcPeriod"/>
            </a:pPr>
            <a:r>
              <a:rPr lang="es-AR" sz="6400" dirty="0" smtClean="0"/>
              <a:t>Sólo A y B.</a:t>
            </a:r>
          </a:p>
          <a:p>
            <a:pPr marL="457200" indent="-457200">
              <a:buFont typeface="+mj-lt"/>
              <a:buAutoNum type="alphaUcPeriod"/>
            </a:pPr>
            <a:endParaRPr lang="es-AR" sz="2400" dirty="0" smtClean="0"/>
          </a:p>
          <a:p>
            <a:pPr marL="0" indent="0">
              <a:buNone/>
            </a:pPr>
            <a:r>
              <a:rPr lang="es-AR" sz="7200" b="1" dirty="0" smtClean="0">
                <a:solidFill>
                  <a:srgbClr val="FF0000"/>
                </a:solidFill>
              </a:rPr>
              <a:t>¿Cuál es la respuesta?</a:t>
            </a:r>
            <a:endParaRPr lang="es-AR" sz="7200" b="1" dirty="0">
              <a:solidFill>
                <a:srgbClr val="FF0000"/>
              </a:solidFill>
            </a:endParaRPr>
          </a:p>
        </p:txBody>
      </p:sp>
      <p:sp>
        <p:nvSpPr>
          <p:cNvPr id="9" name="Rectángulo redondeado 8"/>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Evalúe sus conocimientos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500242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15</a:t>
            </a:fld>
            <a:endParaRPr lang="en-US" dirty="0"/>
          </a:p>
        </p:txBody>
      </p:sp>
      <p:sp>
        <p:nvSpPr>
          <p:cNvPr id="2" name="Title 1"/>
          <p:cNvSpPr>
            <a:spLocks noGrp="1"/>
          </p:cNvSpPr>
          <p:nvPr>
            <p:ph type="title"/>
          </p:nvPr>
        </p:nvSpPr>
        <p:spPr>
          <a:xfrm>
            <a:off x="1374910" y="1058582"/>
            <a:ext cx="7538410" cy="806499"/>
          </a:xfrm>
        </p:spPr>
        <p:txBody>
          <a:bodyPr>
            <a:noAutofit/>
          </a:bodyPr>
          <a:lstStyle/>
          <a:p>
            <a:r>
              <a:rPr lang="es-AR" sz="2400" b="1" dirty="0" smtClean="0">
                <a:solidFill>
                  <a:srgbClr val="000072"/>
                </a:solidFill>
              </a:rPr>
              <a:t>¡Hagamos un rápido repaso antes de pasar a la recopilación de datos! Respuesta de la pregunta 2</a:t>
            </a:r>
            <a:endParaRPr lang="es-AR" sz="2400" b="1" dirty="0">
              <a:solidFill>
                <a:srgbClr val="000072"/>
              </a:solidFill>
            </a:endParaRPr>
          </a:p>
        </p:txBody>
      </p:sp>
      <p:sp>
        <p:nvSpPr>
          <p:cNvPr id="4" name="Content Placeholder 3"/>
          <p:cNvSpPr>
            <a:spLocks noGrp="1"/>
          </p:cNvSpPr>
          <p:nvPr>
            <p:ph sz="half" idx="1"/>
          </p:nvPr>
        </p:nvSpPr>
        <p:spPr>
          <a:xfrm>
            <a:off x="1350694" y="1935047"/>
            <a:ext cx="7164656" cy="4351338"/>
          </a:xfrm>
        </p:spPr>
        <p:txBody>
          <a:bodyPr>
            <a:normAutofit fontScale="62500" lnSpcReduction="20000"/>
          </a:bodyPr>
          <a:lstStyle/>
          <a:p>
            <a:pPr marL="0" indent="0">
              <a:buNone/>
            </a:pPr>
            <a:r>
              <a:rPr lang="es-AR" sz="2900" b="1" dirty="0" smtClean="0">
                <a:solidFill>
                  <a:schemeClr val="accent5">
                    <a:lumMod val="75000"/>
                  </a:schemeClr>
                </a:solidFill>
              </a:rPr>
              <a:t>¿Por qué son importantes los datos de transparencia del agua de GLOBE? </a:t>
            </a:r>
          </a:p>
          <a:p>
            <a:pPr marL="0" indent="0">
              <a:buNone/>
            </a:pPr>
            <a:endParaRPr lang="es-AR" sz="2400" b="1" dirty="0" smtClean="0"/>
          </a:p>
          <a:p>
            <a:pPr marL="457200" indent="-457200">
              <a:buFont typeface="+mj-lt"/>
              <a:buAutoNum type="alphaUcPeriod"/>
            </a:pPr>
            <a:r>
              <a:rPr lang="es-AR" sz="2400" dirty="0" smtClean="0"/>
              <a:t>Dado que la mayoría de las masas de agua del mundo no son objeto de muestreo por parte de otros científicos, los datos proporcionan una información importante que no se recogería de otro modo</a:t>
            </a:r>
          </a:p>
          <a:p>
            <a:pPr marL="457200" indent="-457200">
              <a:buFont typeface="+mj-lt"/>
              <a:buAutoNum type="alphaUcPeriod"/>
            </a:pPr>
            <a:r>
              <a:rPr lang="es-AR" sz="2400" dirty="0" smtClean="0"/>
              <a:t>Ofrecen a los alumnos la oportunidad de recopilar datos que pueden utilizar en sus propias investigaciones medioambientales</a:t>
            </a:r>
          </a:p>
          <a:p>
            <a:pPr marL="457200" indent="-457200">
              <a:buFont typeface="+mj-lt"/>
              <a:buAutoNum type="alphaUcPeriod"/>
            </a:pPr>
            <a:r>
              <a:rPr lang="es-AR" sz="2400" dirty="0" smtClean="0"/>
              <a:t>Permiten a los alumnos controlar la calidad del agua en su comunidad</a:t>
            </a:r>
          </a:p>
          <a:p>
            <a:pPr marL="457200" indent="-457200">
              <a:buFont typeface="+mj-lt"/>
              <a:buAutoNum type="alphaUcPeriod"/>
            </a:pPr>
            <a:r>
              <a:rPr lang="es-AR" sz="2400" dirty="0" smtClean="0"/>
              <a:t>Los datos de la transparencia pueden utilizarse como validación en tierra de los datos recogidos por los satélites</a:t>
            </a:r>
          </a:p>
          <a:p>
            <a:pPr marL="457200" indent="-457200">
              <a:buFont typeface="+mj-lt"/>
              <a:buAutoNum type="alphaUcPeriod"/>
            </a:pPr>
            <a:r>
              <a:rPr lang="es-AR" sz="2400" b="1" dirty="0" smtClean="0">
                <a:solidFill>
                  <a:srgbClr val="FF0000"/>
                </a:solidFill>
              </a:rPr>
              <a:t>Todo lo anterior ¡Correcto </a:t>
            </a:r>
            <a:r>
              <a:rPr lang="es-AR" sz="2400" b="1" dirty="0" smtClean="0">
                <a:solidFill>
                  <a:srgbClr val="FF0000"/>
                </a:solidFill>
                <a:sym typeface="Wingdings" pitchFamily="2" charset="2"/>
              </a:rPr>
              <a:t>!</a:t>
            </a:r>
            <a:endParaRPr lang="es-AR" sz="2400" b="1" dirty="0" smtClean="0">
              <a:solidFill>
                <a:srgbClr val="FF0000"/>
              </a:solidFill>
            </a:endParaRPr>
          </a:p>
          <a:p>
            <a:pPr marL="457200" indent="-457200">
              <a:buFont typeface="+mj-lt"/>
              <a:buAutoNum type="alphaUcPeriod"/>
            </a:pPr>
            <a:r>
              <a:rPr lang="es-AR" sz="2400" dirty="0" smtClean="0"/>
              <a:t>Sólo A y B</a:t>
            </a:r>
          </a:p>
          <a:p>
            <a:pPr marL="457200" indent="-457200">
              <a:buFont typeface="+mj-lt"/>
              <a:buAutoNum type="alphaUcPeriod"/>
            </a:pPr>
            <a:endParaRPr lang="es-AR" sz="2400" dirty="0" smtClean="0"/>
          </a:p>
          <a:p>
            <a:pPr marL="0" indent="0">
              <a:buNone/>
            </a:pPr>
            <a:r>
              <a:rPr lang="es-AR" sz="2600" b="1" dirty="0" smtClean="0">
                <a:solidFill>
                  <a:srgbClr val="FF0000"/>
                </a:solidFill>
              </a:rPr>
              <a:t>¿Ha acertado?  Ahora veamos el Protocolo GLOBE para medir la transparencia del agua utilizando un Tubo de Transparencia (Tubo de Turbidez) o un Disco de </a:t>
            </a:r>
            <a:r>
              <a:rPr lang="es-AR" sz="2600" b="1" dirty="0" err="1" smtClean="0">
                <a:solidFill>
                  <a:srgbClr val="FF0000"/>
                </a:solidFill>
              </a:rPr>
              <a:t>Secchi</a:t>
            </a:r>
            <a:r>
              <a:rPr lang="es-AR" sz="2600" b="1" dirty="0" smtClean="0">
                <a:solidFill>
                  <a:srgbClr val="FF0000"/>
                </a:solidFill>
              </a:rPr>
              <a:t>.</a:t>
            </a:r>
          </a:p>
          <a:p>
            <a:pPr marL="0" indent="0">
              <a:buNone/>
            </a:pPr>
            <a:endParaRPr lang="es-AR" sz="2400" dirty="0" smtClean="0"/>
          </a:p>
          <a:p>
            <a:pPr marL="0" indent="0">
              <a:buNone/>
            </a:pPr>
            <a:endParaRPr lang="es-AR" sz="2400" dirty="0"/>
          </a:p>
        </p:txBody>
      </p:sp>
      <p:sp>
        <p:nvSpPr>
          <p:cNvPr id="9" name="Rectángulo redondeado 8"/>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Evalúe sus conocimientos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0B037B"/>
                </a:solidFill>
              </a:rPr>
              <a:t>C</a:t>
            </a:r>
            <a:r>
              <a:rPr lang="es-AR" sz="1200" b="1" dirty="0">
                <a:solidFill>
                  <a:srgbClr val="0B037B"/>
                </a:solidFill>
              </a:rPr>
              <a:t>. Cómo pueden ayudar </a:t>
            </a:r>
            <a:r>
              <a:rPr lang="es-AR" sz="1200" b="1" dirty="0">
                <a:solidFill>
                  <a:srgbClr val="0B037B"/>
                </a:solidFill>
              </a:rPr>
              <a:t>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57950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16</a:t>
            </a:fld>
            <a:endParaRPr lang="en-US" dirty="0"/>
          </a:p>
        </p:txBody>
      </p:sp>
      <p:sp>
        <p:nvSpPr>
          <p:cNvPr id="2" name="Title 1"/>
          <p:cNvSpPr>
            <a:spLocks noGrp="1"/>
          </p:cNvSpPr>
          <p:nvPr>
            <p:ph type="title"/>
          </p:nvPr>
        </p:nvSpPr>
        <p:spPr>
          <a:xfrm>
            <a:off x="1453963" y="1050779"/>
            <a:ext cx="6350374" cy="735948"/>
          </a:xfrm>
        </p:spPr>
        <p:txBody>
          <a:bodyPr>
            <a:normAutofit/>
          </a:bodyPr>
          <a:lstStyle/>
          <a:p>
            <a:r>
              <a:rPr lang="en-US" sz="2800" b="1" dirty="0">
                <a:solidFill>
                  <a:srgbClr val="000072"/>
                </a:solidFill>
              </a:rPr>
              <a:t>El </a:t>
            </a:r>
            <a:r>
              <a:rPr lang="en-US" sz="2800" b="1" dirty="0" err="1">
                <a:solidFill>
                  <a:srgbClr val="000072"/>
                </a:solidFill>
              </a:rPr>
              <a:t>protocolo</a:t>
            </a:r>
            <a:r>
              <a:rPr lang="en-US" sz="2800" b="1" dirty="0">
                <a:solidFill>
                  <a:srgbClr val="000072"/>
                </a:solidFill>
              </a:rPr>
              <a:t> </a:t>
            </a:r>
            <a:r>
              <a:rPr lang="en-US" sz="2800" b="1" dirty="0" err="1">
                <a:solidFill>
                  <a:srgbClr val="000072"/>
                </a:solidFill>
              </a:rPr>
              <a:t>en</a:t>
            </a:r>
            <a:r>
              <a:rPr lang="en-US" sz="2800" b="1" dirty="0">
                <a:solidFill>
                  <a:srgbClr val="000072"/>
                </a:solidFill>
              </a:rPr>
              <a:t> un </a:t>
            </a:r>
            <a:r>
              <a:rPr lang="en-US" sz="2800" b="1" dirty="0" err="1">
                <a:solidFill>
                  <a:srgbClr val="000072"/>
                </a:solidFill>
              </a:rPr>
              <a:t>vistazo</a:t>
            </a:r>
            <a:endParaRPr lang="en-US" sz="2800" b="1" dirty="0">
              <a:solidFill>
                <a:srgbClr val="000072"/>
              </a:solidFill>
            </a:endParaRPr>
          </a:p>
        </p:txBody>
      </p:sp>
      <p:graphicFrame>
        <p:nvGraphicFramePr>
          <p:cNvPr id="7" name="Content Placeholder 5" descr="Table:&#10;When - weekly if possible&#10;Where - hydrosphere study site&#10;Time needed - 10 minutes&#10;Prerequisites - Described hydrosphere study site&#10;Key Instrument - Transparency (Turbidity) tube&#10;Skill Level - beginner&#10;References - GLOBE Cloud Chart&#10;Water Transparency Using a Secchi Disk Field Guide "/>
          <p:cNvGraphicFramePr>
            <a:graphicFrameLocks noGrp="1"/>
          </p:cNvGraphicFramePr>
          <p:nvPr>
            <p:ph sz="half" idx="1"/>
            <p:extLst>
              <p:ext uri="{D42A27DB-BD31-4B8C-83A1-F6EECF244321}">
                <p14:modId xmlns:p14="http://schemas.microsoft.com/office/powerpoint/2010/main" val="2792949049"/>
              </p:ext>
            </p:extLst>
          </p:nvPr>
        </p:nvGraphicFramePr>
        <p:xfrm>
          <a:off x="1453963" y="2145074"/>
          <a:ext cx="7351712" cy="4226560"/>
        </p:xfrm>
        <a:graphic>
          <a:graphicData uri="http://schemas.openxmlformats.org/drawingml/2006/table">
            <a:tbl>
              <a:tblPr firstCol="1" bandRow="1">
                <a:tableStyleId>{5C22544A-7EE6-4342-B048-85BDC9FD1C3A}</a:tableStyleId>
              </a:tblPr>
              <a:tblGrid>
                <a:gridCol w="3675856">
                  <a:extLst>
                    <a:ext uri="{9D8B030D-6E8A-4147-A177-3AD203B41FA5}">
                      <a16:colId xmlns:a16="http://schemas.microsoft.com/office/drawing/2014/main" val="20000"/>
                    </a:ext>
                  </a:extLst>
                </a:gridCol>
                <a:gridCol w="3675856">
                  <a:extLst>
                    <a:ext uri="{9D8B030D-6E8A-4147-A177-3AD203B41FA5}">
                      <a16:colId xmlns:a16="http://schemas.microsoft.com/office/drawing/2014/main" val="20001"/>
                    </a:ext>
                  </a:extLst>
                </a:gridCol>
              </a:tblGrid>
              <a:tr h="370840">
                <a:tc>
                  <a:txBody>
                    <a:bodyPr/>
                    <a:lstStyle/>
                    <a:p>
                      <a:r>
                        <a:rPr lang="es-AR" noProof="0" dirty="0" smtClean="0"/>
                        <a:t>Cuándo</a:t>
                      </a:r>
                      <a:endParaRPr lang="es-AR" b="0" noProof="0" dirty="0"/>
                    </a:p>
                  </a:txBody>
                  <a:tcPr/>
                </a:tc>
                <a:tc>
                  <a:txBody>
                    <a:bodyPr/>
                    <a:lstStyle/>
                    <a:p>
                      <a:r>
                        <a:rPr lang="es-AR" noProof="0" dirty="0" smtClean="0"/>
                        <a:t>Semanalmente, si es posible</a:t>
                      </a:r>
                      <a:endParaRPr lang="es-AR" b="0" noProof="0" dirty="0"/>
                    </a:p>
                  </a:txBody>
                  <a:tcPr/>
                </a:tc>
                <a:extLst>
                  <a:ext uri="{0D108BD9-81ED-4DB2-BD59-A6C34878D82A}">
                    <a16:rowId xmlns:a16="http://schemas.microsoft.com/office/drawing/2014/main" val="10000"/>
                  </a:ext>
                </a:extLst>
              </a:tr>
              <a:tr h="370840">
                <a:tc>
                  <a:txBody>
                    <a:bodyPr/>
                    <a:lstStyle/>
                    <a:p>
                      <a:r>
                        <a:rPr lang="es-AR" noProof="0" dirty="0" smtClean="0"/>
                        <a:t>Dónde</a:t>
                      </a:r>
                      <a:endParaRPr lang="es-AR" noProof="0" dirty="0"/>
                    </a:p>
                  </a:txBody>
                  <a:tcPr/>
                </a:tc>
                <a:tc>
                  <a:txBody>
                    <a:bodyPr/>
                    <a:lstStyle/>
                    <a:p>
                      <a:r>
                        <a:rPr lang="es-AR" noProof="0" dirty="0" smtClean="0"/>
                        <a:t>Sitio de Estudio de la Hidrósfera</a:t>
                      </a:r>
                      <a:endParaRPr lang="es-AR" noProof="0" dirty="0"/>
                    </a:p>
                  </a:txBody>
                  <a:tcPr/>
                </a:tc>
                <a:extLst>
                  <a:ext uri="{0D108BD9-81ED-4DB2-BD59-A6C34878D82A}">
                    <a16:rowId xmlns:a16="http://schemas.microsoft.com/office/drawing/2014/main" val="10001"/>
                  </a:ext>
                </a:extLst>
              </a:tr>
              <a:tr h="370840">
                <a:tc>
                  <a:txBody>
                    <a:bodyPr/>
                    <a:lstStyle/>
                    <a:p>
                      <a:r>
                        <a:rPr lang="es-AR" noProof="0" dirty="0" smtClean="0"/>
                        <a:t>Tiempo necesario</a:t>
                      </a:r>
                      <a:endParaRPr lang="es-AR" noProof="0" dirty="0"/>
                    </a:p>
                  </a:txBody>
                  <a:tcPr/>
                </a:tc>
                <a:tc>
                  <a:txBody>
                    <a:bodyPr/>
                    <a:lstStyle/>
                    <a:p>
                      <a:r>
                        <a:rPr lang="es-AR" noProof="0" dirty="0" smtClean="0"/>
                        <a:t>10 minutos</a:t>
                      </a:r>
                      <a:endParaRPr lang="es-AR" noProof="0" dirty="0"/>
                    </a:p>
                  </a:txBody>
                  <a:tcPr/>
                </a:tc>
                <a:extLst>
                  <a:ext uri="{0D108BD9-81ED-4DB2-BD59-A6C34878D82A}">
                    <a16:rowId xmlns:a16="http://schemas.microsoft.com/office/drawing/2014/main" val="10002"/>
                  </a:ext>
                </a:extLst>
              </a:tr>
              <a:tr h="370840">
                <a:tc>
                  <a:txBody>
                    <a:bodyPr/>
                    <a:lstStyle/>
                    <a:p>
                      <a:r>
                        <a:rPr lang="es-AR" noProof="0" dirty="0" smtClean="0"/>
                        <a:t>Prerrequisitos</a:t>
                      </a:r>
                      <a:endParaRPr lang="es-AR" noProof="0" dirty="0"/>
                    </a:p>
                  </a:txBody>
                  <a:tcPr/>
                </a:tc>
                <a:tc>
                  <a:txBody>
                    <a:bodyPr/>
                    <a:lstStyle/>
                    <a:p>
                      <a:r>
                        <a:rPr lang="es-AR" noProof="0" dirty="0" smtClean="0"/>
                        <a:t>Sitio de Estudio de la Hidrósfera  descrito </a:t>
                      </a:r>
                      <a:endParaRPr lang="es-AR" noProof="0" dirty="0"/>
                    </a:p>
                  </a:txBody>
                  <a:tcPr/>
                </a:tc>
                <a:extLst>
                  <a:ext uri="{0D108BD9-81ED-4DB2-BD59-A6C34878D82A}">
                    <a16:rowId xmlns:a16="http://schemas.microsoft.com/office/drawing/2014/main" val="10003"/>
                  </a:ext>
                </a:extLst>
              </a:tr>
              <a:tr h="370840">
                <a:tc>
                  <a:txBody>
                    <a:bodyPr/>
                    <a:lstStyle/>
                    <a:p>
                      <a:r>
                        <a:rPr lang="es-AR" noProof="0" dirty="0" smtClean="0"/>
                        <a:t>Instrumentos Claves</a:t>
                      </a:r>
                      <a:endParaRPr lang="es-AR" noProof="0" dirty="0"/>
                    </a:p>
                  </a:txBody>
                  <a:tcPr/>
                </a:tc>
                <a:tc>
                  <a:txBody>
                    <a:bodyPr/>
                    <a:lstStyle/>
                    <a:p>
                      <a:r>
                        <a:rPr lang="es-AR" noProof="0" dirty="0" smtClean="0"/>
                        <a:t>Tubo de Transparencia (Turbidez)</a:t>
                      </a:r>
                      <a:r>
                        <a:rPr lang="en-US" dirty="0" smtClean="0"/>
                        <a:t> </a:t>
                      </a:r>
                      <a:r>
                        <a:rPr lang="en-US" dirty="0"/>
                        <a:t>O</a:t>
                      </a:r>
                    </a:p>
                    <a:p>
                      <a:r>
                        <a:rPr lang="es-419" dirty="0"/>
                        <a:t>Disco S</a:t>
                      </a:r>
                      <a:r>
                        <a:rPr lang="en-US" dirty="0" err="1"/>
                        <a:t>ecchi</a:t>
                      </a:r>
                      <a:r>
                        <a:rPr lang="en-US" dirty="0"/>
                        <a:t> </a:t>
                      </a:r>
                    </a:p>
                  </a:txBody>
                  <a:tcPr/>
                </a:tc>
                <a:extLst>
                  <a:ext uri="{0D108BD9-81ED-4DB2-BD59-A6C34878D82A}">
                    <a16:rowId xmlns:a16="http://schemas.microsoft.com/office/drawing/2014/main" val="10004"/>
                  </a:ext>
                </a:extLst>
              </a:tr>
              <a:tr h="370840">
                <a:tc>
                  <a:txBody>
                    <a:bodyPr/>
                    <a:lstStyle/>
                    <a:p>
                      <a:r>
                        <a:rPr lang="es-AR" noProof="0" dirty="0" smtClean="0"/>
                        <a:t>Nivel de Destrezas</a:t>
                      </a:r>
                      <a:endParaRPr lang="es-AR" noProof="0" dirty="0"/>
                    </a:p>
                  </a:txBody>
                  <a:tcPr/>
                </a:tc>
                <a:tc>
                  <a:txBody>
                    <a:bodyPr/>
                    <a:lstStyle/>
                    <a:p>
                      <a:r>
                        <a:rPr lang="es-AR" noProof="0" dirty="0" smtClean="0"/>
                        <a:t>De principiante</a:t>
                      </a:r>
                      <a:endParaRPr lang="es-AR" noProof="0" dirty="0"/>
                    </a:p>
                  </a:txBody>
                  <a:tcPr/>
                </a:tc>
                <a:extLst>
                  <a:ext uri="{0D108BD9-81ED-4DB2-BD59-A6C34878D82A}">
                    <a16:rowId xmlns:a16="http://schemas.microsoft.com/office/drawing/2014/main" val="10005"/>
                  </a:ext>
                </a:extLst>
              </a:tr>
              <a:tr h="914400">
                <a:tc>
                  <a:txBody>
                    <a:bodyPr/>
                    <a:lstStyle/>
                    <a:p>
                      <a:r>
                        <a:rPr lang="es-AR" noProof="0" dirty="0" smtClean="0"/>
                        <a:t>Referencias</a:t>
                      </a:r>
                      <a:endParaRPr lang="es-AR" noProof="0" dirty="0"/>
                    </a:p>
                  </a:txBody>
                  <a:tcPr/>
                </a:tc>
                <a:tc>
                  <a:txBody>
                    <a:bodyPr/>
                    <a:lstStyle/>
                    <a:p>
                      <a:pPr marL="285750" indent="-285750">
                        <a:buFont typeface="Arial" panose="020B0604020202020204" pitchFamily="34" charset="0"/>
                        <a:buChar char="•"/>
                      </a:pPr>
                      <a:r>
                        <a:rPr lang="es-AR" noProof="0" dirty="0" smtClean="0"/>
                        <a:t>Gráfico de Nubes GLOBE</a:t>
                      </a:r>
                    </a:p>
                    <a:p>
                      <a:pPr marL="285750" indent="-285750">
                        <a:buFont typeface="Arial" panose="020B0604020202020204" pitchFamily="34" charset="0"/>
                        <a:buChar char="•"/>
                      </a:pPr>
                      <a:r>
                        <a:rPr lang="es-AR" noProof="0" dirty="0" smtClean="0"/>
                        <a:t>Guía de campo del Protocolo de Transparencia del Tubo o Guía de Campo de la Transparencia del Disco de </a:t>
                      </a:r>
                      <a:r>
                        <a:rPr lang="es-AR" noProof="0" dirty="0" err="1" smtClean="0"/>
                        <a:t>Secchi</a:t>
                      </a:r>
                      <a:endParaRPr lang="es-AR" noProof="0" dirty="0"/>
                    </a:p>
                  </a:txBody>
                  <a:tcPr/>
                </a:tc>
                <a:extLst>
                  <a:ext uri="{0D108BD9-81ED-4DB2-BD59-A6C34878D82A}">
                    <a16:rowId xmlns:a16="http://schemas.microsoft.com/office/drawing/2014/main" val="10006"/>
                  </a:ext>
                </a:extLst>
              </a:tr>
            </a:tbl>
          </a:graphicData>
        </a:graphic>
      </p:graphicFrame>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74920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17</a:t>
            </a:fld>
            <a:endParaRPr lang="en-US" dirty="0"/>
          </a:p>
        </p:txBody>
      </p:sp>
      <p:sp>
        <p:nvSpPr>
          <p:cNvPr id="2" name="Title 1"/>
          <p:cNvSpPr>
            <a:spLocks noGrp="1"/>
          </p:cNvSpPr>
          <p:nvPr>
            <p:ph type="title"/>
          </p:nvPr>
        </p:nvSpPr>
        <p:spPr>
          <a:xfrm>
            <a:off x="1453963" y="903941"/>
            <a:ext cx="6350374" cy="735948"/>
          </a:xfrm>
        </p:spPr>
        <p:txBody>
          <a:bodyPr>
            <a:normAutofit/>
          </a:bodyPr>
          <a:lstStyle/>
          <a:p>
            <a:r>
              <a:rPr lang="es-AR" sz="3200" b="1" dirty="0" smtClean="0">
                <a:solidFill>
                  <a:srgbClr val="000072"/>
                </a:solidFill>
              </a:rPr>
              <a:t>Cómo recopilar sus datos</a:t>
            </a:r>
            <a:endParaRPr lang="es-AR" sz="2800" b="1" dirty="0">
              <a:solidFill>
                <a:srgbClr val="000072"/>
              </a:solidFill>
            </a:endParaRPr>
          </a:p>
        </p:txBody>
      </p:sp>
      <p:sp>
        <p:nvSpPr>
          <p:cNvPr id="3" name="Content Placeholder 2"/>
          <p:cNvSpPr>
            <a:spLocks noGrp="1"/>
          </p:cNvSpPr>
          <p:nvPr>
            <p:ph sz="half" idx="1"/>
          </p:nvPr>
        </p:nvSpPr>
        <p:spPr>
          <a:xfrm>
            <a:off x="1440166" y="1688045"/>
            <a:ext cx="7351370" cy="5184509"/>
          </a:xfrm>
        </p:spPr>
        <p:txBody>
          <a:bodyPr>
            <a:noAutofit/>
          </a:bodyPr>
          <a:lstStyle/>
          <a:p>
            <a:pPr marL="0" indent="0" algn="just">
              <a:buNone/>
            </a:pPr>
            <a:r>
              <a:rPr lang="es-AR" sz="1600" b="1" dirty="0" smtClean="0">
                <a:solidFill>
                  <a:schemeClr val="accent5">
                    <a:lumMod val="75000"/>
                  </a:schemeClr>
                </a:solidFill>
              </a:rPr>
              <a:t>Investigaciones simultáneas o previas necesarias para hacer mediciones de la transparencia del agua</a:t>
            </a:r>
            <a:endParaRPr lang="es-AR" sz="1400" dirty="0" smtClean="0"/>
          </a:p>
          <a:p>
            <a:pPr marL="0" indent="0" algn="just">
              <a:buNone/>
            </a:pPr>
            <a:r>
              <a:rPr lang="es-AR" sz="1400" dirty="0" smtClean="0"/>
              <a:t>Deberá definir el Sitio de Estudio de la Hidrósfera. Un Sitio de Estudio de la Hidrósfera puede ser cualquier sitio de aguas superficiales que pueda visitarse con seguridad, aunque se prefieren las aguas naturales. </a:t>
            </a:r>
          </a:p>
          <a:p>
            <a:pPr marL="0" indent="0" algn="just">
              <a:buNone/>
            </a:pPr>
            <a:r>
              <a:rPr lang="es-AR" sz="1400" dirty="0" smtClean="0"/>
              <a:t>Los sitios, por orden de preferencia, pueden ser .</a:t>
            </a:r>
          </a:p>
          <a:p>
            <a:pPr marL="0" indent="0" algn="just">
              <a:buNone/>
            </a:pPr>
            <a:r>
              <a:rPr lang="es-AR" sz="1400" dirty="0" smtClean="0"/>
              <a:t>Arroyos o ríos</a:t>
            </a:r>
          </a:p>
          <a:p>
            <a:pPr marL="0" indent="0" algn="just">
              <a:buNone/>
            </a:pPr>
            <a:r>
              <a:rPr lang="es-AR" sz="1400" dirty="0" smtClean="0"/>
              <a:t>Lagos, embalses, bahías u océanos</a:t>
            </a:r>
          </a:p>
          <a:p>
            <a:pPr marL="0" indent="0" algn="just">
              <a:buNone/>
            </a:pPr>
            <a:r>
              <a:rPr lang="es-AR" sz="1400" dirty="0" smtClean="0"/>
              <a:t>Estanques</a:t>
            </a:r>
          </a:p>
          <a:p>
            <a:pPr marL="0" indent="0" algn="just">
              <a:buNone/>
            </a:pPr>
            <a:r>
              <a:rPr lang="es-AR" sz="1400" dirty="0" smtClean="0"/>
              <a:t>Zanjas de riego u otras masas de agua, si las anteriores no están disponibles</a:t>
            </a:r>
            <a:endParaRPr lang="es-AR" sz="1400" b="1" dirty="0" smtClean="0">
              <a:solidFill>
                <a:srgbClr val="000072"/>
              </a:solidFill>
            </a:endParaRPr>
          </a:p>
          <a:p>
            <a:pPr marL="0" indent="0" algn="just">
              <a:buNone/>
            </a:pPr>
            <a:r>
              <a:rPr lang="es-AR" sz="1400" b="1" dirty="0" smtClean="0">
                <a:solidFill>
                  <a:schemeClr val="accent5">
                    <a:lumMod val="75000"/>
                  </a:schemeClr>
                </a:solidFill>
              </a:rPr>
              <a:t>La Hoja de Datos de la Investigación de la Hidrósfera </a:t>
            </a:r>
            <a:r>
              <a:rPr lang="es-AR" sz="1400" dirty="0" smtClean="0"/>
              <a:t>se utiliza para registrar todas las mediciones de la Hidrósfera, incluida la Transparencia del Agua. En algún momento, también querrá trazar un mapa de su Sitio de Hidrósfera.  </a:t>
            </a:r>
          </a:p>
          <a:p>
            <a:pPr marL="0" indent="0" algn="just">
              <a:buNone/>
            </a:pPr>
            <a:r>
              <a:rPr lang="es-AR" sz="1400" dirty="0" smtClean="0"/>
              <a:t>Para definir su sitio de estudio necesitará estos documentos:</a:t>
            </a:r>
            <a:endParaRPr lang="es-AR" sz="1400" dirty="0" smtClean="0">
              <a:hlinkClick r:id="rId2"/>
            </a:endParaRPr>
          </a:p>
          <a:p>
            <a:pPr marL="285750" indent="-285750" algn="just">
              <a:buFont typeface="Arial"/>
              <a:buChar char="•"/>
            </a:pPr>
            <a:r>
              <a:rPr lang="nl-NL" sz="1400" b="1" u="sng" dirty="0" smtClean="0">
                <a:solidFill>
                  <a:schemeClr val="accent5">
                    <a:lumMod val="75000"/>
                  </a:schemeClr>
                </a:solidFill>
              </a:rPr>
              <a:t>Selección </a:t>
            </a:r>
            <a:r>
              <a:rPr lang="nl-NL" sz="1400" b="1" u="sng" dirty="0">
                <a:solidFill>
                  <a:schemeClr val="accent5">
                    <a:lumMod val="75000"/>
                  </a:schemeClr>
                </a:solidFill>
              </a:rPr>
              <a:t>y Documentación del Sitio de Estudio de la Hidrósfera</a:t>
            </a:r>
          </a:p>
          <a:p>
            <a:pPr marL="285750" indent="-285750" algn="just">
              <a:buFont typeface="Arial"/>
              <a:buChar char="•"/>
            </a:pPr>
            <a:r>
              <a:rPr lang="es-AR" sz="1400" b="1" u="sng" dirty="0" smtClean="0">
                <a:solidFill>
                  <a:schemeClr val="accent5">
                    <a:lumMod val="75000"/>
                  </a:schemeClr>
                </a:solidFill>
              </a:rPr>
              <a:t>Hoja de Datos de la Investigación </a:t>
            </a:r>
            <a:r>
              <a:rPr lang="es-AR" sz="1400" b="1" u="sng" dirty="0" err="1" smtClean="0">
                <a:solidFill>
                  <a:schemeClr val="accent5">
                    <a:lumMod val="75000"/>
                  </a:schemeClr>
                </a:solidFill>
              </a:rPr>
              <a:t>Hidrosférica</a:t>
            </a:r>
            <a:endParaRPr lang="es-AR" sz="1400" b="1" u="sng" dirty="0" smtClean="0">
              <a:solidFill>
                <a:schemeClr val="accent5">
                  <a:lumMod val="75000"/>
                </a:schemeClr>
              </a:solidFill>
            </a:endParaRPr>
          </a:p>
          <a:p>
            <a:pPr marL="285750" indent="-285750" algn="just">
              <a:buFont typeface="Arial"/>
              <a:buChar char="•"/>
            </a:pPr>
            <a:r>
              <a:rPr lang="es-AR" sz="1400" b="1" u="sng" dirty="0" smtClean="0">
                <a:solidFill>
                  <a:schemeClr val="accent5">
                    <a:lumMod val="75000"/>
                  </a:schemeClr>
                </a:solidFill>
              </a:rPr>
              <a:t>Guía de Campo del Estudio de la Hidrósfera</a:t>
            </a:r>
            <a:endParaRPr lang="es-AR" sz="1400" b="1" u="sng" dirty="0">
              <a:solidFill>
                <a:schemeClr val="accent5">
                  <a:lumMod val="75000"/>
                </a:schemeClr>
              </a:solidFill>
            </a:endParaRPr>
          </a:p>
        </p:txBody>
      </p:sp>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430454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18</a:t>
            </a:fld>
            <a:endParaRPr lang="en-US" dirty="0"/>
          </a:p>
        </p:txBody>
      </p:sp>
      <p:sp>
        <p:nvSpPr>
          <p:cNvPr id="2" name="Title 1"/>
          <p:cNvSpPr>
            <a:spLocks noGrp="1"/>
          </p:cNvSpPr>
          <p:nvPr>
            <p:ph type="title"/>
          </p:nvPr>
        </p:nvSpPr>
        <p:spPr>
          <a:xfrm>
            <a:off x="1528007" y="1134862"/>
            <a:ext cx="6644443" cy="865388"/>
          </a:xfrm>
        </p:spPr>
        <p:txBody>
          <a:bodyPr>
            <a:noAutofit/>
          </a:bodyPr>
          <a:lstStyle/>
          <a:p>
            <a:r>
              <a:rPr lang="es-AR" sz="2800" b="1" spc="100" dirty="0" smtClean="0">
                <a:solidFill>
                  <a:srgbClr val="000072"/>
                </a:solidFill>
              </a:rPr>
              <a:t>Métodos del Protocolo de Transparencia del Agua</a:t>
            </a:r>
            <a:endParaRPr lang="es-AR" sz="2800" b="1" spc="100" dirty="0">
              <a:solidFill>
                <a:srgbClr val="000072"/>
              </a:solidFill>
            </a:endParaRPr>
          </a:p>
        </p:txBody>
      </p:sp>
      <p:sp>
        <p:nvSpPr>
          <p:cNvPr id="6" name="Content Placeholder 5">
            <a:extLst>
              <a:ext uri="{FF2B5EF4-FFF2-40B4-BE49-F238E27FC236}">
                <a16:creationId xmlns:a16="http://schemas.microsoft.com/office/drawing/2014/main" id="{CC4DF52E-0C39-4847-B5DC-98E7DA634CFD}"/>
              </a:ext>
            </a:extLst>
          </p:cNvPr>
          <p:cNvSpPr>
            <a:spLocks noGrp="1"/>
          </p:cNvSpPr>
          <p:nvPr>
            <p:ph sz="half" idx="2"/>
          </p:nvPr>
        </p:nvSpPr>
        <p:spPr>
          <a:xfrm>
            <a:off x="1600200" y="1825625"/>
            <a:ext cx="6915150" cy="4351338"/>
          </a:xfrm>
        </p:spPr>
        <p:txBody>
          <a:bodyPr/>
          <a:lstStyle/>
          <a:p>
            <a:pPr marL="0" indent="0">
              <a:buNone/>
            </a:pPr>
            <a:endParaRPr lang="es-AR" sz="2400" dirty="0" smtClean="0"/>
          </a:p>
          <a:p>
            <a:pPr marL="0" indent="0">
              <a:buNone/>
            </a:pPr>
            <a:r>
              <a:rPr lang="es-AR" sz="1800" dirty="0" smtClean="0"/>
              <a:t>Este conjunto de diapositivas abarca dos métodos para medir la transparencia del agua:</a:t>
            </a:r>
          </a:p>
          <a:p>
            <a:pPr marL="0" indent="0">
              <a:buNone/>
            </a:pPr>
            <a:endParaRPr lang="es-AR" sz="2400" dirty="0" smtClean="0"/>
          </a:p>
          <a:p>
            <a:pPr marL="514350" indent="-514350">
              <a:buAutoNum type="romanUcPeriod"/>
            </a:pPr>
            <a:r>
              <a:rPr lang="es-AR" sz="2000" u="sng" dirty="0" smtClean="0">
                <a:solidFill>
                  <a:schemeClr val="accent5">
                    <a:lumMod val="75000"/>
                  </a:schemeClr>
                </a:solidFill>
              </a:rPr>
              <a:t>Protocolo de la Transparencia del Agua mediante el uso de un </a:t>
            </a:r>
            <a:r>
              <a:rPr lang="es-AR" sz="2000" u="sng" dirty="0" err="1" smtClean="0">
                <a:solidFill>
                  <a:schemeClr val="accent5">
                    <a:lumMod val="75000"/>
                  </a:schemeClr>
                </a:solidFill>
              </a:rPr>
              <a:t>Secchi</a:t>
            </a:r>
            <a:r>
              <a:rPr lang="es-AR" sz="2000" u="sng" dirty="0" smtClean="0">
                <a:solidFill>
                  <a:schemeClr val="accent5">
                    <a:lumMod val="75000"/>
                  </a:schemeClr>
                </a:solidFill>
              </a:rPr>
              <a:t> </a:t>
            </a:r>
          </a:p>
          <a:p>
            <a:pPr marL="514350" indent="-514350">
              <a:buAutoNum type="romanUcPeriod"/>
            </a:pPr>
            <a:r>
              <a:rPr lang="es-AR" sz="2000" u="sng" dirty="0" smtClean="0">
                <a:solidFill>
                  <a:schemeClr val="accent5">
                    <a:lumMod val="75000"/>
                  </a:schemeClr>
                </a:solidFill>
              </a:rPr>
              <a:t>Protocolo de la Transparencia del Agua mediante un Tubo de Transparencia</a:t>
            </a:r>
          </a:p>
          <a:p>
            <a:pPr marL="0" indent="0">
              <a:buNone/>
            </a:pPr>
            <a:endParaRPr lang="es-AR" sz="2400"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2338018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a:t>
            </a:fld>
            <a:endParaRPr lang="en-US" dirty="0"/>
          </a:p>
        </p:txBody>
      </p:sp>
      <p:sp>
        <p:nvSpPr>
          <p:cNvPr id="2" name="Title 1"/>
          <p:cNvSpPr>
            <a:spLocks noGrp="1"/>
          </p:cNvSpPr>
          <p:nvPr>
            <p:ph type="title"/>
          </p:nvPr>
        </p:nvSpPr>
        <p:spPr>
          <a:xfrm>
            <a:off x="1298702" y="986397"/>
            <a:ext cx="6350374" cy="735948"/>
          </a:xfrm>
        </p:spPr>
        <p:txBody>
          <a:bodyPr>
            <a:normAutofit/>
          </a:bodyPr>
          <a:lstStyle/>
          <a:p>
            <a:r>
              <a:rPr lang="es-AR" sz="2800" b="1" dirty="0" smtClean="0">
                <a:solidFill>
                  <a:srgbClr val="002060"/>
                </a:solidFill>
              </a:rPr>
              <a:t>Descripción General</a:t>
            </a:r>
            <a:endParaRPr lang="es-AR" sz="2800" b="1" dirty="0">
              <a:solidFill>
                <a:srgbClr val="002060"/>
              </a:solidFill>
            </a:endParaRPr>
          </a:p>
        </p:txBody>
      </p:sp>
      <p:sp>
        <p:nvSpPr>
          <p:cNvPr id="12" name="Content Placeholder 11" descr="Watermark Artist illustration of two students using a transparency tube."/>
          <p:cNvSpPr>
            <a:spLocks noGrp="1"/>
          </p:cNvSpPr>
          <p:nvPr>
            <p:ph sz="half" idx="1"/>
          </p:nvPr>
        </p:nvSpPr>
        <p:spPr>
          <a:xfrm>
            <a:off x="1298702" y="1722345"/>
            <a:ext cx="7495102" cy="4943172"/>
          </a:xfrm>
        </p:spPr>
        <p:txBody>
          <a:bodyPr>
            <a:normAutofit fontScale="47500" lnSpcReduction="20000"/>
          </a:bodyPr>
          <a:lstStyle/>
          <a:p>
            <a:pPr marL="0" indent="0">
              <a:buNone/>
            </a:pPr>
            <a:r>
              <a:rPr lang="es-AR" sz="3400" b="1" dirty="0" smtClean="0">
                <a:solidFill>
                  <a:srgbClr val="000090"/>
                </a:solidFill>
              </a:rPr>
              <a:t> Este módulo: </a:t>
            </a:r>
          </a:p>
          <a:p>
            <a:pPr marL="285750" indent="-285750">
              <a:buFont typeface="Arial"/>
              <a:buChar char="•"/>
            </a:pPr>
            <a:r>
              <a:rPr lang="es-AR" sz="2900" b="1" dirty="0" smtClean="0">
                <a:solidFill>
                  <a:srgbClr val="000090"/>
                </a:solidFill>
              </a:rPr>
              <a:t>Revisa la selección de un Sitio de Hidrología GLOBE </a:t>
            </a:r>
          </a:p>
          <a:p>
            <a:pPr marL="285750" indent="-285750">
              <a:buFont typeface="Arial"/>
              <a:buChar char="•"/>
            </a:pPr>
            <a:r>
              <a:rPr lang="es-AR" sz="2900" b="1" dirty="0" smtClean="0">
                <a:solidFill>
                  <a:srgbClr val="000090"/>
                </a:solidFill>
              </a:rPr>
              <a:t>Revisa la técnica de muestreo de agua utilizada en los Protocolos de Hidrología GLOBE</a:t>
            </a:r>
          </a:p>
          <a:p>
            <a:pPr marL="285750" indent="-285750">
              <a:buFont typeface="Arial"/>
              <a:buChar char="•"/>
            </a:pPr>
            <a:r>
              <a:rPr lang="es-AR" sz="2900" b="1" dirty="0" smtClean="0">
                <a:solidFill>
                  <a:srgbClr val="000090"/>
                </a:solidFill>
              </a:rPr>
              <a:t>Orienta la construcción del instrumento necesario para este protocolo</a:t>
            </a:r>
          </a:p>
          <a:p>
            <a:pPr marL="285750" indent="-285750">
              <a:buFont typeface="Arial"/>
              <a:buChar char="•"/>
            </a:pPr>
            <a:r>
              <a:rPr lang="es-AR" sz="2900" b="1" dirty="0" smtClean="0">
                <a:solidFill>
                  <a:srgbClr val="000090"/>
                </a:solidFill>
              </a:rPr>
              <a:t>Proporciona una introducción paso a paso de los métodos del protocolo</a:t>
            </a:r>
          </a:p>
          <a:p>
            <a:pPr marL="0" indent="0">
              <a:buNone/>
            </a:pPr>
            <a:endParaRPr lang="es-AR" sz="3400" b="1" dirty="0" smtClean="0">
              <a:solidFill>
                <a:srgbClr val="000090"/>
              </a:solidFill>
            </a:endParaRPr>
          </a:p>
          <a:p>
            <a:pPr marL="0" indent="0">
              <a:buNone/>
            </a:pPr>
            <a:r>
              <a:rPr lang="es-AR" sz="3400" b="1" dirty="0" smtClean="0">
                <a:solidFill>
                  <a:srgbClr val="000090"/>
                </a:solidFill>
              </a:rPr>
              <a:t>Objetivos de aprendizaje</a:t>
            </a:r>
          </a:p>
          <a:p>
            <a:pPr marL="0" indent="0">
              <a:buNone/>
            </a:pPr>
            <a:r>
              <a:rPr lang="es-AR" sz="3400" b="1" i="1" dirty="0" smtClean="0">
                <a:solidFill>
                  <a:srgbClr val="000090"/>
                </a:solidFill>
              </a:rPr>
              <a:t>Después de completar este módulo, usted estará en condiciones de:</a:t>
            </a:r>
          </a:p>
          <a:p>
            <a:endParaRPr lang="es-AR" sz="3400" b="1" dirty="0" smtClean="0">
              <a:solidFill>
                <a:srgbClr val="000090"/>
              </a:solidFill>
            </a:endParaRPr>
          </a:p>
          <a:p>
            <a:pPr marL="285750" indent="-285750">
              <a:buFont typeface="Arial"/>
              <a:buChar char="•"/>
            </a:pPr>
            <a:r>
              <a:rPr lang="es-AR" sz="2900" b="1" dirty="0" smtClean="0">
                <a:solidFill>
                  <a:srgbClr val="000090"/>
                </a:solidFill>
              </a:rPr>
              <a:t>Definir la transparencia del agua</a:t>
            </a:r>
          </a:p>
          <a:p>
            <a:pPr marL="285750" indent="-285750">
              <a:buFont typeface="Arial"/>
              <a:buChar char="•"/>
            </a:pPr>
            <a:r>
              <a:rPr lang="es-AR" sz="2900" b="1" dirty="0" smtClean="0">
                <a:solidFill>
                  <a:srgbClr val="000090"/>
                </a:solidFill>
              </a:rPr>
              <a:t>Explicar cómo las variables ambientales dan lugar a diferentes mediciones de la transparencia</a:t>
            </a:r>
          </a:p>
          <a:p>
            <a:pPr marL="285750" indent="-285750">
              <a:buFont typeface="Arial"/>
              <a:buChar char="•"/>
            </a:pPr>
            <a:r>
              <a:rPr lang="es-AR" sz="2900" b="1" dirty="0" smtClean="0">
                <a:solidFill>
                  <a:srgbClr val="000090"/>
                </a:solidFill>
              </a:rPr>
              <a:t>Describir cómo los procedimientos del protocolo garantizan la recopilación de datos precisos</a:t>
            </a:r>
          </a:p>
          <a:p>
            <a:pPr marL="285750" indent="-285750">
              <a:buFont typeface="Arial"/>
              <a:buChar char="•"/>
            </a:pPr>
            <a:r>
              <a:rPr lang="es-AR" sz="2900" b="1" dirty="0" smtClean="0">
                <a:solidFill>
                  <a:srgbClr val="000090"/>
                </a:solidFill>
              </a:rPr>
              <a:t>Realizar mediciones de transparencia sobre el terreno</a:t>
            </a:r>
          </a:p>
          <a:p>
            <a:pPr marL="285750" indent="-285750">
              <a:buFont typeface="Arial"/>
              <a:buChar char="•"/>
            </a:pPr>
            <a:r>
              <a:rPr lang="es-AR" sz="2900" b="1" dirty="0" smtClean="0">
                <a:solidFill>
                  <a:srgbClr val="000090"/>
                </a:solidFill>
              </a:rPr>
              <a:t>Cargar los datos en el portal de GLOBE</a:t>
            </a:r>
          </a:p>
          <a:p>
            <a:pPr marL="285750" indent="-285750">
              <a:buFont typeface="Arial"/>
              <a:buChar char="•"/>
            </a:pPr>
            <a:r>
              <a:rPr lang="es-AR" sz="2900" b="1" dirty="0" smtClean="0">
                <a:solidFill>
                  <a:srgbClr val="000090"/>
                </a:solidFill>
              </a:rPr>
              <a:t>Visualizar los datos mediante el Sistema de Visualización de GLOBE</a:t>
            </a:r>
          </a:p>
          <a:p>
            <a:pPr marL="285750" indent="-285750">
              <a:buFont typeface="Arial"/>
              <a:buChar char="•"/>
            </a:pPr>
            <a:endParaRPr lang="es-AR" sz="3400" b="1" dirty="0" smtClean="0">
              <a:solidFill>
                <a:srgbClr val="000090"/>
              </a:solidFill>
            </a:endParaRPr>
          </a:p>
          <a:p>
            <a:pPr marL="0" indent="0">
              <a:buNone/>
            </a:pPr>
            <a:r>
              <a:rPr lang="es-AR" sz="3400" b="1" i="1" dirty="0" smtClean="0">
                <a:solidFill>
                  <a:srgbClr val="000090"/>
                </a:solidFill>
              </a:rPr>
              <a:t>Tiempo estimado para completar este módulo: 1,5 horas</a:t>
            </a:r>
          </a:p>
          <a:p>
            <a:pPr marL="0" indent="0">
              <a:buNone/>
            </a:pPr>
            <a:endParaRPr lang="es-AR" dirty="0"/>
          </a:p>
        </p:txBody>
      </p:sp>
      <p:sp>
        <p:nvSpPr>
          <p:cNvPr id="8" name="Rectángulo redondeado 7"/>
          <p:cNvSpPr/>
          <p:nvPr/>
        </p:nvSpPr>
        <p:spPr>
          <a:xfrm>
            <a:off x="7364897" y="147057"/>
            <a:ext cx="1559076"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¿Qué es </a:t>
            </a:r>
            <a:r>
              <a:rPr lang="es-AR" sz="1200" dirty="0" smtClean="0">
                <a:solidFill>
                  <a:schemeClr val="bg1"/>
                </a:solidFill>
              </a:rPr>
              <a:t>la transparencia </a:t>
            </a:r>
            <a:r>
              <a:rPr lang="es-AR" sz="1200" dirty="0" smtClean="0">
                <a:solidFill>
                  <a:schemeClr val="bg1"/>
                </a:solidFill>
              </a:rPr>
              <a:t>del </a:t>
            </a:r>
            <a:r>
              <a:rPr lang="es-AR" sz="1200" dirty="0" smtClean="0">
                <a:solidFill>
                  <a:schemeClr val="bg1"/>
                </a:solidFill>
              </a:rPr>
              <a:t>agua?</a:t>
            </a:r>
            <a:endParaRPr lang="es-AR" sz="1200" dirty="0">
              <a:solidFill>
                <a:schemeClr val="bg1"/>
              </a:solidFill>
            </a:endParaRPr>
          </a:p>
        </p:txBody>
      </p:sp>
      <p:sp>
        <p:nvSpPr>
          <p:cNvPr id="9" name="CuadroTexto 8"/>
          <p:cNvSpPr txBox="1"/>
          <p:nvPr/>
        </p:nvSpPr>
        <p:spPr>
          <a:xfrm>
            <a:off x="29532" y="1098059"/>
            <a:ext cx="1160471" cy="5447645"/>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transparencia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transparencia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7995995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19</a:t>
            </a:fld>
            <a:endParaRPr lang="en-US" dirty="0"/>
          </a:p>
        </p:txBody>
      </p:sp>
      <p:sp>
        <p:nvSpPr>
          <p:cNvPr id="2" name="Title 1"/>
          <p:cNvSpPr>
            <a:spLocks noGrp="1"/>
          </p:cNvSpPr>
          <p:nvPr>
            <p:ph type="title"/>
          </p:nvPr>
        </p:nvSpPr>
        <p:spPr>
          <a:xfrm>
            <a:off x="1270832" y="1030087"/>
            <a:ext cx="7690037" cy="1209080"/>
          </a:xfrm>
        </p:spPr>
        <p:txBody>
          <a:bodyPr>
            <a:noAutofit/>
          </a:bodyPr>
          <a:lstStyle/>
          <a:p>
            <a:r>
              <a:rPr lang="es-AR" sz="2800" b="1" spc="100" dirty="0" smtClean="0">
                <a:solidFill>
                  <a:srgbClr val="000072"/>
                </a:solidFill>
              </a:rPr>
              <a:t>Determine cuál es el adecuado para su masa de agua: ¿el Disco de </a:t>
            </a:r>
            <a:r>
              <a:rPr lang="es-AR" sz="2800" b="1" spc="100" dirty="0" err="1" smtClean="0">
                <a:solidFill>
                  <a:srgbClr val="000072"/>
                </a:solidFill>
              </a:rPr>
              <a:t>Secchi</a:t>
            </a:r>
            <a:r>
              <a:rPr lang="es-AR" sz="2800" b="1" spc="100" dirty="0" smtClean="0">
                <a:solidFill>
                  <a:srgbClr val="000072"/>
                </a:solidFill>
              </a:rPr>
              <a:t> o el Tubo de Transparencia?</a:t>
            </a:r>
            <a:endParaRPr lang="es-AR" sz="2800" b="1" spc="100" dirty="0">
              <a:solidFill>
                <a:srgbClr val="000072"/>
              </a:solidFill>
            </a:endParaRPr>
          </a:p>
        </p:txBody>
      </p:sp>
      <p:pic>
        <p:nvPicPr>
          <p:cNvPr id="11" name="Content Placeholder 10" descr="GLOBE Trainer holding a Secchi disk in one hand, and a transparency tube in the othe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173815" y="2239167"/>
            <a:ext cx="5547783" cy="4160837"/>
          </a:xfrm>
          <a:prstGeom prst="rect">
            <a:avLst/>
          </a:prstGeom>
        </p:spPr>
      </p:pic>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29013031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20</a:t>
            </a:fld>
            <a:endParaRPr lang="en-US" dirty="0"/>
          </a:p>
        </p:txBody>
      </p:sp>
      <p:sp>
        <p:nvSpPr>
          <p:cNvPr id="2" name="Title 1"/>
          <p:cNvSpPr>
            <a:spLocks noGrp="1"/>
          </p:cNvSpPr>
          <p:nvPr>
            <p:ph type="title"/>
          </p:nvPr>
        </p:nvSpPr>
        <p:spPr>
          <a:xfrm>
            <a:off x="1203004" y="781444"/>
            <a:ext cx="7690037" cy="1209080"/>
          </a:xfrm>
        </p:spPr>
        <p:txBody>
          <a:bodyPr>
            <a:noAutofit/>
          </a:bodyPr>
          <a:lstStyle/>
          <a:p>
            <a:r>
              <a:rPr lang="es-AR" sz="2400" b="1" dirty="0" smtClean="0">
                <a:solidFill>
                  <a:srgbClr val="000090"/>
                </a:solidFill>
              </a:rPr>
              <a:t>Cómo recopilar los datos: Seleccione el instrumento adecuado</a:t>
            </a:r>
            <a:endParaRPr lang="es-AR" sz="2400" b="1" dirty="0">
              <a:solidFill>
                <a:srgbClr val="000090"/>
              </a:solidFill>
            </a:endParaRPr>
          </a:p>
        </p:txBody>
      </p:sp>
      <p:sp>
        <p:nvSpPr>
          <p:cNvPr id="3" name="Content Placeholder 2"/>
          <p:cNvSpPr>
            <a:spLocks noGrp="1"/>
          </p:cNvSpPr>
          <p:nvPr>
            <p:ph sz="half" idx="1"/>
          </p:nvPr>
        </p:nvSpPr>
        <p:spPr>
          <a:xfrm>
            <a:off x="1280480" y="1743338"/>
            <a:ext cx="7555401" cy="4351338"/>
          </a:xfrm>
        </p:spPr>
        <p:txBody>
          <a:bodyPr>
            <a:normAutofit/>
          </a:bodyPr>
          <a:lstStyle/>
          <a:p>
            <a:pPr marL="0" indent="0" algn="just">
              <a:buNone/>
            </a:pPr>
            <a:r>
              <a:rPr lang="es-AR" sz="1600" dirty="0" smtClean="0"/>
              <a:t>En primer lugar, determine si su lugar de estudio tiene </a:t>
            </a:r>
            <a:r>
              <a:rPr lang="es-AR" sz="1600" b="1" dirty="0" smtClean="0">
                <a:solidFill>
                  <a:schemeClr val="accent5">
                    <a:lumMod val="75000"/>
                  </a:schemeClr>
                </a:solidFill>
              </a:rPr>
              <a:t>aguas profundas y tranquilas o aguas poco profundas y/o corrientes.</a:t>
            </a:r>
            <a:r>
              <a:rPr lang="es-AR" sz="1600" dirty="0" smtClean="0"/>
              <a:t> Si el agua es profunda y está quieta, utilizará un </a:t>
            </a:r>
            <a:r>
              <a:rPr lang="es-AR" sz="1600" b="1" dirty="0" smtClean="0">
                <a:solidFill>
                  <a:schemeClr val="accent5">
                    <a:lumMod val="75000"/>
                  </a:schemeClr>
                </a:solidFill>
              </a:rPr>
              <a:t>Disco </a:t>
            </a:r>
            <a:r>
              <a:rPr lang="es-AR" sz="1600" b="1" dirty="0" err="1" smtClean="0">
                <a:solidFill>
                  <a:schemeClr val="accent5">
                    <a:lumMod val="75000"/>
                  </a:schemeClr>
                </a:solidFill>
              </a:rPr>
              <a:t>Secchi</a:t>
            </a:r>
            <a:r>
              <a:rPr lang="es-AR" sz="1600" b="1" dirty="0" smtClean="0">
                <a:solidFill>
                  <a:schemeClr val="accent5">
                    <a:lumMod val="75000"/>
                  </a:schemeClr>
                </a:solidFill>
              </a:rPr>
              <a:t> </a:t>
            </a:r>
            <a:r>
              <a:rPr lang="es-AR" sz="1600" dirty="0" smtClean="0"/>
              <a:t>para medir la transparencia del agua. Si el agua es poco profunda o fluye, utilizará un </a:t>
            </a:r>
            <a:r>
              <a:rPr lang="es-AR" sz="1600" b="1" dirty="0" smtClean="0">
                <a:solidFill>
                  <a:schemeClr val="accent5">
                    <a:lumMod val="75000"/>
                  </a:schemeClr>
                </a:solidFill>
              </a:rPr>
              <a:t>Tubo de Transparencia </a:t>
            </a:r>
            <a:r>
              <a:rPr lang="es-AR" sz="1600" dirty="0" smtClean="0"/>
              <a:t>(también llamado Tubo de Turbidez).</a:t>
            </a:r>
            <a:endParaRPr lang="es-AR" sz="1600" dirty="0"/>
          </a:p>
        </p:txBody>
      </p:sp>
      <p:pic>
        <p:nvPicPr>
          <p:cNvPr id="7" name="Content Placeholder 6" descr="Illustration depicting that a Secchi disk is appropriate in still and deep water, whereas a transparency tube is appropriate for shallow or flowing waterbodies.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64792" y="3087903"/>
            <a:ext cx="4186775" cy="3136075"/>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2860371" y="6247074"/>
            <a:ext cx="2081019" cy="600164"/>
          </a:xfrm>
          <a:prstGeom prst="rect">
            <a:avLst/>
          </a:prstGeom>
          <a:noFill/>
        </p:spPr>
        <p:txBody>
          <a:bodyPr wrap="none" rtlCol="0">
            <a:spAutoFit/>
          </a:bodyPr>
          <a:lstStyle/>
          <a:p>
            <a:r>
              <a:rPr lang="es-AR" sz="1100" dirty="0" smtClean="0"/>
              <a:t>El Disco </a:t>
            </a:r>
            <a:r>
              <a:rPr lang="es-AR" sz="1100" dirty="0" err="1" smtClean="0"/>
              <a:t>Secchi</a:t>
            </a:r>
            <a:r>
              <a:rPr lang="es-AR" sz="1100" dirty="0" smtClean="0"/>
              <a:t> se utiliza en aguas</a:t>
            </a:r>
          </a:p>
          <a:p>
            <a:r>
              <a:rPr lang="es-AR" sz="1100" dirty="0" smtClean="0"/>
              <a:t> profundas y tranquilas</a:t>
            </a:r>
          </a:p>
          <a:p>
            <a:endParaRPr lang="es-AR" sz="1100" dirty="0"/>
          </a:p>
        </p:txBody>
      </p:sp>
      <p:sp>
        <p:nvSpPr>
          <p:cNvPr id="9" name="TextBox 8"/>
          <p:cNvSpPr txBox="1"/>
          <p:nvPr/>
        </p:nvSpPr>
        <p:spPr>
          <a:xfrm>
            <a:off x="5006997" y="6223978"/>
            <a:ext cx="2689921" cy="600164"/>
          </a:xfrm>
          <a:prstGeom prst="rect">
            <a:avLst/>
          </a:prstGeom>
          <a:noFill/>
        </p:spPr>
        <p:txBody>
          <a:bodyPr wrap="square" rtlCol="0">
            <a:spAutoFit/>
          </a:bodyPr>
          <a:lstStyle/>
          <a:p>
            <a:r>
              <a:rPr lang="es-ES" sz="1100" dirty="0"/>
              <a:t>EL tubo de transparencia se utiliza en aguas poco profundas o con correntadas</a:t>
            </a:r>
            <a:endParaRPr lang="en-US" sz="1100" dirty="0"/>
          </a:p>
          <a:p>
            <a:endParaRPr lang="en-US" sz="1100" dirty="0"/>
          </a:p>
        </p:txBody>
      </p:sp>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2" name="CuadroTexto 11"/>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2553704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21</a:t>
            </a:fld>
            <a:endParaRPr lang="en-US" dirty="0"/>
          </a:p>
        </p:txBody>
      </p:sp>
      <p:sp>
        <p:nvSpPr>
          <p:cNvPr id="2" name="Title 1"/>
          <p:cNvSpPr>
            <a:spLocks noGrp="1"/>
          </p:cNvSpPr>
          <p:nvPr>
            <p:ph type="title"/>
          </p:nvPr>
        </p:nvSpPr>
        <p:spPr>
          <a:xfrm>
            <a:off x="1270832" y="709867"/>
            <a:ext cx="7690037" cy="1209080"/>
          </a:xfrm>
        </p:spPr>
        <p:txBody>
          <a:bodyPr>
            <a:noAutofit/>
          </a:bodyPr>
          <a:lstStyle/>
          <a:p>
            <a:r>
              <a:rPr lang="es-AR" sz="2800" b="1" dirty="0" smtClean="0">
                <a:solidFill>
                  <a:srgbClr val="000090"/>
                </a:solidFill>
              </a:rPr>
              <a:t>Requisitos generales para ambos métodos</a:t>
            </a:r>
            <a:endParaRPr lang="es-AR" sz="2800" b="1" dirty="0">
              <a:solidFill>
                <a:srgbClr val="000090"/>
              </a:solidFill>
            </a:endParaRPr>
          </a:p>
        </p:txBody>
      </p:sp>
      <p:sp>
        <p:nvSpPr>
          <p:cNvPr id="3" name="Content Placeholder 2"/>
          <p:cNvSpPr>
            <a:spLocks noGrp="1"/>
          </p:cNvSpPr>
          <p:nvPr>
            <p:ph sz="half" idx="1"/>
          </p:nvPr>
        </p:nvSpPr>
        <p:spPr>
          <a:xfrm>
            <a:off x="1280480" y="1743338"/>
            <a:ext cx="7555401" cy="4351338"/>
          </a:xfrm>
        </p:spPr>
        <p:txBody>
          <a:bodyPr>
            <a:normAutofit/>
          </a:bodyPr>
          <a:lstStyle/>
          <a:p>
            <a:pPr marL="0" indent="0" algn="just">
              <a:buNone/>
            </a:pPr>
            <a:r>
              <a:rPr lang="es-AR" sz="2000" dirty="0" smtClean="0"/>
              <a:t>Tanto si utiliza el Método del Disco </a:t>
            </a:r>
            <a:r>
              <a:rPr lang="es-AR" sz="2000" dirty="0" err="1" smtClean="0"/>
              <a:t>Secchi</a:t>
            </a:r>
            <a:r>
              <a:rPr lang="es-AR" sz="2000" dirty="0" smtClean="0"/>
              <a:t> como el Método del Tubo de Transparencia, es necesario que:</a:t>
            </a:r>
          </a:p>
          <a:p>
            <a:pPr marL="0" indent="0" algn="just">
              <a:buNone/>
            </a:pPr>
            <a:endParaRPr lang="es-AR" sz="2000" dirty="0" smtClean="0"/>
          </a:p>
          <a:p>
            <a:pPr algn="just"/>
            <a:r>
              <a:rPr lang="es-AR" sz="2000" dirty="0" smtClean="0"/>
              <a:t>Reúna los documentos que necesitará en el campo.</a:t>
            </a:r>
          </a:p>
          <a:p>
            <a:pPr algn="just"/>
            <a:r>
              <a:rPr lang="es-AR" sz="2000" dirty="0" smtClean="0"/>
              <a:t>Siga las medidas de seguridad durante su trabajo en el campo y en el laboratorio.</a:t>
            </a:r>
          </a:p>
          <a:p>
            <a:pPr algn="just"/>
            <a:r>
              <a:rPr lang="es-AR" sz="2000" dirty="0" smtClean="0"/>
              <a:t>Asegúrese de hacer sus mediciones de transparencia en la sombra para evitar el resplandor del sol y las diferencias de visibilidad.</a:t>
            </a:r>
          </a:p>
          <a:p>
            <a:pPr algn="just"/>
            <a:r>
              <a:rPr lang="es-AR" sz="2000" dirty="0" smtClean="0"/>
              <a:t>Rellene una Hoja de Datos de la Investigación de la Hidrósfera .</a:t>
            </a:r>
          </a:p>
          <a:p>
            <a:pPr algn="just"/>
            <a:r>
              <a:rPr lang="es-AR" sz="2000" dirty="0" smtClean="0"/>
              <a:t>Describa las condiciones del cielo, el tipo de nubes y la cobertura nubosa</a:t>
            </a:r>
          </a:p>
          <a:p>
            <a:pPr marL="0" indent="0" algn="just">
              <a:buNone/>
            </a:pPr>
            <a:endParaRPr lang="es-AR" sz="1600" dirty="0" smtClean="0"/>
          </a:p>
          <a:p>
            <a:pPr marL="0" indent="0" algn="just">
              <a:buNone/>
            </a:pPr>
            <a:endParaRPr lang="es-AR" sz="1600"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4271586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22</a:t>
            </a:fld>
            <a:endParaRPr lang="en-US" dirty="0"/>
          </a:p>
        </p:txBody>
      </p:sp>
      <p:sp>
        <p:nvSpPr>
          <p:cNvPr id="2" name="Title 1"/>
          <p:cNvSpPr>
            <a:spLocks noGrp="1"/>
          </p:cNvSpPr>
          <p:nvPr>
            <p:ph type="title"/>
          </p:nvPr>
        </p:nvSpPr>
        <p:spPr>
          <a:xfrm>
            <a:off x="1245838" y="869605"/>
            <a:ext cx="7690037" cy="1209080"/>
          </a:xfrm>
        </p:spPr>
        <p:txBody>
          <a:bodyPr>
            <a:noAutofit/>
          </a:bodyPr>
          <a:lstStyle/>
          <a:p>
            <a:pPr>
              <a:spcAft>
                <a:spcPts val="600"/>
              </a:spcAft>
            </a:pPr>
            <a:r>
              <a:rPr lang="es-AR" sz="2400" b="1" dirty="0" smtClean="0">
                <a:solidFill>
                  <a:srgbClr val="000090"/>
                </a:solidFill>
              </a:rPr>
              <a:t>Reunir los documentos necesarios para el trabajo de  campo</a:t>
            </a:r>
            <a:endParaRPr lang="es-AR" sz="2400" b="1" dirty="0">
              <a:solidFill>
                <a:srgbClr val="000090"/>
              </a:solidFill>
            </a:endParaRPr>
          </a:p>
        </p:txBody>
      </p:sp>
      <p:sp>
        <p:nvSpPr>
          <p:cNvPr id="6" name="Content Placeholder 5"/>
          <p:cNvSpPr>
            <a:spLocks noGrp="1"/>
          </p:cNvSpPr>
          <p:nvPr>
            <p:ph sz="half" idx="1"/>
          </p:nvPr>
        </p:nvSpPr>
        <p:spPr>
          <a:xfrm>
            <a:off x="1245838" y="1681456"/>
            <a:ext cx="7388748" cy="5238137"/>
          </a:xfrm>
        </p:spPr>
        <p:txBody>
          <a:bodyPr>
            <a:normAutofit fontScale="40000" lnSpcReduction="20000"/>
          </a:bodyPr>
          <a:lstStyle/>
          <a:p>
            <a:pPr marL="0" indent="0" algn="just">
              <a:buNone/>
            </a:pPr>
            <a:endParaRPr lang="es-AR" sz="3800" dirty="0" smtClean="0"/>
          </a:p>
          <a:p>
            <a:pPr marL="0" indent="0" algn="just">
              <a:buNone/>
            </a:pPr>
            <a:r>
              <a:rPr lang="es-AR" sz="4500" b="1" dirty="0" smtClean="0">
                <a:solidFill>
                  <a:srgbClr val="002060"/>
                </a:solidFill>
              </a:rPr>
              <a:t>Lo que necesita para ambos métodos</a:t>
            </a:r>
          </a:p>
          <a:p>
            <a:pPr marL="0" indent="0" algn="just">
              <a:buNone/>
            </a:pPr>
            <a:endParaRPr lang="es-AR" sz="4000" b="1" dirty="0" smtClean="0">
              <a:solidFill>
                <a:srgbClr val="002060"/>
              </a:solidFill>
              <a:hlinkClick r:id="rId2"/>
            </a:endParaRPr>
          </a:p>
          <a:p>
            <a:pPr marL="285750" indent="-285750">
              <a:buFont typeface="Arial"/>
              <a:buChar char="•"/>
            </a:pPr>
            <a:r>
              <a:rPr lang="es-AR" sz="4000" b="1" u="sng" dirty="0" smtClean="0">
                <a:solidFill>
                  <a:schemeClr val="accent5">
                    <a:lumMod val="75000"/>
                  </a:schemeClr>
                </a:solidFill>
              </a:rPr>
              <a:t>Hoja de Datos de la Investigación de la Hidrósfera</a:t>
            </a:r>
          </a:p>
          <a:p>
            <a:pPr marL="285750" indent="-285750">
              <a:buFont typeface="Arial"/>
              <a:buChar char="•"/>
            </a:pPr>
            <a:endParaRPr lang="es-AR" sz="4000" b="1" dirty="0" smtClean="0">
              <a:solidFill>
                <a:schemeClr val="tx2"/>
              </a:solidFill>
            </a:endParaRPr>
          </a:p>
          <a:p>
            <a:pPr marL="285750" indent="-285750">
              <a:buFont typeface="Arial"/>
              <a:buChar char="•"/>
            </a:pPr>
            <a:r>
              <a:rPr lang="es-AR" sz="4000" b="1" u="sng" dirty="0" smtClean="0">
                <a:solidFill>
                  <a:schemeClr val="accent5">
                    <a:lumMod val="75000"/>
                  </a:schemeClr>
                </a:solidFill>
              </a:rPr>
              <a:t>Guía de Campo del Protocolo de Tipo y Cobertura de Nubes</a:t>
            </a:r>
          </a:p>
          <a:p>
            <a:pPr marL="285750" indent="-285750">
              <a:buFont typeface="Arial"/>
              <a:buChar char="•"/>
            </a:pPr>
            <a:endParaRPr lang="es-AR" sz="4000" b="1" dirty="0" smtClean="0">
              <a:solidFill>
                <a:schemeClr val="tx2"/>
              </a:solidFill>
            </a:endParaRPr>
          </a:p>
          <a:p>
            <a:pPr marL="285750" indent="-285750">
              <a:buFont typeface="Arial"/>
              <a:buChar char="•"/>
            </a:pPr>
            <a:r>
              <a:rPr lang="es-AR" sz="4000" b="1" u="sng" dirty="0" smtClean="0">
                <a:solidFill>
                  <a:schemeClr val="accent5">
                    <a:lumMod val="75000"/>
                  </a:schemeClr>
                </a:solidFill>
              </a:rPr>
              <a:t>Guía de Campo del Protocolo de Tipo y Cobertura de </a:t>
            </a:r>
            <a:r>
              <a:rPr lang="es-AR" sz="4000" b="1" u="sng" dirty="0" err="1" smtClean="0">
                <a:solidFill>
                  <a:schemeClr val="accent5">
                    <a:lumMod val="75000"/>
                  </a:schemeClr>
                </a:solidFill>
              </a:rPr>
              <a:t>Contrail</a:t>
            </a:r>
            <a:endParaRPr lang="es-AR" sz="4000" b="1" u="sng" dirty="0" smtClean="0">
              <a:solidFill>
                <a:schemeClr val="accent5">
                  <a:lumMod val="75000"/>
                </a:schemeClr>
              </a:solidFill>
            </a:endParaRPr>
          </a:p>
          <a:p>
            <a:pPr marL="285750" indent="-285750">
              <a:buFont typeface="Arial"/>
              <a:buChar char="•"/>
            </a:pPr>
            <a:endParaRPr lang="es-AR" sz="4000" b="1" dirty="0" smtClean="0">
              <a:solidFill>
                <a:schemeClr val="tx2"/>
              </a:solidFill>
            </a:endParaRPr>
          </a:p>
          <a:p>
            <a:pPr marL="285750" indent="-285750">
              <a:buFont typeface="Arial"/>
              <a:buChar char="•"/>
            </a:pPr>
            <a:r>
              <a:rPr lang="es-AR" sz="4000" b="1" u="sng" dirty="0" smtClean="0">
                <a:solidFill>
                  <a:schemeClr val="accent5">
                    <a:lumMod val="75000"/>
                  </a:schemeClr>
                </a:solidFill>
              </a:rPr>
              <a:t>Gráfico de Nubes GLOBE</a:t>
            </a:r>
          </a:p>
          <a:p>
            <a:pPr marL="285750" indent="-285750">
              <a:buFont typeface="Arial"/>
              <a:buChar char="•"/>
            </a:pPr>
            <a:endParaRPr lang="es-AR" sz="4000" b="1" dirty="0" smtClean="0">
              <a:solidFill>
                <a:schemeClr val="tx2"/>
              </a:solidFill>
            </a:endParaRPr>
          </a:p>
          <a:p>
            <a:pPr marL="0" indent="0">
              <a:buNone/>
            </a:pPr>
            <a:r>
              <a:rPr lang="es-AR" sz="4000" b="1" dirty="0" smtClean="0">
                <a:solidFill>
                  <a:srgbClr val="002060"/>
                </a:solidFill>
              </a:rPr>
              <a:t>Lo que también necesita para el Disco </a:t>
            </a:r>
            <a:r>
              <a:rPr lang="es-AR" sz="4000" b="1" dirty="0" err="1" smtClean="0">
                <a:solidFill>
                  <a:srgbClr val="002060"/>
                </a:solidFill>
              </a:rPr>
              <a:t>Secchi</a:t>
            </a:r>
            <a:r>
              <a:rPr lang="es-AR" sz="4000" b="1" dirty="0" smtClean="0">
                <a:solidFill>
                  <a:srgbClr val="002060"/>
                </a:solidFill>
              </a:rPr>
              <a:t> :</a:t>
            </a:r>
          </a:p>
          <a:p>
            <a:pPr marL="285750" indent="-285750">
              <a:buFont typeface="Arial"/>
              <a:buChar char="•"/>
            </a:pPr>
            <a:r>
              <a:rPr lang="es-AR" sz="4000" b="1" u="sng" dirty="0" smtClean="0">
                <a:solidFill>
                  <a:schemeClr val="accent5">
                    <a:lumMod val="75000"/>
                  </a:schemeClr>
                </a:solidFill>
              </a:rPr>
              <a:t>Protocolo de Transparencia del Disco </a:t>
            </a:r>
            <a:r>
              <a:rPr lang="es-AR" sz="4000" b="1" u="sng" dirty="0" err="1" smtClean="0">
                <a:solidFill>
                  <a:schemeClr val="accent5">
                    <a:lumMod val="75000"/>
                  </a:schemeClr>
                </a:solidFill>
              </a:rPr>
              <a:t>Secchi</a:t>
            </a:r>
            <a:endParaRPr lang="es-AR" sz="4000" b="1" u="sng" dirty="0" smtClean="0">
              <a:solidFill>
                <a:schemeClr val="accent5">
                  <a:lumMod val="75000"/>
                </a:schemeClr>
              </a:solidFill>
            </a:endParaRPr>
          </a:p>
          <a:p>
            <a:pPr marL="0" indent="0">
              <a:buNone/>
            </a:pPr>
            <a:endParaRPr lang="es-AR" sz="4000" b="1" u="sng" dirty="0" smtClean="0">
              <a:solidFill>
                <a:schemeClr val="accent5">
                  <a:lumMod val="75000"/>
                </a:schemeClr>
              </a:solidFill>
              <a:hlinkClick r:id="rId3">
                <a:extLst>
                  <a:ext uri="{A12FA001-AC4F-418D-AE19-62706E023703}">
                    <ahyp:hlinkClr xmlns="" xmlns:ahyp="http://schemas.microsoft.com/office/drawing/2018/hyperlinkcolor" val="tx"/>
                  </a:ext>
                </a:extLst>
              </a:hlinkClick>
            </a:endParaRPr>
          </a:p>
          <a:p>
            <a:pPr marL="0" indent="0">
              <a:buNone/>
            </a:pPr>
            <a:r>
              <a:rPr lang="es-AR" sz="4000" b="1" dirty="0" smtClean="0">
                <a:solidFill>
                  <a:srgbClr val="002060"/>
                </a:solidFill>
              </a:rPr>
              <a:t>Lo que también necesita para el Tubo de Transparencia:</a:t>
            </a:r>
          </a:p>
          <a:p>
            <a:pPr marL="285750" indent="-285750">
              <a:buFont typeface="Arial"/>
              <a:buChar char="•"/>
            </a:pPr>
            <a:r>
              <a:rPr lang="es-AR" sz="4000" b="1" u="sng" dirty="0" smtClean="0">
                <a:solidFill>
                  <a:schemeClr val="accent5">
                    <a:lumMod val="75000"/>
                  </a:schemeClr>
                </a:solidFill>
              </a:rPr>
              <a:t>Protocolo de Transparencia en un Tubo de Transparencia</a:t>
            </a:r>
          </a:p>
          <a:p>
            <a:pPr marL="285750" indent="-285750">
              <a:buFont typeface="Arial"/>
              <a:buChar char="•"/>
            </a:pPr>
            <a:r>
              <a:rPr lang="es-AR" sz="4000" b="1" u="sng" dirty="0" smtClean="0">
                <a:solidFill>
                  <a:schemeClr val="accent5">
                    <a:lumMod val="75000"/>
                  </a:schemeClr>
                </a:solidFill>
              </a:rPr>
              <a:t>Recopilación de la Muestra de Agua en un Balde</a:t>
            </a:r>
          </a:p>
          <a:p>
            <a:pPr marL="0" indent="0">
              <a:buNone/>
            </a:pPr>
            <a:endParaRPr lang="es-AR" dirty="0"/>
          </a:p>
        </p:txBody>
      </p:sp>
      <p:pic>
        <p:nvPicPr>
          <p:cNvPr id="10" name="Content Placeholder 4" descr="Screenshot of the GLOBE Teacher's Guide Hydrosphere Investigation and Appendix."/>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rot="20660384">
            <a:off x="6321079" y="2177853"/>
            <a:ext cx="3154165" cy="2621643"/>
          </a:xfr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2555626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1302235-4686-FA4D-82D3-9660211AF392}" type="slidenum">
              <a:rPr lang="en-US" smtClean="0"/>
              <a:t>23</a:t>
            </a:fld>
            <a:endParaRPr lang="en-US" dirty="0"/>
          </a:p>
        </p:txBody>
      </p:sp>
      <p:sp>
        <p:nvSpPr>
          <p:cNvPr id="12" name="Title 1"/>
          <p:cNvSpPr>
            <a:spLocks noGrp="1"/>
          </p:cNvSpPr>
          <p:nvPr>
            <p:ph type="title"/>
          </p:nvPr>
        </p:nvSpPr>
        <p:spPr>
          <a:xfrm>
            <a:off x="1425835" y="1158471"/>
            <a:ext cx="4456349" cy="411021"/>
          </a:xfrm>
        </p:spPr>
        <p:txBody>
          <a:bodyPr>
            <a:noAutofit/>
          </a:bodyPr>
          <a:lstStyle/>
          <a:p>
            <a:r>
              <a:rPr lang="es-AR" sz="3200" b="1" dirty="0" smtClean="0">
                <a:solidFill>
                  <a:srgbClr val="000090"/>
                </a:solidFill>
              </a:rPr>
              <a:t>Medidas de seguridad</a:t>
            </a:r>
            <a:endParaRPr lang="es-AR" sz="3200" dirty="0"/>
          </a:p>
        </p:txBody>
      </p:sp>
      <p:sp>
        <p:nvSpPr>
          <p:cNvPr id="13" name="TextBox 12"/>
          <p:cNvSpPr txBox="1"/>
          <p:nvPr/>
        </p:nvSpPr>
        <p:spPr>
          <a:xfrm>
            <a:off x="1423874" y="1577285"/>
            <a:ext cx="7039444" cy="4247317"/>
          </a:xfrm>
          <a:prstGeom prst="rect">
            <a:avLst/>
          </a:prstGeom>
          <a:noFill/>
        </p:spPr>
        <p:txBody>
          <a:bodyPr wrap="square" rtlCol="0">
            <a:spAutoFit/>
          </a:bodyPr>
          <a:lstStyle/>
          <a:p>
            <a:pPr lvl="0"/>
            <a:r>
              <a:rPr lang="es-AR" dirty="0" smtClean="0"/>
              <a:t>La seguridad es importante al realizar los Protocolos de Hidrósfera.  Aunque tendrá que usar su juicio para seleccionar sólo los Sitio de Estudio de la Hidrósfera a los que sea seguro acceder y tomar muestras, es necesario tomar precauciones adicionales:</a:t>
            </a:r>
          </a:p>
          <a:p>
            <a:pPr lvl="0"/>
            <a:endParaRPr lang="es-AR" dirty="0" smtClean="0"/>
          </a:p>
          <a:p>
            <a:pPr lvl="0"/>
            <a:r>
              <a:rPr lang="es-AR" dirty="0" smtClean="0"/>
              <a:t>Los alumnos deben utilizar guantes y gafas protectoras al manipular las muestras de agua y los productos químicos para evitar salpicaduras en las zonas expuestas.</a:t>
            </a:r>
          </a:p>
          <a:p>
            <a:pPr lvl="0"/>
            <a:endParaRPr lang="es-AR" dirty="0" smtClean="0"/>
          </a:p>
          <a:p>
            <a:pPr lvl="0"/>
            <a:r>
              <a:rPr lang="es-AR" dirty="0" smtClean="0"/>
              <a:t>Al realizar los Protocolos de Hidrósfera GLOBE, es importante proteger a los alumnos de la exposición a insectos que pican, incluidos los mosquitos. Pida a sus alumnos que lleven ropa que cubra el cuerpo para que haya poca zona de picadura expuesta. También es aconsejable aplicar un repelente de insectos si se toman muestras durante la temporada de cría de mosquitos</a:t>
            </a:r>
            <a:endParaRPr lang="es-AR" dirty="0"/>
          </a:p>
        </p:txBody>
      </p:sp>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8" name="Google Shape;312;p23" descr="Safety icon: Be sure that students wear globes and goggle during your investigations"/>
          <p:cNvPicPr preferRelativeResize="0">
            <a:picLocks/>
          </p:cNvPicPr>
          <p:nvPr/>
        </p:nvPicPr>
        <p:blipFill rotWithShape="1">
          <a:blip r:embed="rId3">
            <a:alphaModFix/>
          </a:blip>
          <a:srcRect l="1399" t="19524" r="92657" b="46678"/>
          <a:stretch/>
        </p:blipFill>
        <p:spPr>
          <a:xfrm>
            <a:off x="1596787" y="5936776"/>
            <a:ext cx="454925" cy="386687"/>
          </a:xfrm>
          <a:prstGeom prst="triangle">
            <a:avLst/>
          </a:prstGeom>
          <a:noFill/>
          <a:ln>
            <a:noFill/>
          </a:ln>
        </p:spPr>
      </p:pic>
      <p:sp>
        <p:nvSpPr>
          <p:cNvPr id="19" name="CuadroTexto 18"/>
          <p:cNvSpPr txBox="1"/>
          <p:nvPr/>
        </p:nvSpPr>
        <p:spPr>
          <a:xfrm>
            <a:off x="2202427" y="5868595"/>
            <a:ext cx="4591664" cy="523220"/>
          </a:xfrm>
          <a:prstGeom prst="rect">
            <a:avLst/>
          </a:prstGeom>
          <a:noFill/>
        </p:spPr>
        <p:txBody>
          <a:bodyPr wrap="square" rtlCol="0">
            <a:spAutoFit/>
          </a:bodyPr>
          <a:lstStyle/>
          <a:p>
            <a:r>
              <a:rPr lang="es-AR" sz="1400" b="1" i="1" dirty="0" smtClean="0">
                <a:latin typeface="Calibri" panose="020F0502020204030204" pitchFamily="34" charset="0"/>
                <a:cs typeface="Calibri" panose="020F0502020204030204" pitchFamily="34" charset="0"/>
              </a:rPr>
              <a:t>SEGURIDAD</a:t>
            </a:r>
            <a:r>
              <a:rPr lang="es-AR" sz="1400" i="1" dirty="0" smtClean="0">
                <a:latin typeface="Calibri" panose="020F0502020204030204" pitchFamily="34" charset="0"/>
                <a:cs typeface="Calibri" panose="020F0502020204030204" pitchFamily="34" charset="0"/>
              </a:rPr>
              <a:t>: asegúrese de que sus estudiante utilicen guantes y gafas durante sus investigaciones.</a:t>
            </a:r>
            <a:endParaRPr lang="es-AR" sz="1400" b="1" i="1" dirty="0">
              <a:latin typeface="Calibri" panose="020F0502020204030204" pitchFamily="34" charset="0"/>
              <a:cs typeface="Calibri" panose="020F0502020204030204" pitchFamily="34" charset="0"/>
            </a:endParaRPr>
          </a:p>
        </p:txBody>
      </p:sp>
      <p:pic>
        <p:nvPicPr>
          <p:cNvPr id="20" name="Google Shape;312;p23" descr="Safety icon: Be sure that students wear globes and goggle during your investigations"/>
          <p:cNvPicPr preferRelativeResize="0">
            <a:picLocks/>
          </p:cNvPicPr>
          <p:nvPr/>
        </p:nvPicPr>
        <p:blipFill rotWithShape="1">
          <a:blip r:embed="rId3">
            <a:alphaModFix/>
          </a:blip>
          <a:srcRect l="69362" t="-7234" r="-6742" b="-39723"/>
          <a:stretch/>
        </p:blipFill>
        <p:spPr>
          <a:xfrm>
            <a:off x="6587306" y="5635648"/>
            <a:ext cx="2861187" cy="1681317"/>
          </a:xfrm>
          <a:prstGeom prst="diamond">
            <a:avLst/>
          </a:prstGeom>
          <a:noFill/>
          <a:ln>
            <a:noFill/>
          </a:ln>
        </p:spPr>
      </p:pic>
    </p:spTree>
    <p:extLst>
      <p:ext uri="{BB962C8B-B14F-4D97-AF65-F5344CB8AC3E}">
        <p14:creationId xmlns:p14="http://schemas.microsoft.com/office/powerpoint/2010/main" val="5916028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24</a:t>
            </a:fld>
            <a:endParaRPr lang="en-US" dirty="0"/>
          </a:p>
        </p:txBody>
      </p:sp>
      <p:sp>
        <p:nvSpPr>
          <p:cNvPr id="2" name="Title 1"/>
          <p:cNvSpPr>
            <a:spLocks noGrp="1"/>
          </p:cNvSpPr>
          <p:nvPr>
            <p:ph type="title"/>
          </p:nvPr>
        </p:nvSpPr>
        <p:spPr>
          <a:xfrm>
            <a:off x="1270832" y="709867"/>
            <a:ext cx="7690037" cy="1209080"/>
          </a:xfrm>
        </p:spPr>
        <p:txBody>
          <a:bodyPr>
            <a:noAutofit/>
          </a:bodyPr>
          <a:lstStyle/>
          <a:p>
            <a:r>
              <a:rPr lang="es-AR" sz="2400" b="1" dirty="0" smtClean="0">
                <a:solidFill>
                  <a:srgbClr val="000090"/>
                </a:solidFill>
              </a:rPr>
              <a:t>Datos del Sitio de Investigación de la  Hidrósfera</a:t>
            </a:r>
            <a:endParaRPr lang="es-AR" sz="2400" b="1" dirty="0">
              <a:solidFill>
                <a:srgbClr val="000090"/>
              </a:solidFill>
            </a:endParaRPr>
          </a:p>
        </p:txBody>
      </p:sp>
      <p:sp>
        <p:nvSpPr>
          <p:cNvPr id="6" name="Content Placeholder 5"/>
          <p:cNvSpPr>
            <a:spLocks noGrp="1"/>
          </p:cNvSpPr>
          <p:nvPr>
            <p:ph sz="half" idx="1"/>
          </p:nvPr>
        </p:nvSpPr>
        <p:spPr>
          <a:xfrm>
            <a:off x="1396482" y="1743338"/>
            <a:ext cx="7290318" cy="559595"/>
          </a:xfrm>
        </p:spPr>
        <p:txBody>
          <a:bodyPr>
            <a:normAutofit fontScale="92500" lnSpcReduction="10000"/>
          </a:bodyPr>
          <a:lstStyle/>
          <a:p>
            <a:pPr marL="0" indent="0">
              <a:buNone/>
            </a:pPr>
            <a:r>
              <a:rPr lang="es-AR" sz="2000" dirty="0" smtClean="0">
                <a:solidFill>
                  <a:srgbClr val="000000"/>
                </a:solidFill>
              </a:rPr>
              <a:t>Complete la parte superior de la  </a:t>
            </a:r>
            <a:r>
              <a:rPr lang="es-AR" sz="2000" b="1" dirty="0" smtClean="0">
                <a:solidFill>
                  <a:srgbClr val="000072"/>
                </a:solidFill>
              </a:rPr>
              <a:t>Hoja de Datos de Investigación de la Hidrósfera</a:t>
            </a:r>
            <a:endParaRPr lang="es-AR" dirty="0"/>
          </a:p>
        </p:txBody>
      </p:sp>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2" name="Google Shape;312;p23" descr="Safety icon: Be sure that students wear globes and goggle during your investigations"/>
          <p:cNvPicPr preferRelativeResize="0">
            <a:picLocks/>
          </p:cNvPicPr>
          <p:nvPr/>
        </p:nvPicPr>
        <p:blipFill rotWithShape="1">
          <a:blip r:embed="rId3">
            <a:alphaModFix/>
          </a:blip>
          <a:srcRect l="1399" t="19524" r="92657" b="46678"/>
          <a:stretch/>
        </p:blipFill>
        <p:spPr>
          <a:xfrm>
            <a:off x="1596787" y="6162922"/>
            <a:ext cx="454925" cy="386687"/>
          </a:xfrm>
          <a:prstGeom prst="triangle">
            <a:avLst/>
          </a:prstGeom>
          <a:noFill/>
          <a:ln>
            <a:noFill/>
          </a:ln>
        </p:spPr>
      </p:pic>
      <p:sp>
        <p:nvSpPr>
          <p:cNvPr id="13" name="CuadroTexto 12"/>
          <p:cNvSpPr txBox="1"/>
          <p:nvPr/>
        </p:nvSpPr>
        <p:spPr>
          <a:xfrm>
            <a:off x="2202427" y="6094741"/>
            <a:ext cx="4591664" cy="523220"/>
          </a:xfrm>
          <a:prstGeom prst="rect">
            <a:avLst/>
          </a:prstGeom>
          <a:noFill/>
        </p:spPr>
        <p:txBody>
          <a:bodyPr wrap="square" rtlCol="0">
            <a:spAutoFit/>
          </a:bodyPr>
          <a:lstStyle/>
          <a:p>
            <a:r>
              <a:rPr lang="es-AR" sz="1400" b="1" i="1" dirty="0" smtClean="0">
                <a:latin typeface="Calibri" panose="020F0502020204030204" pitchFamily="34" charset="0"/>
                <a:cs typeface="Calibri" panose="020F0502020204030204" pitchFamily="34" charset="0"/>
              </a:rPr>
              <a:t>SEGURIDAD</a:t>
            </a:r>
            <a:r>
              <a:rPr lang="es-AR" sz="1400" i="1" dirty="0" smtClean="0">
                <a:latin typeface="Calibri" panose="020F0502020204030204" pitchFamily="34" charset="0"/>
                <a:cs typeface="Calibri" panose="020F0502020204030204" pitchFamily="34" charset="0"/>
              </a:rPr>
              <a:t>: asegúrese de que sus estudiante utilicen guantes y gafas durante sus investigaciones.</a:t>
            </a:r>
            <a:endParaRPr lang="es-AR" sz="1400" b="1" i="1" dirty="0">
              <a:latin typeface="Calibri" panose="020F0502020204030204" pitchFamily="34" charset="0"/>
              <a:cs typeface="Calibri" panose="020F0502020204030204" pitchFamily="34" charset="0"/>
            </a:endParaRPr>
          </a:p>
        </p:txBody>
      </p:sp>
      <p:pic>
        <p:nvPicPr>
          <p:cNvPr id="14" name="Google Shape;312;p23" descr="Safety icon: Be sure that students wear globes and goggle during your investigations"/>
          <p:cNvPicPr preferRelativeResize="0">
            <a:picLocks/>
          </p:cNvPicPr>
          <p:nvPr/>
        </p:nvPicPr>
        <p:blipFill rotWithShape="1">
          <a:blip r:embed="rId3">
            <a:alphaModFix/>
          </a:blip>
          <a:srcRect l="69362" t="-7234" r="-6742" b="-39723"/>
          <a:stretch/>
        </p:blipFill>
        <p:spPr>
          <a:xfrm>
            <a:off x="6587306" y="5635648"/>
            <a:ext cx="2861187" cy="1681317"/>
          </a:xfrm>
          <a:prstGeom prst="diamond">
            <a:avLst/>
          </a:prstGeom>
          <a:noFill/>
          <a:ln>
            <a:noFill/>
          </a:ln>
        </p:spPr>
      </p:pic>
      <p:pic>
        <p:nvPicPr>
          <p:cNvPr id="34" name="Imagen 33"/>
          <p:cNvPicPr>
            <a:picLocks noChangeAspect="1"/>
          </p:cNvPicPr>
          <p:nvPr/>
        </p:nvPicPr>
        <p:blipFill>
          <a:blip r:embed="rId4"/>
          <a:stretch>
            <a:fillRect/>
          </a:stretch>
        </p:blipFill>
        <p:spPr>
          <a:xfrm>
            <a:off x="1190003" y="2180557"/>
            <a:ext cx="7626757" cy="3718882"/>
          </a:xfrm>
          <a:prstGeom prst="rect">
            <a:avLst/>
          </a:prstGeom>
        </p:spPr>
      </p:pic>
    </p:spTree>
    <p:extLst>
      <p:ext uri="{BB962C8B-B14F-4D97-AF65-F5344CB8AC3E}">
        <p14:creationId xmlns:p14="http://schemas.microsoft.com/office/powerpoint/2010/main" val="263828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25</a:t>
            </a:fld>
            <a:endParaRPr lang="en-US" dirty="0"/>
          </a:p>
        </p:txBody>
      </p:sp>
      <p:sp>
        <p:nvSpPr>
          <p:cNvPr id="2" name="Title 1"/>
          <p:cNvSpPr>
            <a:spLocks noGrp="1"/>
          </p:cNvSpPr>
          <p:nvPr>
            <p:ph type="title"/>
          </p:nvPr>
        </p:nvSpPr>
        <p:spPr>
          <a:xfrm>
            <a:off x="1270832" y="1102041"/>
            <a:ext cx="7690037" cy="424732"/>
          </a:xfrm>
        </p:spPr>
        <p:txBody>
          <a:bodyPr>
            <a:spAutoFit/>
          </a:bodyPr>
          <a:lstStyle/>
          <a:p>
            <a:pPr>
              <a:spcAft>
                <a:spcPts val="600"/>
              </a:spcAft>
            </a:pPr>
            <a:r>
              <a:rPr lang="es-AR" sz="2400" b="1" dirty="0" smtClean="0">
                <a:solidFill>
                  <a:srgbClr val="000072"/>
                </a:solidFill>
              </a:rPr>
              <a:t>Describan las condiciones del cielo y las nubes</a:t>
            </a:r>
            <a:endParaRPr lang="es-AR" sz="2400" b="1" dirty="0">
              <a:solidFill>
                <a:srgbClr val="000072"/>
              </a:solidFill>
            </a:endParaRPr>
          </a:p>
        </p:txBody>
      </p:sp>
      <p:pic>
        <p:nvPicPr>
          <p:cNvPr id="9" name="Content Placeholder 8" descr="Screen Shot  of GLOBE Cloud Chart"/>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92250" y="2612656"/>
            <a:ext cx="3200515" cy="26776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Content Placeholder 9" descr="Photo of clipboard with data sheet being filled out. "/>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00352" y="2612656"/>
            <a:ext cx="3570183" cy="2677637"/>
          </a:xfrm>
          <a:prstGeom prst="rect">
            <a:avLst/>
          </a:prstGeo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2" name="CuadroTexto 11"/>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16757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26</a:t>
            </a:fld>
            <a:endParaRPr lang="en-US"/>
          </a:p>
        </p:txBody>
      </p:sp>
      <p:sp>
        <p:nvSpPr>
          <p:cNvPr id="2" name="Title 1"/>
          <p:cNvSpPr>
            <a:spLocks noGrp="1"/>
          </p:cNvSpPr>
          <p:nvPr>
            <p:ph type="title"/>
          </p:nvPr>
        </p:nvSpPr>
        <p:spPr>
          <a:xfrm>
            <a:off x="1854013" y="2576767"/>
            <a:ext cx="6337488" cy="1209080"/>
          </a:xfrm>
        </p:spPr>
        <p:txBody>
          <a:bodyPr>
            <a:noAutofit/>
          </a:bodyPr>
          <a:lstStyle/>
          <a:p>
            <a:pPr>
              <a:spcAft>
                <a:spcPts val="600"/>
              </a:spcAft>
            </a:pPr>
            <a:r>
              <a:rPr lang="es-AR" sz="2400" b="1" dirty="0" smtClean="0">
                <a:solidFill>
                  <a:srgbClr val="000072"/>
                </a:solidFill>
              </a:rPr>
              <a:t>I. Protocolo de Transparencia del Agua Mediante un Disco </a:t>
            </a:r>
            <a:r>
              <a:rPr lang="es-AR" sz="2400" b="1" dirty="0" err="1" smtClean="0">
                <a:solidFill>
                  <a:srgbClr val="000072"/>
                </a:solidFill>
              </a:rPr>
              <a:t>Secchi</a:t>
            </a:r>
            <a:endParaRPr lang="es-AR" sz="2400" b="1" dirty="0">
              <a:solidFill>
                <a:srgbClr val="000072"/>
              </a:solidFill>
            </a:endParaRPr>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286005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27</a:t>
            </a:fld>
            <a:endParaRPr lang="en-US"/>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s-AR" sz="2400" b="1" dirty="0" smtClean="0">
                <a:solidFill>
                  <a:srgbClr val="000072"/>
                </a:solidFill>
              </a:rPr>
              <a:t>Descripción del Protocolo del Disco </a:t>
            </a:r>
            <a:r>
              <a:rPr lang="es-AR" sz="2400" b="1" dirty="0" err="1" smtClean="0">
                <a:solidFill>
                  <a:srgbClr val="000072"/>
                </a:solidFill>
              </a:rPr>
              <a:t>Secchi</a:t>
            </a:r>
            <a:endParaRPr lang="es-AR" sz="2400" b="1" dirty="0">
              <a:solidFill>
                <a:srgbClr val="000072"/>
              </a:solidFill>
            </a:endParaRPr>
          </a:p>
        </p:txBody>
      </p:sp>
      <p:sp>
        <p:nvSpPr>
          <p:cNvPr id="3" name="Content Placeholder 2"/>
          <p:cNvSpPr>
            <a:spLocks noGrp="1"/>
          </p:cNvSpPr>
          <p:nvPr>
            <p:ph sz="half" idx="1"/>
          </p:nvPr>
        </p:nvSpPr>
        <p:spPr>
          <a:xfrm>
            <a:off x="1280480" y="1743337"/>
            <a:ext cx="4172053" cy="4742129"/>
          </a:xfrm>
        </p:spPr>
        <p:txBody>
          <a:bodyPr>
            <a:normAutofit/>
          </a:bodyPr>
          <a:lstStyle/>
          <a:p>
            <a:pPr marL="285750" indent="-285750" algn="just">
              <a:buFont typeface="Arial"/>
              <a:buChar char="•"/>
            </a:pPr>
            <a:r>
              <a:rPr lang="es-AR" sz="1600" dirty="0" smtClean="0">
                <a:latin typeface="Calibri" charset="0"/>
              </a:rPr>
              <a:t>Montar el equipo de campo</a:t>
            </a:r>
          </a:p>
          <a:p>
            <a:pPr marL="285750" indent="-285750" algn="just">
              <a:buFont typeface="Arial"/>
              <a:buChar char="•"/>
            </a:pPr>
            <a:r>
              <a:rPr lang="es-AR" sz="1600" dirty="0" smtClean="0">
                <a:latin typeface="Calibri" charset="0"/>
              </a:rPr>
              <a:t>Recoger los datos del lugar</a:t>
            </a:r>
          </a:p>
          <a:p>
            <a:pPr marL="285750" indent="-285750" algn="just">
              <a:buFont typeface="Arial"/>
              <a:buChar char="•"/>
            </a:pPr>
            <a:r>
              <a:rPr lang="es-AR" sz="1600" dirty="0" smtClean="0">
                <a:latin typeface="Calibri" charset="0"/>
              </a:rPr>
              <a:t>Realizar mediciones del tipo de nube y de la cubierta de nubes</a:t>
            </a:r>
          </a:p>
          <a:p>
            <a:pPr marL="285750" indent="-285750" algn="just">
              <a:buFont typeface="Arial"/>
              <a:buChar char="•"/>
            </a:pPr>
            <a:r>
              <a:rPr lang="es-AR" sz="1600" dirty="0" smtClean="0">
                <a:latin typeface="Calibri" charset="0"/>
              </a:rPr>
              <a:t>En el campo: Realice las mediciones con un disco </a:t>
            </a:r>
            <a:r>
              <a:rPr lang="es-AR" sz="1600" dirty="0" err="1" smtClean="0">
                <a:latin typeface="Calibri" charset="0"/>
              </a:rPr>
              <a:t>Secchi</a:t>
            </a:r>
            <a:endParaRPr lang="es-AR" sz="1600" dirty="0" smtClean="0">
              <a:latin typeface="Calibri" charset="0"/>
            </a:endParaRPr>
          </a:p>
          <a:p>
            <a:pPr marL="285750" indent="-285750" algn="just">
              <a:buFont typeface="Arial"/>
              <a:buChar char="•"/>
            </a:pPr>
            <a:r>
              <a:rPr lang="es-AR" sz="1600" dirty="0" smtClean="0">
                <a:latin typeface="Calibri" charset="0"/>
              </a:rPr>
              <a:t>Repetir 3 veces para asegurar la exactitud y la precisión</a:t>
            </a:r>
          </a:p>
          <a:p>
            <a:pPr marL="285750" indent="-285750" algn="just">
              <a:buFont typeface="Arial"/>
              <a:buChar char="•"/>
            </a:pPr>
            <a:r>
              <a:rPr lang="es-AR" sz="1600" dirty="0" smtClean="0">
                <a:latin typeface="Calibri" charset="0"/>
              </a:rPr>
              <a:t>Verifique que los datos de las tres mediciones están dentro de los </a:t>
            </a:r>
            <a:r>
              <a:rPr lang="es-AR" sz="1600" b="1" dirty="0" smtClean="0">
                <a:solidFill>
                  <a:schemeClr val="accent5">
                    <a:lumMod val="75000"/>
                  </a:schemeClr>
                </a:solidFill>
                <a:latin typeface="Calibri" charset="0"/>
              </a:rPr>
              <a:t>10 cm </a:t>
            </a:r>
            <a:r>
              <a:rPr lang="es-AR" sz="1600" dirty="0" smtClean="0">
                <a:latin typeface="Calibri" charset="0"/>
              </a:rPr>
              <a:t>de la media, (pero no promedie sus datos para el informe)</a:t>
            </a:r>
          </a:p>
          <a:p>
            <a:pPr marL="285750" indent="-285750" algn="just">
              <a:buFont typeface="Arial"/>
              <a:buChar char="•"/>
            </a:pPr>
            <a:r>
              <a:rPr lang="es-AR" sz="1600" dirty="0" smtClean="0">
                <a:latin typeface="Calibri" charset="0"/>
              </a:rPr>
              <a:t>Comunique sus datos al sitio web de GLOBE</a:t>
            </a:r>
            <a:endParaRPr lang="es-AR" sz="1600" dirty="0">
              <a:latin typeface="Calibri" charset="0"/>
            </a:endParaRPr>
          </a:p>
        </p:txBody>
      </p:sp>
      <p:pic>
        <p:nvPicPr>
          <p:cNvPr id="10" name="Content Placeholder 9" descr="Photo of GLOBE Trainer holding a Secchi disk and the bottom cap of a transparency tube, both showing similar black and white cross pattern. A second photo is of a clipboard holding a GLOBE data sheet.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808133" y="1743338"/>
            <a:ext cx="2819234" cy="4355230"/>
          </a:xfr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7887714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28</a:t>
            </a:fld>
            <a:endParaRPr lang="en-US"/>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s-AR" sz="2400" b="1" dirty="0" smtClean="0">
                <a:solidFill>
                  <a:srgbClr val="000072"/>
                </a:solidFill>
              </a:rPr>
              <a:t>Requisitos de tiempo para el Método del Disco </a:t>
            </a:r>
            <a:r>
              <a:rPr lang="es-AR" sz="2400" b="1" dirty="0" err="1" smtClean="0">
                <a:solidFill>
                  <a:srgbClr val="000072"/>
                </a:solidFill>
              </a:rPr>
              <a:t>Secchi</a:t>
            </a:r>
            <a:endParaRPr lang="es-AR" sz="2400" b="1" dirty="0">
              <a:solidFill>
                <a:srgbClr val="000072"/>
              </a:solidFill>
            </a:endParaRPr>
          </a:p>
        </p:txBody>
      </p:sp>
      <p:sp>
        <p:nvSpPr>
          <p:cNvPr id="3" name="Content Placeholder 2"/>
          <p:cNvSpPr>
            <a:spLocks noGrp="1"/>
          </p:cNvSpPr>
          <p:nvPr>
            <p:ph sz="half" idx="1"/>
          </p:nvPr>
        </p:nvSpPr>
        <p:spPr>
          <a:xfrm>
            <a:off x="1280480" y="1918947"/>
            <a:ext cx="4172053" cy="4566519"/>
          </a:xfrm>
        </p:spPr>
        <p:txBody>
          <a:bodyPr>
            <a:normAutofit/>
          </a:bodyPr>
          <a:lstStyle/>
          <a:p>
            <a:pPr marL="0" indent="0">
              <a:buNone/>
            </a:pPr>
            <a:r>
              <a:rPr lang="es-AR" sz="1800" b="1" dirty="0" smtClean="0">
                <a:solidFill>
                  <a:srgbClr val="000090"/>
                </a:solidFill>
              </a:rPr>
              <a:t>Tiempo para completar el protocolo: </a:t>
            </a:r>
            <a:r>
              <a:rPr lang="es-AR" sz="1800" dirty="0" smtClean="0"/>
              <a:t>Alrededor de 10 minutos</a:t>
            </a:r>
          </a:p>
          <a:p>
            <a:pPr marL="0" indent="0">
              <a:buNone/>
            </a:pPr>
            <a:endParaRPr lang="es-AR" sz="1800" dirty="0" smtClean="0"/>
          </a:p>
          <a:p>
            <a:pPr marL="0" indent="0">
              <a:buNone/>
            </a:pPr>
            <a:r>
              <a:rPr lang="es-AR" sz="1800" b="1" dirty="0" smtClean="0">
                <a:solidFill>
                  <a:srgbClr val="000090"/>
                </a:solidFill>
              </a:rPr>
              <a:t>Frecuencia: </a:t>
            </a:r>
            <a:r>
              <a:rPr lang="es-AR" sz="1800" dirty="0" smtClean="0"/>
              <a:t>Idealmente, mediciones semanales en el mismo sitio de muestreo</a:t>
            </a:r>
          </a:p>
          <a:p>
            <a:pPr marL="0" indent="0">
              <a:buNone/>
            </a:pPr>
            <a:endParaRPr lang="es-AR" sz="1800" dirty="0" smtClean="0"/>
          </a:p>
          <a:p>
            <a:pPr marL="0" indent="0">
              <a:buNone/>
            </a:pPr>
            <a:r>
              <a:rPr lang="es-AR" sz="1800" b="1" dirty="0" smtClean="0">
                <a:solidFill>
                  <a:srgbClr val="000090"/>
                </a:solidFill>
              </a:rPr>
              <a:t>Facilidad de Protocolo:  </a:t>
            </a:r>
            <a:r>
              <a:rPr lang="es-AR" sz="1800" dirty="0" smtClean="0"/>
              <a:t>Nivel principiante</a:t>
            </a:r>
            <a:endParaRPr lang="es-AR" sz="1800" dirty="0"/>
          </a:p>
        </p:txBody>
      </p:sp>
      <p:pic>
        <p:nvPicPr>
          <p:cNvPr id="9" name="Content Placeholder 8" descr="Photo of Secchi disk, connected to a rope by a metal coupling in the middle.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52533" y="1743337"/>
            <a:ext cx="2969772" cy="3044766"/>
          </a:xfrm>
          <a:prstGeom prst="rect">
            <a:avLst/>
          </a:prstGeo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308647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7364897" y="147057"/>
            <a:ext cx="1559076"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¿Qué es </a:t>
            </a:r>
            <a:r>
              <a:rPr lang="es-AR" sz="1200" dirty="0" smtClean="0">
                <a:solidFill>
                  <a:schemeClr val="bg1"/>
                </a:solidFill>
              </a:rPr>
              <a:t>la transparencia </a:t>
            </a:r>
            <a:r>
              <a:rPr lang="es-AR" sz="1200" dirty="0" smtClean="0">
                <a:solidFill>
                  <a:schemeClr val="bg1"/>
                </a:solidFill>
              </a:rPr>
              <a:t>del </a:t>
            </a:r>
            <a:r>
              <a:rPr lang="es-AR" sz="1200" dirty="0" smtClean="0">
                <a:solidFill>
                  <a:schemeClr val="bg1"/>
                </a:solidFill>
              </a:rPr>
              <a:t>agua?</a:t>
            </a:r>
            <a:endParaRPr lang="es-AR" sz="1200" dirty="0">
              <a:solidFill>
                <a:schemeClr val="bg1"/>
              </a:solidFill>
            </a:endParaRPr>
          </a:p>
        </p:txBody>
      </p:sp>
      <p:sp>
        <p:nvSpPr>
          <p:cNvPr id="13" name="CuadroTexto 12"/>
          <p:cNvSpPr txBox="1"/>
          <p:nvPr/>
        </p:nvSpPr>
        <p:spPr>
          <a:xfrm>
            <a:off x="29532" y="1098059"/>
            <a:ext cx="1160471" cy="5447645"/>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transparencia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transparencia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F1302235-4686-FA4D-82D3-9660211AF392}" type="slidenum">
              <a:rPr lang="en-US" smtClean="0"/>
              <a:t>2</a:t>
            </a:fld>
            <a:endParaRPr lang="en-US" dirty="0"/>
          </a:p>
        </p:txBody>
      </p:sp>
      <p:sp>
        <p:nvSpPr>
          <p:cNvPr id="2" name="Title 1"/>
          <p:cNvSpPr>
            <a:spLocks noGrp="1"/>
          </p:cNvSpPr>
          <p:nvPr>
            <p:ph type="title"/>
          </p:nvPr>
        </p:nvSpPr>
        <p:spPr>
          <a:xfrm>
            <a:off x="1298702" y="986397"/>
            <a:ext cx="7333854" cy="735948"/>
          </a:xfrm>
        </p:spPr>
        <p:txBody>
          <a:bodyPr>
            <a:normAutofit fontScale="90000"/>
          </a:bodyPr>
          <a:lstStyle/>
          <a:p>
            <a:r>
              <a:rPr lang="es-AR" sz="3200" b="1" dirty="0" smtClean="0">
                <a:solidFill>
                  <a:srgbClr val="002060"/>
                </a:solidFill>
              </a:rPr>
              <a:t>La Hidrósfera como parte del sistema terrestre</a:t>
            </a:r>
            <a:endParaRPr lang="es-AR" sz="3200" b="1" dirty="0">
              <a:solidFill>
                <a:srgbClr val="002060"/>
              </a:solidFill>
            </a:endParaRPr>
          </a:p>
        </p:txBody>
      </p:sp>
      <p:sp>
        <p:nvSpPr>
          <p:cNvPr id="3" name="Content Placeholder 2"/>
          <p:cNvSpPr>
            <a:spLocks noGrp="1"/>
          </p:cNvSpPr>
          <p:nvPr>
            <p:ph sz="half" idx="1"/>
          </p:nvPr>
        </p:nvSpPr>
        <p:spPr>
          <a:xfrm>
            <a:off x="1517474" y="2005013"/>
            <a:ext cx="4126439" cy="4351338"/>
          </a:xfrm>
        </p:spPr>
        <p:txBody>
          <a:bodyPr>
            <a:noAutofit/>
          </a:bodyPr>
          <a:lstStyle/>
          <a:p>
            <a:pPr marL="0" indent="0" algn="just">
              <a:buNone/>
            </a:pPr>
            <a:r>
              <a:rPr lang="es-AR" sz="1400" dirty="0" smtClean="0"/>
              <a:t>La Hidrósfera es la parte del sistema terrestre que incluye el agua, el hielo y el vapor de agua. El agua participa en muchas reacciones químicas naturales importantes y es un buen disolvente. La modificación de cualquier parte del sistema terrestre, como la cantidad o el tipo de vegetación de una región o el paso de una cubierta terrestre natural a otra impermeable, puede afectar al resto del sistema. La lluvia y la nieve capturan los aerosoles del aire. El agua ácida disuelve lentamente las rocas, lo que hace que el agua contenga sólidos disueltos. Las impurezas disueltas o suspendidas determinan la composición química del agua. </a:t>
            </a:r>
          </a:p>
          <a:p>
            <a:pPr marL="0" indent="0" algn="just">
              <a:buNone/>
            </a:pPr>
            <a:r>
              <a:rPr lang="es-AR" sz="1400" dirty="0" smtClean="0"/>
              <a:t>Los programas actuales de medición en muchas zonas del mundo sólo cubren unas pocas masas de agua unas pocas veces al año. Los Protocolos de Hidrósfera de  GLOBE le permitirán recopilar datos valiosos para ayudar a llenar estos vacíos y mejorar nuestra comprensión de las aguas naturales de la Tierra.</a:t>
            </a:r>
          </a:p>
          <a:p>
            <a:pPr marL="0" indent="0" algn="just">
              <a:buNone/>
            </a:pPr>
            <a:endParaRPr lang="es-AR" sz="1600" dirty="0" smtClean="0"/>
          </a:p>
          <a:p>
            <a:pPr marL="0" indent="0" algn="just">
              <a:buNone/>
            </a:pPr>
            <a:endParaRPr lang="es-AR" sz="1600" dirty="0" smtClean="0"/>
          </a:p>
          <a:p>
            <a:pPr marL="0" indent="0" algn="just">
              <a:buNone/>
            </a:pPr>
            <a:endParaRPr lang="es-AR" sz="1600" dirty="0"/>
          </a:p>
        </p:txBody>
      </p:sp>
      <p:pic>
        <p:nvPicPr>
          <p:cNvPr id="8" name="Content Placeholder 7" descr="Earth system diagram: Energy flows and matter cycles through the Earth's biosphere, hydrosphere, atmosphere and pedosphere (soil). The cycles are powered by the Sun's energy.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49325" y="1790895"/>
            <a:ext cx="3281321" cy="3337468"/>
          </a:xfrm>
          <a:prstGeom prst="rect">
            <a:avLst/>
          </a:prstGeom>
        </p:spPr>
      </p:pic>
      <p:sp>
        <p:nvSpPr>
          <p:cNvPr id="9" name="Rectangle 8"/>
          <p:cNvSpPr/>
          <p:nvPr/>
        </p:nvSpPr>
        <p:spPr>
          <a:xfrm>
            <a:off x="5978047" y="5128363"/>
            <a:ext cx="3054098" cy="523220"/>
          </a:xfrm>
          <a:prstGeom prst="rect">
            <a:avLst/>
          </a:prstGeom>
        </p:spPr>
        <p:txBody>
          <a:bodyPr wrap="square">
            <a:spAutoFit/>
          </a:bodyPr>
          <a:lstStyle/>
          <a:p>
            <a:r>
              <a:rPr lang="es-AR" sz="1400" i="1" dirty="0" smtClean="0"/>
              <a:t>El Sistema Terrestre:</a:t>
            </a:r>
          </a:p>
          <a:p>
            <a:r>
              <a:rPr lang="es-AR" sz="1400" i="1" dirty="0" smtClean="0"/>
              <a:t> Flujos de energía y ciclos de la materia.</a:t>
            </a:r>
            <a:endParaRPr lang="es-AR" sz="1400" i="1" dirty="0"/>
          </a:p>
        </p:txBody>
      </p:sp>
    </p:spTree>
    <p:extLst>
      <p:ext uri="{BB962C8B-B14F-4D97-AF65-F5344CB8AC3E}">
        <p14:creationId xmlns:p14="http://schemas.microsoft.com/office/powerpoint/2010/main" val="1314921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p:cNvPicPr>
            <a:picLocks noChangeAspect="1"/>
          </p:cNvPicPr>
          <p:nvPr/>
        </p:nvPicPr>
        <p:blipFill>
          <a:blip r:embed="rId3"/>
          <a:stretch>
            <a:fillRect/>
          </a:stretch>
        </p:blipFill>
        <p:spPr>
          <a:xfrm>
            <a:off x="1503656" y="1775647"/>
            <a:ext cx="7224386" cy="4883319"/>
          </a:xfrm>
          <a:prstGeom prst="rect">
            <a:avLst/>
          </a:prstGeom>
        </p:spPr>
      </p:pic>
      <p:sp>
        <p:nvSpPr>
          <p:cNvPr id="3" name="Slide Number Placeholder 2"/>
          <p:cNvSpPr>
            <a:spLocks noGrp="1"/>
          </p:cNvSpPr>
          <p:nvPr>
            <p:ph type="sldNum" sz="quarter" idx="12"/>
          </p:nvPr>
        </p:nvSpPr>
        <p:spPr/>
        <p:txBody>
          <a:bodyPr/>
          <a:lstStyle/>
          <a:p>
            <a:fld id="{F1302235-4686-FA4D-82D3-9660211AF392}" type="slidenum">
              <a:rPr lang="en-US" smtClean="0"/>
              <a:t>29</a:t>
            </a:fld>
            <a:endParaRPr lang="en-US"/>
          </a:p>
        </p:txBody>
      </p:sp>
      <p:sp>
        <p:nvSpPr>
          <p:cNvPr id="2" name="Title 1"/>
          <p:cNvSpPr>
            <a:spLocks noGrp="1"/>
          </p:cNvSpPr>
          <p:nvPr>
            <p:ph type="title"/>
          </p:nvPr>
        </p:nvSpPr>
        <p:spPr>
          <a:xfrm>
            <a:off x="1270831" y="869181"/>
            <a:ext cx="7690037" cy="1209080"/>
          </a:xfrm>
        </p:spPr>
        <p:txBody>
          <a:bodyPr>
            <a:noAutofit/>
          </a:bodyPr>
          <a:lstStyle/>
          <a:p>
            <a:pPr>
              <a:spcAft>
                <a:spcPts val="600"/>
              </a:spcAft>
            </a:pPr>
            <a:r>
              <a:rPr lang="en-US" sz="2400" b="1" dirty="0" err="1">
                <a:solidFill>
                  <a:srgbClr val="000072"/>
                </a:solidFill>
              </a:rPr>
              <a:t>Montar</a:t>
            </a:r>
            <a:r>
              <a:rPr lang="en-US" sz="2400" b="1" dirty="0">
                <a:solidFill>
                  <a:srgbClr val="000072"/>
                </a:solidFill>
              </a:rPr>
              <a:t> el </a:t>
            </a:r>
            <a:r>
              <a:rPr lang="en-US" sz="2400" b="1" dirty="0" err="1">
                <a:solidFill>
                  <a:srgbClr val="000072"/>
                </a:solidFill>
              </a:rPr>
              <a:t>equipo</a:t>
            </a:r>
            <a:r>
              <a:rPr lang="en-US" sz="2400" b="1" dirty="0">
                <a:solidFill>
                  <a:srgbClr val="000072"/>
                </a:solidFill>
              </a:rPr>
              <a:t> de campo para el </a:t>
            </a:r>
            <a:r>
              <a:rPr lang="en-US" sz="2400" b="1" dirty="0" err="1">
                <a:solidFill>
                  <a:srgbClr val="000072"/>
                </a:solidFill>
              </a:rPr>
              <a:t>Método</a:t>
            </a:r>
            <a:r>
              <a:rPr lang="en-US" sz="2400" b="1" dirty="0">
                <a:solidFill>
                  <a:srgbClr val="000072"/>
                </a:solidFill>
              </a:rPr>
              <a:t> del Disco de Secchi</a:t>
            </a:r>
          </a:p>
        </p:txBody>
      </p:sp>
      <p:pic>
        <p:nvPicPr>
          <p:cNvPr id="6" name="Picture 5" descr="Safety goggle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4297" y="2559089"/>
            <a:ext cx="1522965" cy="1161324"/>
          </a:xfrm>
          <a:prstGeom prst="rect">
            <a:avLst/>
          </a:prstGeo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380160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1302235-4686-FA4D-82D3-9660211AF392}" type="slidenum">
              <a:rPr lang="en-US" smtClean="0"/>
              <a:t>30</a:t>
            </a:fld>
            <a:endParaRPr lang="en-US"/>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s-AR" sz="2400" b="1" dirty="0" smtClean="0">
                <a:solidFill>
                  <a:srgbClr val="000072"/>
                </a:solidFill>
              </a:rPr>
              <a:t>Técnica adecuada para el uso del Disco </a:t>
            </a:r>
            <a:r>
              <a:rPr lang="es-AR" sz="2400" b="1" dirty="0" err="1" smtClean="0">
                <a:solidFill>
                  <a:srgbClr val="000072"/>
                </a:solidFill>
              </a:rPr>
              <a:t>Secchi</a:t>
            </a:r>
            <a:endParaRPr lang="es-AR" sz="2400" b="1" dirty="0">
              <a:solidFill>
                <a:srgbClr val="000072"/>
              </a:solidFill>
            </a:endParaRPr>
          </a:p>
        </p:txBody>
      </p:sp>
      <p:sp>
        <p:nvSpPr>
          <p:cNvPr id="6" name="Content Placeholder 5"/>
          <p:cNvSpPr>
            <a:spLocks noGrp="1"/>
          </p:cNvSpPr>
          <p:nvPr>
            <p:ph sz="half" idx="1"/>
          </p:nvPr>
        </p:nvSpPr>
        <p:spPr>
          <a:xfrm>
            <a:off x="1249037" y="1736712"/>
            <a:ext cx="3271052" cy="4288972"/>
          </a:xfrm>
        </p:spPr>
        <p:txBody>
          <a:bodyPr>
            <a:noAutofit/>
          </a:bodyPr>
          <a:lstStyle/>
          <a:p>
            <a:pPr marL="0" indent="0" algn="just">
              <a:buNone/>
            </a:pPr>
            <a:r>
              <a:rPr lang="es-AR" sz="1800" dirty="0" smtClean="0"/>
              <a:t>Párese de forma que el </a:t>
            </a:r>
            <a:r>
              <a:rPr lang="es-AR" sz="1800" b="1" dirty="0" smtClean="0">
                <a:solidFill>
                  <a:schemeClr val="accent5">
                    <a:lumMod val="75000"/>
                  </a:schemeClr>
                </a:solidFill>
              </a:rPr>
              <a:t>Disco </a:t>
            </a:r>
            <a:r>
              <a:rPr lang="es-AR" sz="1800" b="1" dirty="0" err="1" smtClean="0">
                <a:solidFill>
                  <a:schemeClr val="accent5">
                    <a:lumMod val="75000"/>
                  </a:schemeClr>
                </a:solidFill>
              </a:rPr>
              <a:t>Secchi</a:t>
            </a:r>
            <a:r>
              <a:rPr lang="es-AR" sz="1800" dirty="0" smtClean="0"/>
              <a:t> quede a la sombra o utilice un </a:t>
            </a:r>
            <a:r>
              <a:rPr lang="es-AR" sz="1800" b="1" dirty="0" smtClean="0">
                <a:solidFill>
                  <a:schemeClr val="accent5">
                    <a:lumMod val="75000"/>
                  </a:schemeClr>
                </a:solidFill>
              </a:rPr>
              <a:t>paraguas o un cartón </a:t>
            </a:r>
            <a:r>
              <a:rPr lang="es-AR" sz="1800" dirty="0" smtClean="0"/>
              <a:t>para dar sombra a la zona de medición.</a:t>
            </a:r>
          </a:p>
          <a:p>
            <a:pPr marL="0" indent="0" algn="just">
              <a:buNone/>
            </a:pPr>
            <a:r>
              <a:rPr lang="es-AR" sz="1800" dirty="0" smtClean="0"/>
              <a:t>Si no puede alcanzar la superficie del agua, establezca una altura de referencia. Puede ser una barandilla, la cadera de una persona o el borde de un muelle. Todas las mediciones deben realizarse desde este punto.</a:t>
            </a:r>
          </a:p>
          <a:p>
            <a:pPr marL="0" indent="0" algn="just">
              <a:buNone/>
            </a:pPr>
            <a:endParaRPr lang="es-AR" sz="2000" dirty="0"/>
          </a:p>
        </p:txBody>
      </p:sp>
      <p:pic>
        <p:nvPicPr>
          <p:cNvPr id="9" name="Content Placeholder 8" descr="Artist illustration of girl making Secchi measurement off a dock"/>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1312" y="1918947"/>
            <a:ext cx="4144671" cy="3081181"/>
          </a:xfrm>
          <a:prstGeom prst="rect">
            <a:avLst/>
          </a:prstGeom>
          <a:ln>
            <a:noFill/>
          </a:ln>
          <a:effectLst>
            <a:outerShdw blurRad="292100" dist="139700" dir="2700000" algn="tl" rotWithShape="0">
              <a:srgbClr val="333333">
                <a:alpha val="65000"/>
              </a:srgbClr>
            </a:outerShdw>
          </a:effectLst>
        </p:spPr>
      </p:pic>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2" name="Google Shape;312;p23" descr="Safety icon: Be sure that students wear globes and goggle during your investigations"/>
          <p:cNvPicPr preferRelativeResize="0">
            <a:picLocks/>
          </p:cNvPicPr>
          <p:nvPr/>
        </p:nvPicPr>
        <p:blipFill rotWithShape="1">
          <a:blip r:embed="rId4">
            <a:alphaModFix/>
          </a:blip>
          <a:srcRect l="1399" t="19524" r="92657" b="46678"/>
          <a:stretch/>
        </p:blipFill>
        <p:spPr>
          <a:xfrm>
            <a:off x="1596787" y="6162922"/>
            <a:ext cx="454925" cy="386687"/>
          </a:xfrm>
          <a:prstGeom prst="triangle">
            <a:avLst/>
          </a:prstGeom>
          <a:noFill/>
          <a:ln>
            <a:noFill/>
          </a:ln>
        </p:spPr>
      </p:pic>
      <p:sp>
        <p:nvSpPr>
          <p:cNvPr id="13" name="CuadroTexto 12"/>
          <p:cNvSpPr txBox="1"/>
          <p:nvPr/>
        </p:nvSpPr>
        <p:spPr>
          <a:xfrm>
            <a:off x="2202427" y="6094741"/>
            <a:ext cx="4591664" cy="523220"/>
          </a:xfrm>
          <a:prstGeom prst="rect">
            <a:avLst/>
          </a:prstGeom>
          <a:noFill/>
        </p:spPr>
        <p:txBody>
          <a:bodyPr wrap="square" rtlCol="0">
            <a:spAutoFit/>
          </a:bodyPr>
          <a:lstStyle/>
          <a:p>
            <a:r>
              <a:rPr lang="es-AR" sz="1400" b="1" i="1" dirty="0" smtClean="0">
                <a:latin typeface="Calibri" panose="020F0502020204030204" pitchFamily="34" charset="0"/>
                <a:cs typeface="Calibri" panose="020F0502020204030204" pitchFamily="34" charset="0"/>
              </a:rPr>
              <a:t>SEGURIDAD</a:t>
            </a:r>
            <a:r>
              <a:rPr lang="es-AR" sz="1400" i="1" dirty="0" smtClean="0">
                <a:latin typeface="Calibri" panose="020F0502020204030204" pitchFamily="34" charset="0"/>
                <a:cs typeface="Calibri" panose="020F0502020204030204" pitchFamily="34" charset="0"/>
              </a:rPr>
              <a:t>: asegúrese de que sus estudiante utilicen guantes y gafas durante sus investigaciones.</a:t>
            </a:r>
            <a:endParaRPr lang="es-AR" sz="1400" b="1" i="1" dirty="0">
              <a:latin typeface="Calibri" panose="020F0502020204030204" pitchFamily="34" charset="0"/>
              <a:cs typeface="Calibri" panose="020F0502020204030204" pitchFamily="34" charset="0"/>
            </a:endParaRPr>
          </a:p>
        </p:txBody>
      </p:sp>
      <p:pic>
        <p:nvPicPr>
          <p:cNvPr id="14" name="Google Shape;312;p23" descr="Safety icon: Be sure that students wear globes and goggle during your investigations"/>
          <p:cNvPicPr preferRelativeResize="0">
            <a:picLocks/>
          </p:cNvPicPr>
          <p:nvPr/>
        </p:nvPicPr>
        <p:blipFill rotWithShape="1">
          <a:blip r:embed="rId4">
            <a:alphaModFix/>
          </a:blip>
          <a:srcRect l="69362" t="-7234" r="-6742" b="-39723"/>
          <a:stretch/>
        </p:blipFill>
        <p:spPr>
          <a:xfrm>
            <a:off x="6587306" y="5635648"/>
            <a:ext cx="2861187" cy="1681317"/>
          </a:xfrm>
          <a:prstGeom prst="diamond">
            <a:avLst/>
          </a:prstGeom>
          <a:noFill/>
          <a:ln>
            <a:noFill/>
          </a:ln>
        </p:spPr>
      </p:pic>
    </p:spTree>
    <p:extLst>
      <p:ext uri="{BB962C8B-B14F-4D97-AF65-F5344CB8AC3E}">
        <p14:creationId xmlns:p14="http://schemas.microsoft.com/office/powerpoint/2010/main" val="4294003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31</a:t>
            </a:fld>
            <a:endParaRPr lang="en-US"/>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s-AR" sz="2400" b="1" dirty="0" smtClean="0">
                <a:solidFill>
                  <a:srgbClr val="000072"/>
                </a:solidFill>
              </a:rPr>
              <a:t>Bajar el Disco </a:t>
            </a:r>
            <a:r>
              <a:rPr lang="es-AR" sz="2400" b="1" dirty="0" err="1" smtClean="0">
                <a:solidFill>
                  <a:srgbClr val="000072"/>
                </a:solidFill>
              </a:rPr>
              <a:t>Secchi</a:t>
            </a:r>
            <a:r>
              <a:rPr lang="es-AR" sz="2400" b="1" dirty="0" smtClean="0">
                <a:solidFill>
                  <a:srgbClr val="000072"/>
                </a:solidFill>
              </a:rPr>
              <a:t> hasta que desaparezca bajo el agua</a:t>
            </a:r>
            <a:endParaRPr lang="es-AR" sz="2400" b="1" dirty="0">
              <a:solidFill>
                <a:srgbClr val="000072"/>
              </a:solidFill>
            </a:endParaRPr>
          </a:p>
        </p:txBody>
      </p:sp>
      <p:sp>
        <p:nvSpPr>
          <p:cNvPr id="6" name="Content Placeholder 5"/>
          <p:cNvSpPr>
            <a:spLocks noGrp="1"/>
          </p:cNvSpPr>
          <p:nvPr>
            <p:ph sz="half" idx="1"/>
          </p:nvPr>
        </p:nvSpPr>
        <p:spPr>
          <a:xfrm>
            <a:off x="1646305" y="1918947"/>
            <a:ext cx="2922599" cy="3866201"/>
          </a:xfrm>
        </p:spPr>
        <p:txBody>
          <a:bodyPr>
            <a:noAutofit/>
          </a:bodyPr>
          <a:lstStyle/>
          <a:p>
            <a:pPr marL="0" indent="0" algn="just">
              <a:buNone/>
            </a:pPr>
            <a:r>
              <a:rPr lang="es-AR" sz="1800" dirty="0" smtClean="0"/>
              <a:t>Baje el Disco </a:t>
            </a:r>
            <a:r>
              <a:rPr lang="es-AR" sz="1800" dirty="0" err="1" smtClean="0"/>
              <a:t>Secchi</a:t>
            </a:r>
            <a:r>
              <a:rPr lang="es-AR" sz="1800" dirty="0" smtClean="0"/>
              <a:t> gradualmente. A medida que lo baje, la cruz negra será menos visible.  Finalmente, desaparecerá por completo. </a:t>
            </a:r>
          </a:p>
          <a:p>
            <a:pPr marL="0" indent="0" algn="just">
              <a:buNone/>
            </a:pPr>
            <a:endParaRPr lang="es-AR" sz="1800" dirty="0" smtClean="0"/>
          </a:p>
          <a:p>
            <a:pPr marL="0" indent="0" algn="just">
              <a:buNone/>
            </a:pPr>
            <a:r>
              <a:rPr lang="es-AR" sz="1800" dirty="0" smtClean="0"/>
              <a:t>Nota: Tendrá que quitarse las gafas de sol o las gafas protectoras cuando baje el Disco de </a:t>
            </a:r>
            <a:r>
              <a:rPr lang="es-AR" sz="1800" dirty="0" err="1" smtClean="0"/>
              <a:t>Secchi</a:t>
            </a:r>
            <a:r>
              <a:rPr lang="es-AR" sz="1800" dirty="0" smtClean="0"/>
              <a:t>, para poder identificar correctamente la profundidad de extinción.  Vuelva a colocarse las gafas antes de subir el Disco de </a:t>
            </a:r>
            <a:r>
              <a:rPr lang="es-AR" sz="1800" dirty="0" err="1" smtClean="0"/>
              <a:t>Secchi</a:t>
            </a:r>
            <a:endParaRPr lang="es-AR" sz="1800" dirty="0"/>
          </a:p>
        </p:txBody>
      </p:sp>
      <p:pic>
        <p:nvPicPr>
          <p:cNvPr id="7" name="Content Placeholder 6" descr="A series of three photographs that show how the Secchi disk disappears from sight as it is lowered into the water.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52035" y="1602034"/>
            <a:ext cx="3045567" cy="4936879"/>
          </a:xfr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569832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32</a:t>
            </a:fld>
            <a:endParaRPr lang="en-US"/>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err="1">
                <a:solidFill>
                  <a:srgbClr val="000072"/>
                </a:solidFill>
              </a:rPr>
              <a:t>Marcar</a:t>
            </a:r>
            <a:r>
              <a:rPr lang="en-US" sz="2400" b="1" dirty="0">
                <a:solidFill>
                  <a:srgbClr val="000072"/>
                </a:solidFill>
              </a:rPr>
              <a:t> la </a:t>
            </a:r>
            <a:r>
              <a:rPr lang="en-US" sz="2400" b="1" dirty="0" err="1">
                <a:solidFill>
                  <a:srgbClr val="000072"/>
                </a:solidFill>
              </a:rPr>
              <a:t>profundidad</a:t>
            </a:r>
            <a:r>
              <a:rPr lang="en-US" sz="2400" b="1" dirty="0">
                <a:solidFill>
                  <a:srgbClr val="000072"/>
                </a:solidFill>
              </a:rPr>
              <a:t> de Secchi</a:t>
            </a:r>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5" name="Imagen 14"/>
          <p:cNvPicPr>
            <a:picLocks noChangeAspect="1"/>
          </p:cNvPicPr>
          <p:nvPr/>
        </p:nvPicPr>
        <p:blipFill>
          <a:blip r:embed="rId3"/>
          <a:stretch>
            <a:fillRect/>
          </a:stretch>
        </p:blipFill>
        <p:spPr>
          <a:xfrm>
            <a:off x="1575528" y="1918947"/>
            <a:ext cx="6633023" cy="4426080"/>
          </a:xfrm>
          <a:prstGeom prst="rect">
            <a:avLst/>
          </a:prstGeom>
        </p:spPr>
      </p:pic>
    </p:spTree>
    <p:extLst>
      <p:ext uri="{BB962C8B-B14F-4D97-AF65-F5344CB8AC3E}">
        <p14:creationId xmlns:p14="http://schemas.microsoft.com/office/powerpoint/2010/main" val="1596535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33</a:t>
            </a:fld>
            <a:endParaRPr lang="en-US"/>
          </a:p>
        </p:txBody>
      </p:sp>
      <p:sp>
        <p:nvSpPr>
          <p:cNvPr id="2" name="Title 1"/>
          <p:cNvSpPr>
            <a:spLocks noGrp="1"/>
          </p:cNvSpPr>
          <p:nvPr>
            <p:ph type="title"/>
          </p:nvPr>
        </p:nvSpPr>
        <p:spPr>
          <a:xfrm>
            <a:off x="1270832" y="600885"/>
            <a:ext cx="7690037" cy="1209080"/>
          </a:xfrm>
        </p:spPr>
        <p:txBody>
          <a:bodyPr>
            <a:noAutofit/>
          </a:bodyPr>
          <a:lstStyle/>
          <a:p>
            <a:pPr>
              <a:spcAft>
                <a:spcPts val="600"/>
              </a:spcAft>
            </a:pPr>
            <a:r>
              <a:rPr lang="es-AR" sz="2400" b="1" dirty="0" smtClean="0">
                <a:solidFill>
                  <a:srgbClr val="000072"/>
                </a:solidFill>
              </a:rPr>
              <a:t>Mida la longitud de la cuerda</a:t>
            </a:r>
            <a:endParaRPr lang="es-AR" sz="2400" b="1" dirty="0">
              <a:solidFill>
                <a:srgbClr val="000072"/>
              </a:solidFill>
            </a:endParaRPr>
          </a:p>
        </p:txBody>
      </p:sp>
      <p:sp>
        <p:nvSpPr>
          <p:cNvPr id="6" name="Content Placeholder 5"/>
          <p:cNvSpPr>
            <a:spLocks noGrp="1"/>
          </p:cNvSpPr>
          <p:nvPr>
            <p:ph sz="half" idx="1"/>
          </p:nvPr>
        </p:nvSpPr>
        <p:spPr>
          <a:xfrm>
            <a:off x="1258899" y="1527041"/>
            <a:ext cx="7256451" cy="3866201"/>
          </a:xfrm>
        </p:spPr>
        <p:txBody>
          <a:bodyPr>
            <a:noAutofit/>
          </a:bodyPr>
          <a:lstStyle/>
          <a:p>
            <a:pPr marL="285750" indent="-285750">
              <a:spcAft>
                <a:spcPts val="600"/>
              </a:spcAft>
              <a:buFont typeface="Arial"/>
              <a:buChar char="•"/>
            </a:pPr>
            <a:r>
              <a:rPr lang="es-AR" sz="1800" dirty="0" smtClean="0"/>
              <a:t>Ahora debe haber </a:t>
            </a:r>
            <a:r>
              <a:rPr lang="es-AR" sz="1800" b="1" dirty="0" smtClean="0">
                <a:solidFill>
                  <a:schemeClr val="accent5">
                    <a:lumMod val="75000"/>
                  </a:schemeClr>
                </a:solidFill>
              </a:rPr>
              <a:t>dos puntos marcados en la cuerda</a:t>
            </a:r>
            <a:r>
              <a:rPr lang="es-AR" sz="1800" dirty="0" smtClean="0"/>
              <a:t>. Registre la longitud de la cuerda entre cada marca y el </a:t>
            </a:r>
            <a:r>
              <a:rPr lang="es-AR" sz="1800" b="1" dirty="0" smtClean="0">
                <a:solidFill>
                  <a:schemeClr val="accent5">
                    <a:lumMod val="75000"/>
                  </a:schemeClr>
                </a:solidFill>
              </a:rPr>
              <a:t>Disco de </a:t>
            </a:r>
            <a:r>
              <a:rPr lang="es-AR" sz="1800" b="1" dirty="0" err="1" smtClean="0">
                <a:solidFill>
                  <a:schemeClr val="accent5">
                    <a:lumMod val="75000"/>
                  </a:schemeClr>
                </a:solidFill>
              </a:rPr>
              <a:t>Secchi</a:t>
            </a:r>
            <a:r>
              <a:rPr lang="es-AR" sz="1800" b="1" dirty="0" smtClean="0">
                <a:solidFill>
                  <a:schemeClr val="accent5">
                    <a:lumMod val="75000"/>
                  </a:schemeClr>
                </a:solidFill>
              </a:rPr>
              <a:t> </a:t>
            </a:r>
            <a:r>
              <a:rPr lang="es-AR" sz="1800" dirty="0" smtClean="0"/>
              <a:t>en su </a:t>
            </a:r>
            <a:r>
              <a:rPr lang="es-AR" sz="1800" b="1" dirty="0" smtClean="0">
                <a:solidFill>
                  <a:schemeClr val="accent5">
                    <a:lumMod val="75000"/>
                  </a:schemeClr>
                </a:solidFill>
              </a:rPr>
              <a:t>Hoja de Datos de la Investigación de la Hidrósfera</a:t>
            </a:r>
            <a:r>
              <a:rPr lang="es-AR" sz="1800" dirty="0" smtClean="0"/>
              <a:t>, con una precisión de centímetros.</a:t>
            </a:r>
          </a:p>
          <a:p>
            <a:pPr marL="285750" indent="-285750">
              <a:spcAft>
                <a:spcPts val="600"/>
              </a:spcAft>
              <a:buFont typeface="Arial"/>
              <a:buChar char="•"/>
            </a:pPr>
            <a:r>
              <a:rPr lang="es-AR" sz="1800" dirty="0" smtClean="0"/>
              <a:t>Si ha marcado la cuerda en la superficie del agua, registre "0" como la distancia entre el observador y la superficie del agua.</a:t>
            </a:r>
          </a:p>
          <a:p>
            <a:pPr marL="285750" indent="-285750">
              <a:spcAft>
                <a:spcPts val="600"/>
              </a:spcAft>
              <a:buFont typeface="Arial"/>
              <a:buChar char="•"/>
            </a:pPr>
            <a:r>
              <a:rPr lang="es-AR" sz="1800" dirty="0" smtClean="0"/>
              <a:t>Si marcó la cuerda en un punto de referencia, baje el disco hasta que llegue a la superficie del agua y marque la cuerda en el punto de referencia. Registre la longitud de la cuerda entre la marca y el disco </a:t>
            </a:r>
            <a:r>
              <a:rPr lang="es-AR" sz="1800" dirty="0" err="1" smtClean="0"/>
              <a:t>Secchi</a:t>
            </a:r>
            <a:r>
              <a:rPr lang="es-AR" sz="1800" dirty="0" smtClean="0"/>
              <a:t> como la distancia entre el observador y la superficie del agua. </a:t>
            </a:r>
            <a:endParaRPr lang="es-AR" sz="1800" dirty="0"/>
          </a:p>
        </p:txBody>
      </p:sp>
      <p:sp>
        <p:nvSpPr>
          <p:cNvPr id="9" name="Rectángulo redondeado 8"/>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3" name="Imagen 12"/>
          <p:cNvPicPr>
            <a:picLocks noChangeAspect="1"/>
          </p:cNvPicPr>
          <p:nvPr/>
        </p:nvPicPr>
        <p:blipFill>
          <a:blip r:embed="rId2"/>
          <a:stretch>
            <a:fillRect/>
          </a:stretch>
        </p:blipFill>
        <p:spPr>
          <a:xfrm>
            <a:off x="1966993" y="4602393"/>
            <a:ext cx="6297714" cy="2005758"/>
          </a:xfrm>
          <a:prstGeom prst="rect">
            <a:avLst/>
          </a:prstGeom>
        </p:spPr>
      </p:pic>
    </p:spTree>
    <p:extLst>
      <p:ext uri="{BB962C8B-B14F-4D97-AF65-F5344CB8AC3E}">
        <p14:creationId xmlns:p14="http://schemas.microsoft.com/office/powerpoint/2010/main" val="1810089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34</a:t>
            </a:fld>
            <a:endParaRPr lang="en-US"/>
          </a:p>
        </p:txBody>
      </p:sp>
      <p:sp>
        <p:nvSpPr>
          <p:cNvPr id="2" name="Title 1"/>
          <p:cNvSpPr>
            <a:spLocks noGrp="1"/>
          </p:cNvSpPr>
          <p:nvPr>
            <p:ph type="title"/>
          </p:nvPr>
        </p:nvSpPr>
        <p:spPr>
          <a:xfrm>
            <a:off x="1219608" y="693356"/>
            <a:ext cx="7873167" cy="1209080"/>
          </a:xfrm>
        </p:spPr>
        <p:txBody>
          <a:bodyPr>
            <a:noAutofit/>
          </a:bodyPr>
          <a:lstStyle/>
          <a:p>
            <a:pPr>
              <a:spcAft>
                <a:spcPts val="600"/>
              </a:spcAft>
            </a:pPr>
            <a:r>
              <a:rPr lang="en-US" sz="2200" b="1" dirty="0" err="1">
                <a:solidFill>
                  <a:schemeClr val="accent5">
                    <a:lumMod val="75000"/>
                  </a:schemeClr>
                </a:solidFill>
              </a:rPr>
              <a:t>Repita</a:t>
            </a:r>
            <a:r>
              <a:rPr lang="en-US" sz="2200" b="1" dirty="0">
                <a:solidFill>
                  <a:schemeClr val="accent5">
                    <a:lumMod val="75000"/>
                  </a:schemeClr>
                </a:solidFill>
              </a:rPr>
              <a:t> la </a:t>
            </a:r>
            <a:r>
              <a:rPr lang="en-US" sz="2200" b="1" dirty="0" err="1">
                <a:solidFill>
                  <a:schemeClr val="accent5">
                    <a:lumMod val="75000"/>
                  </a:schemeClr>
                </a:solidFill>
              </a:rPr>
              <a:t>medición</a:t>
            </a:r>
            <a:r>
              <a:rPr lang="en-US" sz="2200" b="1" dirty="0">
                <a:solidFill>
                  <a:schemeClr val="accent5">
                    <a:lumMod val="75000"/>
                  </a:schemeClr>
                </a:solidFill>
              </a:rPr>
              <a:t> 3 </a:t>
            </a:r>
            <a:r>
              <a:rPr lang="en-US" sz="2200" b="1" dirty="0" err="1">
                <a:solidFill>
                  <a:schemeClr val="accent5">
                    <a:lumMod val="75000"/>
                  </a:schemeClr>
                </a:solidFill>
              </a:rPr>
              <a:t>veces</a:t>
            </a:r>
            <a:r>
              <a:rPr lang="en-US" sz="2200" b="1" dirty="0">
                <a:solidFill>
                  <a:schemeClr val="accent5">
                    <a:lumMod val="75000"/>
                  </a:schemeClr>
                </a:solidFill>
              </a:rPr>
              <a:t> para el </a:t>
            </a:r>
            <a:r>
              <a:rPr lang="en-US" sz="2200" b="1" dirty="0" err="1">
                <a:solidFill>
                  <a:schemeClr val="accent5">
                    <a:lumMod val="75000"/>
                  </a:schemeClr>
                </a:solidFill>
              </a:rPr>
              <a:t>método</a:t>
            </a:r>
            <a:r>
              <a:rPr lang="en-US" sz="2200" b="1" dirty="0">
                <a:solidFill>
                  <a:schemeClr val="accent5">
                    <a:lumMod val="75000"/>
                  </a:schemeClr>
                </a:solidFill>
              </a:rPr>
              <a:t> del Disco Secchi y ¡ha </a:t>
            </a:r>
            <a:r>
              <a:rPr lang="en-US" sz="2200" b="1" dirty="0" err="1">
                <a:solidFill>
                  <a:schemeClr val="accent5">
                    <a:lumMod val="75000"/>
                  </a:schemeClr>
                </a:solidFill>
              </a:rPr>
              <a:t>terminado</a:t>
            </a:r>
            <a:r>
              <a:rPr lang="en-US" sz="2200" b="1" dirty="0">
                <a:solidFill>
                  <a:schemeClr val="accent5">
                    <a:lumMod val="75000"/>
                  </a:schemeClr>
                </a:solidFill>
              </a:rPr>
              <a:t>! </a:t>
            </a:r>
            <a:endParaRPr lang="en-US" sz="2200" b="1" dirty="0">
              <a:solidFill>
                <a:srgbClr val="FF0000"/>
              </a:solidFill>
            </a:endParaRPr>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0" name="Imagen 9"/>
          <p:cNvPicPr>
            <a:picLocks noChangeAspect="1"/>
          </p:cNvPicPr>
          <p:nvPr/>
        </p:nvPicPr>
        <p:blipFill>
          <a:blip r:embed="rId3"/>
          <a:stretch>
            <a:fillRect/>
          </a:stretch>
        </p:blipFill>
        <p:spPr>
          <a:xfrm>
            <a:off x="1551142" y="1667454"/>
            <a:ext cx="6681795" cy="5054022"/>
          </a:xfrm>
          <a:prstGeom prst="rect">
            <a:avLst/>
          </a:prstGeom>
        </p:spPr>
      </p:pic>
    </p:spTree>
    <p:extLst>
      <p:ext uri="{BB962C8B-B14F-4D97-AF65-F5344CB8AC3E}">
        <p14:creationId xmlns:p14="http://schemas.microsoft.com/office/powerpoint/2010/main" val="1540713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F1302235-4686-FA4D-82D3-9660211AF392}" type="slidenum">
              <a:rPr lang="en-US" smtClean="0"/>
              <a:t>35</a:t>
            </a:fld>
            <a:endParaRPr lang="en-US"/>
          </a:p>
        </p:txBody>
      </p:sp>
      <p:sp>
        <p:nvSpPr>
          <p:cNvPr id="2" name="Title 1"/>
          <p:cNvSpPr>
            <a:spLocks noGrp="1"/>
          </p:cNvSpPr>
          <p:nvPr>
            <p:ph type="title"/>
          </p:nvPr>
        </p:nvSpPr>
        <p:spPr>
          <a:xfrm>
            <a:off x="1466849" y="2576767"/>
            <a:ext cx="7324725" cy="1209080"/>
          </a:xfrm>
        </p:spPr>
        <p:txBody>
          <a:bodyPr>
            <a:noAutofit/>
          </a:bodyPr>
          <a:lstStyle/>
          <a:p>
            <a:pPr>
              <a:spcAft>
                <a:spcPts val="600"/>
              </a:spcAft>
            </a:pPr>
            <a:r>
              <a:rPr lang="en-US" sz="2400" b="1" dirty="0">
                <a:solidFill>
                  <a:srgbClr val="000072"/>
                </a:solidFill>
              </a:rPr>
              <a:t>II. </a:t>
            </a:r>
            <a:r>
              <a:rPr lang="en-US" sz="2400" dirty="0" err="1">
                <a:solidFill>
                  <a:schemeClr val="accent5">
                    <a:lumMod val="75000"/>
                  </a:schemeClr>
                </a:solidFill>
              </a:rPr>
              <a:t>Protocolo</a:t>
            </a:r>
            <a:r>
              <a:rPr lang="en-US" sz="2400" dirty="0">
                <a:solidFill>
                  <a:schemeClr val="accent5">
                    <a:lumMod val="75000"/>
                  </a:schemeClr>
                </a:solidFill>
              </a:rPr>
              <a:t> de la </a:t>
            </a:r>
            <a:r>
              <a:rPr lang="en-US" sz="2400" dirty="0" err="1">
                <a:solidFill>
                  <a:schemeClr val="accent5">
                    <a:lumMod val="75000"/>
                  </a:schemeClr>
                </a:solidFill>
              </a:rPr>
              <a:t>Transparencia</a:t>
            </a:r>
            <a:r>
              <a:rPr lang="en-US" sz="2400" dirty="0">
                <a:solidFill>
                  <a:schemeClr val="accent5">
                    <a:lumMod val="75000"/>
                  </a:schemeClr>
                </a:solidFill>
              </a:rPr>
              <a:t> del Agua </a:t>
            </a:r>
            <a:r>
              <a:rPr lang="en-US" sz="2400" dirty="0" err="1">
                <a:solidFill>
                  <a:schemeClr val="accent5">
                    <a:lumMod val="75000"/>
                  </a:schemeClr>
                </a:solidFill>
              </a:rPr>
              <a:t>mediante</a:t>
            </a:r>
            <a:r>
              <a:rPr lang="en-US" sz="2400" dirty="0">
                <a:solidFill>
                  <a:schemeClr val="accent5">
                    <a:lumMod val="75000"/>
                  </a:schemeClr>
                </a:solidFill>
              </a:rPr>
              <a:t> un </a:t>
            </a:r>
            <a:r>
              <a:rPr lang="en-US" sz="2400" dirty="0" err="1">
                <a:solidFill>
                  <a:schemeClr val="accent5">
                    <a:lumMod val="75000"/>
                  </a:schemeClr>
                </a:solidFill>
              </a:rPr>
              <a:t>Tubo</a:t>
            </a:r>
            <a:r>
              <a:rPr lang="en-US" sz="2400" dirty="0">
                <a:solidFill>
                  <a:schemeClr val="accent5">
                    <a:lumMod val="75000"/>
                  </a:schemeClr>
                </a:solidFill>
              </a:rPr>
              <a:t> de </a:t>
            </a:r>
            <a:r>
              <a:rPr lang="en-US" sz="2400" dirty="0" err="1">
                <a:solidFill>
                  <a:schemeClr val="accent5">
                    <a:lumMod val="75000"/>
                  </a:schemeClr>
                </a:solidFill>
              </a:rPr>
              <a:t>Transparencia</a:t>
            </a:r>
            <a:r>
              <a:rPr lang="en-US" sz="2400" u="sng" dirty="0">
                <a:solidFill>
                  <a:schemeClr val="accent5">
                    <a:lumMod val="75000"/>
                  </a:schemeClr>
                </a:solidFill>
              </a:rPr>
              <a:t/>
            </a:r>
            <a:br>
              <a:rPr lang="en-US" sz="2400" u="sng" dirty="0">
                <a:solidFill>
                  <a:schemeClr val="accent5">
                    <a:lumMod val="75000"/>
                  </a:schemeClr>
                </a:solidFill>
              </a:rPr>
            </a:br>
            <a:endParaRPr lang="en-US" sz="2400" b="1" dirty="0">
              <a:solidFill>
                <a:srgbClr val="000072"/>
              </a:solidFill>
            </a:endParaRPr>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3606067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36</a:t>
            </a:fld>
            <a:endParaRPr lang="en-US" dirty="0"/>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err="1">
                <a:solidFill>
                  <a:srgbClr val="000072"/>
                </a:solidFill>
              </a:rPr>
              <a:t>Descripción</a:t>
            </a:r>
            <a:r>
              <a:rPr lang="en-US" sz="2400" b="1" dirty="0">
                <a:solidFill>
                  <a:srgbClr val="000072"/>
                </a:solidFill>
              </a:rPr>
              <a:t> del </a:t>
            </a:r>
            <a:r>
              <a:rPr lang="en-US" sz="2400" b="1" dirty="0" err="1">
                <a:solidFill>
                  <a:srgbClr val="000072"/>
                </a:solidFill>
              </a:rPr>
              <a:t>Protocolo</a:t>
            </a:r>
            <a:r>
              <a:rPr lang="en-US" sz="2400" b="1" dirty="0">
                <a:solidFill>
                  <a:srgbClr val="000072"/>
                </a:solidFill>
              </a:rPr>
              <a:t> del </a:t>
            </a:r>
            <a:r>
              <a:rPr lang="en-US" sz="2400" b="1" dirty="0" err="1">
                <a:solidFill>
                  <a:srgbClr val="000072"/>
                </a:solidFill>
              </a:rPr>
              <a:t>Tubo</a:t>
            </a:r>
            <a:r>
              <a:rPr lang="en-US" sz="2400" b="1" dirty="0">
                <a:solidFill>
                  <a:srgbClr val="000072"/>
                </a:solidFill>
              </a:rPr>
              <a:t> de </a:t>
            </a:r>
            <a:r>
              <a:rPr lang="en-US" sz="2400" b="1" dirty="0" err="1">
                <a:solidFill>
                  <a:srgbClr val="000072"/>
                </a:solidFill>
              </a:rPr>
              <a:t>Transparencia</a:t>
            </a:r>
            <a:endParaRPr lang="en-US" sz="2400" b="1" dirty="0">
              <a:solidFill>
                <a:srgbClr val="000072"/>
              </a:solidFill>
            </a:endParaRPr>
          </a:p>
        </p:txBody>
      </p:sp>
      <p:sp>
        <p:nvSpPr>
          <p:cNvPr id="3" name="Content Placeholder 2"/>
          <p:cNvSpPr>
            <a:spLocks noGrp="1"/>
          </p:cNvSpPr>
          <p:nvPr>
            <p:ph sz="half" idx="1"/>
          </p:nvPr>
        </p:nvSpPr>
        <p:spPr>
          <a:xfrm>
            <a:off x="1280479" y="1743337"/>
            <a:ext cx="4390181" cy="4742129"/>
          </a:xfrm>
        </p:spPr>
        <p:txBody>
          <a:bodyPr>
            <a:normAutofit/>
          </a:bodyPr>
          <a:lstStyle/>
          <a:p>
            <a:pPr marL="285750" indent="-285750" algn="just">
              <a:buFont typeface="Arial"/>
              <a:buChar char="•"/>
            </a:pPr>
            <a:r>
              <a:rPr lang="en-US" sz="1800" dirty="0" err="1">
                <a:latin typeface="Calibri" charset="0"/>
              </a:rPr>
              <a:t>Montar</a:t>
            </a:r>
            <a:r>
              <a:rPr lang="en-US" sz="1800" dirty="0">
                <a:latin typeface="Calibri" charset="0"/>
              </a:rPr>
              <a:t> el </a:t>
            </a:r>
            <a:r>
              <a:rPr lang="en-US" sz="1800" dirty="0" err="1">
                <a:latin typeface="Calibri" charset="0"/>
              </a:rPr>
              <a:t>equipo</a:t>
            </a:r>
            <a:r>
              <a:rPr lang="en-US" sz="1800" dirty="0">
                <a:latin typeface="Calibri" charset="0"/>
              </a:rPr>
              <a:t> de campo</a:t>
            </a:r>
          </a:p>
          <a:p>
            <a:pPr marL="285750" indent="-285750" algn="just">
              <a:buFont typeface="Arial"/>
              <a:buChar char="•"/>
            </a:pPr>
            <a:r>
              <a:rPr lang="en-US" sz="1800" dirty="0" err="1">
                <a:latin typeface="Calibri" charset="0"/>
              </a:rPr>
              <a:t>Recopilar</a:t>
            </a:r>
            <a:r>
              <a:rPr lang="en-US" sz="1800" dirty="0">
                <a:latin typeface="Calibri" charset="0"/>
              </a:rPr>
              <a:t> los </a:t>
            </a:r>
            <a:r>
              <a:rPr lang="en-US" sz="1800" dirty="0" err="1">
                <a:latin typeface="Calibri" charset="0"/>
              </a:rPr>
              <a:t>datos</a:t>
            </a:r>
            <a:r>
              <a:rPr lang="en-US" sz="1800" dirty="0">
                <a:latin typeface="Calibri" charset="0"/>
              </a:rPr>
              <a:t> del </a:t>
            </a:r>
            <a:r>
              <a:rPr lang="en-US" sz="1800" dirty="0" err="1">
                <a:latin typeface="Calibri" charset="0"/>
              </a:rPr>
              <a:t>lugar</a:t>
            </a:r>
            <a:endParaRPr lang="en-US" sz="1800" dirty="0">
              <a:latin typeface="Calibri" charset="0"/>
            </a:endParaRPr>
          </a:p>
          <a:p>
            <a:pPr marL="285750" indent="-285750" algn="just">
              <a:buFont typeface="Arial"/>
              <a:buChar char="•"/>
            </a:pPr>
            <a:r>
              <a:rPr lang="en-US" sz="1800" dirty="0" err="1">
                <a:latin typeface="Calibri" charset="0"/>
              </a:rPr>
              <a:t>Realizar</a:t>
            </a:r>
            <a:r>
              <a:rPr lang="en-US" sz="1800" dirty="0">
                <a:latin typeface="Calibri" charset="0"/>
              </a:rPr>
              <a:t> </a:t>
            </a:r>
            <a:r>
              <a:rPr lang="en-US" sz="1800" dirty="0" err="1">
                <a:latin typeface="Calibri" charset="0"/>
              </a:rPr>
              <a:t>mediciones</a:t>
            </a:r>
            <a:r>
              <a:rPr lang="en-US" sz="1800" dirty="0">
                <a:latin typeface="Calibri" charset="0"/>
              </a:rPr>
              <a:t> del </a:t>
            </a:r>
            <a:r>
              <a:rPr lang="en-US" sz="1800" dirty="0" err="1">
                <a:latin typeface="Calibri" charset="0"/>
              </a:rPr>
              <a:t>tipo</a:t>
            </a:r>
            <a:r>
              <a:rPr lang="en-US" sz="1800" dirty="0">
                <a:latin typeface="Calibri" charset="0"/>
              </a:rPr>
              <a:t> de </a:t>
            </a:r>
            <a:r>
              <a:rPr lang="en-US" sz="1800" dirty="0" err="1">
                <a:latin typeface="Calibri" charset="0"/>
              </a:rPr>
              <a:t>nube</a:t>
            </a:r>
            <a:r>
              <a:rPr lang="en-US" sz="1800" dirty="0">
                <a:latin typeface="Calibri" charset="0"/>
              </a:rPr>
              <a:t> y de la </a:t>
            </a:r>
            <a:r>
              <a:rPr lang="en-US" sz="1800" dirty="0" err="1">
                <a:latin typeface="Calibri" charset="0"/>
              </a:rPr>
              <a:t>cubierta</a:t>
            </a:r>
            <a:r>
              <a:rPr lang="en-US" sz="1800" dirty="0">
                <a:latin typeface="Calibri" charset="0"/>
              </a:rPr>
              <a:t> de </a:t>
            </a:r>
            <a:r>
              <a:rPr lang="en-US" sz="1800" dirty="0" err="1">
                <a:latin typeface="Calibri" charset="0"/>
              </a:rPr>
              <a:t>nubes</a:t>
            </a:r>
            <a:endParaRPr lang="en-US" sz="1800" dirty="0">
              <a:latin typeface="Calibri" charset="0"/>
            </a:endParaRPr>
          </a:p>
          <a:p>
            <a:pPr marL="285750" indent="-285750" algn="just">
              <a:buFont typeface="Arial"/>
              <a:buChar char="•"/>
            </a:pPr>
            <a:r>
              <a:rPr lang="en-US" sz="1800" dirty="0" err="1">
                <a:latin typeface="Calibri" charset="0"/>
              </a:rPr>
              <a:t>En</a:t>
            </a:r>
            <a:r>
              <a:rPr lang="en-US" sz="1800" dirty="0">
                <a:latin typeface="Calibri" charset="0"/>
              </a:rPr>
              <a:t> el campo: </a:t>
            </a:r>
            <a:r>
              <a:rPr lang="en-US" sz="1800" dirty="0" err="1">
                <a:latin typeface="Calibri" charset="0"/>
              </a:rPr>
              <a:t>Realice</a:t>
            </a:r>
            <a:r>
              <a:rPr lang="en-US" sz="1800" dirty="0">
                <a:latin typeface="Calibri" charset="0"/>
              </a:rPr>
              <a:t> las </a:t>
            </a:r>
            <a:r>
              <a:rPr lang="en-US" sz="1800" dirty="0" err="1">
                <a:latin typeface="Calibri" charset="0"/>
              </a:rPr>
              <a:t>mediciones</a:t>
            </a:r>
            <a:r>
              <a:rPr lang="en-US" sz="1800" dirty="0">
                <a:latin typeface="Calibri" charset="0"/>
              </a:rPr>
              <a:t> </a:t>
            </a:r>
            <a:r>
              <a:rPr lang="en-US" sz="1800" dirty="0" err="1">
                <a:latin typeface="Calibri" charset="0"/>
              </a:rPr>
              <a:t>utilizando</a:t>
            </a:r>
            <a:r>
              <a:rPr lang="en-US" sz="1800" dirty="0">
                <a:latin typeface="Calibri" charset="0"/>
              </a:rPr>
              <a:t> un </a:t>
            </a:r>
            <a:r>
              <a:rPr lang="en-US" sz="1800" dirty="0" err="1">
                <a:latin typeface="Calibri" charset="0"/>
              </a:rPr>
              <a:t>tubo</a:t>
            </a:r>
            <a:r>
              <a:rPr lang="en-US" sz="1800" dirty="0">
                <a:latin typeface="Calibri" charset="0"/>
              </a:rPr>
              <a:t> de </a:t>
            </a:r>
            <a:r>
              <a:rPr lang="en-US" sz="1800" dirty="0" err="1">
                <a:latin typeface="Calibri" charset="0"/>
              </a:rPr>
              <a:t>transparencia</a:t>
            </a:r>
            <a:endParaRPr lang="en-US" sz="1800" dirty="0">
              <a:latin typeface="Calibri" charset="0"/>
            </a:endParaRPr>
          </a:p>
          <a:p>
            <a:pPr marL="285750" indent="-285750" algn="just">
              <a:buFont typeface="Arial"/>
              <a:buChar char="•"/>
            </a:pPr>
            <a:r>
              <a:rPr lang="en-US" sz="1800" dirty="0" err="1">
                <a:latin typeface="Calibri" charset="0"/>
              </a:rPr>
              <a:t>Repita</a:t>
            </a:r>
            <a:r>
              <a:rPr lang="en-US" sz="1800" dirty="0">
                <a:latin typeface="Calibri" charset="0"/>
              </a:rPr>
              <a:t> las </a:t>
            </a:r>
            <a:r>
              <a:rPr lang="en-US" sz="1800" dirty="0" err="1">
                <a:latin typeface="Calibri" charset="0"/>
              </a:rPr>
              <a:t>mediciones</a:t>
            </a:r>
            <a:r>
              <a:rPr lang="en-US" sz="1800" dirty="0">
                <a:latin typeface="Calibri" charset="0"/>
              </a:rPr>
              <a:t> 3 </a:t>
            </a:r>
            <a:r>
              <a:rPr lang="en-US" sz="1800" dirty="0" err="1">
                <a:latin typeface="Calibri" charset="0"/>
              </a:rPr>
              <a:t>veces</a:t>
            </a:r>
            <a:r>
              <a:rPr lang="en-US" sz="1800" dirty="0">
                <a:latin typeface="Calibri" charset="0"/>
              </a:rPr>
              <a:t> para </a:t>
            </a:r>
            <a:r>
              <a:rPr lang="en-US" sz="1800" dirty="0" err="1">
                <a:latin typeface="Calibri" charset="0"/>
              </a:rPr>
              <a:t>garantizar</a:t>
            </a:r>
            <a:r>
              <a:rPr lang="en-US" sz="1800" dirty="0">
                <a:latin typeface="Calibri" charset="0"/>
              </a:rPr>
              <a:t> la </a:t>
            </a:r>
            <a:r>
              <a:rPr lang="en-US" sz="1800" dirty="0" err="1">
                <a:latin typeface="Calibri" charset="0"/>
              </a:rPr>
              <a:t>exactitud</a:t>
            </a:r>
            <a:r>
              <a:rPr lang="en-US" sz="1800" dirty="0">
                <a:latin typeface="Calibri" charset="0"/>
              </a:rPr>
              <a:t> y la </a:t>
            </a:r>
            <a:r>
              <a:rPr lang="en-US" sz="1800" dirty="0" err="1">
                <a:latin typeface="Calibri" charset="0"/>
              </a:rPr>
              <a:t>precisión</a:t>
            </a:r>
            <a:endParaRPr lang="en-US" sz="1800" dirty="0">
              <a:latin typeface="Calibri" charset="0"/>
            </a:endParaRPr>
          </a:p>
          <a:p>
            <a:pPr marL="285750" indent="-285750" algn="just">
              <a:buFont typeface="Arial"/>
              <a:buChar char="•"/>
            </a:pPr>
            <a:r>
              <a:rPr lang="en-US" sz="1800" dirty="0" err="1">
                <a:latin typeface="Calibri" charset="0"/>
              </a:rPr>
              <a:t>Verifique</a:t>
            </a:r>
            <a:r>
              <a:rPr lang="en-US" sz="1800" dirty="0">
                <a:latin typeface="Calibri" charset="0"/>
              </a:rPr>
              <a:t> que los </a:t>
            </a:r>
            <a:r>
              <a:rPr lang="en-US" sz="1800" dirty="0" err="1">
                <a:latin typeface="Calibri" charset="0"/>
              </a:rPr>
              <a:t>datos</a:t>
            </a:r>
            <a:r>
              <a:rPr lang="en-US" sz="1800" dirty="0">
                <a:latin typeface="Calibri" charset="0"/>
              </a:rPr>
              <a:t> de las </a:t>
            </a:r>
            <a:r>
              <a:rPr lang="en-US" sz="1800" dirty="0" err="1">
                <a:latin typeface="Calibri" charset="0"/>
              </a:rPr>
              <a:t>tres</a:t>
            </a:r>
            <a:r>
              <a:rPr lang="en-US" sz="1800" dirty="0">
                <a:latin typeface="Calibri" charset="0"/>
              </a:rPr>
              <a:t> </a:t>
            </a:r>
            <a:r>
              <a:rPr lang="en-US" sz="1800" dirty="0" err="1">
                <a:latin typeface="Calibri" charset="0"/>
              </a:rPr>
              <a:t>mediciones</a:t>
            </a:r>
            <a:r>
              <a:rPr lang="en-US" sz="1800" dirty="0">
                <a:latin typeface="Calibri" charset="0"/>
              </a:rPr>
              <a:t> </a:t>
            </a:r>
            <a:r>
              <a:rPr lang="en-US" sz="1800" dirty="0" err="1">
                <a:latin typeface="Calibri" charset="0"/>
              </a:rPr>
              <a:t>están</a:t>
            </a:r>
            <a:r>
              <a:rPr lang="en-US" sz="1800" dirty="0">
                <a:latin typeface="Calibri" charset="0"/>
              </a:rPr>
              <a:t> dentro de los </a:t>
            </a:r>
            <a:r>
              <a:rPr lang="en-US" sz="1800" b="1" dirty="0">
                <a:solidFill>
                  <a:schemeClr val="accent5">
                    <a:lumMod val="75000"/>
                  </a:schemeClr>
                </a:solidFill>
                <a:latin typeface="Calibri" charset="0"/>
              </a:rPr>
              <a:t>10 cm </a:t>
            </a:r>
            <a:r>
              <a:rPr lang="en-US" sz="1800" dirty="0">
                <a:latin typeface="Calibri" charset="0"/>
              </a:rPr>
              <a:t>de la media, (</a:t>
            </a:r>
            <a:r>
              <a:rPr lang="en-US" sz="1800" dirty="0" err="1">
                <a:latin typeface="Calibri" charset="0"/>
              </a:rPr>
              <a:t>pero</a:t>
            </a:r>
            <a:r>
              <a:rPr lang="en-US" sz="1800" dirty="0">
                <a:latin typeface="Calibri" charset="0"/>
              </a:rPr>
              <a:t> no </a:t>
            </a:r>
            <a:r>
              <a:rPr lang="en-US" sz="1800" dirty="0" err="1">
                <a:latin typeface="Calibri" charset="0"/>
              </a:rPr>
              <a:t>promedie</a:t>
            </a:r>
            <a:r>
              <a:rPr lang="en-US" sz="1800" dirty="0">
                <a:latin typeface="Calibri" charset="0"/>
              </a:rPr>
              <a:t> sus </a:t>
            </a:r>
            <a:r>
              <a:rPr lang="en-US" sz="1800" dirty="0" err="1">
                <a:latin typeface="Calibri" charset="0"/>
              </a:rPr>
              <a:t>datos</a:t>
            </a:r>
            <a:r>
              <a:rPr lang="en-US" sz="1800" dirty="0">
                <a:latin typeface="Calibri" charset="0"/>
              </a:rPr>
              <a:t> para el </a:t>
            </a:r>
            <a:r>
              <a:rPr lang="en-US" sz="1800" dirty="0" err="1">
                <a:latin typeface="Calibri" charset="0"/>
              </a:rPr>
              <a:t>informe</a:t>
            </a:r>
            <a:r>
              <a:rPr lang="en-US" sz="1800" dirty="0">
                <a:latin typeface="Calibri" charset="0"/>
              </a:rPr>
              <a:t>)</a:t>
            </a:r>
          </a:p>
          <a:p>
            <a:pPr marL="285750" indent="-285750" algn="just">
              <a:buFont typeface="Arial"/>
              <a:buChar char="•"/>
            </a:pPr>
            <a:r>
              <a:rPr lang="en-US" sz="1800" dirty="0" err="1">
                <a:latin typeface="Calibri" charset="0"/>
              </a:rPr>
              <a:t>Comunique</a:t>
            </a:r>
            <a:r>
              <a:rPr lang="en-US" sz="1800" dirty="0">
                <a:latin typeface="Calibri" charset="0"/>
              </a:rPr>
              <a:t> sus </a:t>
            </a:r>
            <a:r>
              <a:rPr lang="en-US" sz="1800" dirty="0" err="1">
                <a:latin typeface="Calibri" charset="0"/>
              </a:rPr>
              <a:t>datos</a:t>
            </a:r>
            <a:r>
              <a:rPr lang="en-US" sz="1800" dirty="0">
                <a:latin typeface="Calibri" charset="0"/>
              </a:rPr>
              <a:t> al sitio web de GLOBE </a:t>
            </a:r>
          </a:p>
          <a:p>
            <a:pPr marL="285750" indent="-285750" algn="just">
              <a:buFont typeface="Arial"/>
              <a:buChar char="•"/>
            </a:pPr>
            <a:endParaRPr lang="en-US" sz="1800" dirty="0">
              <a:latin typeface="Calibri" charset="0"/>
            </a:endParaRPr>
          </a:p>
        </p:txBody>
      </p:sp>
      <p:pic>
        <p:nvPicPr>
          <p:cNvPr id="7" name="Content Placeholder 6" descr="Photograph of a transparency tub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18581" y="1738655"/>
            <a:ext cx="1794366" cy="4528639"/>
          </a:xfr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7130327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37</a:t>
            </a:fld>
            <a:endParaRPr lang="en-US" dirty="0"/>
          </a:p>
        </p:txBody>
      </p:sp>
      <p:sp>
        <p:nvSpPr>
          <p:cNvPr id="2" name="Title 1"/>
          <p:cNvSpPr>
            <a:spLocks noGrp="1"/>
          </p:cNvSpPr>
          <p:nvPr>
            <p:ph type="title"/>
          </p:nvPr>
        </p:nvSpPr>
        <p:spPr>
          <a:xfrm>
            <a:off x="1270832" y="709867"/>
            <a:ext cx="7690037" cy="1209080"/>
          </a:xfrm>
        </p:spPr>
        <p:txBody>
          <a:bodyPr>
            <a:noAutofit/>
          </a:bodyPr>
          <a:lstStyle/>
          <a:p>
            <a:r>
              <a:rPr lang="en-US" sz="2400" b="1" dirty="0" err="1">
                <a:solidFill>
                  <a:srgbClr val="000072"/>
                </a:solidFill>
              </a:rPr>
              <a:t>Uso</a:t>
            </a:r>
            <a:r>
              <a:rPr lang="en-US" sz="2400" b="1" dirty="0">
                <a:solidFill>
                  <a:srgbClr val="000072"/>
                </a:solidFill>
              </a:rPr>
              <a:t> del </a:t>
            </a:r>
            <a:r>
              <a:rPr lang="en-US" sz="2400" b="1" dirty="0" err="1">
                <a:solidFill>
                  <a:srgbClr val="000072"/>
                </a:solidFill>
              </a:rPr>
              <a:t>Tubo</a:t>
            </a:r>
            <a:r>
              <a:rPr lang="en-US" sz="2400" b="1" dirty="0">
                <a:solidFill>
                  <a:srgbClr val="000072"/>
                </a:solidFill>
              </a:rPr>
              <a:t> de </a:t>
            </a:r>
            <a:r>
              <a:rPr lang="en-US" sz="2400" b="1" dirty="0" err="1">
                <a:solidFill>
                  <a:srgbClr val="000072"/>
                </a:solidFill>
              </a:rPr>
              <a:t>Transparencia</a:t>
            </a:r>
            <a:endParaRPr lang="en-US" sz="2400" b="1" dirty="0">
              <a:solidFill>
                <a:srgbClr val="000072"/>
              </a:solidFill>
            </a:endParaRPr>
          </a:p>
        </p:txBody>
      </p:sp>
      <p:sp>
        <p:nvSpPr>
          <p:cNvPr id="3" name="Content Placeholder 2"/>
          <p:cNvSpPr>
            <a:spLocks noGrp="1"/>
          </p:cNvSpPr>
          <p:nvPr>
            <p:ph sz="half" idx="1"/>
          </p:nvPr>
        </p:nvSpPr>
        <p:spPr>
          <a:xfrm>
            <a:off x="1280479" y="1743337"/>
            <a:ext cx="7377137" cy="4742129"/>
          </a:xfrm>
        </p:spPr>
        <p:txBody>
          <a:bodyPr>
            <a:normAutofit/>
          </a:bodyPr>
          <a:lstStyle/>
          <a:p>
            <a:pPr marL="0" indent="0">
              <a:buNone/>
            </a:pPr>
            <a:r>
              <a:rPr lang="en-US" sz="2000" dirty="0"/>
              <a:t>El </a:t>
            </a:r>
            <a:r>
              <a:rPr lang="en-US" sz="2000" dirty="0" err="1"/>
              <a:t>tubo</a:t>
            </a:r>
            <a:r>
              <a:rPr lang="en-US" sz="2000" dirty="0"/>
              <a:t> de </a:t>
            </a:r>
            <a:r>
              <a:rPr lang="en-US" sz="2000" dirty="0" err="1"/>
              <a:t>transparencia</a:t>
            </a:r>
            <a:r>
              <a:rPr lang="en-US" sz="2000" dirty="0"/>
              <a:t> </a:t>
            </a:r>
            <a:r>
              <a:rPr lang="en-US" sz="2000" dirty="0" err="1"/>
              <a:t>mide</a:t>
            </a:r>
            <a:r>
              <a:rPr lang="en-US" sz="2000" dirty="0"/>
              <a:t> la </a:t>
            </a:r>
            <a:r>
              <a:rPr lang="en-US" sz="2000" dirty="0" err="1"/>
              <a:t>penetración</a:t>
            </a:r>
            <a:r>
              <a:rPr lang="en-US" sz="2000" dirty="0"/>
              <a:t> de la luz a </a:t>
            </a:r>
            <a:r>
              <a:rPr lang="en-US" sz="2000" dirty="0" err="1"/>
              <a:t>través</a:t>
            </a:r>
            <a:r>
              <a:rPr lang="en-US" sz="2000" dirty="0"/>
              <a:t> de las </a:t>
            </a:r>
            <a:r>
              <a:rPr lang="en-US" sz="2000" dirty="0" err="1"/>
              <a:t>aguas</a:t>
            </a:r>
            <a:r>
              <a:rPr lang="en-US" sz="2000" dirty="0"/>
              <a:t> </a:t>
            </a:r>
            <a:r>
              <a:rPr lang="en-US" sz="2000" dirty="0" err="1"/>
              <a:t>superficiales</a:t>
            </a:r>
            <a:endParaRPr lang="en-US" sz="2000" dirty="0"/>
          </a:p>
        </p:txBody>
      </p:sp>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4" name="Imagen 13"/>
          <p:cNvPicPr>
            <a:picLocks noChangeAspect="1"/>
          </p:cNvPicPr>
          <p:nvPr/>
        </p:nvPicPr>
        <p:blipFill>
          <a:blip r:embed="rId3"/>
          <a:stretch>
            <a:fillRect/>
          </a:stretch>
        </p:blipFill>
        <p:spPr>
          <a:xfrm>
            <a:off x="1860304" y="2405051"/>
            <a:ext cx="6511092" cy="3926164"/>
          </a:xfrm>
          <a:prstGeom prst="rect">
            <a:avLst/>
          </a:prstGeom>
        </p:spPr>
      </p:pic>
    </p:spTree>
    <p:extLst>
      <p:ext uri="{BB962C8B-B14F-4D97-AF65-F5344CB8AC3E}">
        <p14:creationId xmlns:p14="http://schemas.microsoft.com/office/powerpoint/2010/main" val="6005807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38</a:t>
            </a:fld>
            <a:endParaRPr lang="en-US" dirty="0"/>
          </a:p>
        </p:txBody>
      </p:sp>
      <p:sp>
        <p:nvSpPr>
          <p:cNvPr id="2" name="Title 1"/>
          <p:cNvSpPr>
            <a:spLocks noGrp="1"/>
          </p:cNvSpPr>
          <p:nvPr>
            <p:ph type="title"/>
          </p:nvPr>
        </p:nvSpPr>
        <p:spPr>
          <a:xfrm>
            <a:off x="1270832" y="886769"/>
            <a:ext cx="7690037" cy="1209080"/>
          </a:xfrm>
        </p:spPr>
        <p:txBody>
          <a:bodyPr>
            <a:noAutofit/>
          </a:bodyPr>
          <a:lstStyle/>
          <a:p>
            <a:pPr>
              <a:spcAft>
                <a:spcPts val="600"/>
              </a:spcAft>
            </a:pPr>
            <a:r>
              <a:rPr lang="es-AR" sz="2400" b="1" dirty="0" smtClean="0">
                <a:solidFill>
                  <a:srgbClr val="000072"/>
                </a:solidFill>
              </a:rPr>
              <a:t>Requisitos de tiempo para el Método del Tubo de Transparencia</a:t>
            </a:r>
            <a:endParaRPr lang="es-AR" sz="2400" b="1" dirty="0">
              <a:solidFill>
                <a:srgbClr val="000072"/>
              </a:solidFill>
            </a:endParaRPr>
          </a:p>
        </p:txBody>
      </p:sp>
      <p:sp>
        <p:nvSpPr>
          <p:cNvPr id="3" name="Content Placeholder 2"/>
          <p:cNvSpPr>
            <a:spLocks noGrp="1"/>
          </p:cNvSpPr>
          <p:nvPr>
            <p:ph sz="half" idx="1"/>
          </p:nvPr>
        </p:nvSpPr>
        <p:spPr>
          <a:xfrm>
            <a:off x="1270832" y="2145870"/>
            <a:ext cx="3416325" cy="4742129"/>
          </a:xfrm>
        </p:spPr>
        <p:txBody>
          <a:bodyPr>
            <a:normAutofit/>
          </a:bodyPr>
          <a:lstStyle/>
          <a:p>
            <a:pPr marL="0" indent="0">
              <a:buNone/>
            </a:pPr>
            <a:r>
              <a:rPr lang="es-AR" sz="1800" b="1" dirty="0" smtClean="0">
                <a:solidFill>
                  <a:srgbClr val="000090"/>
                </a:solidFill>
              </a:rPr>
              <a:t>Tiempo para completar el protocolo: </a:t>
            </a:r>
            <a:r>
              <a:rPr lang="es-AR" sz="1800" dirty="0" smtClean="0"/>
              <a:t>Alrededor de 10 minutos</a:t>
            </a:r>
          </a:p>
          <a:p>
            <a:pPr marL="0" indent="0">
              <a:buNone/>
            </a:pPr>
            <a:endParaRPr lang="es-AR" sz="1800" dirty="0" smtClean="0"/>
          </a:p>
          <a:p>
            <a:pPr marL="0" indent="0">
              <a:buNone/>
            </a:pPr>
            <a:r>
              <a:rPr lang="es-AR" sz="1800" b="1" dirty="0" smtClean="0">
                <a:solidFill>
                  <a:srgbClr val="000090"/>
                </a:solidFill>
              </a:rPr>
              <a:t>Frecuencia: </a:t>
            </a:r>
            <a:r>
              <a:rPr lang="es-AR" sz="1800" dirty="0" smtClean="0"/>
              <a:t>Idealmente, mediciones semanales en el mismo sitio de muestreo</a:t>
            </a:r>
          </a:p>
          <a:p>
            <a:pPr marL="0" indent="0">
              <a:buNone/>
            </a:pPr>
            <a:endParaRPr lang="es-AR" sz="1800" dirty="0" smtClean="0"/>
          </a:p>
          <a:p>
            <a:pPr marL="0" indent="0">
              <a:buNone/>
            </a:pPr>
            <a:r>
              <a:rPr lang="es-AR" sz="1800" b="1" dirty="0" smtClean="0">
                <a:solidFill>
                  <a:srgbClr val="000090"/>
                </a:solidFill>
              </a:rPr>
              <a:t>Facilidad de Protocolo:  </a:t>
            </a:r>
            <a:r>
              <a:rPr lang="es-AR" sz="1800" dirty="0" smtClean="0"/>
              <a:t>Nivel principiante</a:t>
            </a:r>
          </a:p>
          <a:p>
            <a:pPr marL="0" indent="0">
              <a:buNone/>
            </a:pPr>
            <a:endParaRPr lang="es-AR" sz="1800" dirty="0"/>
          </a:p>
        </p:txBody>
      </p:sp>
      <p:pic>
        <p:nvPicPr>
          <p:cNvPr id="11" name="Content Placeholder 10" descr="Photo of a group of students ready to use their transparency tube. The student holding the tube has her back to the sun."/>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6650" y="1738655"/>
            <a:ext cx="3704373" cy="2778280"/>
          </a:xfrm>
          <a:prstGeom prst="rect">
            <a:avLst/>
          </a:prstGeo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30007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397" y="-3346"/>
            <a:ext cx="9144793" cy="6864691"/>
          </a:xfrm>
          <a:prstGeom prst="rect">
            <a:avLst/>
          </a:prstGeom>
        </p:spPr>
      </p:pic>
      <p:sp>
        <p:nvSpPr>
          <p:cNvPr id="10" name="Rectángulo redondeado 9"/>
          <p:cNvSpPr/>
          <p:nvPr/>
        </p:nvSpPr>
        <p:spPr>
          <a:xfrm>
            <a:off x="7364897" y="147057"/>
            <a:ext cx="1559076"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¿Qué es </a:t>
            </a:r>
            <a:r>
              <a:rPr lang="es-AR" sz="1200" dirty="0" smtClean="0">
                <a:solidFill>
                  <a:schemeClr val="bg1"/>
                </a:solidFill>
              </a:rPr>
              <a:t>la transparencia </a:t>
            </a:r>
            <a:r>
              <a:rPr lang="es-AR" sz="1200" dirty="0" smtClean="0">
                <a:solidFill>
                  <a:schemeClr val="bg1"/>
                </a:solidFill>
              </a:rPr>
              <a:t>del </a:t>
            </a:r>
            <a:r>
              <a:rPr lang="es-AR" sz="1200" dirty="0" smtClean="0">
                <a:solidFill>
                  <a:schemeClr val="bg1"/>
                </a:solidFill>
              </a:rPr>
              <a:t>agua?</a:t>
            </a:r>
            <a:endParaRPr lang="es-AR" sz="1200" dirty="0">
              <a:solidFill>
                <a:schemeClr val="bg1"/>
              </a:solidFill>
            </a:endParaRPr>
          </a:p>
        </p:txBody>
      </p:sp>
      <p:sp>
        <p:nvSpPr>
          <p:cNvPr id="11" name="CuadroTexto 10"/>
          <p:cNvSpPr txBox="1"/>
          <p:nvPr/>
        </p:nvSpPr>
        <p:spPr>
          <a:xfrm>
            <a:off x="29532" y="1098059"/>
            <a:ext cx="1160471" cy="5447645"/>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transparencia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transparencia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F1302235-4686-FA4D-82D3-9660211AF392}" type="slidenum">
              <a:rPr lang="en-US" smtClean="0"/>
              <a:t>3</a:t>
            </a:fld>
            <a:endParaRPr lang="en-US" dirty="0"/>
          </a:p>
        </p:txBody>
      </p:sp>
      <p:sp>
        <p:nvSpPr>
          <p:cNvPr id="2" name="Title 1"/>
          <p:cNvSpPr>
            <a:spLocks noGrp="1"/>
          </p:cNvSpPr>
          <p:nvPr>
            <p:ph type="title"/>
          </p:nvPr>
        </p:nvSpPr>
        <p:spPr>
          <a:xfrm>
            <a:off x="1471106" y="986396"/>
            <a:ext cx="6350374" cy="735948"/>
          </a:xfrm>
        </p:spPr>
        <p:txBody>
          <a:bodyPr>
            <a:normAutofit/>
          </a:bodyPr>
          <a:lstStyle/>
          <a:p>
            <a:r>
              <a:rPr lang="es-AR" sz="3200" b="1" dirty="0" smtClean="0">
                <a:solidFill>
                  <a:srgbClr val="000072"/>
                </a:solidFill>
              </a:rPr>
              <a:t>Protocolos de la Hidrósfera</a:t>
            </a:r>
            <a:endParaRPr lang="es-AR" sz="3200" b="1" dirty="0">
              <a:solidFill>
                <a:srgbClr val="000072"/>
              </a:solidFill>
            </a:endParaRPr>
          </a:p>
        </p:txBody>
      </p:sp>
      <p:sp>
        <p:nvSpPr>
          <p:cNvPr id="3" name="Content Placeholder 2"/>
          <p:cNvSpPr>
            <a:spLocks noGrp="1"/>
          </p:cNvSpPr>
          <p:nvPr>
            <p:ph sz="half" idx="1"/>
          </p:nvPr>
        </p:nvSpPr>
        <p:spPr>
          <a:xfrm>
            <a:off x="1540933" y="1722344"/>
            <a:ext cx="4318000" cy="4351338"/>
          </a:xfrm>
        </p:spPr>
        <p:txBody>
          <a:bodyPr>
            <a:noAutofit/>
          </a:bodyPr>
          <a:lstStyle/>
          <a:p>
            <a:pPr marL="0" indent="0" algn="just">
              <a:buNone/>
            </a:pPr>
            <a:r>
              <a:rPr lang="es-AR" sz="1600" dirty="0" smtClean="0"/>
              <a:t>¿Cuál es el estado de las numerosas aguas superficiales de la Tierra: los arroyos, los ríos, los lagos y las aguas costeras? ¿Cómo varían estas condiciones a lo largo del año? ¿Cambian estas condiciones de un año a otro? A estas preguntas responden las investigaciones sobre la Hidrósfera del Programa GLOBE.</a:t>
            </a:r>
          </a:p>
          <a:p>
            <a:pPr marL="0" indent="0" algn="just">
              <a:buNone/>
            </a:pPr>
            <a:r>
              <a:rPr lang="es-AR" sz="1600" b="1" dirty="0" smtClean="0">
                <a:solidFill>
                  <a:schemeClr val="accent5">
                    <a:lumMod val="50000"/>
                  </a:schemeClr>
                </a:solidFill>
              </a:rPr>
              <a:t>La Transparencia del Agua </a:t>
            </a:r>
            <a:r>
              <a:rPr lang="es-AR" sz="1600" dirty="0" smtClean="0"/>
              <a:t>es una de las medidas utilizadas por GLOBE para describir el estado de una masa de agua. </a:t>
            </a:r>
            <a:r>
              <a:rPr lang="es-AR" sz="1600" b="1" dirty="0" smtClean="0">
                <a:solidFill>
                  <a:schemeClr val="accent5">
                    <a:lumMod val="50000"/>
                  </a:schemeClr>
                </a:solidFill>
              </a:rPr>
              <a:t>La Transparencia del Agua </a:t>
            </a:r>
            <a:r>
              <a:rPr lang="es-AR" sz="1600" dirty="0" smtClean="0"/>
              <a:t>mide la profundidad de penetración de la luz en el agua. </a:t>
            </a:r>
          </a:p>
          <a:p>
            <a:pPr marL="0" indent="0" algn="just">
              <a:buNone/>
            </a:pPr>
            <a:r>
              <a:rPr lang="es-AR" sz="1600" dirty="0" smtClean="0"/>
              <a:t>La transparencia del agua depende de la cantidad de partículas en suspensión. Éstas pueden ser orgánicas, como el fitoplancton y las algas, o inorgánicas, como los sedimentos, así como otras impurezas disueltas, como los carbonatos orgánicos o inorgánicos. Estas partículas contribuyen tanto al color como a la transparencia del agua. </a:t>
            </a:r>
          </a:p>
          <a:p>
            <a:pPr marL="0" indent="0" algn="just">
              <a:buNone/>
            </a:pPr>
            <a:endParaRPr lang="es-AR" sz="1600" dirty="0"/>
          </a:p>
        </p:txBody>
      </p:sp>
      <p:sp>
        <p:nvSpPr>
          <p:cNvPr id="12" name="Rectángulo 11"/>
          <p:cNvSpPr/>
          <p:nvPr/>
        </p:nvSpPr>
        <p:spPr>
          <a:xfrm>
            <a:off x="5954307" y="1578954"/>
            <a:ext cx="2809576" cy="473655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spcAft>
                <a:spcPts val="900"/>
              </a:spcAft>
            </a:pPr>
            <a:r>
              <a:rPr lang="es-AR" sz="1400" b="1" u="sng" dirty="0" smtClean="0">
                <a:solidFill>
                  <a:schemeClr val="accent5">
                    <a:lumMod val="50000"/>
                  </a:schemeClr>
                </a:solidFill>
                <a:latin typeface="Calibri" panose="020F0502020204030204" pitchFamily="34" charset="0"/>
                <a:cs typeface="Calibri" panose="020F0502020204030204" pitchFamily="34" charset="0"/>
              </a:rPr>
              <a:t>Mediciones de Hidrósfera de GLOBE</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Sitio de estudio de hidrósfera</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Temperatura del agua</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Transparencia del agua</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Conductividad </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pH</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Larva de mosquitos</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Alcalinidad </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Oxígeno disuelto</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Salinidad </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Nitratos</a:t>
            </a:r>
          </a:p>
          <a:p>
            <a:pPr algn="ctr">
              <a:spcAft>
                <a:spcPts val="900"/>
              </a:spcAft>
            </a:pPr>
            <a:r>
              <a:rPr lang="es-AR" sz="1400" b="1" dirty="0" smtClean="0">
                <a:solidFill>
                  <a:schemeClr val="accent5">
                    <a:lumMod val="50000"/>
                  </a:schemeClr>
                </a:solidFill>
                <a:latin typeface="Calibri" panose="020F0502020204030204" pitchFamily="34" charset="0"/>
                <a:cs typeface="Calibri" panose="020F0502020204030204" pitchFamily="34" charset="0"/>
              </a:rPr>
              <a:t>Macro invertebrados de agua dulce</a:t>
            </a:r>
          </a:p>
          <a:p>
            <a:pPr algn="ctr">
              <a:spcAft>
                <a:spcPts val="900"/>
              </a:spcAft>
            </a:pPr>
            <a:endParaRPr lang="es-AR" sz="1400" b="1" dirty="0" smtClean="0">
              <a:solidFill>
                <a:schemeClr val="accent5">
                  <a:lumMod val="50000"/>
                </a:schemeClr>
              </a:solidFill>
              <a:latin typeface="Calibri" panose="020F0502020204030204" pitchFamily="34" charset="0"/>
              <a:cs typeface="Calibri" panose="020F0502020204030204" pitchFamily="34" charset="0"/>
            </a:endParaRPr>
          </a:p>
        </p:txBody>
      </p:sp>
      <p:sp>
        <p:nvSpPr>
          <p:cNvPr id="13" name="Rectángulo redondeado 12"/>
          <p:cNvSpPr/>
          <p:nvPr/>
        </p:nvSpPr>
        <p:spPr>
          <a:xfrm>
            <a:off x="6457950" y="2926734"/>
            <a:ext cx="1841224" cy="273666"/>
          </a:xfrm>
          <a:prstGeom prst="roundRect">
            <a:avLst>
              <a:gd name="adj" fmla="val 50000"/>
            </a:avLst>
          </a:prstGeom>
          <a:noFill/>
          <a:ln w="190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s-AR"/>
          </a:p>
        </p:txBody>
      </p:sp>
    </p:spTree>
    <p:extLst>
      <p:ext uri="{BB962C8B-B14F-4D97-AF65-F5344CB8AC3E}">
        <p14:creationId xmlns:p14="http://schemas.microsoft.com/office/powerpoint/2010/main" val="2135464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39</a:t>
            </a:fld>
            <a:endParaRPr lang="en-US" dirty="0"/>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err="1">
                <a:solidFill>
                  <a:srgbClr val="000072"/>
                </a:solidFill>
              </a:rPr>
              <a:t>Montar</a:t>
            </a:r>
            <a:r>
              <a:rPr lang="en-US" sz="2400" b="1" dirty="0">
                <a:solidFill>
                  <a:srgbClr val="000072"/>
                </a:solidFill>
              </a:rPr>
              <a:t> el </a:t>
            </a:r>
            <a:r>
              <a:rPr lang="en-US" sz="2400" b="1" dirty="0" err="1">
                <a:solidFill>
                  <a:srgbClr val="000072"/>
                </a:solidFill>
              </a:rPr>
              <a:t>equipo</a:t>
            </a:r>
            <a:r>
              <a:rPr lang="en-US" sz="2400" b="1" dirty="0">
                <a:solidFill>
                  <a:srgbClr val="000072"/>
                </a:solidFill>
              </a:rPr>
              <a:t> de campo para el </a:t>
            </a:r>
            <a:r>
              <a:rPr lang="en-US" sz="2400" b="1" dirty="0" err="1">
                <a:solidFill>
                  <a:srgbClr val="000072"/>
                </a:solidFill>
              </a:rPr>
              <a:t>Método</a:t>
            </a:r>
            <a:r>
              <a:rPr lang="en-US" sz="2400" b="1" dirty="0">
                <a:solidFill>
                  <a:srgbClr val="000072"/>
                </a:solidFill>
              </a:rPr>
              <a:t> del </a:t>
            </a:r>
            <a:r>
              <a:rPr lang="en-US" sz="2400" b="1" dirty="0" err="1">
                <a:solidFill>
                  <a:srgbClr val="000072"/>
                </a:solidFill>
              </a:rPr>
              <a:t>Tubo</a:t>
            </a:r>
            <a:r>
              <a:rPr lang="en-US" sz="2400" b="1" dirty="0">
                <a:solidFill>
                  <a:srgbClr val="000072"/>
                </a:solidFill>
              </a:rPr>
              <a:t> de </a:t>
            </a:r>
            <a:r>
              <a:rPr lang="en-US" sz="2400" b="1" dirty="0" err="1">
                <a:solidFill>
                  <a:srgbClr val="000072"/>
                </a:solidFill>
              </a:rPr>
              <a:t>Transparencia</a:t>
            </a:r>
            <a:endParaRPr lang="en-US" sz="2400" b="1" dirty="0">
              <a:solidFill>
                <a:srgbClr val="000072"/>
              </a:solidFill>
            </a:endParaRPr>
          </a:p>
        </p:txBody>
      </p:sp>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17" name="Imagen 16"/>
          <p:cNvPicPr>
            <a:picLocks noChangeAspect="1"/>
          </p:cNvPicPr>
          <p:nvPr/>
        </p:nvPicPr>
        <p:blipFill>
          <a:blip r:embed="rId3"/>
          <a:stretch>
            <a:fillRect/>
          </a:stretch>
        </p:blipFill>
        <p:spPr>
          <a:xfrm>
            <a:off x="1671311" y="2110553"/>
            <a:ext cx="6889077" cy="4054191"/>
          </a:xfrm>
          <a:prstGeom prst="rect">
            <a:avLst/>
          </a:prstGeom>
        </p:spPr>
      </p:pic>
    </p:spTree>
    <p:extLst>
      <p:ext uri="{BB962C8B-B14F-4D97-AF65-F5344CB8AC3E}">
        <p14:creationId xmlns:p14="http://schemas.microsoft.com/office/powerpoint/2010/main" val="156224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40</a:t>
            </a:fld>
            <a:endParaRPr lang="en-US" dirty="0"/>
          </a:p>
        </p:txBody>
      </p:sp>
      <p:sp>
        <p:nvSpPr>
          <p:cNvPr id="2" name="Title 1"/>
          <p:cNvSpPr>
            <a:spLocks noGrp="1"/>
          </p:cNvSpPr>
          <p:nvPr>
            <p:ph type="title"/>
          </p:nvPr>
        </p:nvSpPr>
        <p:spPr>
          <a:xfrm>
            <a:off x="1270832" y="709867"/>
            <a:ext cx="7690037" cy="1209080"/>
          </a:xfrm>
        </p:spPr>
        <p:txBody>
          <a:bodyPr>
            <a:noAutofit/>
          </a:bodyPr>
          <a:lstStyle/>
          <a:p>
            <a:r>
              <a:rPr lang="en-US" sz="2000" b="1" dirty="0" err="1">
                <a:solidFill>
                  <a:srgbClr val="000072"/>
                </a:solidFill>
              </a:rPr>
              <a:t>Instrucciones</a:t>
            </a:r>
            <a:r>
              <a:rPr lang="en-US" sz="2000" b="1" dirty="0">
                <a:solidFill>
                  <a:srgbClr val="000072"/>
                </a:solidFill>
              </a:rPr>
              <a:t> para la </a:t>
            </a:r>
            <a:r>
              <a:rPr lang="en-US" sz="2000" b="1" dirty="0" err="1">
                <a:solidFill>
                  <a:srgbClr val="000072"/>
                </a:solidFill>
              </a:rPr>
              <a:t>construcción</a:t>
            </a:r>
            <a:r>
              <a:rPr lang="en-US" sz="2000" b="1" dirty="0">
                <a:solidFill>
                  <a:srgbClr val="000072"/>
                </a:solidFill>
              </a:rPr>
              <a:t> del </a:t>
            </a:r>
            <a:r>
              <a:rPr lang="en-US" sz="2000" b="1" dirty="0" err="1">
                <a:solidFill>
                  <a:srgbClr val="000072"/>
                </a:solidFill>
              </a:rPr>
              <a:t>instrumento</a:t>
            </a:r>
            <a:r>
              <a:rPr lang="en-US" sz="2000" b="1" dirty="0">
                <a:solidFill>
                  <a:srgbClr val="000072"/>
                </a:solidFill>
              </a:rPr>
              <a:t> para </a:t>
            </a:r>
            <a:r>
              <a:rPr lang="en-US" sz="2000" b="1" dirty="0" err="1">
                <a:solidFill>
                  <a:srgbClr val="000072"/>
                </a:solidFill>
              </a:rPr>
              <a:t>hacer</a:t>
            </a:r>
            <a:r>
              <a:rPr lang="en-US" sz="2000" b="1" dirty="0">
                <a:solidFill>
                  <a:srgbClr val="000072"/>
                </a:solidFill>
              </a:rPr>
              <a:t> un </a:t>
            </a:r>
            <a:r>
              <a:rPr lang="en-US" sz="2000" b="1" dirty="0" err="1">
                <a:solidFill>
                  <a:srgbClr val="000072"/>
                </a:solidFill>
              </a:rPr>
              <a:t>tubo</a:t>
            </a:r>
            <a:r>
              <a:rPr lang="en-US" sz="2000" b="1" dirty="0">
                <a:solidFill>
                  <a:srgbClr val="000072"/>
                </a:solidFill>
              </a:rPr>
              <a:t> de </a:t>
            </a:r>
            <a:r>
              <a:rPr lang="en-US" sz="2000" b="1" dirty="0" err="1">
                <a:solidFill>
                  <a:srgbClr val="000072"/>
                </a:solidFill>
              </a:rPr>
              <a:t>transparencia</a:t>
            </a:r>
            <a:endParaRPr lang="en-US" sz="2000" b="1" dirty="0">
              <a:solidFill>
                <a:srgbClr val="000072"/>
              </a:solidFill>
            </a:endParaRPr>
          </a:p>
        </p:txBody>
      </p:sp>
      <p:sp>
        <p:nvSpPr>
          <p:cNvPr id="6" name="Content Placeholder 5"/>
          <p:cNvSpPr>
            <a:spLocks noGrp="1"/>
          </p:cNvSpPr>
          <p:nvPr>
            <p:ph sz="half" idx="1"/>
          </p:nvPr>
        </p:nvSpPr>
        <p:spPr>
          <a:xfrm>
            <a:off x="1324516" y="1639181"/>
            <a:ext cx="5203330" cy="5114662"/>
          </a:xfrm>
        </p:spPr>
        <p:txBody>
          <a:bodyPr>
            <a:normAutofit fontScale="25000" lnSpcReduction="20000"/>
          </a:bodyPr>
          <a:lstStyle/>
          <a:p>
            <a:pPr marL="0" indent="0">
              <a:buNone/>
            </a:pPr>
            <a:r>
              <a:rPr lang="en-US" sz="5600" b="1" dirty="0" err="1">
                <a:solidFill>
                  <a:srgbClr val="000090"/>
                </a:solidFill>
              </a:rPr>
              <a:t>Materiales</a:t>
            </a:r>
            <a:r>
              <a:rPr lang="en-US" sz="5600" b="1" dirty="0">
                <a:solidFill>
                  <a:srgbClr val="000090"/>
                </a:solidFill>
              </a:rPr>
              <a:t>:</a:t>
            </a:r>
          </a:p>
          <a:p>
            <a:r>
              <a:rPr lang="en-US" sz="5600" dirty="0"/>
              <a:t>* </a:t>
            </a:r>
            <a:r>
              <a:rPr lang="en-US" sz="5600" dirty="0" err="1"/>
              <a:t>Tubo</a:t>
            </a:r>
            <a:r>
              <a:rPr lang="en-US" sz="5600" dirty="0"/>
              <a:t> </a:t>
            </a:r>
            <a:r>
              <a:rPr lang="en-US" sz="5600" dirty="0" err="1"/>
              <a:t>transparente</a:t>
            </a:r>
            <a:r>
              <a:rPr lang="en-US" sz="5600" dirty="0"/>
              <a:t> de </a:t>
            </a:r>
            <a:r>
              <a:rPr lang="en-US" sz="5600" dirty="0" err="1"/>
              <a:t>aproximadamente</a:t>
            </a:r>
            <a:r>
              <a:rPr lang="en-US" sz="5600" dirty="0"/>
              <a:t> 4,5 cm x 120 cm</a:t>
            </a:r>
          </a:p>
          <a:p>
            <a:r>
              <a:rPr lang="en-US" sz="5600" dirty="0"/>
              <a:t>Tapa de PVC (para que </a:t>
            </a:r>
            <a:r>
              <a:rPr lang="en-US" sz="5600" dirty="0" err="1"/>
              <a:t>encaje</a:t>
            </a:r>
            <a:r>
              <a:rPr lang="en-US" sz="5600" dirty="0"/>
              <a:t> bien </a:t>
            </a:r>
            <a:r>
              <a:rPr lang="en-US" sz="5600" dirty="0" err="1"/>
              <a:t>en</a:t>
            </a:r>
            <a:r>
              <a:rPr lang="en-US" sz="5600" dirty="0"/>
              <a:t> un </a:t>
            </a:r>
            <a:r>
              <a:rPr lang="en-US" sz="5600" dirty="0" err="1"/>
              <a:t>extremo</a:t>
            </a:r>
            <a:r>
              <a:rPr lang="en-US" sz="5600" dirty="0"/>
              <a:t> del </a:t>
            </a:r>
            <a:r>
              <a:rPr lang="en-US" sz="5600" dirty="0" err="1"/>
              <a:t>tubo</a:t>
            </a:r>
            <a:r>
              <a:rPr lang="en-US" sz="5600" dirty="0"/>
              <a:t>)</a:t>
            </a:r>
          </a:p>
          <a:p>
            <a:r>
              <a:rPr lang="en-US" sz="5600" dirty="0" err="1"/>
              <a:t>Marcador</a:t>
            </a:r>
            <a:r>
              <a:rPr lang="en-US" sz="5600" dirty="0"/>
              <a:t> negro </a:t>
            </a:r>
            <a:r>
              <a:rPr lang="en-US" sz="5600" dirty="0" err="1"/>
              <a:t>permanente</a:t>
            </a:r>
            <a:endParaRPr lang="en-US" sz="5600" dirty="0"/>
          </a:p>
          <a:p>
            <a:r>
              <a:rPr lang="en-US" sz="5600" dirty="0"/>
              <a:t>Barra de </a:t>
            </a:r>
            <a:r>
              <a:rPr lang="en-US" sz="5600" dirty="0" err="1"/>
              <a:t>medición</a:t>
            </a:r>
            <a:r>
              <a:rPr lang="en-US" sz="5600" dirty="0"/>
              <a:t> o </a:t>
            </a:r>
            <a:r>
              <a:rPr lang="en-US" sz="5600" dirty="0" err="1"/>
              <a:t>cinta</a:t>
            </a:r>
            <a:r>
              <a:rPr lang="en-US" sz="5600" dirty="0"/>
              <a:t> </a:t>
            </a:r>
            <a:r>
              <a:rPr lang="en-US" sz="5600" dirty="0" err="1"/>
              <a:t>métrica</a:t>
            </a:r>
            <a:endParaRPr lang="en-US" sz="5600" dirty="0"/>
          </a:p>
          <a:p>
            <a:r>
              <a:rPr lang="en-US" sz="5600" b="1" dirty="0" err="1">
                <a:solidFill>
                  <a:srgbClr val="000090"/>
                </a:solidFill>
              </a:rPr>
              <a:t>Construcción</a:t>
            </a:r>
            <a:r>
              <a:rPr lang="en-US" sz="5600" b="1" dirty="0">
                <a:solidFill>
                  <a:srgbClr val="000090"/>
                </a:solidFill>
              </a:rPr>
              <a:t>:</a:t>
            </a:r>
          </a:p>
          <a:p>
            <a:pPr marL="0" indent="0" algn="just">
              <a:lnSpc>
                <a:spcPct val="120000"/>
              </a:lnSpc>
              <a:buNone/>
            </a:pPr>
            <a:r>
              <a:rPr lang="en-US" sz="5600" dirty="0"/>
              <a:t>1. </a:t>
            </a:r>
            <a:r>
              <a:rPr lang="en-US" sz="4800" dirty="0"/>
              <a:t> </a:t>
            </a:r>
            <a:r>
              <a:rPr lang="en-US" sz="4800" dirty="0" err="1"/>
              <a:t>En</a:t>
            </a:r>
            <a:r>
              <a:rPr lang="en-US" sz="4800" dirty="0"/>
              <a:t> la </a:t>
            </a:r>
            <a:r>
              <a:rPr lang="en-US" sz="4800" dirty="0" err="1"/>
              <a:t>parte</a:t>
            </a:r>
            <a:r>
              <a:rPr lang="en-US" sz="4800" dirty="0"/>
              <a:t> inferior del interior de la tapa de PVC, </a:t>
            </a:r>
            <a:r>
              <a:rPr lang="en-US" sz="4800" dirty="0" err="1"/>
              <a:t>dibuje</a:t>
            </a:r>
            <a:r>
              <a:rPr lang="en-US" sz="4800" dirty="0"/>
              <a:t> un </a:t>
            </a:r>
            <a:r>
              <a:rPr lang="en-US" sz="4800" dirty="0" err="1"/>
              <a:t>patrón</a:t>
            </a:r>
            <a:r>
              <a:rPr lang="en-US" sz="4800" dirty="0"/>
              <a:t> de disco de Secchi (</a:t>
            </a:r>
            <a:r>
              <a:rPr lang="en-US" sz="4800" dirty="0" err="1"/>
              <a:t>alternando</a:t>
            </a:r>
            <a:r>
              <a:rPr lang="en-US" sz="4800" dirty="0"/>
              <a:t> </a:t>
            </a:r>
            <a:r>
              <a:rPr lang="en-US" sz="4800" dirty="0" err="1"/>
              <a:t>cuadrantes</a:t>
            </a:r>
            <a:r>
              <a:rPr lang="en-US" sz="4800" dirty="0"/>
              <a:t> </a:t>
            </a:r>
            <a:r>
              <a:rPr lang="en-US" sz="4800" dirty="0" err="1"/>
              <a:t>blancos</a:t>
            </a:r>
            <a:r>
              <a:rPr lang="en-US" sz="4800" dirty="0"/>
              <a:t> y negros) con el </a:t>
            </a:r>
            <a:r>
              <a:rPr lang="en-US" sz="4800" dirty="0" err="1"/>
              <a:t>marcador</a:t>
            </a:r>
            <a:r>
              <a:rPr lang="en-US" sz="4800" dirty="0"/>
              <a:t> </a:t>
            </a:r>
            <a:r>
              <a:rPr lang="en-US" sz="4800" dirty="0" err="1"/>
              <a:t>permanente</a:t>
            </a:r>
            <a:r>
              <a:rPr lang="en-US" sz="4800" dirty="0"/>
              <a:t> negro.</a:t>
            </a:r>
          </a:p>
          <a:p>
            <a:pPr marL="0" indent="0" algn="just">
              <a:lnSpc>
                <a:spcPct val="120000"/>
              </a:lnSpc>
              <a:buNone/>
            </a:pPr>
            <a:r>
              <a:rPr lang="en-US" sz="4800" dirty="0"/>
              <a:t>2. </a:t>
            </a:r>
            <a:r>
              <a:rPr lang="en-US" sz="4800" dirty="0" err="1"/>
              <a:t>Coloca</a:t>
            </a:r>
            <a:r>
              <a:rPr lang="en-US" sz="4800" dirty="0"/>
              <a:t> el </a:t>
            </a:r>
            <a:r>
              <a:rPr lang="en-US" sz="4800" dirty="0" err="1"/>
              <a:t>tapón</a:t>
            </a:r>
            <a:r>
              <a:rPr lang="en-US" sz="4800" dirty="0"/>
              <a:t> de PVC </a:t>
            </a:r>
            <a:r>
              <a:rPr lang="en-US" sz="4800" dirty="0" err="1"/>
              <a:t>sobre</a:t>
            </a:r>
            <a:r>
              <a:rPr lang="en-US" sz="4800" dirty="0"/>
              <a:t> un </a:t>
            </a:r>
            <a:r>
              <a:rPr lang="en-US" sz="4800" dirty="0" err="1"/>
              <a:t>extremo</a:t>
            </a:r>
            <a:r>
              <a:rPr lang="en-US" sz="4800" dirty="0"/>
              <a:t> del </a:t>
            </a:r>
            <a:r>
              <a:rPr lang="en-US" sz="4800" dirty="0" err="1"/>
              <a:t>tubo</a:t>
            </a:r>
            <a:r>
              <a:rPr lang="en-US" sz="4800" dirty="0"/>
              <a:t>. El </a:t>
            </a:r>
            <a:r>
              <a:rPr lang="en-US" sz="4800" dirty="0" err="1"/>
              <a:t>tapón</a:t>
            </a:r>
            <a:r>
              <a:rPr lang="en-US" sz="4800" dirty="0"/>
              <a:t> debe </a:t>
            </a:r>
            <a:r>
              <a:rPr lang="en-US" sz="4800" dirty="0" err="1"/>
              <a:t>quedar</a:t>
            </a:r>
            <a:r>
              <a:rPr lang="en-US" sz="4800" dirty="0"/>
              <a:t> bien </a:t>
            </a:r>
            <a:r>
              <a:rPr lang="en-US" sz="4800" dirty="0" err="1"/>
              <a:t>ajustado</a:t>
            </a:r>
            <a:r>
              <a:rPr lang="en-US" sz="4800" dirty="0"/>
              <a:t> para que el </a:t>
            </a:r>
            <a:r>
              <a:rPr lang="en-US" sz="4800" dirty="0" err="1"/>
              <a:t>agua</a:t>
            </a:r>
            <a:r>
              <a:rPr lang="en-US" sz="4800" dirty="0"/>
              <a:t> no </a:t>
            </a:r>
            <a:r>
              <a:rPr lang="en-US" sz="4800" dirty="0" err="1"/>
              <a:t>pueda</a:t>
            </a:r>
            <a:r>
              <a:rPr lang="en-US" sz="4800" dirty="0"/>
              <a:t> </a:t>
            </a:r>
            <a:r>
              <a:rPr lang="en-US" sz="4800" dirty="0" err="1"/>
              <a:t>salir</a:t>
            </a:r>
            <a:r>
              <a:rPr lang="en-US" sz="4800" dirty="0"/>
              <a:t>.</a:t>
            </a:r>
          </a:p>
          <a:p>
            <a:pPr marL="0" indent="0" algn="just">
              <a:lnSpc>
                <a:spcPct val="120000"/>
              </a:lnSpc>
              <a:buNone/>
            </a:pPr>
            <a:r>
              <a:rPr lang="en-US" sz="4800" dirty="0"/>
              <a:t>3. </a:t>
            </a:r>
            <a:r>
              <a:rPr lang="en-US" sz="4800" dirty="0" err="1"/>
              <a:t>Utiliza</a:t>
            </a:r>
            <a:r>
              <a:rPr lang="en-US" sz="4800" dirty="0"/>
              <a:t> el </a:t>
            </a:r>
            <a:r>
              <a:rPr lang="en-US" sz="4800" dirty="0" err="1"/>
              <a:t>rotulador</a:t>
            </a:r>
            <a:r>
              <a:rPr lang="en-US" sz="4800" dirty="0"/>
              <a:t> y la </a:t>
            </a:r>
            <a:r>
              <a:rPr lang="en-US" sz="4800" dirty="0" err="1"/>
              <a:t>varilla</a:t>
            </a:r>
            <a:r>
              <a:rPr lang="en-US" sz="4800" dirty="0"/>
              <a:t> de </a:t>
            </a:r>
            <a:r>
              <a:rPr lang="en-US" sz="4800" dirty="0" err="1"/>
              <a:t>medición</a:t>
            </a:r>
            <a:r>
              <a:rPr lang="en-US" sz="4800" dirty="0"/>
              <a:t> para </a:t>
            </a:r>
            <a:r>
              <a:rPr lang="en-US" sz="4800" dirty="0" err="1"/>
              <a:t>dibujar</a:t>
            </a:r>
            <a:r>
              <a:rPr lang="en-US" sz="4800" dirty="0"/>
              <a:t> una </a:t>
            </a:r>
            <a:r>
              <a:rPr lang="en-US" sz="4800" dirty="0" err="1"/>
              <a:t>escala</a:t>
            </a:r>
            <a:r>
              <a:rPr lang="en-US" sz="4800" dirty="0"/>
              <a:t> </a:t>
            </a:r>
            <a:r>
              <a:rPr lang="en-US" sz="4800" dirty="0" err="1"/>
              <a:t>en</a:t>
            </a:r>
            <a:r>
              <a:rPr lang="en-US" sz="4800" dirty="0"/>
              <a:t> el lateral del </a:t>
            </a:r>
            <a:r>
              <a:rPr lang="en-US" sz="4800" dirty="0" err="1"/>
              <a:t>tubo</a:t>
            </a:r>
            <a:r>
              <a:rPr lang="en-US" sz="4800" dirty="0"/>
              <a:t>. La </a:t>
            </a:r>
            <a:r>
              <a:rPr lang="en-US" sz="4800" dirty="0" err="1"/>
              <a:t>parte</a:t>
            </a:r>
            <a:r>
              <a:rPr lang="en-US" sz="4800" dirty="0"/>
              <a:t> inferior del interior de la tapa de PVC </a:t>
            </a:r>
            <a:r>
              <a:rPr lang="en-US" sz="4800" dirty="0" err="1"/>
              <a:t>donde</a:t>
            </a:r>
            <a:r>
              <a:rPr lang="en-US" sz="4800" dirty="0"/>
              <a:t> se </a:t>
            </a:r>
            <a:r>
              <a:rPr lang="en-US" sz="4800" dirty="0" err="1"/>
              <a:t>dibuja</a:t>
            </a:r>
            <a:r>
              <a:rPr lang="en-US" sz="4800" dirty="0"/>
              <a:t> el </a:t>
            </a:r>
            <a:r>
              <a:rPr lang="en-US" sz="4800" dirty="0" err="1"/>
              <a:t>patrón</a:t>
            </a:r>
            <a:r>
              <a:rPr lang="en-US" sz="4800" dirty="0"/>
              <a:t> del disco de Secchi es 0 cm. Marca </a:t>
            </a:r>
            <a:r>
              <a:rPr lang="en-US" sz="4800" dirty="0" err="1"/>
              <a:t>cada</a:t>
            </a:r>
            <a:r>
              <a:rPr lang="en-US" sz="4800" dirty="0"/>
              <a:t> cm </a:t>
            </a:r>
            <a:r>
              <a:rPr lang="en-US" sz="4800" dirty="0" err="1"/>
              <a:t>hacia</a:t>
            </a:r>
            <a:r>
              <a:rPr lang="en-US" sz="4800" dirty="0"/>
              <a:t> </a:t>
            </a:r>
            <a:r>
              <a:rPr lang="en-US" sz="4800" dirty="0" err="1"/>
              <a:t>arriba</a:t>
            </a:r>
            <a:r>
              <a:rPr lang="en-US" sz="4800" dirty="0"/>
              <a:t> </a:t>
            </a:r>
            <a:r>
              <a:rPr lang="en-US" sz="4800" dirty="0" err="1"/>
              <a:t>desde</a:t>
            </a:r>
            <a:r>
              <a:rPr lang="en-US" sz="4800" dirty="0"/>
              <a:t> ese punto. </a:t>
            </a:r>
          </a:p>
          <a:p>
            <a:pPr marL="0" indent="0" algn="just">
              <a:lnSpc>
                <a:spcPct val="120000"/>
              </a:lnSpc>
              <a:buNone/>
            </a:pPr>
            <a:r>
              <a:rPr lang="en-US" sz="4800" dirty="0"/>
              <a:t>4. Se </a:t>
            </a:r>
            <a:r>
              <a:rPr lang="en-US" sz="4800" dirty="0" err="1"/>
              <a:t>puede</a:t>
            </a:r>
            <a:r>
              <a:rPr lang="en-US" sz="4800" dirty="0"/>
              <a:t> </a:t>
            </a:r>
            <a:r>
              <a:rPr lang="en-US" sz="4800" dirty="0" err="1"/>
              <a:t>instalar</a:t>
            </a:r>
            <a:r>
              <a:rPr lang="en-US" sz="4800" dirty="0"/>
              <a:t> una </a:t>
            </a:r>
            <a:r>
              <a:rPr lang="en-US" sz="4800" dirty="0" err="1"/>
              <a:t>válvula</a:t>
            </a:r>
            <a:r>
              <a:rPr lang="en-US" sz="4800" dirty="0"/>
              <a:t> de </a:t>
            </a:r>
            <a:r>
              <a:rPr lang="en-US" sz="4800" dirty="0" err="1"/>
              <a:t>cierre</a:t>
            </a:r>
            <a:r>
              <a:rPr lang="en-US" sz="4800" dirty="0"/>
              <a:t> </a:t>
            </a:r>
            <a:r>
              <a:rPr lang="en-US" sz="4800" dirty="0" err="1"/>
              <a:t>cerca</a:t>
            </a:r>
            <a:r>
              <a:rPr lang="en-US" sz="4800" dirty="0"/>
              <a:t> de la </a:t>
            </a:r>
            <a:r>
              <a:rPr lang="en-US" sz="4800" dirty="0" err="1"/>
              <a:t>parte</a:t>
            </a:r>
            <a:r>
              <a:rPr lang="en-US" sz="4800" dirty="0"/>
              <a:t> inferior del </a:t>
            </a:r>
            <a:r>
              <a:rPr lang="en-US" sz="4800" dirty="0" err="1"/>
              <a:t>tubo</a:t>
            </a:r>
            <a:r>
              <a:rPr lang="en-US" sz="4800" dirty="0"/>
              <a:t> para </a:t>
            </a:r>
            <a:r>
              <a:rPr lang="en-US" sz="4800" dirty="0" err="1"/>
              <a:t>permitir</a:t>
            </a:r>
            <a:r>
              <a:rPr lang="en-US" sz="4800" dirty="0"/>
              <a:t> que el </a:t>
            </a:r>
            <a:r>
              <a:rPr lang="en-US" sz="4800" dirty="0" err="1"/>
              <a:t>agua</a:t>
            </a:r>
            <a:r>
              <a:rPr lang="en-US" sz="4800" dirty="0"/>
              <a:t> </a:t>
            </a:r>
            <a:r>
              <a:rPr lang="en-US" sz="4800" dirty="0" err="1"/>
              <a:t>salga</a:t>
            </a:r>
            <a:r>
              <a:rPr lang="en-US" sz="4800" dirty="0"/>
              <a:t> de forma </a:t>
            </a:r>
            <a:r>
              <a:rPr lang="en-US" sz="4800" dirty="0" err="1"/>
              <a:t>controlada</a:t>
            </a:r>
            <a:r>
              <a:rPr lang="en-US" sz="4800" dirty="0"/>
              <a:t>; </a:t>
            </a:r>
            <a:r>
              <a:rPr lang="en-US" sz="4800" dirty="0" err="1"/>
              <a:t>esto</a:t>
            </a:r>
            <a:r>
              <a:rPr lang="en-US" sz="4800" dirty="0"/>
              <a:t> se </a:t>
            </a:r>
            <a:r>
              <a:rPr lang="en-US" sz="4800" dirty="0" err="1"/>
              <a:t>asemejaría</a:t>
            </a:r>
            <a:r>
              <a:rPr lang="en-US" sz="4800" dirty="0"/>
              <a:t> a los </a:t>
            </a:r>
            <a:r>
              <a:rPr lang="en-US" sz="4800" dirty="0" err="1"/>
              <a:t>tubos</a:t>
            </a:r>
            <a:r>
              <a:rPr lang="en-US" sz="4800" dirty="0"/>
              <a:t> de </a:t>
            </a:r>
            <a:r>
              <a:rPr lang="en-US" sz="4800" dirty="0" err="1"/>
              <a:t>transparencia</a:t>
            </a:r>
            <a:r>
              <a:rPr lang="en-US" sz="4800" dirty="0"/>
              <a:t> </a:t>
            </a:r>
            <a:r>
              <a:rPr lang="en-US" sz="4800" dirty="0" err="1"/>
              <a:t>disponibles</a:t>
            </a:r>
            <a:r>
              <a:rPr lang="en-US" sz="4800" dirty="0"/>
              <a:t> </a:t>
            </a:r>
            <a:r>
              <a:rPr lang="en-US" sz="4800" dirty="0" err="1"/>
              <a:t>en</a:t>
            </a:r>
            <a:r>
              <a:rPr lang="en-US" sz="4800" dirty="0"/>
              <a:t> el mercado. </a:t>
            </a:r>
            <a:r>
              <a:rPr lang="en-US" sz="4800" dirty="0" err="1"/>
              <a:t>También</a:t>
            </a:r>
            <a:r>
              <a:rPr lang="en-US" sz="4800" dirty="0"/>
              <a:t> </a:t>
            </a:r>
            <a:r>
              <a:rPr lang="en-US" sz="4800" dirty="0" err="1"/>
              <a:t>puedes</a:t>
            </a:r>
            <a:r>
              <a:rPr lang="en-US" sz="4800" dirty="0"/>
              <a:t> </a:t>
            </a:r>
            <a:r>
              <a:rPr lang="en-US" sz="4800" dirty="0" err="1"/>
              <a:t>hacer</a:t>
            </a:r>
            <a:r>
              <a:rPr lang="en-US" sz="4800" dirty="0"/>
              <a:t> un </a:t>
            </a:r>
            <a:r>
              <a:rPr lang="en-US" sz="4800" dirty="0" err="1"/>
              <a:t>pequeño</a:t>
            </a:r>
            <a:r>
              <a:rPr lang="en-US" sz="4800" dirty="0"/>
              <a:t> </a:t>
            </a:r>
            <a:r>
              <a:rPr lang="en-US" sz="4800" dirty="0" err="1"/>
              <a:t>agujero</a:t>
            </a:r>
            <a:r>
              <a:rPr lang="en-US" sz="4800" dirty="0"/>
              <a:t> </a:t>
            </a:r>
            <a:r>
              <a:rPr lang="en-US" sz="4800" dirty="0" err="1"/>
              <a:t>cerca</a:t>
            </a:r>
            <a:r>
              <a:rPr lang="en-US" sz="4800" dirty="0"/>
              <a:t> del </a:t>
            </a:r>
            <a:r>
              <a:rPr lang="en-US" sz="4800" dirty="0" err="1"/>
              <a:t>fondo</a:t>
            </a:r>
            <a:r>
              <a:rPr lang="en-US" sz="4800" dirty="0"/>
              <a:t> que </a:t>
            </a:r>
            <a:r>
              <a:rPr lang="en-US" sz="4800" dirty="0" err="1"/>
              <a:t>puedas</a:t>
            </a:r>
            <a:r>
              <a:rPr lang="en-US" sz="4800" dirty="0"/>
              <a:t> </a:t>
            </a:r>
            <a:r>
              <a:rPr lang="en-US" sz="4800" dirty="0" err="1"/>
              <a:t>tapar</a:t>
            </a:r>
            <a:r>
              <a:rPr lang="en-US" sz="4800" dirty="0"/>
              <a:t> con el </a:t>
            </a:r>
            <a:r>
              <a:rPr lang="en-US" sz="4800" dirty="0" err="1"/>
              <a:t>dedo</a:t>
            </a:r>
            <a:r>
              <a:rPr lang="en-US" sz="4800" dirty="0"/>
              <a:t> </a:t>
            </a:r>
            <a:r>
              <a:rPr lang="en-US" sz="4800" dirty="0" err="1"/>
              <a:t>cuando</a:t>
            </a:r>
            <a:r>
              <a:rPr lang="en-US" sz="4800" dirty="0"/>
              <a:t> </a:t>
            </a:r>
            <a:r>
              <a:rPr lang="en-US" sz="4800" dirty="0" err="1"/>
              <a:t>hagas</a:t>
            </a:r>
            <a:r>
              <a:rPr lang="en-US" sz="4800" dirty="0"/>
              <a:t> las </a:t>
            </a:r>
            <a:r>
              <a:rPr lang="en-US" sz="4800" dirty="0" err="1"/>
              <a:t>mediciones</a:t>
            </a:r>
            <a:r>
              <a:rPr lang="en-US" sz="4800" dirty="0"/>
              <a:t>.</a:t>
            </a:r>
          </a:p>
        </p:txBody>
      </p:sp>
      <p:pic>
        <p:nvPicPr>
          <p:cNvPr id="8" name="Content Placeholder 7" descr="Diagram of a transparency tube. You need a clear tube, 4.5 cm x 120 cm. Mark off in one cm increments. The bottom has a PVC cap with a black and white cross pattern. "/>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02259" y="2224244"/>
            <a:ext cx="2320539" cy="2711419"/>
          </a:xfrm>
          <a:prstGeom prst="rect">
            <a:avLst/>
          </a:prstGeom>
        </p:spPr>
      </p:pic>
      <p:sp>
        <p:nvSpPr>
          <p:cNvPr id="9" name="TextBox 8"/>
          <p:cNvSpPr txBox="1"/>
          <p:nvPr/>
        </p:nvSpPr>
        <p:spPr>
          <a:xfrm>
            <a:off x="1394411" y="6110279"/>
            <a:ext cx="7566457" cy="646331"/>
          </a:xfrm>
          <a:prstGeom prst="rect">
            <a:avLst/>
          </a:prstGeom>
          <a:noFill/>
        </p:spPr>
        <p:txBody>
          <a:bodyPr wrap="square" rtlCol="0">
            <a:spAutoFit/>
          </a:bodyPr>
          <a:lstStyle/>
          <a:p>
            <a:r>
              <a:rPr lang="en-US" sz="1200" i="1" dirty="0"/>
              <a:t>*</a:t>
            </a:r>
            <a:r>
              <a:rPr lang="en-US" sz="1200" i="1" dirty="0" err="1"/>
              <a:t>Muchas</a:t>
            </a:r>
            <a:r>
              <a:rPr lang="en-US" sz="1200" i="1" dirty="0"/>
              <a:t> </a:t>
            </a:r>
            <a:r>
              <a:rPr lang="en-US" sz="1200" i="1" dirty="0" err="1"/>
              <a:t>ferreterías</a:t>
            </a:r>
            <a:r>
              <a:rPr lang="en-US" sz="1200" i="1" dirty="0"/>
              <a:t> </a:t>
            </a:r>
            <a:r>
              <a:rPr lang="en-US" sz="1200" i="1" dirty="0" err="1"/>
              <a:t>tienen</a:t>
            </a:r>
            <a:r>
              <a:rPr lang="en-US" sz="1200" i="1" dirty="0"/>
              <a:t> </a:t>
            </a:r>
            <a:r>
              <a:rPr lang="en-US" sz="1200" i="1" dirty="0" err="1"/>
              <a:t>tubos</a:t>
            </a:r>
            <a:r>
              <a:rPr lang="en-US" sz="1200" i="1" dirty="0"/>
              <a:t> largos para </a:t>
            </a:r>
            <a:r>
              <a:rPr lang="en-US" sz="1200" i="1" dirty="0" err="1"/>
              <a:t>proteger</a:t>
            </a:r>
            <a:r>
              <a:rPr lang="en-US" sz="1200" i="1" dirty="0"/>
              <a:t> las bombillas </a:t>
            </a:r>
            <a:r>
              <a:rPr lang="en-US" sz="1200" i="1" dirty="0" err="1"/>
              <a:t>fluorescentes</a:t>
            </a:r>
            <a:r>
              <a:rPr lang="en-US" sz="1200" i="1" dirty="0"/>
              <a:t>. Son </a:t>
            </a:r>
            <a:r>
              <a:rPr lang="en-US" sz="1200" i="1" dirty="0" err="1"/>
              <a:t>baratos</a:t>
            </a:r>
            <a:r>
              <a:rPr lang="en-US" sz="1200" i="1" dirty="0"/>
              <a:t> y </a:t>
            </a:r>
            <a:r>
              <a:rPr lang="en-US" sz="1200" i="1" dirty="0" err="1"/>
              <a:t>constituyen</a:t>
            </a:r>
            <a:r>
              <a:rPr lang="en-US" sz="1200" i="1" dirty="0"/>
              <a:t> </a:t>
            </a:r>
            <a:r>
              <a:rPr lang="en-US" sz="1200" i="1" dirty="0" err="1"/>
              <a:t>excelentes</a:t>
            </a:r>
            <a:r>
              <a:rPr lang="en-US" sz="1200" i="1" dirty="0"/>
              <a:t> </a:t>
            </a:r>
            <a:r>
              <a:rPr lang="en-US" sz="1200" i="1" dirty="0" err="1"/>
              <a:t>tubos</a:t>
            </a:r>
            <a:r>
              <a:rPr lang="en-US" sz="1200" i="1" dirty="0"/>
              <a:t> de </a:t>
            </a:r>
            <a:r>
              <a:rPr lang="en-US" sz="1200" i="1" dirty="0" err="1"/>
              <a:t>transparencia</a:t>
            </a:r>
            <a:r>
              <a:rPr lang="en-US" sz="1200" i="1" dirty="0"/>
              <a:t>. Si no </a:t>
            </a:r>
            <a:r>
              <a:rPr lang="en-US" sz="1200" i="1" dirty="0" err="1"/>
              <a:t>están</a:t>
            </a:r>
            <a:r>
              <a:rPr lang="en-US" sz="1200" i="1" dirty="0"/>
              <a:t> </a:t>
            </a:r>
            <a:r>
              <a:rPr lang="en-US" sz="1200" i="1" dirty="0" err="1"/>
              <a:t>disponibles</a:t>
            </a:r>
            <a:r>
              <a:rPr lang="en-US" sz="1200" i="1" dirty="0"/>
              <a:t>, se </a:t>
            </a:r>
            <a:r>
              <a:rPr lang="en-US" sz="1200" i="1" dirty="0" err="1"/>
              <a:t>puede</a:t>
            </a:r>
            <a:r>
              <a:rPr lang="en-US" sz="1200" i="1" dirty="0"/>
              <a:t> </a:t>
            </a:r>
            <a:r>
              <a:rPr lang="en-US" sz="1200" i="1" dirty="0" err="1"/>
              <a:t>utilizar</a:t>
            </a:r>
            <a:r>
              <a:rPr lang="en-US" sz="1200" i="1" dirty="0"/>
              <a:t> </a:t>
            </a:r>
            <a:r>
              <a:rPr lang="en-US" sz="1200" i="1" dirty="0" err="1"/>
              <a:t>cualquier</a:t>
            </a:r>
            <a:r>
              <a:rPr lang="en-US" sz="1200" i="1" dirty="0"/>
              <a:t> </a:t>
            </a:r>
            <a:r>
              <a:rPr lang="en-US" sz="1200" i="1" dirty="0" err="1"/>
              <a:t>tubo</a:t>
            </a:r>
            <a:r>
              <a:rPr lang="en-US" sz="1200" i="1" dirty="0"/>
              <a:t> largo de </a:t>
            </a:r>
            <a:r>
              <a:rPr lang="en-US" sz="1200" i="1" dirty="0" err="1"/>
              <a:t>plástico</a:t>
            </a:r>
            <a:r>
              <a:rPr lang="en-US" sz="1200" i="1" dirty="0"/>
              <a:t> </a:t>
            </a:r>
            <a:r>
              <a:rPr lang="en-US" sz="1200" i="1" dirty="0" err="1"/>
              <a:t>transparente</a:t>
            </a:r>
            <a:r>
              <a:rPr lang="en-US" sz="1200" i="1" dirty="0"/>
              <a:t>: la </a:t>
            </a:r>
            <a:r>
              <a:rPr lang="en-US" sz="1200" i="1" dirty="0" err="1"/>
              <a:t>longitud</a:t>
            </a:r>
            <a:r>
              <a:rPr lang="en-US" sz="1200" i="1" dirty="0"/>
              <a:t> es </a:t>
            </a:r>
            <a:r>
              <a:rPr lang="en-US" sz="1200" i="1" dirty="0" err="1"/>
              <a:t>más</a:t>
            </a:r>
            <a:r>
              <a:rPr lang="en-US" sz="1200" i="1" dirty="0"/>
              <a:t> </a:t>
            </a:r>
            <a:r>
              <a:rPr lang="en-US" sz="1200" i="1" dirty="0" err="1"/>
              <a:t>importante</a:t>
            </a:r>
            <a:r>
              <a:rPr lang="en-US" sz="1200" i="1" dirty="0"/>
              <a:t> que el </a:t>
            </a:r>
            <a:r>
              <a:rPr lang="en-US" sz="1200" i="1" dirty="0" err="1"/>
              <a:t>diámetro</a:t>
            </a:r>
            <a:r>
              <a:rPr lang="en-US" sz="1200" i="1" dirty="0"/>
              <a:t>. </a:t>
            </a:r>
            <a:endParaRPr lang="en-US" dirty="0"/>
          </a:p>
        </p:txBody>
      </p:sp>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2" name="CuadroTexto 11"/>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933605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41</a:t>
            </a:fld>
            <a:endParaRPr lang="en-US" dirty="0"/>
          </a:p>
        </p:txBody>
      </p:sp>
      <p:sp>
        <p:nvSpPr>
          <p:cNvPr id="2" name="Title 1"/>
          <p:cNvSpPr>
            <a:spLocks noGrp="1"/>
          </p:cNvSpPr>
          <p:nvPr>
            <p:ph type="title"/>
          </p:nvPr>
        </p:nvSpPr>
        <p:spPr>
          <a:xfrm>
            <a:off x="1270832" y="676164"/>
            <a:ext cx="7690037" cy="1209080"/>
          </a:xfrm>
        </p:spPr>
        <p:txBody>
          <a:bodyPr>
            <a:noAutofit/>
          </a:bodyPr>
          <a:lstStyle/>
          <a:p>
            <a:r>
              <a:rPr lang="en-US" sz="2400" b="1" dirty="0" err="1">
                <a:solidFill>
                  <a:srgbClr val="000090"/>
                </a:solidFill>
              </a:rPr>
              <a:t>En</a:t>
            </a:r>
            <a:r>
              <a:rPr lang="en-US" sz="2400" b="1" dirty="0">
                <a:solidFill>
                  <a:srgbClr val="000090"/>
                </a:solidFill>
              </a:rPr>
              <a:t> el campo: </a:t>
            </a:r>
            <a:r>
              <a:rPr lang="en-US" sz="2400" b="1" dirty="0" err="1">
                <a:solidFill>
                  <a:srgbClr val="000090"/>
                </a:solidFill>
              </a:rPr>
              <a:t>Recoger</a:t>
            </a:r>
            <a:r>
              <a:rPr lang="en-US" sz="2400" b="1" dirty="0">
                <a:solidFill>
                  <a:srgbClr val="000090"/>
                </a:solidFill>
              </a:rPr>
              <a:t> la </a:t>
            </a:r>
            <a:r>
              <a:rPr lang="en-US" sz="2400" b="1" dirty="0" err="1">
                <a:solidFill>
                  <a:srgbClr val="000090"/>
                </a:solidFill>
              </a:rPr>
              <a:t>muestra</a:t>
            </a:r>
            <a:r>
              <a:rPr lang="en-US" sz="2400" b="1" dirty="0">
                <a:solidFill>
                  <a:srgbClr val="000090"/>
                </a:solidFill>
              </a:rPr>
              <a:t> de </a:t>
            </a:r>
            <a:r>
              <a:rPr lang="en-US" sz="2400" b="1" dirty="0" err="1">
                <a:solidFill>
                  <a:srgbClr val="000090"/>
                </a:solidFill>
              </a:rPr>
              <a:t>agua</a:t>
            </a:r>
            <a:endParaRPr lang="en-US" sz="2400" b="1" dirty="0">
              <a:solidFill>
                <a:srgbClr val="000090"/>
              </a:solidFill>
            </a:endParaRPr>
          </a:p>
        </p:txBody>
      </p:sp>
      <p:sp>
        <p:nvSpPr>
          <p:cNvPr id="6" name="Content Placeholder 5"/>
          <p:cNvSpPr>
            <a:spLocks noGrp="1"/>
          </p:cNvSpPr>
          <p:nvPr>
            <p:ph sz="half" idx="1"/>
          </p:nvPr>
        </p:nvSpPr>
        <p:spPr>
          <a:xfrm>
            <a:off x="1270831" y="1709635"/>
            <a:ext cx="4459569" cy="4796268"/>
          </a:xfrm>
        </p:spPr>
        <p:txBody>
          <a:bodyPr>
            <a:noAutofit/>
          </a:bodyPr>
          <a:lstStyle/>
          <a:p>
            <a:pPr algn="just">
              <a:spcAft>
                <a:spcPts val="600"/>
              </a:spcAft>
            </a:pPr>
            <a:r>
              <a:rPr lang="en-US" sz="1400" dirty="0" err="1"/>
              <a:t>Ponerse</a:t>
            </a:r>
            <a:r>
              <a:rPr lang="en-US" sz="1400" dirty="0"/>
              <a:t> </a:t>
            </a:r>
            <a:r>
              <a:rPr lang="en-US" sz="1400" dirty="0" err="1"/>
              <a:t>guantes</a:t>
            </a:r>
            <a:r>
              <a:rPr lang="en-US" sz="1400" dirty="0"/>
              <a:t> de </a:t>
            </a:r>
            <a:r>
              <a:rPr lang="en-US" sz="1400" dirty="0" err="1"/>
              <a:t>protección</a:t>
            </a:r>
            <a:endParaRPr lang="en-US" sz="1400" dirty="0"/>
          </a:p>
          <a:p>
            <a:pPr algn="just">
              <a:spcAft>
                <a:spcPts val="600"/>
              </a:spcAft>
            </a:pPr>
            <a:r>
              <a:rPr lang="en-US" sz="1400" dirty="0" err="1"/>
              <a:t>Enjuagar</a:t>
            </a:r>
            <a:r>
              <a:rPr lang="en-US" sz="1400" dirty="0"/>
              <a:t> el </a:t>
            </a:r>
            <a:r>
              <a:rPr lang="en-US" sz="1400" dirty="0" err="1"/>
              <a:t>cubo</a:t>
            </a:r>
            <a:r>
              <a:rPr lang="en-US" sz="1400" dirty="0"/>
              <a:t> con </a:t>
            </a:r>
            <a:r>
              <a:rPr lang="en-US" sz="1400" dirty="0" err="1"/>
              <a:t>agua</a:t>
            </a:r>
            <a:r>
              <a:rPr lang="en-US" sz="1400" dirty="0"/>
              <a:t> del </a:t>
            </a:r>
            <a:r>
              <a:rPr lang="en-US" sz="1400" dirty="0" err="1"/>
              <a:t>lugar</a:t>
            </a:r>
            <a:r>
              <a:rPr lang="en-US" sz="1400" dirty="0"/>
              <a:t> para </a:t>
            </a:r>
            <a:r>
              <a:rPr lang="en-US" sz="1400" dirty="0" err="1"/>
              <a:t>evitar</a:t>
            </a:r>
            <a:r>
              <a:rPr lang="en-US" sz="1400" dirty="0"/>
              <a:t> la </a:t>
            </a:r>
            <a:r>
              <a:rPr lang="en-US" sz="1400" dirty="0" err="1"/>
              <a:t>contaminación</a:t>
            </a:r>
            <a:r>
              <a:rPr lang="en-US" sz="1400" dirty="0"/>
              <a:t>.</a:t>
            </a:r>
          </a:p>
          <a:p>
            <a:pPr lvl="1" algn="just">
              <a:spcAft>
                <a:spcPts val="600"/>
              </a:spcAft>
            </a:pPr>
            <a:r>
              <a:rPr lang="en-US" sz="1000" dirty="0"/>
              <a:t>No </a:t>
            </a:r>
            <a:r>
              <a:rPr lang="en-US" sz="1000" dirty="0" err="1"/>
              <a:t>utilice</a:t>
            </a:r>
            <a:r>
              <a:rPr lang="en-US" sz="1000" dirty="0"/>
              <a:t> </a:t>
            </a:r>
            <a:r>
              <a:rPr lang="en-US" sz="1000" dirty="0" err="1"/>
              <a:t>agua</a:t>
            </a:r>
            <a:r>
              <a:rPr lang="en-US" sz="1000" dirty="0"/>
              <a:t> </a:t>
            </a:r>
            <a:r>
              <a:rPr lang="en-US" sz="1000" dirty="0" err="1"/>
              <a:t>destilada</a:t>
            </a:r>
            <a:r>
              <a:rPr lang="en-US" sz="1000" dirty="0"/>
              <a:t> para </a:t>
            </a:r>
            <a:r>
              <a:rPr lang="en-US" sz="1000" dirty="0" err="1"/>
              <a:t>limpiar</a:t>
            </a:r>
            <a:r>
              <a:rPr lang="en-US" sz="1000" dirty="0"/>
              <a:t> el </a:t>
            </a:r>
            <a:r>
              <a:rPr lang="en-US" sz="1000" dirty="0" err="1"/>
              <a:t>cubo</a:t>
            </a:r>
            <a:r>
              <a:rPr lang="en-US" sz="1000" dirty="0"/>
              <a:t>.</a:t>
            </a:r>
          </a:p>
          <a:p>
            <a:pPr lvl="1" algn="just">
              <a:spcAft>
                <a:spcPts val="600"/>
              </a:spcAft>
            </a:pPr>
            <a:r>
              <a:rPr lang="en-US" sz="1000" dirty="0" err="1"/>
              <a:t>Sujete</a:t>
            </a:r>
            <a:r>
              <a:rPr lang="en-US" sz="1000" dirty="0"/>
              <a:t> bien la </a:t>
            </a:r>
            <a:r>
              <a:rPr lang="en-US" sz="1000" dirty="0" err="1"/>
              <a:t>cuerda</a:t>
            </a:r>
            <a:r>
              <a:rPr lang="en-US" sz="1000" dirty="0"/>
              <a:t>. </a:t>
            </a:r>
          </a:p>
          <a:p>
            <a:pPr lvl="1" algn="just">
              <a:spcAft>
                <a:spcPts val="600"/>
              </a:spcAft>
            </a:pPr>
            <a:r>
              <a:rPr lang="en-US" sz="1000" dirty="0"/>
              <a:t>Si </a:t>
            </a:r>
            <a:r>
              <a:rPr lang="en-US" sz="1000" dirty="0" err="1"/>
              <a:t>su</a:t>
            </a:r>
            <a:r>
              <a:rPr lang="en-US" sz="1000" dirty="0"/>
              <a:t> </a:t>
            </a:r>
            <a:r>
              <a:rPr lang="en-US" sz="1000" dirty="0" err="1"/>
              <a:t>lugar</a:t>
            </a:r>
            <a:r>
              <a:rPr lang="en-US" sz="1000" dirty="0"/>
              <a:t> de </a:t>
            </a:r>
            <a:r>
              <a:rPr lang="en-US" sz="1000" dirty="0" err="1"/>
              <a:t>muestreo</a:t>
            </a:r>
            <a:r>
              <a:rPr lang="en-US" sz="1000" dirty="0"/>
              <a:t> es un arroyo, tire el </a:t>
            </a:r>
            <a:r>
              <a:rPr lang="en-US" sz="1000" dirty="0" err="1"/>
              <a:t>cubo</a:t>
            </a:r>
            <a:r>
              <a:rPr lang="en-US" sz="1000" dirty="0"/>
              <a:t> a una zona bien </a:t>
            </a:r>
            <a:r>
              <a:rPr lang="en-US" sz="1000" dirty="0" err="1"/>
              <a:t>mezclada</a:t>
            </a:r>
            <a:r>
              <a:rPr lang="en-US" sz="1000" dirty="0"/>
              <a:t> (un </a:t>
            </a:r>
            <a:r>
              <a:rPr lang="en-US" sz="1000" dirty="0" err="1"/>
              <a:t>riachuelo</a:t>
            </a:r>
            <a:r>
              <a:rPr lang="en-US" sz="1000" dirty="0"/>
              <a:t>), a </a:t>
            </a:r>
            <a:r>
              <a:rPr lang="en-US" sz="1000" dirty="0" err="1"/>
              <a:t>poca</a:t>
            </a:r>
            <a:r>
              <a:rPr lang="en-US" sz="1000" dirty="0"/>
              <a:t> </a:t>
            </a:r>
            <a:r>
              <a:rPr lang="en-US" sz="1000" dirty="0" err="1"/>
              <a:t>distancia</a:t>
            </a:r>
            <a:r>
              <a:rPr lang="en-US" sz="1000" dirty="0"/>
              <a:t> de la </a:t>
            </a:r>
            <a:r>
              <a:rPr lang="en-US" sz="1000" dirty="0" err="1"/>
              <a:t>orilla</a:t>
            </a:r>
            <a:r>
              <a:rPr lang="en-US" sz="1000" dirty="0"/>
              <a:t>. Lo ideal es que el </a:t>
            </a:r>
            <a:r>
              <a:rPr lang="en-US" sz="1000" dirty="0" err="1"/>
              <a:t>agua</a:t>
            </a:r>
            <a:r>
              <a:rPr lang="en-US" sz="1000" dirty="0"/>
              <a:t> </a:t>
            </a:r>
            <a:r>
              <a:rPr lang="en-US" sz="1000" dirty="0" err="1"/>
              <a:t>fluya</a:t>
            </a:r>
            <a:r>
              <a:rPr lang="en-US" sz="1000" dirty="0"/>
              <a:t> </a:t>
            </a:r>
            <a:r>
              <a:rPr lang="en-US" sz="1000" dirty="0" err="1"/>
              <a:t>ligeramente</a:t>
            </a:r>
            <a:r>
              <a:rPr lang="en-US" sz="1000" dirty="0"/>
              <a:t>. Si </a:t>
            </a:r>
            <a:r>
              <a:rPr lang="en-US" sz="1000" dirty="0" err="1"/>
              <a:t>está</a:t>
            </a:r>
            <a:r>
              <a:rPr lang="en-US" sz="1000" dirty="0"/>
              <a:t> </a:t>
            </a:r>
            <a:r>
              <a:rPr lang="en-US" sz="1000" dirty="0" err="1"/>
              <a:t>tomando</a:t>
            </a:r>
            <a:r>
              <a:rPr lang="en-US" sz="1000" dirty="0"/>
              <a:t> </a:t>
            </a:r>
            <a:r>
              <a:rPr lang="en-US" sz="1000" dirty="0" err="1"/>
              <a:t>muestras</a:t>
            </a:r>
            <a:r>
              <a:rPr lang="en-US" sz="1000" dirty="0"/>
              <a:t> </a:t>
            </a:r>
            <a:r>
              <a:rPr lang="en-US" sz="1000" dirty="0" err="1"/>
              <a:t>en</a:t>
            </a:r>
            <a:r>
              <a:rPr lang="en-US" sz="1000" dirty="0"/>
              <a:t> un </a:t>
            </a:r>
            <a:r>
              <a:rPr lang="en-US" sz="1000" dirty="0" err="1"/>
              <a:t>lago</a:t>
            </a:r>
            <a:r>
              <a:rPr lang="en-US" sz="1000" dirty="0"/>
              <a:t>, una </a:t>
            </a:r>
            <a:r>
              <a:rPr lang="en-US" sz="1000" dirty="0" err="1"/>
              <a:t>bahía</a:t>
            </a:r>
            <a:r>
              <a:rPr lang="en-US" sz="1000" dirty="0"/>
              <a:t> o el </a:t>
            </a:r>
            <a:r>
              <a:rPr lang="en-US" sz="1000" dirty="0" err="1"/>
              <a:t>océano</a:t>
            </a:r>
            <a:r>
              <a:rPr lang="en-US" sz="1000" dirty="0"/>
              <a:t>, </a:t>
            </a:r>
            <a:r>
              <a:rPr lang="en-US" sz="1000" dirty="0" err="1"/>
              <a:t>sitúese</a:t>
            </a:r>
            <a:r>
              <a:rPr lang="en-US" sz="1000" dirty="0"/>
              <a:t> </a:t>
            </a:r>
            <a:r>
              <a:rPr lang="en-US" sz="1000" dirty="0" err="1"/>
              <a:t>en</a:t>
            </a:r>
            <a:r>
              <a:rPr lang="en-US" sz="1000" dirty="0"/>
              <a:t> la </a:t>
            </a:r>
            <a:r>
              <a:rPr lang="en-US" sz="1000" dirty="0" err="1"/>
              <a:t>orilla</a:t>
            </a:r>
            <a:r>
              <a:rPr lang="en-US" sz="1000" dirty="0"/>
              <a:t> y lance el </a:t>
            </a:r>
            <a:r>
              <a:rPr lang="en-US" sz="1000" dirty="0" err="1"/>
              <a:t>balde</a:t>
            </a:r>
            <a:r>
              <a:rPr lang="en-US" sz="1000" dirty="0"/>
              <a:t> lo </a:t>
            </a:r>
            <a:r>
              <a:rPr lang="en-US" sz="1000" dirty="0" err="1"/>
              <a:t>más</a:t>
            </a:r>
            <a:r>
              <a:rPr lang="en-US" sz="1000" dirty="0"/>
              <a:t> </a:t>
            </a:r>
            <a:r>
              <a:rPr lang="en-US" sz="1000" dirty="0" err="1"/>
              <a:t>lejos</a:t>
            </a:r>
            <a:r>
              <a:rPr lang="en-US" sz="1000" dirty="0"/>
              <a:t> </a:t>
            </a:r>
            <a:r>
              <a:rPr lang="en-US" sz="1000" dirty="0" err="1"/>
              <a:t>posible</a:t>
            </a:r>
            <a:r>
              <a:rPr lang="en-US" sz="1000" dirty="0"/>
              <a:t> para </a:t>
            </a:r>
            <a:r>
              <a:rPr lang="en-US" sz="1000" dirty="0" err="1"/>
              <a:t>recoger</a:t>
            </a:r>
            <a:r>
              <a:rPr lang="en-US" sz="1000" dirty="0"/>
              <a:t> la </a:t>
            </a:r>
            <a:r>
              <a:rPr lang="en-US" sz="1000" dirty="0" err="1"/>
              <a:t>muestra</a:t>
            </a:r>
            <a:r>
              <a:rPr lang="en-US" sz="1000" dirty="0"/>
              <a:t>.</a:t>
            </a:r>
          </a:p>
          <a:p>
            <a:pPr lvl="1" algn="just">
              <a:spcAft>
                <a:spcPts val="600"/>
              </a:spcAft>
            </a:pPr>
            <a:r>
              <a:rPr lang="en-US" sz="1000" dirty="0"/>
              <a:t>Si el </a:t>
            </a:r>
            <a:r>
              <a:rPr lang="en-US" sz="1000" dirty="0" err="1"/>
              <a:t>balde</a:t>
            </a:r>
            <a:r>
              <a:rPr lang="en-US" sz="1000" dirty="0"/>
              <a:t> </a:t>
            </a:r>
            <a:r>
              <a:rPr lang="en-US" sz="1000" dirty="0" err="1"/>
              <a:t>flota</a:t>
            </a:r>
            <a:r>
              <a:rPr lang="en-US" sz="1000" dirty="0"/>
              <a:t>, </a:t>
            </a:r>
            <a:r>
              <a:rPr lang="en-US" sz="1000" dirty="0" err="1"/>
              <a:t>empuje</a:t>
            </a:r>
            <a:r>
              <a:rPr lang="en-US" sz="1000" dirty="0"/>
              <a:t> la </a:t>
            </a:r>
            <a:r>
              <a:rPr lang="en-US" sz="1000" dirty="0" err="1"/>
              <a:t>cuerda</a:t>
            </a:r>
            <a:r>
              <a:rPr lang="en-US" sz="1000" dirty="0"/>
              <a:t> hasta que entre algo de </a:t>
            </a:r>
            <a:r>
              <a:rPr lang="en-US" sz="1000" dirty="0" err="1"/>
              <a:t>agua</a:t>
            </a:r>
            <a:r>
              <a:rPr lang="en-US" sz="1000" dirty="0"/>
              <a:t> </a:t>
            </a:r>
            <a:r>
              <a:rPr lang="en-US" sz="1000" dirty="0" err="1"/>
              <a:t>en</a:t>
            </a:r>
            <a:r>
              <a:rPr lang="en-US" sz="1000" dirty="0"/>
              <a:t> el </a:t>
            </a:r>
            <a:r>
              <a:rPr lang="en-US" sz="1000" dirty="0" err="1"/>
              <a:t>balde</a:t>
            </a:r>
            <a:r>
              <a:rPr lang="en-US" sz="1000" dirty="0"/>
              <a:t>. </a:t>
            </a:r>
          </a:p>
          <a:p>
            <a:pPr lvl="1" algn="just">
              <a:spcAft>
                <a:spcPts val="600"/>
              </a:spcAft>
            </a:pPr>
            <a:r>
              <a:rPr lang="en-US" sz="1000" dirty="0" err="1"/>
              <a:t>Siempre</a:t>
            </a:r>
            <a:r>
              <a:rPr lang="en-US" sz="1000" dirty="0"/>
              <a:t> debe </a:t>
            </a:r>
            <a:r>
              <a:rPr lang="en-US" sz="1000" dirty="0" err="1"/>
              <a:t>tomar</a:t>
            </a:r>
            <a:r>
              <a:rPr lang="en-US" sz="1000" dirty="0"/>
              <a:t> una </a:t>
            </a:r>
            <a:r>
              <a:rPr lang="en-US" sz="1000" dirty="0" err="1"/>
              <a:t>muestra</a:t>
            </a:r>
            <a:r>
              <a:rPr lang="en-US" sz="1000" dirty="0"/>
              <a:t> de la </a:t>
            </a:r>
            <a:r>
              <a:rPr lang="en-US" sz="1000" dirty="0" err="1"/>
              <a:t>parte</a:t>
            </a:r>
            <a:r>
              <a:rPr lang="en-US" sz="1000" dirty="0"/>
              <a:t> superior de la </a:t>
            </a:r>
            <a:r>
              <a:rPr lang="en-US" sz="1000" dirty="0" err="1"/>
              <a:t>superficie</a:t>
            </a:r>
            <a:r>
              <a:rPr lang="en-US" sz="1000" dirty="0"/>
              <a:t> del </a:t>
            </a:r>
            <a:r>
              <a:rPr lang="en-US" sz="1000" dirty="0" err="1"/>
              <a:t>agua</a:t>
            </a:r>
            <a:r>
              <a:rPr lang="en-US" sz="1000" dirty="0"/>
              <a:t>. </a:t>
            </a:r>
            <a:r>
              <a:rPr lang="en-US" sz="1000" dirty="0" err="1"/>
              <a:t>Tenga</a:t>
            </a:r>
            <a:r>
              <a:rPr lang="en-US" sz="1000" dirty="0"/>
              <a:t> </a:t>
            </a:r>
            <a:r>
              <a:rPr lang="en-US" sz="1000" dirty="0" err="1"/>
              <a:t>cuidado</a:t>
            </a:r>
            <a:r>
              <a:rPr lang="en-US" sz="1000" dirty="0"/>
              <a:t> de no </a:t>
            </a:r>
            <a:r>
              <a:rPr lang="en-US" sz="1000" dirty="0" err="1"/>
              <a:t>dejar</a:t>
            </a:r>
            <a:r>
              <a:rPr lang="en-US" sz="1000" dirty="0"/>
              <a:t> que el </a:t>
            </a:r>
            <a:r>
              <a:rPr lang="en-US" sz="1000" dirty="0" err="1"/>
              <a:t>balde</a:t>
            </a:r>
            <a:r>
              <a:rPr lang="en-US" sz="1000" dirty="0"/>
              <a:t> se </a:t>
            </a:r>
            <a:r>
              <a:rPr lang="en-US" sz="1000" dirty="0" err="1"/>
              <a:t>hunda</a:t>
            </a:r>
            <a:r>
              <a:rPr lang="en-US" sz="1000" dirty="0"/>
              <a:t> hasta el </a:t>
            </a:r>
            <a:r>
              <a:rPr lang="en-US" sz="1000" dirty="0" err="1"/>
              <a:t>fondo</a:t>
            </a:r>
            <a:r>
              <a:rPr lang="en-US" sz="1000" dirty="0"/>
              <a:t> </a:t>
            </a:r>
            <a:r>
              <a:rPr lang="en-US" sz="1000" dirty="0" err="1"/>
              <a:t>ni</a:t>
            </a:r>
            <a:r>
              <a:rPr lang="en-US" sz="1000" dirty="0"/>
              <a:t> de remover los </a:t>
            </a:r>
            <a:r>
              <a:rPr lang="en-US" sz="1000" dirty="0" err="1"/>
              <a:t>sedimentos</a:t>
            </a:r>
            <a:r>
              <a:rPr lang="en-US" sz="1000" dirty="0"/>
              <a:t> del </a:t>
            </a:r>
            <a:r>
              <a:rPr lang="en-US" sz="1000" dirty="0" err="1"/>
              <a:t>fondo</a:t>
            </a:r>
            <a:r>
              <a:rPr lang="en-US" sz="1000" dirty="0"/>
              <a:t>.</a:t>
            </a:r>
          </a:p>
          <a:p>
            <a:pPr lvl="1" algn="just">
              <a:spcAft>
                <a:spcPts val="600"/>
              </a:spcAft>
            </a:pPr>
            <a:r>
              <a:rPr lang="en-US" sz="1000" dirty="0" err="1"/>
              <a:t>Recoja</a:t>
            </a:r>
            <a:r>
              <a:rPr lang="en-US" sz="1000" dirty="0"/>
              <a:t> una </a:t>
            </a:r>
            <a:r>
              <a:rPr lang="en-US" sz="1000" dirty="0" err="1"/>
              <a:t>muestra</a:t>
            </a:r>
            <a:r>
              <a:rPr lang="en-US" sz="1000" dirty="0"/>
              <a:t> de </a:t>
            </a:r>
            <a:r>
              <a:rPr lang="en-US" sz="1000" dirty="0" err="1"/>
              <a:t>agua</a:t>
            </a:r>
            <a:r>
              <a:rPr lang="en-US" sz="1000" dirty="0"/>
              <a:t> superficial de la </a:t>
            </a:r>
            <a:r>
              <a:rPr lang="en-US" sz="1000" dirty="0" err="1"/>
              <a:t>siguiente</a:t>
            </a:r>
            <a:r>
              <a:rPr lang="en-US" sz="1000" dirty="0"/>
              <a:t> </a:t>
            </a:r>
            <a:r>
              <a:rPr lang="en-US" sz="1000" dirty="0" err="1"/>
              <a:t>manera</a:t>
            </a:r>
            <a:r>
              <a:rPr lang="en-US" sz="1000" dirty="0"/>
              <a:t>: </a:t>
            </a:r>
          </a:p>
          <a:p>
            <a:pPr lvl="1" algn="just">
              <a:spcAft>
                <a:spcPts val="600"/>
              </a:spcAft>
            </a:pPr>
            <a:r>
              <a:rPr lang="en-US" sz="1000" dirty="0" err="1"/>
              <a:t>Enjuague</a:t>
            </a:r>
            <a:r>
              <a:rPr lang="en-US" sz="1000" dirty="0"/>
              <a:t> el </a:t>
            </a:r>
            <a:r>
              <a:rPr lang="en-US" sz="1000" dirty="0" err="1"/>
              <a:t>balde</a:t>
            </a:r>
            <a:r>
              <a:rPr lang="en-US" sz="1000" dirty="0"/>
              <a:t> con </a:t>
            </a:r>
            <a:r>
              <a:rPr lang="en-US" sz="1000" dirty="0" err="1"/>
              <a:t>agua</a:t>
            </a:r>
            <a:r>
              <a:rPr lang="en-US" sz="1000" dirty="0"/>
              <a:t> del </a:t>
            </a:r>
            <a:r>
              <a:rPr lang="en-US" sz="1000" dirty="0" err="1"/>
              <a:t>lugar</a:t>
            </a:r>
            <a:r>
              <a:rPr lang="en-US" sz="1000" dirty="0"/>
              <a:t> para </a:t>
            </a:r>
            <a:r>
              <a:rPr lang="en-US" sz="1000" dirty="0" err="1"/>
              <a:t>evitar</a:t>
            </a:r>
            <a:r>
              <a:rPr lang="en-US" sz="1000" dirty="0"/>
              <a:t> la </a:t>
            </a:r>
            <a:r>
              <a:rPr lang="en-US" sz="1000" dirty="0" err="1"/>
              <a:t>contaminación</a:t>
            </a:r>
            <a:r>
              <a:rPr lang="en-US" sz="1000" dirty="0"/>
              <a:t>. </a:t>
            </a:r>
          </a:p>
          <a:p>
            <a:pPr lvl="1" algn="just">
              <a:spcAft>
                <a:spcPts val="600"/>
              </a:spcAft>
            </a:pPr>
            <a:r>
              <a:rPr lang="en-US" sz="1000" dirty="0" err="1"/>
              <a:t>Deje</a:t>
            </a:r>
            <a:r>
              <a:rPr lang="en-US" sz="1000" dirty="0"/>
              <a:t> que el </a:t>
            </a:r>
            <a:r>
              <a:rPr lang="en-US" sz="1000" dirty="0" err="1"/>
              <a:t>balde</a:t>
            </a:r>
            <a:r>
              <a:rPr lang="en-US" sz="1000" dirty="0"/>
              <a:t> se </a:t>
            </a:r>
            <a:r>
              <a:rPr lang="en-US" sz="1000" dirty="0" err="1"/>
              <a:t>llene</a:t>
            </a:r>
            <a:r>
              <a:rPr lang="en-US" sz="1000" dirty="0"/>
              <a:t> entre 2/3 y 3/4 de </a:t>
            </a:r>
            <a:r>
              <a:rPr lang="en-US" sz="1000" dirty="0" err="1"/>
              <a:t>su</a:t>
            </a:r>
            <a:r>
              <a:rPr lang="en-US" sz="1000" dirty="0"/>
              <a:t> </a:t>
            </a:r>
            <a:r>
              <a:rPr lang="en-US" sz="1000" dirty="0" err="1"/>
              <a:t>capacidad</a:t>
            </a:r>
            <a:r>
              <a:rPr lang="en-US" sz="1000" dirty="0"/>
              <a:t> y tire de </a:t>
            </a:r>
            <a:r>
              <a:rPr lang="en-US" sz="1000" dirty="0" err="1"/>
              <a:t>él</a:t>
            </a:r>
            <a:r>
              <a:rPr lang="en-US" sz="1000" dirty="0"/>
              <a:t> con la </a:t>
            </a:r>
            <a:r>
              <a:rPr lang="en-US" sz="1000" dirty="0" err="1"/>
              <a:t>cuerda</a:t>
            </a:r>
            <a:r>
              <a:rPr lang="en-US" sz="1000" dirty="0"/>
              <a:t>.</a:t>
            </a:r>
          </a:p>
          <a:p>
            <a:pPr marL="0" indent="0" algn="just">
              <a:spcAft>
                <a:spcPts val="600"/>
              </a:spcAft>
              <a:buNone/>
            </a:pPr>
            <a:endParaRPr lang="en-US" sz="1400" dirty="0"/>
          </a:p>
        </p:txBody>
      </p:sp>
      <p:pic>
        <p:nvPicPr>
          <p:cNvPr id="18" name="Content Placeholder 17" descr="Photos of sampling using a bucket with a rope. The bucket is lowered into the water, and a sample is collected and pulled up using the rope."/>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01342" y="1709635"/>
            <a:ext cx="2810765" cy="4280446"/>
          </a:xfrm>
        </p:spPr>
      </p:pic>
      <p:pic>
        <p:nvPicPr>
          <p:cNvPr id="16" name="Picture 15" descr="Caution ic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7178" y="6095539"/>
            <a:ext cx="287095" cy="294259"/>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6211225" y="6115307"/>
            <a:ext cx="2932775" cy="461665"/>
          </a:xfrm>
          <a:prstGeom prst="rect">
            <a:avLst/>
          </a:prstGeom>
          <a:noFill/>
        </p:spPr>
        <p:txBody>
          <a:bodyPr wrap="square" rtlCol="0">
            <a:spAutoFit/>
          </a:bodyPr>
          <a:lstStyle/>
          <a:p>
            <a:r>
              <a:rPr lang="en-US" sz="1200" dirty="0" err="1">
                <a:solidFill>
                  <a:srgbClr val="002060"/>
                </a:solidFill>
              </a:rPr>
              <a:t>Asegúrese</a:t>
            </a:r>
            <a:r>
              <a:rPr lang="en-US" sz="1200" dirty="0">
                <a:solidFill>
                  <a:srgbClr val="002060"/>
                </a:solidFill>
              </a:rPr>
              <a:t> de </a:t>
            </a:r>
            <a:r>
              <a:rPr lang="en-US" sz="1200" dirty="0" err="1">
                <a:solidFill>
                  <a:srgbClr val="002060"/>
                </a:solidFill>
              </a:rPr>
              <a:t>enjuagar</a:t>
            </a:r>
            <a:r>
              <a:rPr lang="en-US" sz="1200" dirty="0">
                <a:solidFill>
                  <a:srgbClr val="002060"/>
                </a:solidFill>
              </a:rPr>
              <a:t> el </a:t>
            </a:r>
            <a:r>
              <a:rPr lang="en-US" sz="1200" dirty="0" err="1">
                <a:solidFill>
                  <a:srgbClr val="002060"/>
                </a:solidFill>
              </a:rPr>
              <a:t>balde</a:t>
            </a:r>
            <a:r>
              <a:rPr lang="en-US" sz="1200" dirty="0">
                <a:solidFill>
                  <a:srgbClr val="002060"/>
                </a:solidFill>
              </a:rPr>
              <a:t> con el </a:t>
            </a:r>
            <a:r>
              <a:rPr lang="en-US" sz="1200" dirty="0" err="1">
                <a:solidFill>
                  <a:srgbClr val="002060"/>
                </a:solidFill>
              </a:rPr>
              <a:t>agua</a:t>
            </a:r>
            <a:r>
              <a:rPr lang="en-US" sz="1200" dirty="0">
                <a:solidFill>
                  <a:srgbClr val="002060"/>
                </a:solidFill>
              </a:rPr>
              <a:t> de la </a:t>
            </a:r>
            <a:r>
              <a:rPr lang="en-US" sz="1200" dirty="0" err="1">
                <a:solidFill>
                  <a:srgbClr val="002060"/>
                </a:solidFill>
              </a:rPr>
              <a:t>muestra</a:t>
            </a:r>
            <a:endParaRPr lang="en-US" sz="1200" dirty="0">
              <a:solidFill>
                <a:srgbClr val="002060"/>
              </a:solidFill>
            </a:endParaRPr>
          </a:p>
        </p:txBody>
      </p:sp>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983123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42</a:t>
            </a:fld>
            <a:endParaRPr lang="en-US" dirty="0"/>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400" b="1" dirty="0" err="1">
                <a:solidFill>
                  <a:srgbClr val="000072"/>
                </a:solidFill>
              </a:rPr>
              <a:t>Llenar</a:t>
            </a:r>
            <a:r>
              <a:rPr lang="en-US" sz="2400" b="1" dirty="0">
                <a:solidFill>
                  <a:srgbClr val="000072"/>
                </a:solidFill>
              </a:rPr>
              <a:t> el </a:t>
            </a:r>
            <a:r>
              <a:rPr lang="en-US" sz="2400" b="1" dirty="0" err="1">
                <a:solidFill>
                  <a:srgbClr val="000072"/>
                </a:solidFill>
              </a:rPr>
              <a:t>Tubo</a:t>
            </a:r>
            <a:r>
              <a:rPr lang="en-US" sz="2400" b="1" dirty="0">
                <a:solidFill>
                  <a:srgbClr val="000072"/>
                </a:solidFill>
              </a:rPr>
              <a:t> de </a:t>
            </a:r>
            <a:r>
              <a:rPr lang="en-US" sz="2400" b="1" dirty="0" err="1">
                <a:solidFill>
                  <a:srgbClr val="000072"/>
                </a:solidFill>
              </a:rPr>
              <a:t>Transparencia</a:t>
            </a:r>
            <a:r>
              <a:rPr lang="en-US" sz="2400" b="1" dirty="0">
                <a:solidFill>
                  <a:srgbClr val="000072"/>
                </a:solidFill>
              </a:rPr>
              <a:t> con la </a:t>
            </a:r>
            <a:r>
              <a:rPr lang="en-US" sz="2400" b="1" dirty="0" err="1">
                <a:solidFill>
                  <a:srgbClr val="000072"/>
                </a:solidFill>
              </a:rPr>
              <a:t>muestra</a:t>
            </a:r>
            <a:r>
              <a:rPr lang="en-US" sz="2400" b="1" dirty="0">
                <a:solidFill>
                  <a:srgbClr val="000072"/>
                </a:solidFill>
              </a:rPr>
              <a:t> de </a:t>
            </a:r>
            <a:r>
              <a:rPr lang="en-US" sz="2400" b="1" dirty="0" err="1">
                <a:solidFill>
                  <a:srgbClr val="000072"/>
                </a:solidFill>
              </a:rPr>
              <a:t>agua</a:t>
            </a:r>
            <a:endParaRPr lang="en-US" sz="2400" b="1" dirty="0">
              <a:solidFill>
                <a:srgbClr val="000072"/>
              </a:solidFill>
            </a:endParaRPr>
          </a:p>
        </p:txBody>
      </p:sp>
      <p:sp>
        <p:nvSpPr>
          <p:cNvPr id="6" name="Content Placeholder 5"/>
          <p:cNvSpPr>
            <a:spLocks noGrp="1"/>
          </p:cNvSpPr>
          <p:nvPr>
            <p:ph sz="half" idx="1"/>
          </p:nvPr>
        </p:nvSpPr>
        <p:spPr>
          <a:xfrm>
            <a:off x="1357834" y="2010396"/>
            <a:ext cx="3495056" cy="3866201"/>
          </a:xfrm>
        </p:spPr>
        <p:txBody>
          <a:bodyPr>
            <a:noAutofit/>
          </a:bodyPr>
          <a:lstStyle/>
          <a:p>
            <a:pPr algn="just">
              <a:spcAft>
                <a:spcPts val="600"/>
              </a:spcAft>
            </a:pPr>
            <a:r>
              <a:rPr lang="en-US" sz="1600" dirty="0" err="1"/>
              <a:t>Párese</a:t>
            </a:r>
            <a:r>
              <a:rPr lang="en-US" sz="1600" dirty="0"/>
              <a:t> de </a:t>
            </a:r>
            <a:r>
              <a:rPr lang="en-US" sz="1600" dirty="0" err="1"/>
              <a:t>espaldas</a:t>
            </a:r>
            <a:r>
              <a:rPr lang="en-US" sz="1600" dirty="0"/>
              <a:t> al sol, de modo que el </a:t>
            </a:r>
            <a:r>
              <a:rPr lang="en-US" sz="1600" dirty="0" err="1"/>
              <a:t>tubo</a:t>
            </a:r>
            <a:r>
              <a:rPr lang="en-US" sz="1600" dirty="0"/>
              <a:t> de </a:t>
            </a:r>
            <a:r>
              <a:rPr lang="en-US" sz="1600" dirty="0" err="1"/>
              <a:t>transparencia</a:t>
            </a:r>
            <a:r>
              <a:rPr lang="en-US" sz="1600" dirty="0"/>
              <a:t> </a:t>
            </a:r>
            <a:r>
              <a:rPr lang="en-US" sz="1600" dirty="0" err="1"/>
              <a:t>quede</a:t>
            </a:r>
            <a:r>
              <a:rPr lang="en-US" sz="1600" dirty="0"/>
              <a:t> a la sombra. </a:t>
            </a:r>
          </a:p>
          <a:p>
            <a:pPr algn="just">
              <a:spcAft>
                <a:spcPts val="600"/>
              </a:spcAft>
            </a:pPr>
            <a:r>
              <a:rPr lang="en-US" sz="1600" dirty="0" err="1"/>
              <a:t>Vierta</a:t>
            </a:r>
            <a:r>
              <a:rPr lang="en-US" sz="1600" dirty="0"/>
              <a:t> lentamente el </a:t>
            </a:r>
            <a:r>
              <a:rPr lang="en-US" sz="1600" dirty="0" err="1"/>
              <a:t>agua</a:t>
            </a:r>
            <a:r>
              <a:rPr lang="en-US" sz="1600" dirty="0"/>
              <a:t> de la </a:t>
            </a:r>
            <a:r>
              <a:rPr lang="en-US" sz="1600" dirty="0" err="1"/>
              <a:t>muestra</a:t>
            </a:r>
            <a:r>
              <a:rPr lang="en-US" sz="1600" dirty="0"/>
              <a:t> </a:t>
            </a:r>
            <a:r>
              <a:rPr lang="en-US" sz="1600" dirty="0" err="1"/>
              <a:t>en</a:t>
            </a:r>
            <a:r>
              <a:rPr lang="en-US" sz="1600" dirty="0"/>
              <a:t> el </a:t>
            </a:r>
            <a:r>
              <a:rPr lang="en-US" sz="1600" dirty="0" err="1"/>
              <a:t>tubo</a:t>
            </a:r>
            <a:r>
              <a:rPr lang="en-US" sz="1600" dirty="0"/>
              <a:t> con un </a:t>
            </a:r>
            <a:r>
              <a:rPr lang="en-US" sz="1600" dirty="0" err="1"/>
              <a:t>vaso</a:t>
            </a:r>
            <a:r>
              <a:rPr lang="en-US" sz="1600" dirty="0"/>
              <a:t>. Mire </a:t>
            </a:r>
            <a:r>
              <a:rPr lang="en-US" sz="1600" dirty="0" err="1"/>
              <a:t>hacia</a:t>
            </a:r>
            <a:r>
              <a:rPr lang="en-US" sz="1600" dirty="0"/>
              <a:t> </a:t>
            </a:r>
            <a:r>
              <a:rPr lang="en-US" sz="1600" dirty="0" err="1"/>
              <a:t>abajo</a:t>
            </a:r>
            <a:r>
              <a:rPr lang="en-US" sz="1600" dirty="0"/>
              <a:t> </a:t>
            </a:r>
            <a:r>
              <a:rPr lang="en-US" sz="1600" dirty="0" err="1"/>
              <a:t>en</a:t>
            </a:r>
            <a:r>
              <a:rPr lang="en-US" sz="1600" dirty="0"/>
              <a:t> el </a:t>
            </a:r>
            <a:r>
              <a:rPr lang="en-US" sz="1600" dirty="0" err="1"/>
              <a:t>tubo</a:t>
            </a:r>
            <a:r>
              <a:rPr lang="en-US" sz="1600" dirty="0"/>
              <a:t> con el </a:t>
            </a:r>
            <a:r>
              <a:rPr lang="en-US" sz="1600" dirty="0" err="1"/>
              <a:t>ojo</a:t>
            </a:r>
            <a:r>
              <a:rPr lang="en-US" sz="1600" dirty="0"/>
              <a:t> </a:t>
            </a:r>
            <a:r>
              <a:rPr lang="en-US" sz="1600" dirty="0" err="1"/>
              <a:t>cerca</a:t>
            </a:r>
            <a:r>
              <a:rPr lang="en-US" sz="1600" dirty="0"/>
              <a:t> de </a:t>
            </a:r>
            <a:r>
              <a:rPr lang="en-US" sz="1600" dirty="0" err="1"/>
              <a:t>su</a:t>
            </a:r>
            <a:r>
              <a:rPr lang="en-US" sz="1600" dirty="0"/>
              <a:t> </a:t>
            </a:r>
            <a:r>
              <a:rPr lang="en-US" sz="1600" dirty="0" err="1"/>
              <a:t>abertura</a:t>
            </a:r>
            <a:r>
              <a:rPr lang="en-US" sz="1600" dirty="0"/>
              <a:t>.</a:t>
            </a:r>
          </a:p>
          <a:p>
            <a:pPr algn="just">
              <a:spcAft>
                <a:spcPts val="600"/>
              </a:spcAft>
            </a:pPr>
            <a:r>
              <a:rPr lang="en-US" sz="1600" dirty="0" err="1"/>
              <a:t>Deje</a:t>
            </a:r>
            <a:r>
              <a:rPr lang="en-US" sz="1600" dirty="0"/>
              <a:t> de </a:t>
            </a:r>
            <a:r>
              <a:rPr lang="en-US" sz="1600" dirty="0" err="1"/>
              <a:t>añadir</a:t>
            </a:r>
            <a:r>
              <a:rPr lang="en-US" sz="1600" dirty="0"/>
              <a:t> </a:t>
            </a:r>
            <a:r>
              <a:rPr lang="en-US" sz="1600" dirty="0" err="1"/>
              <a:t>agua</a:t>
            </a:r>
            <a:r>
              <a:rPr lang="en-US" sz="1600" dirty="0"/>
              <a:t> </a:t>
            </a:r>
            <a:r>
              <a:rPr lang="en-US" sz="1600" dirty="0" err="1"/>
              <a:t>cuando</a:t>
            </a:r>
            <a:r>
              <a:rPr lang="en-US" sz="1600" dirty="0"/>
              <a:t> no </a:t>
            </a:r>
            <a:r>
              <a:rPr lang="en-US" sz="1600" dirty="0" err="1"/>
              <a:t>pueda</a:t>
            </a:r>
            <a:r>
              <a:rPr lang="en-US" sz="1600" dirty="0"/>
              <a:t> </a:t>
            </a:r>
            <a:r>
              <a:rPr lang="en-US" sz="1600" dirty="0" err="1"/>
              <a:t>ver</a:t>
            </a:r>
            <a:r>
              <a:rPr lang="en-US" sz="1600" dirty="0"/>
              <a:t> el </a:t>
            </a:r>
            <a:r>
              <a:rPr lang="en-US" sz="1600" dirty="0" err="1"/>
              <a:t>patrón</a:t>
            </a:r>
            <a:r>
              <a:rPr lang="en-US" sz="1600" dirty="0"/>
              <a:t> de Secchi </a:t>
            </a:r>
            <a:r>
              <a:rPr lang="en-US" sz="1600" dirty="0" err="1"/>
              <a:t>en</a:t>
            </a:r>
            <a:r>
              <a:rPr lang="en-US" sz="1600" dirty="0"/>
              <a:t> el </a:t>
            </a:r>
            <a:r>
              <a:rPr lang="en-US" sz="1600" dirty="0" err="1"/>
              <a:t>fondo</a:t>
            </a:r>
            <a:r>
              <a:rPr lang="en-US" sz="1600" dirty="0"/>
              <a:t> del </a:t>
            </a:r>
            <a:r>
              <a:rPr lang="en-US" sz="1600" dirty="0" err="1"/>
              <a:t>tubo</a:t>
            </a:r>
            <a:r>
              <a:rPr lang="en-US" sz="1600" dirty="0"/>
              <a:t>.</a:t>
            </a:r>
          </a:p>
        </p:txBody>
      </p:sp>
      <p:pic>
        <p:nvPicPr>
          <p:cNvPr id="17" name="Content Placeholder 16" descr="Photo of a group of students pouring a bucket of water into the transparency tube."/>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91243" y="1918947"/>
            <a:ext cx="3631273" cy="2723455"/>
          </a:xfrm>
          <a:prstGeom prst="rect">
            <a:avLst/>
          </a:prstGeom>
        </p:spPr>
      </p:pic>
      <p:pic>
        <p:nvPicPr>
          <p:cNvPr id="15" name="Picture 14" descr="Caution ic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538" y="5015370"/>
            <a:ext cx="399410" cy="409377"/>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321733" y="5015370"/>
            <a:ext cx="3414824" cy="646331"/>
          </a:xfrm>
          <a:prstGeom prst="rect">
            <a:avLst/>
          </a:prstGeom>
          <a:noFill/>
        </p:spPr>
        <p:txBody>
          <a:bodyPr wrap="square" rtlCol="0">
            <a:spAutoFit/>
          </a:bodyPr>
          <a:lstStyle/>
          <a:p>
            <a:r>
              <a:rPr lang="en-US" sz="1200" i="1" dirty="0"/>
              <a:t>La </a:t>
            </a:r>
            <a:r>
              <a:rPr lang="en-US" sz="1200" i="1" dirty="0" err="1"/>
              <a:t>medición</a:t>
            </a:r>
            <a:r>
              <a:rPr lang="en-US" sz="1200" i="1" dirty="0"/>
              <a:t> de la </a:t>
            </a:r>
            <a:r>
              <a:rPr lang="en-US" sz="1200" i="1" dirty="0" err="1"/>
              <a:t>transparencia</a:t>
            </a:r>
            <a:r>
              <a:rPr lang="en-US" sz="1200" i="1" dirty="0"/>
              <a:t> del </a:t>
            </a:r>
            <a:r>
              <a:rPr lang="en-US" sz="1200" i="1" dirty="0" err="1"/>
              <a:t>agua</a:t>
            </a:r>
            <a:r>
              <a:rPr lang="en-US" sz="1200" i="1" dirty="0"/>
              <a:t> debe </a:t>
            </a:r>
            <a:r>
              <a:rPr lang="en-US" sz="1200" i="1" dirty="0" err="1"/>
              <a:t>realizarse</a:t>
            </a:r>
            <a:r>
              <a:rPr lang="en-US" sz="1200" i="1" dirty="0"/>
              <a:t> a la sombra para </a:t>
            </a:r>
            <a:r>
              <a:rPr lang="en-US" sz="1200" i="1" dirty="0" err="1"/>
              <a:t>evitar</a:t>
            </a:r>
            <a:r>
              <a:rPr lang="en-US" sz="1200" i="1" dirty="0"/>
              <a:t> el </a:t>
            </a:r>
            <a:r>
              <a:rPr lang="en-US" sz="1200" i="1" dirty="0" err="1"/>
              <a:t>resplandor</a:t>
            </a:r>
            <a:r>
              <a:rPr lang="en-US" sz="1200" i="1" dirty="0"/>
              <a:t> del sol y las </a:t>
            </a:r>
            <a:r>
              <a:rPr lang="en-US" sz="1200" i="1" dirty="0" err="1"/>
              <a:t>diferencias</a:t>
            </a:r>
            <a:r>
              <a:rPr lang="en-US" sz="1200" i="1" dirty="0"/>
              <a:t> de </a:t>
            </a:r>
            <a:r>
              <a:rPr lang="en-US" sz="1200" i="1" dirty="0" err="1"/>
              <a:t>visibilidad</a:t>
            </a:r>
            <a:r>
              <a:rPr lang="en-US" sz="1200" i="1" dirty="0"/>
              <a:t>. </a:t>
            </a:r>
          </a:p>
        </p:txBody>
      </p:sp>
      <p:sp>
        <p:nvSpPr>
          <p:cNvPr id="10" name="Rectángulo redondeado 9"/>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789635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43</a:t>
            </a:fld>
            <a:endParaRPr lang="en-US" dirty="0"/>
          </a:p>
        </p:txBody>
      </p:sp>
      <p:sp>
        <p:nvSpPr>
          <p:cNvPr id="2" name="Title 1"/>
          <p:cNvSpPr>
            <a:spLocks noGrp="1"/>
          </p:cNvSpPr>
          <p:nvPr>
            <p:ph type="title"/>
          </p:nvPr>
        </p:nvSpPr>
        <p:spPr>
          <a:xfrm>
            <a:off x="1270832" y="709867"/>
            <a:ext cx="7690037" cy="1209080"/>
          </a:xfrm>
        </p:spPr>
        <p:txBody>
          <a:bodyPr>
            <a:noAutofit/>
          </a:bodyPr>
          <a:lstStyle/>
          <a:p>
            <a:r>
              <a:rPr lang="en-US" sz="2400" b="1" dirty="0" err="1">
                <a:solidFill>
                  <a:srgbClr val="000090"/>
                </a:solidFill>
              </a:rPr>
              <a:t>Recoja</a:t>
            </a:r>
            <a:r>
              <a:rPr lang="en-US" sz="2400" b="1" dirty="0">
                <a:solidFill>
                  <a:srgbClr val="000090"/>
                </a:solidFill>
              </a:rPr>
              <a:t> sus </a:t>
            </a:r>
            <a:r>
              <a:rPr lang="en-US" sz="2400" b="1" dirty="0" err="1">
                <a:solidFill>
                  <a:srgbClr val="000090"/>
                </a:solidFill>
              </a:rPr>
              <a:t>datos</a:t>
            </a:r>
            <a:r>
              <a:rPr lang="en-US" sz="2400" b="1" dirty="0">
                <a:solidFill>
                  <a:srgbClr val="000090"/>
                </a:solidFill>
              </a:rPr>
              <a:t> con el </a:t>
            </a:r>
            <a:r>
              <a:rPr lang="en-US" sz="2400" b="1" dirty="0" err="1">
                <a:solidFill>
                  <a:srgbClr val="000090"/>
                </a:solidFill>
              </a:rPr>
              <a:t>Tubo</a:t>
            </a:r>
            <a:r>
              <a:rPr lang="en-US" sz="2400" b="1" dirty="0">
                <a:solidFill>
                  <a:srgbClr val="000090"/>
                </a:solidFill>
              </a:rPr>
              <a:t> de </a:t>
            </a:r>
            <a:r>
              <a:rPr lang="en-US" sz="2400" b="1" dirty="0" err="1">
                <a:solidFill>
                  <a:srgbClr val="000090"/>
                </a:solidFill>
              </a:rPr>
              <a:t>Transparencia</a:t>
            </a:r>
            <a:endParaRPr lang="en-US" sz="2400" b="1" dirty="0">
              <a:solidFill>
                <a:srgbClr val="000090"/>
              </a:solidFill>
            </a:endParaRPr>
          </a:p>
        </p:txBody>
      </p:sp>
      <p:sp>
        <p:nvSpPr>
          <p:cNvPr id="11" name="Rectangle 10"/>
          <p:cNvSpPr/>
          <p:nvPr/>
        </p:nvSpPr>
        <p:spPr>
          <a:xfrm>
            <a:off x="1270832" y="2370374"/>
            <a:ext cx="3262257" cy="2308324"/>
          </a:xfrm>
          <a:prstGeom prst="rect">
            <a:avLst/>
          </a:prstGeom>
        </p:spPr>
        <p:txBody>
          <a:bodyPr wrap="square">
            <a:spAutoFit/>
          </a:bodyPr>
          <a:lstStyle/>
          <a:p>
            <a:pPr marL="285750" indent="-285750" algn="just">
              <a:buFont typeface="Arial" panose="020B0604020202020204" pitchFamily="34" charset="0"/>
              <a:buChar char="•"/>
            </a:pPr>
            <a:r>
              <a:rPr lang="en-US" dirty="0" err="1"/>
              <a:t>Gire</a:t>
            </a:r>
            <a:r>
              <a:rPr lang="en-US" dirty="0"/>
              <a:t> el </a:t>
            </a:r>
            <a:r>
              <a:rPr lang="en-US" dirty="0" err="1"/>
              <a:t>tubo</a:t>
            </a:r>
            <a:r>
              <a:rPr lang="en-US" dirty="0"/>
              <a:t> lentamente </a:t>
            </a:r>
            <a:r>
              <a:rPr lang="en-US" dirty="0" err="1"/>
              <a:t>mientras</a:t>
            </a:r>
            <a:r>
              <a:rPr lang="en-US" dirty="0"/>
              <a:t> </a:t>
            </a:r>
            <a:r>
              <a:rPr lang="en-US" dirty="0" err="1"/>
              <a:t>mira</a:t>
            </a:r>
            <a:r>
              <a:rPr lang="en-US" dirty="0"/>
              <a:t> para </a:t>
            </a:r>
            <a:r>
              <a:rPr lang="en-US" dirty="0" err="1"/>
              <a:t>asegurarse</a:t>
            </a:r>
            <a:r>
              <a:rPr lang="en-US" dirty="0"/>
              <a:t> de que no </a:t>
            </a:r>
            <a:r>
              <a:rPr lang="en-US" dirty="0" err="1"/>
              <a:t>puede</a:t>
            </a:r>
            <a:r>
              <a:rPr lang="en-US" dirty="0"/>
              <a:t> </a:t>
            </a:r>
            <a:r>
              <a:rPr lang="en-US" dirty="0" err="1"/>
              <a:t>ver</a:t>
            </a:r>
            <a:r>
              <a:rPr lang="en-US" dirty="0"/>
              <a:t> el </a:t>
            </a:r>
            <a:r>
              <a:rPr lang="en-US" dirty="0" err="1"/>
              <a:t>patrón</a:t>
            </a:r>
            <a:r>
              <a:rPr lang="en-US" dirty="0"/>
              <a:t> Secchi. El </a:t>
            </a:r>
            <a:r>
              <a:rPr lang="en-US" dirty="0" err="1"/>
              <a:t>patrón</a:t>
            </a:r>
            <a:r>
              <a:rPr lang="en-US" dirty="0"/>
              <a:t> de Secchi </a:t>
            </a:r>
            <a:r>
              <a:rPr lang="en-US" dirty="0" err="1"/>
              <a:t>en</a:t>
            </a:r>
            <a:r>
              <a:rPr lang="en-US" dirty="0"/>
              <a:t> el </a:t>
            </a:r>
            <a:r>
              <a:rPr lang="en-US" dirty="0" err="1"/>
              <a:t>fondo</a:t>
            </a:r>
            <a:r>
              <a:rPr lang="en-US" dirty="0"/>
              <a:t> del </a:t>
            </a:r>
            <a:r>
              <a:rPr lang="en-US" dirty="0" err="1"/>
              <a:t>tubo</a:t>
            </a:r>
            <a:r>
              <a:rPr lang="en-US" dirty="0"/>
              <a:t> debe ser </a:t>
            </a:r>
            <a:r>
              <a:rPr lang="en-US" dirty="0" err="1"/>
              <a:t>completa-mente</a:t>
            </a:r>
            <a:r>
              <a:rPr lang="en-US" dirty="0"/>
              <a:t> </a:t>
            </a:r>
            <a:r>
              <a:rPr lang="en-US" dirty="0" err="1"/>
              <a:t>irreconocible</a:t>
            </a:r>
            <a:r>
              <a:rPr lang="en-US" dirty="0"/>
              <a:t> </a:t>
            </a:r>
            <a:r>
              <a:rPr lang="en-US" dirty="0" err="1"/>
              <a:t>cuando</a:t>
            </a:r>
            <a:r>
              <a:rPr lang="en-US" dirty="0"/>
              <a:t> se </a:t>
            </a:r>
            <a:r>
              <a:rPr lang="en-US" dirty="0" err="1"/>
              <a:t>mira</a:t>
            </a:r>
            <a:r>
              <a:rPr lang="en-US" dirty="0"/>
              <a:t> a </a:t>
            </a:r>
            <a:r>
              <a:rPr lang="en-US" dirty="0" err="1"/>
              <a:t>través</a:t>
            </a:r>
            <a:r>
              <a:rPr lang="en-US" dirty="0"/>
              <a:t> del </a:t>
            </a:r>
            <a:r>
              <a:rPr lang="en-US" dirty="0" err="1"/>
              <a:t>tubo</a:t>
            </a:r>
            <a:r>
              <a:rPr lang="en-US" dirty="0"/>
              <a:t>.</a:t>
            </a:r>
          </a:p>
        </p:txBody>
      </p:sp>
      <p:pic>
        <p:nvPicPr>
          <p:cNvPr id="12" name="Content Placeholder 11" descr="Illustration of man looking down through the top of the transparency tube"/>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31573" y="2154747"/>
            <a:ext cx="3886200" cy="3108960"/>
          </a:xfrm>
          <a:prstGeom prst="rect">
            <a:avLst/>
          </a:prstGeom>
          <a:ln>
            <a:noFill/>
          </a:ln>
          <a:effectLst>
            <a:outerShdw blurRad="292100" dist="139700" dir="2700000" algn="tl" rotWithShape="0">
              <a:srgbClr val="333333">
                <a:alpha val="65000"/>
              </a:srgbClr>
            </a:outerShdw>
          </a:effectLst>
        </p:spPr>
      </p:pic>
      <p:cxnSp>
        <p:nvCxnSpPr>
          <p:cNvPr id="13" name="Straight Arrow Connector 12" descr="Arrow point from text to image of secchi pattern.  A circle divided into 4 quadrants alternating black and white."/>
          <p:cNvCxnSpPr/>
          <p:nvPr/>
        </p:nvCxnSpPr>
        <p:spPr>
          <a:xfrm>
            <a:off x="3946099" y="4513634"/>
            <a:ext cx="1443024" cy="165064"/>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ángulo redondeado 8"/>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2665968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44</a:t>
            </a:fld>
            <a:endParaRPr lang="en-US" dirty="0"/>
          </a:p>
        </p:txBody>
      </p:sp>
      <p:sp>
        <p:nvSpPr>
          <p:cNvPr id="2" name="Title 1"/>
          <p:cNvSpPr>
            <a:spLocks noGrp="1"/>
          </p:cNvSpPr>
          <p:nvPr>
            <p:ph type="title"/>
          </p:nvPr>
        </p:nvSpPr>
        <p:spPr>
          <a:xfrm>
            <a:off x="1270832" y="709867"/>
            <a:ext cx="7690037" cy="1209080"/>
          </a:xfrm>
        </p:spPr>
        <p:txBody>
          <a:bodyPr>
            <a:noAutofit/>
          </a:bodyPr>
          <a:lstStyle/>
          <a:p>
            <a:pPr>
              <a:spcAft>
                <a:spcPts val="600"/>
              </a:spcAft>
            </a:pPr>
            <a:r>
              <a:rPr lang="en-US" sz="2200" b="1" dirty="0" err="1">
                <a:solidFill>
                  <a:srgbClr val="000072"/>
                </a:solidFill>
              </a:rPr>
              <a:t>Repita</a:t>
            </a:r>
            <a:r>
              <a:rPr lang="en-US" sz="2200" b="1" dirty="0">
                <a:solidFill>
                  <a:srgbClr val="000072"/>
                </a:solidFill>
              </a:rPr>
              <a:t> la </a:t>
            </a:r>
            <a:r>
              <a:rPr lang="en-US" sz="2200" b="1" dirty="0" err="1">
                <a:solidFill>
                  <a:srgbClr val="000072"/>
                </a:solidFill>
              </a:rPr>
              <a:t>medición</a:t>
            </a:r>
            <a:r>
              <a:rPr lang="en-US" sz="2200" b="1" dirty="0">
                <a:solidFill>
                  <a:srgbClr val="000072"/>
                </a:solidFill>
              </a:rPr>
              <a:t> 3 </a:t>
            </a:r>
            <a:r>
              <a:rPr lang="en-US" sz="2200" b="1" dirty="0" err="1">
                <a:solidFill>
                  <a:srgbClr val="000072"/>
                </a:solidFill>
              </a:rPr>
              <a:t>veces</a:t>
            </a:r>
            <a:r>
              <a:rPr lang="en-US" sz="2200" b="1" dirty="0">
                <a:solidFill>
                  <a:srgbClr val="000072"/>
                </a:solidFill>
              </a:rPr>
              <a:t> para el </a:t>
            </a:r>
            <a:r>
              <a:rPr lang="en-US" sz="2200" b="1" dirty="0" err="1">
                <a:solidFill>
                  <a:srgbClr val="000072"/>
                </a:solidFill>
              </a:rPr>
              <a:t>Método</a:t>
            </a:r>
            <a:r>
              <a:rPr lang="en-US" sz="2200" b="1" dirty="0">
                <a:solidFill>
                  <a:srgbClr val="000072"/>
                </a:solidFill>
              </a:rPr>
              <a:t> del </a:t>
            </a:r>
            <a:r>
              <a:rPr lang="en-US" sz="2200" b="1" dirty="0" err="1">
                <a:solidFill>
                  <a:srgbClr val="000072"/>
                </a:solidFill>
              </a:rPr>
              <a:t>Tubo</a:t>
            </a:r>
            <a:r>
              <a:rPr lang="en-US" sz="2200" b="1" dirty="0">
                <a:solidFill>
                  <a:srgbClr val="000072"/>
                </a:solidFill>
              </a:rPr>
              <a:t> de </a:t>
            </a:r>
            <a:r>
              <a:rPr lang="en-US" sz="2200" b="1" dirty="0" err="1">
                <a:solidFill>
                  <a:srgbClr val="000072"/>
                </a:solidFill>
              </a:rPr>
              <a:t>Transparencia</a:t>
            </a:r>
            <a:r>
              <a:rPr lang="en-US" sz="2200" b="1" dirty="0">
                <a:solidFill>
                  <a:srgbClr val="000072"/>
                </a:solidFill>
              </a:rPr>
              <a:t> y  </a:t>
            </a:r>
            <a:r>
              <a:rPr lang="en-US" sz="2200" b="1" dirty="0">
                <a:solidFill>
                  <a:srgbClr val="FF0000"/>
                </a:solidFill>
              </a:rPr>
              <a:t>¡ha </a:t>
            </a:r>
            <a:r>
              <a:rPr lang="en-US" sz="2200" b="1" dirty="0" err="1">
                <a:solidFill>
                  <a:srgbClr val="FF0000"/>
                </a:solidFill>
              </a:rPr>
              <a:t>terminado</a:t>
            </a:r>
            <a:r>
              <a:rPr lang="en-US" sz="2200" b="1" dirty="0">
                <a:solidFill>
                  <a:srgbClr val="FF0000"/>
                </a:solidFill>
              </a:rPr>
              <a:t>!</a:t>
            </a:r>
          </a:p>
        </p:txBody>
      </p:sp>
      <p:pic>
        <p:nvPicPr>
          <p:cNvPr id="14" name="Content Placeholder 13" descr="Screen shot of the Hydrosphere Investigation data sheet. You will repeat the Transparency Tube measurement for a total of 3x and record your data. ">
            <a:extLst>
              <a:ext uri="{FF2B5EF4-FFF2-40B4-BE49-F238E27FC236}">
                <a16:creationId xmlns:a16="http://schemas.microsoft.com/office/drawing/2014/main" id="{56591DA0-671D-4BF8-A51A-8EAFAFAC5FB2}"/>
              </a:ext>
            </a:extLst>
          </p:cNvPr>
          <p:cNvPicPr>
            <a:picLocks noGrp="1" noChangeAspect="1"/>
          </p:cNvPicPr>
          <p:nvPr>
            <p:ph sz="half" idx="2"/>
          </p:nvPr>
        </p:nvPicPr>
        <p:blipFill rotWithShape="1">
          <a:blip r:embed="rId3"/>
          <a:srcRect l="34428"/>
          <a:stretch/>
        </p:blipFill>
        <p:spPr>
          <a:xfrm>
            <a:off x="4087368" y="1890152"/>
            <a:ext cx="3785800" cy="4648761"/>
          </a:xfrm>
        </p:spPr>
      </p:pic>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CuadroTexto 3"/>
          <p:cNvSpPr txBox="1"/>
          <p:nvPr/>
        </p:nvSpPr>
        <p:spPr>
          <a:xfrm>
            <a:off x="2099706" y="3398985"/>
            <a:ext cx="2024238" cy="1477328"/>
          </a:xfrm>
          <a:prstGeom prst="rect">
            <a:avLst/>
          </a:prstGeom>
          <a:noFill/>
        </p:spPr>
        <p:txBody>
          <a:bodyPr wrap="square" rtlCol="0">
            <a:spAutoFit/>
          </a:bodyPr>
          <a:lstStyle/>
          <a:p>
            <a:r>
              <a:rPr lang="es-AR" b="1" dirty="0" smtClean="0">
                <a:solidFill>
                  <a:schemeClr val="accent5">
                    <a:lumMod val="75000"/>
                  </a:schemeClr>
                </a:solidFill>
              </a:rPr>
              <a:t>Repita la medición del Tubo de transparencia por un total de 3 veces y registre sus datos </a:t>
            </a:r>
            <a:endParaRPr lang="es-AR" b="1" dirty="0">
              <a:solidFill>
                <a:schemeClr val="accent5">
                  <a:lumMod val="75000"/>
                </a:schemeClr>
              </a:solidFill>
            </a:endParaRPr>
          </a:p>
        </p:txBody>
      </p:sp>
    </p:spTree>
    <p:extLst>
      <p:ext uri="{BB962C8B-B14F-4D97-AF65-F5344CB8AC3E}">
        <p14:creationId xmlns:p14="http://schemas.microsoft.com/office/powerpoint/2010/main" val="11477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45</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a:t>
            </a:r>
            <a:r>
              <a:rPr lang="en-US" sz="2400" b="1" dirty="0" err="1">
                <a:solidFill>
                  <a:srgbClr val="000072"/>
                </a:solidFill>
              </a:rPr>
              <a:t>Pregunta</a:t>
            </a:r>
            <a:r>
              <a:rPr lang="en-US" sz="2400" b="1" dirty="0">
                <a:solidFill>
                  <a:srgbClr val="000072"/>
                </a:solidFill>
              </a:rPr>
              <a:t> 3</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Si </a:t>
            </a:r>
            <a:r>
              <a:rPr lang="en-US" sz="2000" b="1" dirty="0" err="1">
                <a:solidFill>
                  <a:srgbClr val="002060"/>
                </a:solidFill>
              </a:rPr>
              <a:t>tiene</a:t>
            </a:r>
            <a:r>
              <a:rPr lang="en-US" sz="2000" b="1" dirty="0">
                <a:solidFill>
                  <a:srgbClr val="002060"/>
                </a:solidFill>
              </a:rPr>
              <a:t> </a:t>
            </a:r>
            <a:r>
              <a:rPr lang="en-US" sz="2000" b="1" dirty="0" err="1">
                <a:solidFill>
                  <a:srgbClr val="002060"/>
                </a:solidFill>
              </a:rPr>
              <a:t>aguas</a:t>
            </a:r>
            <a:r>
              <a:rPr lang="en-US" sz="2000" b="1" dirty="0">
                <a:solidFill>
                  <a:srgbClr val="002060"/>
                </a:solidFill>
              </a:rPr>
              <a:t> </a:t>
            </a:r>
            <a:r>
              <a:rPr lang="en-US" sz="2000" b="1" dirty="0" err="1">
                <a:solidFill>
                  <a:srgbClr val="002060"/>
                </a:solidFill>
              </a:rPr>
              <a:t>profundas</a:t>
            </a:r>
            <a:r>
              <a:rPr lang="en-US" sz="2000" b="1" dirty="0">
                <a:solidFill>
                  <a:srgbClr val="002060"/>
                </a:solidFill>
              </a:rPr>
              <a:t> y </a:t>
            </a:r>
            <a:r>
              <a:rPr lang="en-US" sz="2000" b="1" dirty="0" err="1">
                <a:solidFill>
                  <a:srgbClr val="002060"/>
                </a:solidFill>
              </a:rPr>
              <a:t>tranquilas</a:t>
            </a:r>
            <a:r>
              <a:rPr lang="en-US" sz="2000" b="1" dirty="0">
                <a:solidFill>
                  <a:srgbClr val="002060"/>
                </a:solidFill>
              </a:rPr>
              <a:t>, ¿</a:t>
            </a:r>
            <a:r>
              <a:rPr lang="en-US" sz="2000" b="1" dirty="0" err="1">
                <a:solidFill>
                  <a:srgbClr val="002060"/>
                </a:solidFill>
              </a:rPr>
              <a:t>cuál</a:t>
            </a:r>
            <a:r>
              <a:rPr lang="en-US" sz="2000" b="1" dirty="0">
                <a:solidFill>
                  <a:srgbClr val="002060"/>
                </a:solidFill>
              </a:rPr>
              <a:t> es el </a:t>
            </a:r>
            <a:r>
              <a:rPr lang="en-US" sz="2000" b="1" dirty="0" err="1">
                <a:solidFill>
                  <a:srgbClr val="002060"/>
                </a:solidFill>
              </a:rPr>
              <a:t>método</a:t>
            </a:r>
            <a:r>
              <a:rPr lang="en-US" sz="2000" b="1" dirty="0">
                <a:solidFill>
                  <a:srgbClr val="002060"/>
                </a:solidFill>
              </a:rPr>
              <a:t> de </a:t>
            </a:r>
            <a:r>
              <a:rPr lang="en-US" sz="2000" b="1" dirty="0" err="1">
                <a:solidFill>
                  <a:srgbClr val="002060"/>
                </a:solidFill>
              </a:rPr>
              <a:t>transparencia</a:t>
            </a:r>
            <a:r>
              <a:rPr lang="en-US" sz="2000" b="1" dirty="0">
                <a:solidFill>
                  <a:srgbClr val="002060"/>
                </a:solidFill>
              </a:rPr>
              <a:t> del </a:t>
            </a:r>
            <a:r>
              <a:rPr lang="en-US" sz="2000" b="1" dirty="0" err="1">
                <a:solidFill>
                  <a:srgbClr val="002060"/>
                </a:solidFill>
              </a:rPr>
              <a:t>agua</a:t>
            </a:r>
            <a:r>
              <a:rPr lang="en-US" sz="2000" b="1" dirty="0">
                <a:solidFill>
                  <a:srgbClr val="002060"/>
                </a:solidFill>
              </a:rPr>
              <a:t> </a:t>
            </a:r>
            <a:r>
              <a:rPr lang="en-US" sz="2000" b="1" dirty="0" err="1">
                <a:solidFill>
                  <a:srgbClr val="002060"/>
                </a:solidFill>
              </a:rPr>
              <a:t>preferido</a:t>
            </a:r>
            <a:r>
              <a:rPr lang="en-US" sz="2000" b="1" dirty="0">
                <a:solidFill>
                  <a:srgbClr val="002060"/>
                </a:solidFill>
              </a:rPr>
              <a:t> </a:t>
            </a:r>
            <a:r>
              <a:rPr lang="en-US" sz="2000" b="1" dirty="0" err="1">
                <a:solidFill>
                  <a:srgbClr val="002060"/>
                </a:solidFill>
              </a:rPr>
              <a:t>en</a:t>
            </a:r>
            <a:r>
              <a:rPr lang="en-US" sz="2000" b="1" dirty="0">
                <a:solidFill>
                  <a:srgbClr val="002060"/>
                </a:solidFill>
              </a:rPr>
              <a:t> las </a:t>
            </a:r>
            <a:r>
              <a:rPr lang="en-US" sz="2000" b="1" dirty="0" err="1">
                <a:solidFill>
                  <a:srgbClr val="002060"/>
                </a:solidFill>
              </a:rPr>
              <a:t>investigaciones</a:t>
            </a:r>
            <a:r>
              <a:rPr lang="en-US" sz="2000" b="1" dirty="0">
                <a:solidFill>
                  <a:srgbClr val="002060"/>
                </a:solidFill>
              </a:rPr>
              <a:t> de </a:t>
            </a:r>
            <a:r>
              <a:rPr lang="en-US" sz="2000" b="1" dirty="0" err="1">
                <a:solidFill>
                  <a:srgbClr val="002060"/>
                </a:solidFill>
              </a:rPr>
              <a:t>Hidrósfera</a:t>
            </a:r>
            <a:r>
              <a:rPr lang="en-US" sz="2000" b="1" dirty="0">
                <a:solidFill>
                  <a:srgbClr val="002060"/>
                </a:solidFill>
              </a:rPr>
              <a:t>  GLOBE’</a:t>
            </a:r>
          </a:p>
          <a:p>
            <a:pPr marL="0" indent="0">
              <a:buNone/>
            </a:pPr>
            <a:endParaRPr lang="en-US" sz="2000" b="1" dirty="0">
              <a:solidFill>
                <a:srgbClr val="002060"/>
              </a:solidFill>
            </a:endParaRPr>
          </a:p>
          <a:p>
            <a:pPr marL="0" indent="0">
              <a:buNone/>
            </a:pPr>
            <a:r>
              <a:rPr lang="en-US" sz="2000" dirty="0"/>
              <a:t>A.     El </a:t>
            </a:r>
            <a:r>
              <a:rPr lang="en-US" sz="2000" dirty="0" err="1"/>
              <a:t>Método</a:t>
            </a:r>
            <a:r>
              <a:rPr lang="en-US" sz="2000" dirty="0"/>
              <a:t> del Disco de Secchi </a:t>
            </a:r>
          </a:p>
          <a:p>
            <a:pPr marL="457200" indent="-457200">
              <a:buAutoNum type="alphaUcPeriod" startAt="2"/>
            </a:pPr>
            <a:r>
              <a:rPr lang="en-US" sz="2000" dirty="0"/>
              <a:t>El </a:t>
            </a:r>
            <a:r>
              <a:rPr lang="en-US" sz="2000" dirty="0" err="1"/>
              <a:t>Método</a:t>
            </a:r>
            <a:r>
              <a:rPr lang="en-US" sz="2000" dirty="0"/>
              <a:t> del </a:t>
            </a:r>
            <a:r>
              <a:rPr lang="en-US" sz="2000" dirty="0" err="1"/>
              <a:t>Tubo</a:t>
            </a:r>
            <a:r>
              <a:rPr lang="en-US" sz="2000" dirty="0"/>
              <a:t> de </a:t>
            </a:r>
            <a:r>
              <a:rPr lang="en-US" sz="2000" dirty="0" err="1"/>
              <a:t>Transparencia</a:t>
            </a:r>
            <a:r>
              <a:rPr lang="en-US" sz="2000" dirty="0"/>
              <a:t>  (</a:t>
            </a:r>
            <a:r>
              <a:rPr lang="en-US" sz="2000" dirty="0" err="1"/>
              <a:t>también</a:t>
            </a:r>
            <a:r>
              <a:rPr lang="en-US" sz="2000" dirty="0"/>
              <a:t> </a:t>
            </a:r>
            <a:r>
              <a:rPr lang="en-US" sz="2000" dirty="0" err="1"/>
              <a:t>llamado</a:t>
            </a:r>
            <a:r>
              <a:rPr lang="en-US" sz="2000" dirty="0"/>
              <a:t> </a:t>
            </a:r>
            <a:r>
              <a:rPr lang="en-US" sz="2000" dirty="0" err="1"/>
              <a:t>tubo</a:t>
            </a:r>
            <a:r>
              <a:rPr lang="en-US" sz="2000" dirty="0"/>
              <a:t> de </a:t>
            </a:r>
            <a:r>
              <a:rPr lang="en-US" sz="2000" dirty="0" err="1"/>
              <a:t>turbidez</a:t>
            </a:r>
            <a:r>
              <a:rPr lang="en-US" sz="2000" dirty="0"/>
              <a:t>)</a:t>
            </a:r>
          </a:p>
          <a:p>
            <a:pPr marL="457200" indent="-457200">
              <a:buAutoNum type="alphaUcPeriod" startAt="2"/>
            </a:pPr>
            <a:endParaRPr lang="en-US" sz="2000" dirty="0"/>
          </a:p>
          <a:p>
            <a:pPr marL="0" indent="0">
              <a:buNone/>
            </a:pPr>
            <a:r>
              <a:rPr lang="en-US" sz="2000" b="1" dirty="0">
                <a:solidFill>
                  <a:srgbClr val="FF0000"/>
                </a:solidFill>
              </a:rPr>
              <a:t>¿</a:t>
            </a:r>
            <a:r>
              <a:rPr lang="en-US" sz="2000" b="1" dirty="0" err="1">
                <a:solidFill>
                  <a:srgbClr val="FF0000"/>
                </a:solidFill>
              </a:rPr>
              <a:t>Cuál</a:t>
            </a:r>
            <a:r>
              <a:rPr lang="en-US" sz="2000" b="1" dirty="0">
                <a:solidFill>
                  <a:srgbClr val="FF0000"/>
                </a:solidFill>
              </a:rPr>
              <a:t> es la </a:t>
            </a:r>
            <a:r>
              <a:rPr lang="en-US" sz="2000" b="1" dirty="0" err="1">
                <a:solidFill>
                  <a:srgbClr val="FF0000"/>
                </a:solidFill>
              </a:rPr>
              <a:t>respuesta</a:t>
            </a:r>
            <a:r>
              <a:rPr lang="en-US" sz="2000" b="1" dirty="0">
                <a:solidFill>
                  <a:srgbClr val="FF0000"/>
                </a:solidFill>
              </a:rPr>
              <a:t>? </a:t>
            </a:r>
            <a:endParaRPr lang="en-US"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847147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46</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Respuesta de la </a:t>
            </a:r>
            <a:r>
              <a:rPr lang="en-US" sz="2400" b="1" dirty="0" err="1">
                <a:solidFill>
                  <a:srgbClr val="000072"/>
                </a:solidFill>
              </a:rPr>
              <a:t>pregunta</a:t>
            </a:r>
            <a:r>
              <a:rPr lang="en-US" sz="2400" b="1" dirty="0">
                <a:solidFill>
                  <a:srgbClr val="000072"/>
                </a:solidFill>
              </a:rPr>
              <a:t> 3</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Si </a:t>
            </a:r>
            <a:r>
              <a:rPr lang="en-US" sz="2000" b="1" dirty="0" err="1">
                <a:solidFill>
                  <a:srgbClr val="002060"/>
                </a:solidFill>
              </a:rPr>
              <a:t>tiene</a:t>
            </a:r>
            <a:r>
              <a:rPr lang="en-US" sz="2000" b="1" dirty="0">
                <a:solidFill>
                  <a:srgbClr val="002060"/>
                </a:solidFill>
              </a:rPr>
              <a:t> </a:t>
            </a:r>
            <a:r>
              <a:rPr lang="en-US" sz="2000" b="1" dirty="0" err="1">
                <a:solidFill>
                  <a:srgbClr val="002060"/>
                </a:solidFill>
              </a:rPr>
              <a:t>aguas</a:t>
            </a:r>
            <a:r>
              <a:rPr lang="en-US" sz="2000" b="1" dirty="0">
                <a:solidFill>
                  <a:srgbClr val="002060"/>
                </a:solidFill>
              </a:rPr>
              <a:t> </a:t>
            </a:r>
            <a:r>
              <a:rPr lang="en-US" sz="2000" b="1" dirty="0" err="1">
                <a:solidFill>
                  <a:srgbClr val="002060"/>
                </a:solidFill>
              </a:rPr>
              <a:t>profundas</a:t>
            </a:r>
            <a:r>
              <a:rPr lang="en-US" sz="2000" b="1" dirty="0">
                <a:solidFill>
                  <a:srgbClr val="002060"/>
                </a:solidFill>
              </a:rPr>
              <a:t> y </a:t>
            </a:r>
            <a:r>
              <a:rPr lang="en-US" sz="2000" b="1" dirty="0" err="1">
                <a:solidFill>
                  <a:srgbClr val="002060"/>
                </a:solidFill>
              </a:rPr>
              <a:t>tranquilas</a:t>
            </a:r>
            <a:r>
              <a:rPr lang="en-US" sz="2000" b="1" dirty="0">
                <a:solidFill>
                  <a:srgbClr val="002060"/>
                </a:solidFill>
              </a:rPr>
              <a:t>, ¿</a:t>
            </a:r>
            <a:r>
              <a:rPr lang="en-US" sz="2000" b="1" dirty="0" err="1">
                <a:solidFill>
                  <a:srgbClr val="002060"/>
                </a:solidFill>
              </a:rPr>
              <a:t>cuál</a:t>
            </a:r>
            <a:r>
              <a:rPr lang="en-US" sz="2000" b="1" dirty="0">
                <a:solidFill>
                  <a:srgbClr val="002060"/>
                </a:solidFill>
              </a:rPr>
              <a:t> es el </a:t>
            </a:r>
            <a:r>
              <a:rPr lang="en-US" sz="2000" b="1" dirty="0" err="1">
                <a:solidFill>
                  <a:srgbClr val="002060"/>
                </a:solidFill>
              </a:rPr>
              <a:t>método</a:t>
            </a:r>
            <a:r>
              <a:rPr lang="en-US" sz="2000" b="1" dirty="0">
                <a:solidFill>
                  <a:srgbClr val="002060"/>
                </a:solidFill>
              </a:rPr>
              <a:t> de </a:t>
            </a:r>
            <a:r>
              <a:rPr lang="en-US" sz="2000" b="1" dirty="0" err="1">
                <a:solidFill>
                  <a:srgbClr val="002060"/>
                </a:solidFill>
              </a:rPr>
              <a:t>transparencia</a:t>
            </a:r>
            <a:r>
              <a:rPr lang="en-US" sz="2000" b="1" dirty="0">
                <a:solidFill>
                  <a:srgbClr val="002060"/>
                </a:solidFill>
              </a:rPr>
              <a:t> del </a:t>
            </a:r>
            <a:r>
              <a:rPr lang="en-US" sz="2000" b="1" dirty="0" err="1">
                <a:solidFill>
                  <a:srgbClr val="002060"/>
                </a:solidFill>
              </a:rPr>
              <a:t>agua</a:t>
            </a:r>
            <a:r>
              <a:rPr lang="en-US" sz="2000" b="1" dirty="0">
                <a:solidFill>
                  <a:srgbClr val="002060"/>
                </a:solidFill>
              </a:rPr>
              <a:t> </a:t>
            </a:r>
            <a:r>
              <a:rPr lang="en-US" sz="2000" b="1" dirty="0" err="1">
                <a:solidFill>
                  <a:srgbClr val="002060"/>
                </a:solidFill>
              </a:rPr>
              <a:t>preferido</a:t>
            </a:r>
            <a:r>
              <a:rPr lang="en-US" sz="2000" b="1" dirty="0">
                <a:solidFill>
                  <a:srgbClr val="002060"/>
                </a:solidFill>
              </a:rPr>
              <a:t> </a:t>
            </a:r>
            <a:r>
              <a:rPr lang="en-US" sz="2000" b="1" dirty="0" err="1">
                <a:solidFill>
                  <a:srgbClr val="002060"/>
                </a:solidFill>
              </a:rPr>
              <a:t>en</a:t>
            </a:r>
            <a:r>
              <a:rPr lang="en-US" sz="2000" b="1" dirty="0">
                <a:solidFill>
                  <a:srgbClr val="002060"/>
                </a:solidFill>
              </a:rPr>
              <a:t> las </a:t>
            </a:r>
            <a:r>
              <a:rPr lang="en-US" sz="2000" b="1" dirty="0" err="1">
                <a:solidFill>
                  <a:srgbClr val="002060"/>
                </a:solidFill>
              </a:rPr>
              <a:t>investigaciones</a:t>
            </a:r>
            <a:r>
              <a:rPr lang="en-US" sz="2000" b="1" dirty="0">
                <a:solidFill>
                  <a:srgbClr val="002060"/>
                </a:solidFill>
              </a:rPr>
              <a:t> de </a:t>
            </a:r>
            <a:r>
              <a:rPr lang="en-US" sz="2000" b="1" dirty="0" err="1">
                <a:solidFill>
                  <a:srgbClr val="002060"/>
                </a:solidFill>
              </a:rPr>
              <a:t>Hidrósfera</a:t>
            </a:r>
            <a:r>
              <a:rPr lang="en-US" sz="2000" b="1" dirty="0">
                <a:solidFill>
                  <a:srgbClr val="002060"/>
                </a:solidFill>
              </a:rPr>
              <a:t>  GLOBE’</a:t>
            </a:r>
          </a:p>
          <a:p>
            <a:pPr marL="0" indent="0">
              <a:buNone/>
            </a:pPr>
            <a:endParaRPr lang="en-US" sz="2000" b="1" dirty="0">
              <a:solidFill>
                <a:srgbClr val="002060"/>
              </a:solidFill>
            </a:endParaRPr>
          </a:p>
          <a:p>
            <a:pPr marL="0" indent="0">
              <a:buNone/>
            </a:pPr>
            <a:r>
              <a:rPr lang="en-US" sz="2000" b="1" dirty="0">
                <a:solidFill>
                  <a:srgbClr val="FF0000"/>
                </a:solidFill>
              </a:rPr>
              <a:t>A.     El </a:t>
            </a:r>
            <a:r>
              <a:rPr lang="en-US" sz="2000" b="1" dirty="0" err="1">
                <a:solidFill>
                  <a:srgbClr val="FF0000"/>
                </a:solidFill>
              </a:rPr>
              <a:t>Método</a:t>
            </a:r>
            <a:r>
              <a:rPr lang="en-US" sz="2000" b="1" dirty="0">
                <a:solidFill>
                  <a:srgbClr val="FF0000"/>
                </a:solidFill>
              </a:rPr>
              <a:t> del Disco de Secchi ¡</a:t>
            </a:r>
            <a:r>
              <a:rPr lang="en-US" sz="2000" b="1" dirty="0" err="1">
                <a:solidFill>
                  <a:srgbClr val="FF0000"/>
                </a:solidFill>
              </a:rPr>
              <a:t>Correcto</a:t>
            </a:r>
            <a:r>
              <a:rPr lang="en-US" sz="2000" b="1" dirty="0">
                <a:solidFill>
                  <a:srgbClr val="FF0000"/>
                </a:solidFill>
              </a:rPr>
              <a:t> </a:t>
            </a:r>
            <a:r>
              <a:rPr lang="en-US" sz="2000" b="1" dirty="0">
                <a:solidFill>
                  <a:srgbClr val="FF0000"/>
                </a:solidFill>
                <a:sym typeface="Wingdings" pitchFamily="2" charset="2"/>
              </a:rPr>
              <a:t>!</a:t>
            </a:r>
            <a:endParaRPr lang="en-US" sz="2000" b="1" dirty="0">
              <a:solidFill>
                <a:srgbClr val="FF0000"/>
              </a:solidFill>
            </a:endParaRPr>
          </a:p>
          <a:p>
            <a:pPr marL="457200" indent="-457200">
              <a:buAutoNum type="alphaUcPeriod" startAt="2"/>
            </a:pPr>
            <a:r>
              <a:rPr lang="en-US" sz="2000" dirty="0"/>
              <a:t>El </a:t>
            </a:r>
            <a:r>
              <a:rPr lang="en-US" sz="2000" dirty="0" err="1"/>
              <a:t>Método</a:t>
            </a:r>
            <a:r>
              <a:rPr lang="en-US" sz="2000" dirty="0"/>
              <a:t> del </a:t>
            </a:r>
            <a:r>
              <a:rPr lang="en-US" sz="2000" dirty="0" err="1"/>
              <a:t>Tubo</a:t>
            </a:r>
            <a:r>
              <a:rPr lang="en-US" sz="2000" dirty="0"/>
              <a:t> de </a:t>
            </a:r>
            <a:r>
              <a:rPr lang="en-US" sz="2000" dirty="0" err="1"/>
              <a:t>Transparencia</a:t>
            </a:r>
            <a:r>
              <a:rPr lang="en-US" sz="2000" dirty="0"/>
              <a:t>  (</a:t>
            </a:r>
            <a:r>
              <a:rPr lang="en-US" sz="2000" dirty="0" err="1"/>
              <a:t>también</a:t>
            </a:r>
            <a:r>
              <a:rPr lang="en-US" sz="2000" dirty="0"/>
              <a:t> </a:t>
            </a:r>
            <a:r>
              <a:rPr lang="en-US" sz="2000" dirty="0" err="1"/>
              <a:t>llamado</a:t>
            </a:r>
            <a:r>
              <a:rPr lang="en-US" sz="2000" dirty="0"/>
              <a:t> </a:t>
            </a:r>
            <a:r>
              <a:rPr lang="en-US" sz="2000" dirty="0" err="1"/>
              <a:t>tubo</a:t>
            </a:r>
            <a:r>
              <a:rPr lang="en-US" sz="2000" dirty="0"/>
              <a:t> de </a:t>
            </a:r>
            <a:r>
              <a:rPr lang="en-US" sz="2000" dirty="0" err="1"/>
              <a:t>turbidez</a:t>
            </a:r>
            <a:r>
              <a:rPr lang="en-US" sz="2000" dirty="0"/>
              <a:t>)</a:t>
            </a:r>
          </a:p>
          <a:p>
            <a:pPr marL="0" indent="0">
              <a:buNone/>
            </a:pPr>
            <a:endParaRPr lang="en-US" sz="2000" dirty="0"/>
          </a:p>
          <a:p>
            <a:pPr marL="0" indent="0">
              <a:buNone/>
            </a:pPr>
            <a:endParaRPr lang="en-US" sz="2000" b="1" dirty="0">
              <a:solidFill>
                <a:srgbClr val="FF0000"/>
              </a:solidFill>
            </a:endParaRPr>
          </a:p>
          <a:p>
            <a:pPr marL="0" indent="0">
              <a:buNone/>
            </a:pPr>
            <a:r>
              <a:rPr lang="en-US" sz="2000" b="1" dirty="0">
                <a:solidFill>
                  <a:srgbClr val="FF0000"/>
                </a:solidFill>
              </a:rPr>
              <a:t>¿</a:t>
            </a:r>
            <a:r>
              <a:rPr lang="en-US" sz="2000" b="1" dirty="0" err="1">
                <a:solidFill>
                  <a:srgbClr val="FF0000"/>
                </a:solidFill>
              </a:rPr>
              <a:t>Estaba</a:t>
            </a:r>
            <a:r>
              <a:rPr lang="en-US" sz="2000" b="1" dirty="0">
                <a:solidFill>
                  <a:srgbClr val="FF0000"/>
                </a:solidFill>
              </a:rPr>
              <a:t> </a:t>
            </a:r>
            <a:r>
              <a:rPr lang="en-US" sz="2000" b="1" dirty="0" err="1">
                <a:solidFill>
                  <a:srgbClr val="FF0000"/>
                </a:solidFill>
              </a:rPr>
              <a:t>en</a:t>
            </a:r>
            <a:r>
              <a:rPr lang="en-US" sz="2000" b="1" dirty="0">
                <a:solidFill>
                  <a:srgbClr val="FF0000"/>
                </a:solidFill>
              </a:rPr>
              <a:t> lo </a:t>
            </a:r>
            <a:r>
              <a:rPr lang="en-US" sz="2000" b="1" dirty="0" err="1">
                <a:solidFill>
                  <a:srgbClr val="FF0000"/>
                </a:solidFill>
              </a:rPr>
              <a:t>cierto</a:t>
            </a:r>
            <a:r>
              <a:rPr lang="en-US" sz="2000" b="1" dirty="0">
                <a:solidFill>
                  <a:srgbClr val="FF0000"/>
                </a:solidFill>
              </a:rPr>
              <a:t>?</a:t>
            </a:r>
          </a:p>
          <a:p>
            <a:endParaRPr lang="en-US"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7384915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47</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a:t>
            </a:r>
            <a:r>
              <a:rPr lang="en-US" sz="2400" b="1" dirty="0" err="1">
                <a:solidFill>
                  <a:srgbClr val="000072"/>
                </a:solidFill>
              </a:rPr>
              <a:t>Pregunta</a:t>
            </a:r>
            <a:r>
              <a:rPr lang="en-US" sz="2400" b="1" dirty="0">
                <a:solidFill>
                  <a:srgbClr val="000072"/>
                </a:solidFill>
              </a:rPr>
              <a:t> 4</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a:t>
            </a:r>
            <a:r>
              <a:rPr lang="en-US" sz="2000" b="1" dirty="0" err="1">
                <a:solidFill>
                  <a:srgbClr val="002060"/>
                </a:solidFill>
              </a:rPr>
              <a:t>Cuántas</a:t>
            </a:r>
            <a:r>
              <a:rPr lang="en-US" sz="2000" b="1" dirty="0">
                <a:solidFill>
                  <a:srgbClr val="002060"/>
                </a:solidFill>
              </a:rPr>
              <a:t> </a:t>
            </a:r>
            <a:r>
              <a:rPr lang="en-US" sz="2000" b="1" dirty="0" err="1">
                <a:solidFill>
                  <a:srgbClr val="002060"/>
                </a:solidFill>
              </a:rPr>
              <a:t>mediciones</a:t>
            </a:r>
            <a:r>
              <a:rPr lang="en-US" sz="2000" b="1" dirty="0">
                <a:solidFill>
                  <a:srgbClr val="002060"/>
                </a:solidFill>
              </a:rPr>
              <a:t> </a:t>
            </a:r>
            <a:r>
              <a:rPr lang="en-US" sz="2000" b="1" dirty="0" err="1">
                <a:solidFill>
                  <a:srgbClr val="002060"/>
                </a:solidFill>
              </a:rPr>
              <a:t>repetidas</a:t>
            </a:r>
            <a:r>
              <a:rPr lang="en-US" sz="2000" b="1" dirty="0">
                <a:solidFill>
                  <a:srgbClr val="002060"/>
                </a:solidFill>
              </a:rPr>
              <a:t> debe </a:t>
            </a:r>
            <a:r>
              <a:rPr lang="en-US" sz="2000" b="1" dirty="0" err="1">
                <a:solidFill>
                  <a:srgbClr val="002060"/>
                </a:solidFill>
              </a:rPr>
              <a:t>realizar</a:t>
            </a:r>
            <a:r>
              <a:rPr lang="en-US" sz="2000" b="1" dirty="0">
                <a:solidFill>
                  <a:srgbClr val="002060"/>
                </a:solidFill>
              </a:rPr>
              <a:t> para </a:t>
            </a:r>
            <a:r>
              <a:rPr lang="en-US" sz="2000" b="1" dirty="0" err="1">
                <a:solidFill>
                  <a:srgbClr val="002060"/>
                </a:solidFill>
              </a:rPr>
              <a:t>garantizar</a:t>
            </a:r>
            <a:r>
              <a:rPr lang="en-US" sz="2000" b="1" dirty="0">
                <a:solidFill>
                  <a:srgbClr val="002060"/>
                </a:solidFill>
              </a:rPr>
              <a:t> la </a:t>
            </a:r>
            <a:r>
              <a:rPr lang="en-US" sz="2000" b="1" dirty="0" err="1">
                <a:solidFill>
                  <a:srgbClr val="002060"/>
                </a:solidFill>
              </a:rPr>
              <a:t>fiabilidad</a:t>
            </a:r>
            <a:r>
              <a:rPr lang="en-US" sz="2000" b="1" dirty="0">
                <a:solidFill>
                  <a:srgbClr val="002060"/>
                </a:solidFill>
              </a:rPr>
              <a:t> de sus </a:t>
            </a:r>
            <a:r>
              <a:rPr lang="en-US" sz="2000" b="1" dirty="0" err="1">
                <a:solidFill>
                  <a:srgbClr val="002060"/>
                </a:solidFill>
              </a:rPr>
              <a:t>datos</a:t>
            </a:r>
            <a:r>
              <a:rPr lang="en-US" sz="2000" b="1" dirty="0">
                <a:solidFill>
                  <a:srgbClr val="002060"/>
                </a:solidFill>
              </a:rPr>
              <a:t>?</a:t>
            </a:r>
          </a:p>
          <a:p>
            <a:pPr marL="0" indent="0">
              <a:buNone/>
            </a:pPr>
            <a:endParaRPr lang="en-US" sz="2000" b="1" dirty="0">
              <a:solidFill>
                <a:srgbClr val="002060"/>
              </a:solidFill>
            </a:endParaRPr>
          </a:p>
          <a:p>
            <a:pPr marL="457200" indent="-457200">
              <a:buFont typeface="+mj-lt"/>
              <a:buAutoNum type="alphaUcPeriod"/>
            </a:pPr>
            <a:r>
              <a:rPr lang="en-US" sz="2000" dirty="0" err="1"/>
              <a:t>Sólo</a:t>
            </a:r>
            <a:r>
              <a:rPr lang="en-US" sz="2000" dirty="0"/>
              <a:t> una </a:t>
            </a:r>
            <a:r>
              <a:rPr lang="en-US" sz="2000" dirty="0" err="1"/>
              <a:t>vez</a:t>
            </a:r>
            <a:r>
              <a:rPr lang="en-US" sz="2000" dirty="0"/>
              <a:t>, </a:t>
            </a:r>
            <a:r>
              <a:rPr lang="en-US" sz="2000" dirty="0" err="1"/>
              <a:t>ya</a:t>
            </a:r>
            <a:r>
              <a:rPr lang="en-US" sz="2000" dirty="0"/>
              <a:t> que se </a:t>
            </a:r>
            <a:r>
              <a:rPr lang="en-US" sz="2000" dirty="0" err="1"/>
              <a:t>trata</a:t>
            </a:r>
            <a:r>
              <a:rPr lang="en-US" sz="2000" dirty="0"/>
              <a:t> de un </a:t>
            </a:r>
            <a:r>
              <a:rPr lang="en-US" sz="2000" dirty="0" err="1"/>
              <a:t>protocolo</a:t>
            </a:r>
            <a:r>
              <a:rPr lang="en-US" sz="2000" dirty="0"/>
              <a:t> </a:t>
            </a:r>
            <a:r>
              <a:rPr lang="en-US" sz="2000" dirty="0" err="1"/>
              <a:t>muy</a:t>
            </a:r>
            <a:r>
              <a:rPr lang="en-US" sz="2000" dirty="0"/>
              <a:t> </a:t>
            </a:r>
            <a:r>
              <a:rPr lang="en-US" sz="2000" dirty="0" err="1"/>
              <a:t>sencillo</a:t>
            </a:r>
            <a:r>
              <a:rPr lang="en-US" sz="2000" dirty="0"/>
              <a:t> y, al no </a:t>
            </a:r>
            <a:r>
              <a:rPr lang="en-US" sz="2000" dirty="0" err="1"/>
              <a:t>haber</a:t>
            </a:r>
            <a:r>
              <a:rPr lang="en-US" sz="2000" dirty="0"/>
              <a:t> </a:t>
            </a:r>
            <a:r>
              <a:rPr lang="en-US" sz="2000" dirty="0" err="1"/>
              <a:t>mediciones</a:t>
            </a:r>
            <a:r>
              <a:rPr lang="en-US" sz="2000" dirty="0"/>
              <a:t> </a:t>
            </a:r>
            <a:r>
              <a:rPr lang="en-US" sz="2000" dirty="0" err="1"/>
              <a:t>químicas</a:t>
            </a:r>
            <a:r>
              <a:rPr lang="en-US" sz="2000" dirty="0"/>
              <a:t>, hay </a:t>
            </a:r>
            <a:r>
              <a:rPr lang="en-US" sz="2000" dirty="0" err="1"/>
              <a:t>menos</a:t>
            </a:r>
            <a:r>
              <a:rPr lang="en-US" sz="2000" dirty="0"/>
              <a:t> </a:t>
            </a:r>
            <a:r>
              <a:rPr lang="en-US" sz="2000" dirty="0" err="1"/>
              <a:t>posibilidades</a:t>
            </a:r>
            <a:r>
              <a:rPr lang="en-US" sz="2000" dirty="0"/>
              <a:t> de error </a:t>
            </a:r>
            <a:r>
              <a:rPr lang="en-US" sz="2000" dirty="0" err="1"/>
              <a:t>humano</a:t>
            </a:r>
            <a:r>
              <a:rPr lang="en-US" sz="2000" dirty="0"/>
              <a:t>. </a:t>
            </a:r>
          </a:p>
          <a:p>
            <a:pPr marL="457200" indent="-457200">
              <a:buFont typeface="+mj-lt"/>
              <a:buAutoNum type="alphaUcPeriod"/>
            </a:pPr>
            <a:r>
              <a:rPr lang="en-US" sz="2000" dirty="0"/>
              <a:t>Tres </a:t>
            </a:r>
            <a:r>
              <a:rPr lang="en-US" sz="2000" dirty="0" err="1"/>
              <a:t>veces</a:t>
            </a:r>
            <a:r>
              <a:rPr lang="en-US" sz="2000" dirty="0"/>
              <a:t>, </a:t>
            </a:r>
            <a:r>
              <a:rPr lang="en-US" sz="2000" dirty="0" err="1"/>
              <a:t>informe</a:t>
            </a:r>
            <a:r>
              <a:rPr lang="en-US" sz="2000" dirty="0"/>
              <a:t> de la media de las </a:t>
            </a:r>
            <a:r>
              <a:rPr lang="en-US" sz="2000" dirty="0" err="1"/>
              <a:t>tres</a:t>
            </a:r>
            <a:r>
              <a:rPr lang="en-US" sz="2000" dirty="0"/>
              <a:t> </a:t>
            </a:r>
            <a:r>
              <a:rPr lang="en-US" sz="2000" dirty="0" err="1"/>
              <a:t>mediciones</a:t>
            </a:r>
            <a:r>
              <a:rPr lang="en-US" sz="2000" dirty="0"/>
              <a:t>.</a:t>
            </a:r>
          </a:p>
          <a:p>
            <a:pPr marL="457200" indent="-457200">
              <a:buFont typeface="+mj-lt"/>
              <a:buAutoNum type="alphaUcPeriod"/>
            </a:pPr>
            <a:r>
              <a:rPr lang="en-US" sz="2000" dirty="0"/>
              <a:t>Tres </a:t>
            </a:r>
            <a:r>
              <a:rPr lang="en-US" sz="2000" dirty="0" err="1"/>
              <a:t>veces</a:t>
            </a:r>
            <a:r>
              <a:rPr lang="en-US" sz="2000" dirty="0"/>
              <a:t>, </a:t>
            </a:r>
            <a:r>
              <a:rPr lang="en-US" sz="2000" dirty="0" err="1"/>
              <a:t>informe</a:t>
            </a:r>
            <a:r>
              <a:rPr lang="en-US" sz="2000" dirty="0"/>
              <a:t> de las </a:t>
            </a:r>
            <a:r>
              <a:rPr lang="en-US" sz="2000" dirty="0" err="1"/>
              <a:t>tres</a:t>
            </a:r>
            <a:r>
              <a:rPr lang="en-US" sz="2000" dirty="0"/>
              <a:t> </a:t>
            </a:r>
            <a:r>
              <a:rPr lang="en-US" sz="2000" dirty="0" err="1"/>
              <a:t>mediciones</a:t>
            </a:r>
            <a:r>
              <a:rPr lang="en-US" sz="2000" dirty="0"/>
              <a:t>.</a:t>
            </a:r>
          </a:p>
          <a:p>
            <a:pPr marL="457200" indent="-457200">
              <a:buFont typeface="+mj-lt"/>
              <a:buAutoNum type="alphaUcPeriod"/>
            </a:pPr>
            <a:endParaRPr lang="en-US" sz="2400" dirty="0"/>
          </a:p>
          <a:p>
            <a:pPr marL="0" indent="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la </a:t>
            </a:r>
            <a:r>
              <a:rPr lang="en-US" sz="2400" b="1" dirty="0" err="1">
                <a:solidFill>
                  <a:srgbClr val="FF0000"/>
                </a:solidFill>
              </a:rPr>
              <a:t>respuesta</a:t>
            </a:r>
            <a:r>
              <a:rPr lang="en-US" sz="2400" b="1" dirty="0">
                <a:solidFill>
                  <a:srgbClr val="FF0000"/>
                </a:solidFill>
              </a:rPr>
              <a:t>? </a:t>
            </a:r>
            <a:endParaRPr lang="en-US" sz="2400" dirty="0"/>
          </a:p>
          <a:p>
            <a:endParaRPr lang="en-US"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7220830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48</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Respuesta de la </a:t>
            </a:r>
            <a:r>
              <a:rPr lang="en-US" sz="2400" b="1" dirty="0" err="1">
                <a:solidFill>
                  <a:srgbClr val="000072"/>
                </a:solidFill>
              </a:rPr>
              <a:t>pregunta</a:t>
            </a:r>
            <a:r>
              <a:rPr lang="en-US" sz="2400" b="1" dirty="0">
                <a:solidFill>
                  <a:srgbClr val="000072"/>
                </a:solidFill>
              </a:rPr>
              <a:t> 4</a:t>
            </a:r>
          </a:p>
        </p:txBody>
      </p:sp>
      <p:sp>
        <p:nvSpPr>
          <p:cNvPr id="3" name="Content Placeholder 2"/>
          <p:cNvSpPr>
            <a:spLocks noGrp="1"/>
          </p:cNvSpPr>
          <p:nvPr>
            <p:ph sz="half" idx="2"/>
          </p:nvPr>
        </p:nvSpPr>
        <p:spPr>
          <a:xfrm>
            <a:off x="1386128" y="2078408"/>
            <a:ext cx="7316160" cy="4351338"/>
          </a:xfrm>
        </p:spPr>
        <p:txBody>
          <a:bodyPr>
            <a:normAutofit fontScale="92500"/>
          </a:bodyPr>
          <a:lstStyle/>
          <a:p>
            <a:pPr marL="0" indent="0">
              <a:buNone/>
            </a:pPr>
            <a:r>
              <a:rPr lang="en-US" sz="2400" b="1" dirty="0">
                <a:solidFill>
                  <a:srgbClr val="002060"/>
                </a:solidFill>
              </a:rPr>
              <a:t>¿</a:t>
            </a:r>
            <a:r>
              <a:rPr lang="en-US" sz="2400" b="1" dirty="0" err="1">
                <a:solidFill>
                  <a:srgbClr val="002060"/>
                </a:solidFill>
              </a:rPr>
              <a:t>Cuántas</a:t>
            </a:r>
            <a:r>
              <a:rPr lang="en-US" sz="2400" b="1" dirty="0">
                <a:solidFill>
                  <a:srgbClr val="002060"/>
                </a:solidFill>
              </a:rPr>
              <a:t> </a:t>
            </a:r>
            <a:r>
              <a:rPr lang="en-US" sz="2400" b="1" dirty="0" err="1">
                <a:solidFill>
                  <a:srgbClr val="002060"/>
                </a:solidFill>
              </a:rPr>
              <a:t>mediciones</a:t>
            </a:r>
            <a:r>
              <a:rPr lang="en-US" sz="2400" b="1" dirty="0">
                <a:solidFill>
                  <a:srgbClr val="002060"/>
                </a:solidFill>
              </a:rPr>
              <a:t> </a:t>
            </a:r>
            <a:r>
              <a:rPr lang="en-US" sz="2400" b="1" dirty="0" err="1">
                <a:solidFill>
                  <a:srgbClr val="002060"/>
                </a:solidFill>
              </a:rPr>
              <a:t>repetidas</a:t>
            </a:r>
            <a:r>
              <a:rPr lang="en-US" sz="2400" b="1" dirty="0">
                <a:solidFill>
                  <a:srgbClr val="002060"/>
                </a:solidFill>
              </a:rPr>
              <a:t> debe </a:t>
            </a:r>
            <a:r>
              <a:rPr lang="en-US" sz="2400" b="1" dirty="0" err="1">
                <a:solidFill>
                  <a:srgbClr val="002060"/>
                </a:solidFill>
              </a:rPr>
              <a:t>realizar</a:t>
            </a:r>
            <a:r>
              <a:rPr lang="en-US" sz="2400" b="1" dirty="0">
                <a:solidFill>
                  <a:srgbClr val="002060"/>
                </a:solidFill>
              </a:rPr>
              <a:t> para </a:t>
            </a:r>
            <a:r>
              <a:rPr lang="en-US" sz="2400" b="1" dirty="0" err="1">
                <a:solidFill>
                  <a:srgbClr val="002060"/>
                </a:solidFill>
              </a:rPr>
              <a:t>garantizar</a:t>
            </a:r>
            <a:r>
              <a:rPr lang="en-US" sz="2400" b="1" dirty="0">
                <a:solidFill>
                  <a:srgbClr val="002060"/>
                </a:solidFill>
              </a:rPr>
              <a:t> la </a:t>
            </a:r>
            <a:r>
              <a:rPr lang="en-US" sz="2400" b="1" dirty="0" err="1">
                <a:solidFill>
                  <a:srgbClr val="002060"/>
                </a:solidFill>
              </a:rPr>
              <a:t>fiabilidad</a:t>
            </a:r>
            <a:r>
              <a:rPr lang="en-US" sz="2400" b="1" dirty="0">
                <a:solidFill>
                  <a:srgbClr val="002060"/>
                </a:solidFill>
              </a:rPr>
              <a:t> de sus </a:t>
            </a:r>
            <a:r>
              <a:rPr lang="en-US" sz="2400" b="1" dirty="0" err="1">
                <a:solidFill>
                  <a:srgbClr val="002060"/>
                </a:solidFill>
              </a:rPr>
              <a:t>datos</a:t>
            </a:r>
            <a:r>
              <a:rPr lang="en-US" sz="2400" b="1" dirty="0">
                <a:solidFill>
                  <a:srgbClr val="002060"/>
                </a:solidFill>
              </a:rPr>
              <a:t>?</a:t>
            </a:r>
          </a:p>
          <a:p>
            <a:pPr marL="0" indent="0">
              <a:buNone/>
            </a:pPr>
            <a:endParaRPr lang="en-US" sz="2400" b="1" dirty="0">
              <a:solidFill>
                <a:srgbClr val="002060"/>
              </a:solidFill>
            </a:endParaRPr>
          </a:p>
          <a:p>
            <a:pPr marL="457200" indent="-457200">
              <a:buFont typeface="+mj-lt"/>
              <a:buAutoNum type="alphaUcPeriod"/>
            </a:pPr>
            <a:r>
              <a:rPr lang="en-US" sz="2400" dirty="0" err="1"/>
              <a:t>Sólo</a:t>
            </a:r>
            <a:r>
              <a:rPr lang="en-US" sz="2400" dirty="0"/>
              <a:t> una </a:t>
            </a:r>
            <a:r>
              <a:rPr lang="en-US" sz="2400" dirty="0" err="1"/>
              <a:t>vez</a:t>
            </a:r>
            <a:r>
              <a:rPr lang="en-US" sz="2400" dirty="0"/>
              <a:t>, </a:t>
            </a:r>
            <a:r>
              <a:rPr lang="en-US" sz="2400" dirty="0" err="1"/>
              <a:t>ya</a:t>
            </a:r>
            <a:r>
              <a:rPr lang="en-US" sz="2400" dirty="0"/>
              <a:t> que se </a:t>
            </a:r>
            <a:r>
              <a:rPr lang="en-US" sz="2400" dirty="0" err="1"/>
              <a:t>trata</a:t>
            </a:r>
            <a:r>
              <a:rPr lang="en-US" sz="2400" dirty="0"/>
              <a:t> de un </a:t>
            </a:r>
            <a:r>
              <a:rPr lang="en-US" sz="2400" dirty="0" err="1"/>
              <a:t>protocolo</a:t>
            </a:r>
            <a:r>
              <a:rPr lang="en-US" sz="2400" dirty="0"/>
              <a:t> </a:t>
            </a:r>
            <a:r>
              <a:rPr lang="en-US" sz="2400" dirty="0" err="1"/>
              <a:t>muy</a:t>
            </a:r>
            <a:r>
              <a:rPr lang="en-US" sz="2400" dirty="0"/>
              <a:t> </a:t>
            </a:r>
            <a:r>
              <a:rPr lang="en-US" sz="2400" dirty="0" err="1"/>
              <a:t>sencillo</a:t>
            </a:r>
            <a:r>
              <a:rPr lang="en-US" sz="2400" dirty="0"/>
              <a:t> y, al no </a:t>
            </a:r>
            <a:r>
              <a:rPr lang="en-US" sz="2400" dirty="0" err="1"/>
              <a:t>haber</a:t>
            </a:r>
            <a:r>
              <a:rPr lang="en-US" sz="2400" dirty="0"/>
              <a:t> </a:t>
            </a:r>
            <a:r>
              <a:rPr lang="en-US" sz="2400" dirty="0" err="1"/>
              <a:t>mediciones</a:t>
            </a:r>
            <a:r>
              <a:rPr lang="en-US" sz="2400" dirty="0"/>
              <a:t> </a:t>
            </a:r>
            <a:r>
              <a:rPr lang="en-US" sz="2400" dirty="0" err="1"/>
              <a:t>químicas</a:t>
            </a:r>
            <a:r>
              <a:rPr lang="en-US" sz="2400" dirty="0"/>
              <a:t>, hay </a:t>
            </a:r>
            <a:r>
              <a:rPr lang="en-US" sz="2400" dirty="0" err="1"/>
              <a:t>menos</a:t>
            </a:r>
            <a:r>
              <a:rPr lang="en-US" sz="2400" dirty="0"/>
              <a:t> </a:t>
            </a:r>
            <a:r>
              <a:rPr lang="en-US" sz="2400" dirty="0" err="1"/>
              <a:t>posibilidades</a:t>
            </a:r>
            <a:r>
              <a:rPr lang="en-US" sz="2400" dirty="0"/>
              <a:t> de error </a:t>
            </a:r>
            <a:r>
              <a:rPr lang="en-US" sz="2400" dirty="0" err="1"/>
              <a:t>humano</a:t>
            </a:r>
            <a:r>
              <a:rPr lang="en-US" sz="2400" dirty="0"/>
              <a:t>. </a:t>
            </a:r>
          </a:p>
          <a:p>
            <a:pPr marL="457200" indent="-457200">
              <a:buFont typeface="+mj-lt"/>
              <a:buAutoNum type="alphaUcPeriod"/>
            </a:pPr>
            <a:r>
              <a:rPr lang="en-US" sz="2400" dirty="0"/>
              <a:t>Tres </a:t>
            </a:r>
            <a:r>
              <a:rPr lang="en-US" sz="2400" dirty="0" err="1"/>
              <a:t>veces</a:t>
            </a:r>
            <a:r>
              <a:rPr lang="en-US" sz="2400" dirty="0"/>
              <a:t>, </a:t>
            </a:r>
            <a:r>
              <a:rPr lang="en-US" sz="2400" dirty="0" err="1"/>
              <a:t>informe</a:t>
            </a:r>
            <a:r>
              <a:rPr lang="en-US" sz="2400" dirty="0"/>
              <a:t> de la media de las </a:t>
            </a:r>
            <a:r>
              <a:rPr lang="en-US" sz="2400" dirty="0" err="1"/>
              <a:t>tres</a:t>
            </a:r>
            <a:r>
              <a:rPr lang="en-US" sz="2400" dirty="0"/>
              <a:t> </a:t>
            </a:r>
            <a:r>
              <a:rPr lang="en-US" sz="2400" dirty="0" err="1"/>
              <a:t>mediciones</a:t>
            </a:r>
            <a:r>
              <a:rPr lang="en-US" sz="2400" dirty="0"/>
              <a:t>.</a:t>
            </a:r>
          </a:p>
          <a:p>
            <a:pPr marL="457200" indent="-457200">
              <a:buFont typeface="+mj-lt"/>
              <a:buAutoNum type="alphaUcPeriod"/>
            </a:pPr>
            <a:r>
              <a:rPr lang="en-US" sz="2400" b="1" dirty="0">
                <a:solidFill>
                  <a:srgbClr val="FF0000"/>
                </a:solidFill>
              </a:rPr>
              <a:t>Tres </a:t>
            </a:r>
            <a:r>
              <a:rPr lang="en-US" sz="2400" b="1" dirty="0" err="1">
                <a:solidFill>
                  <a:srgbClr val="FF0000"/>
                </a:solidFill>
              </a:rPr>
              <a:t>veces</a:t>
            </a:r>
            <a:r>
              <a:rPr lang="en-US" sz="2400" b="1" dirty="0">
                <a:solidFill>
                  <a:srgbClr val="FF0000"/>
                </a:solidFill>
              </a:rPr>
              <a:t>, </a:t>
            </a:r>
            <a:r>
              <a:rPr lang="en-US" sz="2400" b="1" dirty="0" err="1">
                <a:solidFill>
                  <a:srgbClr val="FF0000"/>
                </a:solidFill>
              </a:rPr>
              <a:t>informe</a:t>
            </a:r>
            <a:r>
              <a:rPr lang="en-US" sz="2400" b="1" dirty="0">
                <a:solidFill>
                  <a:srgbClr val="FF0000"/>
                </a:solidFill>
              </a:rPr>
              <a:t> de las </a:t>
            </a:r>
            <a:r>
              <a:rPr lang="en-US" sz="2400" b="1" dirty="0" err="1">
                <a:solidFill>
                  <a:srgbClr val="FF0000"/>
                </a:solidFill>
              </a:rPr>
              <a:t>tres</a:t>
            </a:r>
            <a:r>
              <a:rPr lang="en-US" sz="2400" b="1" dirty="0">
                <a:solidFill>
                  <a:srgbClr val="FF0000"/>
                </a:solidFill>
              </a:rPr>
              <a:t> </a:t>
            </a:r>
            <a:r>
              <a:rPr lang="en-US" sz="2400" b="1" dirty="0" err="1">
                <a:solidFill>
                  <a:srgbClr val="FF0000"/>
                </a:solidFill>
              </a:rPr>
              <a:t>mediciones</a:t>
            </a:r>
            <a:r>
              <a:rPr lang="en-US" sz="2400" b="1" dirty="0">
                <a:solidFill>
                  <a:srgbClr val="FF0000"/>
                </a:solidFill>
              </a:rPr>
              <a:t>. ¡</a:t>
            </a:r>
            <a:r>
              <a:rPr lang="en-US" sz="2400" b="1" dirty="0" err="1">
                <a:solidFill>
                  <a:srgbClr val="FF0000"/>
                </a:solidFill>
              </a:rPr>
              <a:t>Correcto</a:t>
            </a:r>
            <a:r>
              <a:rPr lang="en-US" sz="2400" b="1" dirty="0">
                <a:solidFill>
                  <a:srgbClr val="FF0000"/>
                </a:solidFill>
              </a:rPr>
              <a:t> </a:t>
            </a:r>
            <a:r>
              <a:rPr lang="en-US" sz="2400" b="1" dirty="0">
                <a:solidFill>
                  <a:srgbClr val="FF0000"/>
                </a:solidFill>
                <a:sym typeface="Wingdings" pitchFamily="2" charset="2"/>
              </a:rPr>
              <a:t>!</a:t>
            </a:r>
            <a:endParaRPr lang="en-US" sz="2400" b="1" dirty="0">
              <a:solidFill>
                <a:srgbClr val="FF0000"/>
              </a:solidFill>
            </a:endParaRPr>
          </a:p>
          <a:p>
            <a:pPr marL="0" indent="0">
              <a:buNone/>
            </a:pPr>
            <a:endParaRPr lang="en-US" sz="2400" dirty="0"/>
          </a:p>
          <a:p>
            <a:pPr marL="0" indent="0">
              <a:buNone/>
            </a:pPr>
            <a:r>
              <a:rPr lang="en-US" sz="2400" b="1" dirty="0">
                <a:solidFill>
                  <a:srgbClr val="FF0000"/>
                </a:solidFill>
              </a:rPr>
              <a:t>¿</a:t>
            </a:r>
            <a:r>
              <a:rPr lang="en-US" sz="2400" b="1" dirty="0" err="1">
                <a:solidFill>
                  <a:srgbClr val="FF0000"/>
                </a:solidFill>
              </a:rPr>
              <a:t>Estaba</a:t>
            </a:r>
            <a:r>
              <a:rPr lang="en-US" sz="2400" b="1" dirty="0">
                <a:solidFill>
                  <a:srgbClr val="FF0000"/>
                </a:solidFill>
              </a:rPr>
              <a:t> </a:t>
            </a:r>
            <a:r>
              <a:rPr lang="en-US" sz="2400" b="1" dirty="0" err="1">
                <a:solidFill>
                  <a:srgbClr val="FF0000"/>
                </a:solidFill>
              </a:rPr>
              <a:t>en</a:t>
            </a:r>
            <a:r>
              <a:rPr lang="en-US" sz="2400" b="1" dirty="0">
                <a:solidFill>
                  <a:srgbClr val="FF0000"/>
                </a:solidFill>
              </a:rPr>
              <a:t> lo </a:t>
            </a:r>
            <a:r>
              <a:rPr lang="en-US" sz="2400" b="1" dirty="0" err="1">
                <a:solidFill>
                  <a:srgbClr val="FF0000"/>
                </a:solidFill>
              </a:rPr>
              <a:t>cierto</a:t>
            </a:r>
            <a:r>
              <a:rPr lang="en-US" sz="2400" b="1" dirty="0">
                <a:solidFill>
                  <a:srgbClr val="FF0000"/>
                </a:solidFill>
              </a:rPr>
              <a:t>?</a:t>
            </a:r>
          </a:p>
          <a:p>
            <a:pPr marL="0" indent="0">
              <a:buNone/>
            </a:pPr>
            <a:endParaRPr lang="en-US" sz="2400"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618565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redondeado 11"/>
          <p:cNvSpPr/>
          <p:nvPr/>
        </p:nvSpPr>
        <p:spPr>
          <a:xfrm>
            <a:off x="7364897" y="147057"/>
            <a:ext cx="1559076"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¿Qué es </a:t>
            </a:r>
            <a:r>
              <a:rPr lang="es-AR" sz="1200" dirty="0" smtClean="0">
                <a:solidFill>
                  <a:schemeClr val="bg1"/>
                </a:solidFill>
              </a:rPr>
              <a:t>la transparencia </a:t>
            </a:r>
            <a:r>
              <a:rPr lang="es-AR" sz="1200" dirty="0" smtClean="0">
                <a:solidFill>
                  <a:schemeClr val="bg1"/>
                </a:solidFill>
              </a:rPr>
              <a:t>del </a:t>
            </a:r>
            <a:r>
              <a:rPr lang="es-AR" sz="1200" dirty="0" smtClean="0">
                <a:solidFill>
                  <a:schemeClr val="bg1"/>
                </a:solidFill>
              </a:rPr>
              <a:t>agua?</a:t>
            </a:r>
            <a:endParaRPr lang="es-AR" sz="1200" dirty="0">
              <a:solidFill>
                <a:schemeClr val="bg1"/>
              </a:solidFill>
            </a:endParaRPr>
          </a:p>
        </p:txBody>
      </p:sp>
      <p:sp>
        <p:nvSpPr>
          <p:cNvPr id="13" name="CuadroTexto 12"/>
          <p:cNvSpPr txBox="1"/>
          <p:nvPr/>
        </p:nvSpPr>
        <p:spPr>
          <a:xfrm>
            <a:off x="29532" y="1098059"/>
            <a:ext cx="1160471" cy="5447645"/>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transparencia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transparencia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F1302235-4686-FA4D-82D3-9660211AF392}" type="slidenum">
              <a:rPr lang="en-US" smtClean="0"/>
              <a:t>4</a:t>
            </a:fld>
            <a:endParaRPr lang="en-US" dirty="0"/>
          </a:p>
        </p:txBody>
      </p:sp>
      <p:sp>
        <p:nvSpPr>
          <p:cNvPr id="2" name="Title 1"/>
          <p:cNvSpPr>
            <a:spLocks noGrp="1"/>
          </p:cNvSpPr>
          <p:nvPr>
            <p:ph type="title"/>
          </p:nvPr>
        </p:nvSpPr>
        <p:spPr>
          <a:xfrm>
            <a:off x="1350426" y="1075990"/>
            <a:ext cx="7621993" cy="735948"/>
          </a:xfrm>
        </p:spPr>
        <p:txBody>
          <a:bodyPr>
            <a:normAutofit fontScale="90000"/>
          </a:bodyPr>
          <a:lstStyle/>
          <a:p>
            <a:r>
              <a:rPr lang="es-AR" sz="3200" b="1" dirty="0" smtClean="0">
                <a:solidFill>
                  <a:srgbClr val="000072"/>
                </a:solidFill>
              </a:rPr>
              <a:t>La transparencia del agua describe la claridad del agua</a:t>
            </a:r>
            <a:endParaRPr lang="es-AR" sz="3200" b="1" dirty="0">
              <a:solidFill>
                <a:srgbClr val="000072"/>
              </a:solidFill>
            </a:endParaRPr>
          </a:p>
        </p:txBody>
      </p:sp>
      <p:sp>
        <p:nvSpPr>
          <p:cNvPr id="3" name="Content Placeholder 2"/>
          <p:cNvSpPr>
            <a:spLocks noGrp="1"/>
          </p:cNvSpPr>
          <p:nvPr>
            <p:ph sz="half" idx="1"/>
          </p:nvPr>
        </p:nvSpPr>
        <p:spPr>
          <a:xfrm>
            <a:off x="1352673" y="1915804"/>
            <a:ext cx="3234825" cy="4832783"/>
          </a:xfrm>
        </p:spPr>
        <p:txBody>
          <a:bodyPr>
            <a:noAutofit/>
          </a:bodyPr>
          <a:lstStyle/>
          <a:p>
            <a:pPr marL="0" indent="0">
              <a:buNone/>
            </a:pPr>
            <a:endParaRPr lang="es-AR" sz="1600" dirty="0" smtClean="0">
              <a:solidFill>
                <a:schemeClr val="tx2">
                  <a:lumMod val="75000"/>
                </a:schemeClr>
              </a:solidFill>
            </a:endParaRPr>
          </a:p>
          <a:p>
            <a:pPr marL="0" indent="0">
              <a:buNone/>
            </a:pPr>
            <a:r>
              <a:rPr lang="es-AR" sz="1600" dirty="0" smtClean="0">
                <a:solidFill>
                  <a:schemeClr val="tx2">
                    <a:lumMod val="75000"/>
                  </a:schemeClr>
                </a:solidFill>
              </a:rPr>
              <a:t>La transparencia del agua se mide determinando la profundidad de penetración de la luz en la columna de agua desde la superficie. </a:t>
            </a:r>
            <a:r>
              <a:rPr lang="es-AR" sz="1600" b="1" dirty="0" smtClean="0">
                <a:solidFill>
                  <a:schemeClr val="accent5">
                    <a:lumMod val="50000"/>
                  </a:schemeClr>
                </a:solidFill>
              </a:rPr>
              <a:t>Las floraciones de algas, </a:t>
            </a:r>
            <a:r>
              <a:rPr lang="es-AR" sz="1600" dirty="0" smtClean="0">
                <a:solidFill>
                  <a:schemeClr val="tx2">
                    <a:lumMod val="75000"/>
                  </a:schemeClr>
                </a:solidFill>
              </a:rPr>
              <a:t>como esta, reducen significativamente la transparencia del agua y contaminan el agua potable de la costa. El </a:t>
            </a:r>
            <a:r>
              <a:rPr lang="es-AR" sz="1600" dirty="0" err="1" smtClean="0">
                <a:solidFill>
                  <a:schemeClr val="tx2">
                    <a:lumMod val="75000"/>
                  </a:schemeClr>
                </a:solidFill>
              </a:rPr>
              <a:t>Operational</a:t>
            </a:r>
            <a:r>
              <a:rPr lang="es-AR" sz="1600" dirty="0" smtClean="0">
                <a:solidFill>
                  <a:schemeClr val="tx2">
                    <a:lumMod val="75000"/>
                  </a:schemeClr>
                </a:solidFill>
              </a:rPr>
              <a:t> </a:t>
            </a:r>
            <a:r>
              <a:rPr lang="es-AR" sz="1600" dirty="0" err="1" smtClean="0">
                <a:solidFill>
                  <a:schemeClr val="tx2">
                    <a:lumMod val="75000"/>
                  </a:schemeClr>
                </a:solidFill>
              </a:rPr>
              <a:t>Land</a:t>
            </a:r>
            <a:r>
              <a:rPr lang="es-AR" sz="1600" dirty="0" smtClean="0">
                <a:solidFill>
                  <a:schemeClr val="tx2">
                    <a:lumMod val="75000"/>
                  </a:schemeClr>
                </a:solidFill>
              </a:rPr>
              <a:t> </a:t>
            </a:r>
            <a:r>
              <a:rPr lang="es-AR" sz="1600" dirty="0" err="1" smtClean="0">
                <a:solidFill>
                  <a:schemeClr val="tx2">
                    <a:lumMod val="75000"/>
                  </a:schemeClr>
                </a:solidFill>
              </a:rPr>
              <a:t>Imager</a:t>
            </a:r>
            <a:r>
              <a:rPr lang="es-AR" sz="1600" dirty="0" smtClean="0">
                <a:solidFill>
                  <a:schemeClr val="tx2">
                    <a:lumMod val="75000"/>
                  </a:schemeClr>
                </a:solidFill>
              </a:rPr>
              <a:t> (OLI) del satélite </a:t>
            </a:r>
            <a:r>
              <a:rPr lang="es-AR" sz="1600" dirty="0" err="1" smtClean="0">
                <a:solidFill>
                  <a:schemeClr val="tx2">
                    <a:lumMod val="75000"/>
                  </a:schemeClr>
                </a:solidFill>
              </a:rPr>
              <a:t>Landsat</a:t>
            </a:r>
            <a:r>
              <a:rPr lang="es-AR" sz="1600" dirty="0" smtClean="0">
                <a:solidFill>
                  <a:schemeClr val="tx2">
                    <a:lumMod val="75000"/>
                  </a:schemeClr>
                </a:solidFill>
              </a:rPr>
              <a:t> 8 captó esta vista de una floración de algas, en el lago Erie, en agosto de 2014. Más información en</a:t>
            </a:r>
          </a:p>
          <a:p>
            <a:pPr marL="0" indent="0">
              <a:buNone/>
            </a:pPr>
            <a:endParaRPr lang="es-AR" sz="1600" dirty="0" smtClean="0">
              <a:solidFill>
                <a:schemeClr val="tx2">
                  <a:lumMod val="75000"/>
                </a:schemeClr>
              </a:solidFill>
            </a:endParaRPr>
          </a:p>
          <a:p>
            <a:pPr marL="0" indent="0">
              <a:buNone/>
            </a:pPr>
            <a:endParaRPr lang="es-AR" sz="1600" dirty="0" smtClean="0">
              <a:solidFill>
                <a:schemeClr val="tx2">
                  <a:lumMod val="75000"/>
                </a:schemeClr>
              </a:solidFill>
            </a:endParaRPr>
          </a:p>
          <a:p>
            <a:pPr marL="0" indent="0">
              <a:buNone/>
            </a:pPr>
            <a:r>
              <a:rPr lang="es-AR" sz="1600" dirty="0" smtClean="0"/>
              <a:t> </a:t>
            </a:r>
          </a:p>
          <a:p>
            <a:pPr marL="0" indent="0">
              <a:buNone/>
            </a:pPr>
            <a:endParaRPr lang="es-AR" sz="1600" dirty="0" smtClean="0"/>
          </a:p>
          <a:p>
            <a:endParaRPr lang="es-AR" sz="1600" dirty="0" smtClean="0"/>
          </a:p>
          <a:p>
            <a:endParaRPr lang="es-AR" sz="1600" dirty="0"/>
          </a:p>
        </p:txBody>
      </p:sp>
      <p:pic>
        <p:nvPicPr>
          <p:cNvPr id="9" name="Content Placeholder 8" descr="Landsat image of an algae bloom."/>
          <p:cNvPicPr>
            <a:picLocks noGrp="1" noChangeAspect="1"/>
          </p:cNvPicPr>
          <p:nvPr>
            <p:ph sz="half" idx="2"/>
          </p:nvPr>
        </p:nvPicPr>
        <p:blipFill>
          <a:blip r:embed="rId3"/>
          <a:stretch>
            <a:fillRect/>
          </a:stretch>
        </p:blipFill>
        <p:spPr>
          <a:xfrm>
            <a:off x="4707590" y="1836979"/>
            <a:ext cx="3996143" cy="3996143"/>
          </a:xfrm>
          <a:prstGeom prst="rect">
            <a:avLst/>
          </a:prstGeom>
        </p:spPr>
      </p:pic>
      <p:sp>
        <p:nvSpPr>
          <p:cNvPr id="5" name="TextBox 4"/>
          <p:cNvSpPr txBox="1"/>
          <p:nvPr/>
        </p:nvSpPr>
        <p:spPr>
          <a:xfrm>
            <a:off x="4999085" y="5932215"/>
            <a:ext cx="2888163" cy="276999"/>
          </a:xfrm>
          <a:prstGeom prst="rect">
            <a:avLst/>
          </a:prstGeom>
          <a:noFill/>
        </p:spPr>
        <p:txBody>
          <a:bodyPr wrap="none" rtlCol="0">
            <a:spAutoFit/>
          </a:bodyPr>
          <a:lstStyle/>
          <a:p>
            <a:r>
              <a:rPr lang="en-US" sz="1200" dirty="0"/>
              <a:t>Imagen:  </a:t>
            </a:r>
            <a:r>
              <a:rPr lang="en-US" sz="1200" dirty="0" err="1"/>
              <a:t>Observatorio</a:t>
            </a:r>
            <a:r>
              <a:rPr lang="en-US" sz="1200" dirty="0"/>
              <a:t> Terrestre de la NASA</a:t>
            </a:r>
          </a:p>
        </p:txBody>
      </p:sp>
    </p:spTree>
    <p:extLst>
      <p:ext uri="{BB962C8B-B14F-4D97-AF65-F5344CB8AC3E}">
        <p14:creationId xmlns:p14="http://schemas.microsoft.com/office/powerpoint/2010/main" val="15085876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49</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a:t>
            </a:r>
            <a:r>
              <a:rPr lang="en-US" sz="2400" b="1" dirty="0" err="1">
                <a:solidFill>
                  <a:srgbClr val="000072"/>
                </a:solidFill>
              </a:rPr>
              <a:t>Pregunta</a:t>
            </a:r>
            <a:r>
              <a:rPr lang="en-US" sz="2400" b="1" dirty="0">
                <a:solidFill>
                  <a:srgbClr val="000072"/>
                </a:solidFill>
              </a:rPr>
              <a:t> 5</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err="1">
                <a:solidFill>
                  <a:srgbClr val="002060"/>
                </a:solidFill>
              </a:rPr>
              <a:t>Cuando</a:t>
            </a:r>
            <a:r>
              <a:rPr lang="en-US" sz="2000" b="1" dirty="0">
                <a:solidFill>
                  <a:srgbClr val="002060"/>
                </a:solidFill>
              </a:rPr>
              <a:t> los </a:t>
            </a:r>
            <a:r>
              <a:rPr lang="en-US" sz="2000" b="1" dirty="0" err="1">
                <a:solidFill>
                  <a:srgbClr val="002060"/>
                </a:solidFill>
              </a:rPr>
              <a:t>científicos</a:t>
            </a:r>
            <a:r>
              <a:rPr lang="en-US" sz="2000" b="1" dirty="0">
                <a:solidFill>
                  <a:srgbClr val="002060"/>
                </a:solidFill>
              </a:rPr>
              <a:t> </a:t>
            </a:r>
            <a:r>
              <a:rPr lang="en-US" sz="2000" b="1" dirty="0" err="1">
                <a:solidFill>
                  <a:srgbClr val="002060"/>
                </a:solidFill>
              </a:rPr>
              <a:t>realizan</a:t>
            </a:r>
            <a:r>
              <a:rPr lang="en-US" sz="2000" b="1" dirty="0">
                <a:solidFill>
                  <a:srgbClr val="002060"/>
                </a:solidFill>
              </a:rPr>
              <a:t> </a:t>
            </a:r>
            <a:r>
              <a:rPr lang="en-US" sz="2000" b="1" dirty="0" err="1">
                <a:solidFill>
                  <a:srgbClr val="002060"/>
                </a:solidFill>
              </a:rPr>
              <a:t>mediciones</a:t>
            </a:r>
            <a:r>
              <a:rPr lang="en-US" sz="2000" b="1" dirty="0">
                <a:solidFill>
                  <a:srgbClr val="002060"/>
                </a:solidFill>
              </a:rPr>
              <a:t> de la </a:t>
            </a:r>
            <a:r>
              <a:rPr lang="en-US" sz="2000" b="1" dirty="0" err="1">
                <a:solidFill>
                  <a:srgbClr val="002060"/>
                </a:solidFill>
              </a:rPr>
              <a:t>transparencia</a:t>
            </a:r>
            <a:r>
              <a:rPr lang="en-US" sz="2000" b="1" dirty="0">
                <a:solidFill>
                  <a:srgbClr val="002060"/>
                </a:solidFill>
              </a:rPr>
              <a:t> del </a:t>
            </a:r>
            <a:r>
              <a:rPr lang="en-US" sz="2000" b="1" dirty="0" err="1">
                <a:solidFill>
                  <a:srgbClr val="002060"/>
                </a:solidFill>
              </a:rPr>
              <a:t>agua</a:t>
            </a:r>
            <a:r>
              <a:rPr lang="en-US" sz="2000" b="1" dirty="0">
                <a:solidFill>
                  <a:srgbClr val="002060"/>
                </a:solidFill>
              </a:rPr>
              <a:t>, </a:t>
            </a:r>
            <a:r>
              <a:rPr lang="en-US" sz="2000" b="1" dirty="0" err="1">
                <a:solidFill>
                  <a:srgbClr val="002060"/>
                </a:solidFill>
              </a:rPr>
              <a:t>también</a:t>
            </a:r>
            <a:r>
              <a:rPr lang="en-US" sz="2000" b="1" dirty="0">
                <a:solidFill>
                  <a:srgbClr val="002060"/>
                </a:solidFill>
              </a:rPr>
              <a:t> </a:t>
            </a:r>
            <a:r>
              <a:rPr lang="en-US" sz="2000" b="1" dirty="0" err="1">
                <a:solidFill>
                  <a:srgbClr val="002060"/>
                </a:solidFill>
              </a:rPr>
              <a:t>describen</a:t>
            </a:r>
            <a:r>
              <a:rPr lang="en-US" sz="2000" b="1" dirty="0">
                <a:solidFill>
                  <a:srgbClr val="002060"/>
                </a:solidFill>
              </a:rPr>
              <a:t> </a:t>
            </a:r>
            <a:r>
              <a:rPr lang="en-US" sz="2000" b="1" dirty="0" err="1">
                <a:solidFill>
                  <a:srgbClr val="002060"/>
                </a:solidFill>
              </a:rPr>
              <a:t>otras</a:t>
            </a:r>
            <a:r>
              <a:rPr lang="en-US" sz="2000" b="1" dirty="0">
                <a:solidFill>
                  <a:srgbClr val="002060"/>
                </a:solidFill>
              </a:rPr>
              <a:t> </a:t>
            </a:r>
            <a:r>
              <a:rPr lang="en-US" sz="2000" b="1" dirty="0" err="1">
                <a:solidFill>
                  <a:srgbClr val="002060"/>
                </a:solidFill>
              </a:rPr>
              <a:t>condiciones</a:t>
            </a:r>
            <a:r>
              <a:rPr lang="en-US" sz="2000" b="1" dirty="0">
                <a:solidFill>
                  <a:srgbClr val="002060"/>
                </a:solidFill>
              </a:rPr>
              <a:t> que </a:t>
            </a:r>
            <a:r>
              <a:rPr lang="en-US" sz="2000" b="1" dirty="0" err="1">
                <a:solidFill>
                  <a:srgbClr val="002060"/>
                </a:solidFill>
              </a:rPr>
              <a:t>pueden</a:t>
            </a:r>
            <a:r>
              <a:rPr lang="en-US" sz="2000" b="1" dirty="0">
                <a:solidFill>
                  <a:srgbClr val="002060"/>
                </a:solidFill>
              </a:rPr>
              <a:t> </a:t>
            </a:r>
            <a:r>
              <a:rPr lang="en-US" sz="2000" b="1" dirty="0" err="1">
                <a:solidFill>
                  <a:srgbClr val="002060"/>
                </a:solidFill>
              </a:rPr>
              <a:t>afectar</a:t>
            </a:r>
            <a:r>
              <a:rPr lang="en-US" sz="2000" b="1" dirty="0">
                <a:solidFill>
                  <a:srgbClr val="002060"/>
                </a:solidFill>
              </a:rPr>
              <a:t> a sus </a:t>
            </a:r>
            <a:r>
              <a:rPr lang="en-US" sz="2000" b="1" dirty="0" err="1">
                <a:solidFill>
                  <a:srgbClr val="002060"/>
                </a:solidFill>
              </a:rPr>
              <a:t>mediciones</a:t>
            </a:r>
            <a:r>
              <a:rPr lang="en-US" sz="2000" b="1" dirty="0">
                <a:solidFill>
                  <a:srgbClr val="002060"/>
                </a:solidFill>
              </a:rPr>
              <a:t>. ¿</a:t>
            </a:r>
            <a:r>
              <a:rPr lang="en-US" sz="2000" b="1" dirty="0" err="1">
                <a:solidFill>
                  <a:srgbClr val="002060"/>
                </a:solidFill>
              </a:rPr>
              <a:t>Cuáles</a:t>
            </a:r>
            <a:r>
              <a:rPr lang="en-US" sz="2000" b="1" dirty="0">
                <a:solidFill>
                  <a:srgbClr val="002060"/>
                </a:solidFill>
              </a:rPr>
              <a:t> son?</a:t>
            </a:r>
          </a:p>
          <a:p>
            <a:pPr marL="0" indent="0">
              <a:buNone/>
            </a:pPr>
            <a:endParaRPr lang="en-US" sz="2000" b="1" dirty="0">
              <a:solidFill>
                <a:srgbClr val="002060"/>
              </a:solidFill>
            </a:endParaRPr>
          </a:p>
          <a:p>
            <a:pPr marL="457200" indent="-457200">
              <a:buFont typeface="+mj-lt"/>
              <a:buAutoNum type="alphaUcPeriod"/>
            </a:pPr>
            <a:r>
              <a:rPr lang="en-US" sz="2000" dirty="0" err="1"/>
              <a:t>Litósfera</a:t>
            </a:r>
            <a:r>
              <a:rPr lang="en-US" sz="2000" dirty="0"/>
              <a:t>: los </a:t>
            </a:r>
            <a:r>
              <a:rPr lang="en-US" sz="2000" dirty="0" err="1"/>
              <a:t>tipos</a:t>
            </a:r>
            <a:r>
              <a:rPr lang="en-US" sz="2000" dirty="0"/>
              <a:t> de </a:t>
            </a:r>
            <a:r>
              <a:rPr lang="en-US" sz="2000" dirty="0" err="1"/>
              <a:t>roca</a:t>
            </a:r>
            <a:r>
              <a:rPr lang="en-US" sz="2000" dirty="0"/>
              <a:t> locales</a:t>
            </a:r>
          </a:p>
          <a:p>
            <a:pPr marL="457200" indent="-457200">
              <a:buFont typeface="+mj-lt"/>
              <a:buAutoNum type="alphaUcPeriod"/>
            </a:pPr>
            <a:r>
              <a:rPr lang="en-US" sz="2000" dirty="0" err="1"/>
              <a:t>Atmósfera</a:t>
            </a:r>
            <a:r>
              <a:rPr lang="en-US" sz="2000" dirty="0"/>
              <a:t>: las </a:t>
            </a:r>
            <a:r>
              <a:rPr lang="en-US" sz="2000" dirty="0" err="1"/>
              <a:t>condiciones</a:t>
            </a:r>
            <a:r>
              <a:rPr lang="en-US" sz="2000" dirty="0"/>
              <a:t> de las </a:t>
            </a:r>
            <a:r>
              <a:rPr lang="en-US" sz="2000" dirty="0" err="1"/>
              <a:t>nubes</a:t>
            </a:r>
            <a:endParaRPr lang="en-US" sz="2000" dirty="0"/>
          </a:p>
          <a:p>
            <a:pPr marL="457200" indent="-457200">
              <a:buFont typeface="+mj-lt"/>
              <a:buAutoNum type="alphaUcPeriod"/>
            </a:pPr>
            <a:r>
              <a:rPr lang="en-US" sz="2000" dirty="0" err="1"/>
              <a:t>Biósfera</a:t>
            </a:r>
            <a:r>
              <a:rPr lang="en-US" sz="2000" dirty="0"/>
              <a:t>: las </a:t>
            </a:r>
            <a:r>
              <a:rPr lang="en-US" sz="2000" dirty="0" err="1"/>
              <a:t>plantas</a:t>
            </a:r>
            <a:r>
              <a:rPr lang="en-US" sz="2000" dirty="0"/>
              <a:t> que se </a:t>
            </a:r>
            <a:r>
              <a:rPr lang="en-US" sz="2000" dirty="0" err="1"/>
              <a:t>encuentran</a:t>
            </a:r>
            <a:r>
              <a:rPr lang="en-US" sz="2000" dirty="0"/>
              <a:t> al </a:t>
            </a:r>
            <a:r>
              <a:rPr lang="en-US" sz="2000" dirty="0" err="1"/>
              <a:t>lado</a:t>
            </a:r>
            <a:r>
              <a:rPr lang="en-US" sz="2000" dirty="0"/>
              <a:t> del </a:t>
            </a:r>
            <a:r>
              <a:rPr lang="en-US" sz="2000" dirty="0" err="1"/>
              <a:t>agua</a:t>
            </a:r>
            <a:endParaRPr lang="en-US" sz="2000" dirty="0"/>
          </a:p>
          <a:p>
            <a:pPr marL="0" indent="0">
              <a:buNone/>
            </a:pPr>
            <a:endParaRPr lang="en-US" sz="2400" dirty="0"/>
          </a:p>
          <a:p>
            <a:pPr marL="0" indent="0">
              <a:buNone/>
            </a:pPr>
            <a:r>
              <a:rPr lang="en-US" sz="2000" b="1" dirty="0">
                <a:solidFill>
                  <a:srgbClr val="FF0000"/>
                </a:solidFill>
              </a:rPr>
              <a:t>¿</a:t>
            </a:r>
            <a:r>
              <a:rPr lang="en-US" sz="2000" b="1" dirty="0" err="1">
                <a:solidFill>
                  <a:srgbClr val="FF0000"/>
                </a:solidFill>
              </a:rPr>
              <a:t>Cuál</a:t>
            </a:r>
            <a:r>
              <a:rPr lang="en-US" sz="2000" b="1" dirty="0">
                <a:solidFill>
                  <a:srgbClr val="FF0000"/>
                </a:solidFill>
              </a:rPr>
              <a:t> es la </a:t>
            </a:r>
            <a:r>
              <a:rPr lang="en-US" sz="2000" b="1" dirty="0" err="1">
                <a:solidFill>
                  <a:srgbClr val="FF0000"/>
                </a:solidFill>
              </a:rPr>
              <a:t>respuesta</a:t>
            </a:r>
            <a:r>
              <a:rPr lang="en-US" sz="2000" b="1" dirty="0">
                <a:solidFill>
                  <a:srgbClr val="FF0000"/>
                </a:solidFill>
              </a:rPr>
              <a:t>? </a:t>
            </a:r>
            <a:endParaRPr lang="en-US" sz="2000" dirty="0"/>
          </a:p>
          <a:p>
            <a:pPr marL="0" indent="0">
              <a:buNone/>
            </a:pPr>
            <a:endParaRPr lang="en-US" sz="2400"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9805087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50</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Respuesta de la </a:t>
            </a:r>
            <a:r>
              <a:rPr lang="en-US" sz="2400" b="1" dirty="0" err="1">
                <a:solidFill>
                  <a:srgbClr val="000072"/>
                </a:solidFill>
              </a:rPr>
              <a:t>pregunta</a:t>
            </a:r>
            <a:r>
              <a:rPr lang="en-US" sz="2400" b="1" dirty="0">
                <a:solidFill>
                  <a:srgbClr val="000072"/>
                </a:solidFill>
              </a:rPr>
              <a:t> 5</a:t>
            </a:r>
          </a:p>
        </p:txBody>
      </p:sp>
      <p:sp>
        <p:nvSpPr>
          <p:cNvPr id="3" name="Content Placeholder 2"/>
          <p:cNvSpPr>
            <a:spLocks noGrp="1"/>
          </p:cNvSpPr>
          <p:nvPr>
            <p:ph sz="half" idx="2"/>
          </p:nvPr>
        </p:nvSpPr>
        <p:spPr>
          <a:xfrm>
            <a:off x="1386128" y="2078408"/>
            <a:ext cx="7316160" cy="4351338"/>
          </a:xfrm>
        </p:spPr>
        <p:txBody>
          <a:bodyPr>
            <a:normAutofit fontScale="92500"/>
          </a:bodyPr>
          <a:lstStyle/>
          <a:p>
            <a:pPr marL="0" indent="0">
              <a:buNone/>
            </a:pPr>
            <a:r>
              <a:rPr lang="en-US" sz="2400" b="1" dirty="0" err="1">
                <a:solidFill>
                  <a:srgbClr val="002060"/>
                </a:solidFill>
              </a:rPr>
              <a:t>Cuando</a:t>
            </a:r>
            <a:r>
              <a:rPr lang="en-US" sz="2400" b="1" dirty="0">
                <a:solidFill>
                  <a:srgbClr val="002060"/>
                </a:solidFill>
              </a:rPr>
              <a:t> los </a:t>
            </a:r>
            <a:r>
              <a:rPr lang="en-US" sz="2400" b="1" dirty="0" err="1">
                <a:solidFill>
                  <a:srgbClr val="002060"/>
                </a:solidFill>
              </a:rPr>
              <a:t>científicos</a:t>
            </a:r>
            <a:r>
              <a:rPr lang="en-US" sz="2400" b="1" dirty="0">
                <a:solidFill>
                  <a:srgbClr val="002060"/>
                </a:solidFill>
              </a:rPr>
              <a:t> </a:t>
            </a:r>
            <a:r>
              <a:rPr lang="en-US" sz="2400" b="1" dirty="0" err="1">
                <a:solidFill>
                  <a:srgbClr val="002060"/>
                </a:solidFill>
              </a:rPr>
              <a:t>realizan</a:t>
            </a:r>
            <a:r>
              <a:rPr lang="en-US" sz="2400" b="1" dirty="0">
                <a:solidFill>
                  <a:srgbClr val="002060"/>
                </a:solidFill>
              </a:rPr>
              <a:t> </a:t>
            </a:r>
            <a:r>
              <a:rPr lang="en-US" sz="2400" b="1" dirty="0" err="1">
                <a:solidFill>
                  <a:srgbClr val="002060"/>
                </a:solidFill>
              </a:rPr>
              <a:t>mediciones</a:t>
            </a:r>
            <a:r>
              <a:rPr lang="en-US" sz="2400" b="1" dirty="0">
                <a:solidFill>
                  <a:srgbClr val="002060"/>
                </a:solidFill>
              </a:rPr>
              <a:t> de la </a:t>
            </a:r>
            <a:r>
              <a:rPr lang="en-US" sz="2400" b="1" dirty="0" err="1">
                <a:solidFill>
                  <a:srgbClr val="002060"/>
                </a:solidFill>
              </a:rPr>
              <a:t>transparencia</a:t>
            </a:r>
            <a:r>
              <a:rPr lang="en-US" sz="2400" b="1" dirty="0">
                <a:solidFill>
                  <a:srgbClr val="002060"/>
                </a:solidFill>
              </a:rPr>
              <a:t> del </a:t>
            </a:r>
            <a:r>
              <a:rPr lang="en-US" sz="2400" b="1" dirty="0" err="1">
                <a:solidFill>
                  <a:srgbClr val="002060"/>
                </a:solidFill>
              </a:rPr>
              <a:t>agua</a:t>
            </a:r>
            <a:r>
              <a:rPr lang="en-US" sz="2400" b="1" dirty="0">
                <a:solidFill>
                  <a:srgbClr val="002060"/>
                </a:solidFill>
              </a:rPr>
              <a:t>, </a:t>
            </a:r>
            <a:r>
              <a:rPr lang="en-US" sz="2400" b="1" dirty="0" err="1">
                <a:solidFill>
                  <a:srgbClr val="002060"/>
                </a:solidFill>
              </a:rPr>
              <a:t>también</a:t>
            </a:r>
            <a:r>
              <a:rPr lang="en-US" sz="2400" b="1" dirty="0">
                <a:solidFill>
                  <a:srgbClr val="002060"/>
                </a:solidFill>
              </a:rPr>
              <a:t> </a:t>
            </a:r>
            <a:r>
              <a:rPr lang="en-US" sz="2400" b="1" dirty="0" err="1">
                <a:solidFill>
                  <a:srgbClr val="002060"/>
                </a:solidFill>
              </a:rPr>
              <a:t>describen</a:t>
            </a:r>
            <a:r>
              <a:rPr lang="en-US" sz="2400" b="1" dirty="0">
                <a:solidFill>
                  <a:srgbClr val="002060"/>
                </a:solidFill>
              </a:rPr>
              <a:t> </a:t>
            </a:r>
            <a:r>
              <a:rPr lang="en-US" sz="2400" b="1" dirty="0" err="1">
                <a:solidFill>
                  <a:srgbClr val="002060"/>
                </a:solidFill>
              </a:rPr>
              <a:t>otras</a:t>
            </a:r>
            <a:r>
              <a:rPr lang="en-US" sz="2400" b="1" dirty="0">
                <a:solidFill>
                  <a:srgbClr val="002060"/>
                </a:solidFill>
              </a:rPr>
              <a:t> </a:t>
            </a:r>
            <a:r>
              <a:rPr lang="en-US" sz="2400" b="1" dirty="0" err="1">
                <a:solidFill>
                  <a:srgbClr val="002060"/>
                </a:solidFill>
              </a:rPr>
              <a:t>condiciones</a:t>
            </a:r>
            <a:r>
              <a:rPr lang="en-US" sz="2400" b="1" dirty="0">
                <a:solidFill>
                  <a:srgbClr val="002060"/>
                </a:solidFill>
              </a:rPr>
              <a:t> que </a:t>
            </a:r>
            <a:r>
              <a:rPr lang="en-US" sz="2400" b="1" dirty="0" err="1">
                <a:solidFill>
                  <a:srgbClr val="002060"/>
                </a:solidFill>
              </a:rPr>
              <a:t>pueden</a:t>
            </a:r>
            <a:r>
              <a:rPr lang="en-US" sz="2400" b="1" dirty="0">
                <a:solidFill>
                  <a:srgbClr val="002060"/>
                </a:solidFill>
              </a:rPr>
              <a:t> </a:t>
            </a:r>
            <a:r>
              <a:rPr lang="en-US" sz="2400" b="1" dirty="0" err="1">
                <a:solidFill>
                  <a:srgbClr val="002060"/>
                </a:solidFill>
              </a:rPr>
              <a:t>afectar</a:t>
            </a:r>
            <a:r>
              <a:rPr lang="en-US" sz="2400" b="1" dirty="0">
                <a:solidFill>
                  <a:srgbClr val="002060"/>
                </a:solidFill>
              </a:rPr>
              <a:t> a sus </a:t>
            </a:r>
            <a:r>
              <a:rPr lang="en-US" sz="2400" b="1" dirty="0" err="1">
                <a:solidFill>
                  <a:srgbClr val="002060"/>
                </a:solidFill>
              </a:rPr>
              <a:t>mediciones</a:t>
            </a:r>
            <a:r>
              <a:rPr lang="en-US" sz="2400" b="1" dirty="0">
                <a:solidFill>
                  <a:srgbClr val="002060"/>
                </a:solidFill>
              </a:rPr>
              <a:t>. ¿</a:t>
            </a:r>
            <a:r>
              <a:rPr lang="en-US" sz="2400" b="1" dirty="0" err="1">
                <a:solidFill>
                  <a:srgbClr val="002060"/>
                </a:solidFill>
              </a:rPr>
              <a:t>Cuáles</a:t>
            </a:r>
            <a:r>
              <a:rPr lang="en-US" sz="2400" b="1" dirty="0">
                <a:solidFill>
                  <a:srgbClr val="002060"/>
                </a:solidFill>
              </a:rPr>
              <a:t> son?</a:t>
            </a:r>
          </a:p>
          <a:p>
            <a:pPr marL="0" indent="0">
              <a:buNone/>
            </a:pPr>
            <a:endParaRPr lang="en-US" sz="2400" b="1" dirty="0">
              <a:solidFill>
                <a:srgbClr val="002060"/>
              </a:solidFill>
            </a:endParaRPr>
          </a:p>
          <a:p>
            <a:pPr marL="457200" indent="-457200">
              <a:buFont typeface="+mj-lt"/>
              <a:buAutoNum type="alphaUcPeriod"/>
            </a:pPr>
            <a:r>
              <a:rPr lang="en-US" sz="2400" dirty="0" err="1"/>
              <a:t>Litósfera</a:t>
            </a:r>
            <a:r>
              <a:rPr lang="en-US" sz="2400" dirty="0"/>
              <a:t>: los </a:t>
            </a:r>
            <a:r>
              <a:rPr lang="en-US" sz="2400" dirty="0" err="1"/>
              <a:t>tipos</a:t>
            </a:r>
            <a:r>
              <a:rPr lang="en-US" sz="2400" dirty="0"/>
              <a:t> de </a:t>
            </a:r>
            <a:r>
              <a:rPr lang="en-US" sz="2400" dirty="0" err="1"/>
              <a:t>roca</a:t>
            </a:r>
            <a:r>
              <a:rPr lang="en-US" sz="2400" dirty="0"/>
              <a:t> locales</a:t>
            </a:r>
          </a:p>
          <a:p>
            <a:pPr marL="457200" indent="-457200">
              <a:buFont typeface="+mj-lt"/>
              <a:buAutoNum type="alphaUcPeriod"/>
            </a:pPr>
            <a:r>
              <a:rPr lang="en-US" sz="2400" b="1" dirty="0" err="1">
                <a:solidFill>
                  <a:srgbClr val="FF0000"/>
                </a:solidFill>
              </a:rPr>
              <a:t>Atmósfera</a:t>
            </a:r>
            <a:r>
              <a:rPr lang="en-US" sz="2400" b="1" dirty="0">
                <a:solidFill>
                  <a:srgbClr val="FF0000"/>
                </a:solidFill>
              </a:rPr>
              <a:t>: las </a:t>
            </a:r>
            <a:r>
              <a:rPr lang="en-US" sz="2400" b="1" dirty="0" err="1">
                <a:solidFill>
                  <a:srgbClr val="FF0000"/>
                </a:solidFill>
              </a:rPr>
              <a:t>condiciones</a:t>
            </a:r>
            <a:r>
              <a:rPr lang="en-US" sz="2400" b="1" dirty="0">
                <a:solidFill>
                  <a:srgbClr val="FF0000"/>
                </a:solidFill>
              </a:rPr>
              <a:t> de las </a:t>
            </a:r>
            <a:r>
              <a:rPr lang="en-US" sz="2400" b="1" dirty="0" err="1">
                <a:solidFill>
                  <a:srgbClr val="FF0000"/>
                </a:solidFill>
              </a:rPr>
              <a:t>nubes</a:t>
            </a:r>
            <a:r>
              <a:rPr lang="en-US" sz="2400" b="1" dirty="0">
                <a:solidFill>
                  <a:srgbClr val="FF0000"/>
                </a:solidFill>
              </a:rPr>
              <a:t> ¡</a:t>
            </a:r>
            <a:r>
              <a:rPr lang="en-US" sz="2400" b="1" dirty="0" err="1">
                <a:solidFill>
                  <a:srgbClr val="FF0000"/>
                </a:solidFill>
              </a:rPr>
              <a:t>Correcto</a:t>
            </a:r>
            <a:r>
              <a:rPr lang="en-US" sz="2400" b="1" dirty="0">
                <a:solidFill>
                  <a:srgbClr val="FF0000"/>
                </a:solidFill>
              </a:rPr>
              <a:t> </a:t>
            </a:r>
            <a:r>
              <a:rPr lang="en-US" sz="2400" b="1" dirty="0">
                <a:solidFill>
                  <a:srgbClr val="FF0000"/>
                </a:solidFill>
                <a:sym typeface="Wingdings" pitchFamily="2" charset="2"/>
              </a:rPr>
              <a:t></a:t>
            </a:r>
            <a:r>
              <a:rPr lang="en-US" sz="2400" dirty="0">
                <a:sym typeface="Wingdings" pitchFamily="2" charset="2"/>
              </a:rPr>
              <a:t>!</a:t>
            </a:r>
            <a:endParaRPr lang="en-US" sz="2400" dirty="0"/>
          </a:p>
          <a:p>
            <a:pPr marL="457200" indent="-457200">
              <a:buFont typeface="+mj-lt"/>
              <a:buAutoNum type="alphaUcPeriod"/>
            </a:pPr>
            <a:r>
              <a:rPr lang="en-US" sz="2400" dirty="0" err="1"/>
              <a:t>Biósfera</a:t>
            </a:r>
            <a:r>
              <a:rPr lang="en-US" sz="2400" dirty="0"/>
              <a:t>: las </a:t>
            </a:r>
            <a:r>
              <a:rPr lang="en-US" sz="2400" dirty="0" err="1"/>
              <a:t>plantas</a:t>
            </a:r>
            <a:r>
              <a:rPr lang="en-US" sz="2400" dirty="0"/>
              <a:t> que se </a:t>
            </a:r>
            <a:r>
              <a:rPr lang="en-US" sz="2400" dirty="0" err="1"/>
              <a:t>encuentran</a:t>
            </a:r>
            <a:r>
              <a:rPr lang="en-US" sz="2400" dirty="0"/>
              <a:t> al </a:t>
            </a:r>
            <a:r>
              <a:rPr lang="en-US" sz="2400" dirty="0" err="1"/>
              <a:t>lado</a:t>
            </a:r>
            <a:r>
              <a:rPr lang="en-US" sz="2400" dirty="0"/>
              <a:t> del </a:t>
            </a:r>
            <a:r>
              <a:rPr lang="en-US" sz="2400" dirty="0" err="1"/>
              <a:t>agua</a:t>
            </a:r>
            <a:endParaRPr lang="en-US" sz="2400" dirty="0"/>
          </a:p>
          <a:p>
            <a:pPr marL="0" indent="0">
              <a:buNone/>
            </a:pPr>
            <a:endParaRPr lang="en-US" sz="2400" dirty="0"/>
          </a:p>
          <a:p>
            <a:pPr marL="0" indent="0">
              <a:buNone/>
            </a:pPr>
            <a:r>
              <a:rPr lang="en-US" sz="2400" b="1" dirty="0">
                <a:solidFill>
                  <a:srgbClr val="FF0000"/>
                </a:solidFill>
              </a:rPr>
              <a:t>¿</a:t>
            </a:r>
            <a:r>
              <a:rPr lang="en-US" sz="2400" b="1" dirty="0" err="1">
                <a:solidFill>
                  <a:srgbClr val="FF0000"/>
                </a:solidFill>
              </a:rPr>
              <a:t>Estaba</a:t>
            </a:r>
            <a:r>
              <a:rPr lang="en-US" sz="2400" b="1" dirty="0">
                <a:solidFill>
                  <a:srgbClr val="FF0000"/>
                </a:solidFill>
              </a:rPr>
              <a:t> </a:t>
            </a:r>
            <a:r>
              <a:rPr lang="en-US" sz="2400" b="1" dirty="0" err="1">
                <a:solidFill>
                  <a:srgbClr val="FF0000"/>
                </a:solidFill>
              </a:rPr>
              <a:t>en</a:t>
            </a:r>
            <a:r>
              <a:rPr lang="en-US" sz="2400" b="1" dirty="0">
                <a:solidFill>
                  <a:srgbClr val="FF0000"/>
                </a:solidFill>
              </a:rPr>
              <a:t> lo </a:t>
            </a:r>
            <a:r>
              <a:rPr lang="en-US" sz="2400" b="1" dirty="0" err="1">
                <a:solidFill>
                  <a:srgbClr val="FF0000"/>
                </a:solidFill>
              </a:rPr>
              <a:t>cierto</a:t>
            </a:r>
            <a:r>
              <a:rPr lang="en-US" sz="2400" b="1" dirty="0">
                <a:solidFill>
                  <a:srgbClr val="FF0000"/>
                </a:solidFill>
              </a:rPr>
              <a:t>?</a:t>
            </a:r>
          </a:p>
          <a:p>
            <a:pPr marL="0" indent="0">
              <a:buNone/>
            </a:pPr>
            <a:endParaRPr lang="en-US" sz="2400"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5196587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51</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a:t>
            </a:r>
            <a:r>
              <a:rPr lang="en-US" sz="2400" b="1" dirty="0" err="1">
                <a:solidFill>
                  <a:srgbClr val="000072"/>
                </a:solidFill>
              </a:rPr>
              <a:t>Pregunta</a:t>
            </a:r>
            <a:r>
              <a:rPr lang="en-US" sz="2400" b="1" dirty="0">
                <a:solidFill>
                  <a:srgbClr val="000072"/>
                </a:solidFill>
              </a:rPr>
              <a:t> 6</a:t>
            </a:r>
          </a:p>
        </p:txBody>
      </p:sp>
      <p:sp>
        <p:nvSpPr>
          <p:cNvPr id="3" name="Content Placeholder 2"/>
          <p:cNvSpPr>
            <a:spLocks noGrp="1"/>
          </p:cNvSpPr>
          <p:nvPr>
            <p:ph sz="half" idx="2"/>
          </p:nvPr>
        </p:nvSpPr>
        <p:spPr>
          <a:xfrm>
            <a:off x="1386128" y="2078408"/>
            <a:ext cx="7316160" cy="4351338"/>
          </a:xfrm>
        </p:spPr>
        <p:txBody>
          <a:bodyPr>
            <a:normAutofit/>
          </a:bodyPr>
          <a:lstStyle/>
          <a:p>
            <a:pPr marL="0" indent="0">
              <a:buNone/>
            </a:pPr>
            <a:r>
              <a:rPr lang="en-US" sz="2000" b="1" dirty="0">
                <a:solidFill>
                  <a:srgbClr val="002060"/>
                </a:solidFill>
              </a:rPr>
              <a:t>¿</a:t>
            </a:r>
            <a:r>
              <a:rPr lang="en-US" sz="2000" b="1" dirty="0" err="1">
                <a:solidFill>
                  <a:srgbClr val="002060"/>
                </a:solidFill>
              </a:rPr>
              <a:t>Qué</a:t>
            </a:r>
            <a:r>
              <a:rPr lang="en-US" sz="2000" b="1" dirty="0">
                <a:solidFill>
                  <a:srgbClr val="002060"/>
                </a:solidFill>
              </a:rPr>
              <a:t> </a:t>
            </a:r>
            <a:r>
              <a:rPr lang="en-US" sz="2000" b="1" dirty="0" err="1">
                <a:solidFill>
                  <a:srgbClr val="002060"/>
                </a:solidFill>
              </a:rPr>
              <a:t>precauciones</a:t>
            </a:r>
            <a:r>
              <a:rPr lang="en-US" sz="2000" b="1" dirty="0">
                <a:solidFill>
                  <a:srgbClr val="002060"/>
                </a:solidFill>
              </a:rPr>
              <a:t> de </a:t>
            </a:r>
            <a:r>
              <a:rPr lang="en-US" sz="2000" b="1" dirty="0" err="1">
                <a:solidFill>
                  <a:srgbClr val="002060"/>
                </a:solidFill>
              </a:rPr>
              <a:t>seguridad</a:t>
            </a:r>
            <a:r>
              <a:rPr lang="en-US" sz="2000" b="1" dirty="0">
                <a:solidFill>
                  <a:srgbClr val="002060"/>
                </a:solidFill>
              </a:rPr>
              <a:t> debe </a:t>
            </a:r>
            <a:r>
              <a:rPr lang="en-US" sz="2000" b="1" dirty="0" err="1">
                <a:solidFill>
                  <a:srgbClr val="002060"/>
                </a:solidFill>
              </a:rPr>
              <a:t>tomar</a:t>
            </a:r>
            <a:r>
              <a:rPr lang="en-US" sz="2000" b="1" dirty="0">
                <a:solidFill>
                  <a:srgbClr val="002060"/>
                </a:solidFill>
              </a:rPr>
              <a:t> </a:t>
            </a:r>
            <a:r>
              <a:rPr lang="en-US" sz="2000" b="1" dirty="0" err="1">
                <a:solidFill>
                  <a:srgbClr val="002060"/>
                </a:solidFill>
              </a:rPr>
              <a:t>en</a:t>
            </a:r>
            <a:r>
              <a:rPr lang="en-US" sz="2000" b="1" dirty="0">
                <a:solidFill>
                  <a:srgbClr val="002060"/>
                </a:solidFill>
              </a:rPr>
              <a:t> el campo con sus </a:t>
            </a:r>
            <a:r>
              <a:rPr lang="en-US" sz="2000" b="1" dirty="0" err="1">
                <a:solidFill>
                  <a:srgbClr val="002060"/>
                </a:solidFill>
              </a:rPr>
              <a:t>alumnos</a:t>
            </a:r>
            <a:r>
              <a:rPr lang="en-US" sz="2000" b="1" dirty="0">
                <a:solidFill>
                  <a:srgbClr val="002060"/>
                </a:solidFill>
              </a:rPr>
              <a:t>? ? </a:t>
            </a:r>
          </a:p>
          <a:p>
            <a:pPr marL="0" indent="0">
              <a:buNone/>
            </a:pPr>
            <a:endParaRPr lang="en-US" sz="2000" b="1" dirty="0">
              <a:solidFill>
                <a:srgbClr val="002060"/>
              </a:solidFill>
            </a:endParaRPr>
          </a:p>
          <a:p>
            <a:pPr marL="457200" indent="-457200">
              <a:buFont typeface="+mj-lt"/>
              <a:buAutoNum type="alphaUcPeriod"/>
            </a:pPr>
            <a:r>
              <a:rPr lang="en-US" sz="2000" dirty="0"/>
              <a:t>Los </a:t>
            </a:r>
            <a:r>
              <a:rPr lang="en-US" sz="2000" dirty="0" err="1"/>
              <a:t>estudiantes</a:t>
            </a:r>
            <a:r>
              <a:rPr lang="en-US" sz="2000" dirty="0"/>
              <a:t> </a:t>
            </a:r>
            <a:r>
              <a:rPr lang="en-US" sz="2000" dirty="0" err="1"/>
              <a:t>deben</a:t>
            </a:r>
            <a:r>
              <a:rPr lang="en-US" sz="2000" dirty="0"/>
              <a:t> </a:t>
            </a:r>
            <a:r>
              <a:rPr lang="en-US" sz="2000" dirty="0" err="1"/>
              <a:t>llevar</a:t>
            </a:r>
            <a:r>
              <a:rPr lang="en-US" sz="2000" dirty="0"/>
              <a:t> </a:t>
            </a:r>
            <a:r>
              <a:rPr lang="en-US" sz="2000" dirty="0" err="1"/>
              <a:t>guantes</a:t>
            </a:r>
            <a:r>
              <a:rPr lang="en-US" sz="2000" dirty="0"/>
              <a:t> y </a:t>
            </a:r>
            <a:r>
              <a:rPr lang="en-US" sz="2000" dirty="0" err="1"/>
              <a:t>gafas</a:t>
            </a:r>
            <a:r>
              <a:rPr lang="en-US" sz="2000" dirty="0"/>
              <a:t> de </a:t>
            </a:r>
            <a:r>
              <a:rPr lang="en-US" sz="2000" dirty="0" err="1"/>
              <a:t>protección</a:t>
            </a:r>
            <a:endParaRPr lang="en-US" sz="2000" dirty="0"/>
          </a:p>
          <a:p>
            <a:pPr marL="457200" indent="-457200">
              <a:buFont typeface="+mj-lt"/>
              <a:buAutoNum type="alphaUcPeriod"/>
            </a:pPr>
            <a:r>
              <a:rPr lang="en-US" sz="2000" dirty="0" err="1"/>
              <a:t>Protección</a:t>
            </a:r>
            <a:r>
              <a:rPr lang="en-US" sz="2000" dirty="0"/>
              <a:t> contra las </a:t>
            </a:r>
            <a:r>
              <a:rPr lang="en-US" sz="2000" dirty="0" err="1"/>
              <a:t>picaduras</a:t>
            </a:r>
            <a:r>
              <a:rPr lang="en-US" sz="2000" dirty="0"/>
              <a:t> de </a:t>
            </a:r>
            <a:r>
              <a:rPr lang="en-US" sz="2000" dirty="0" err="1"/>
              <a:t>insectos</a:t>
            </a:r>
            <a:r>
              <a:rPr lang="en-US" sz="2000" dirty="0"/>
              <a:t>, </a:t>
            </a:r>
            <a:r>
              <a:rPr lang="en-US" sz="2000" dirty="0" err="1"/>
              <a:t>como</a:t>
            </a:r>
            <a:r>
              <a:rPr lang="en-US" sz="2000" dirty="0"/>
              <a:t> el </a:t>
            </a:r>
            <a:r>
              <a:rPr lang="en-US" sz="2000" dirty="0" err="1"/>
              <a:t>uso</a:t>
            </a:r>
            <a:r>
              <a:rPr lang="en-US" sz="2000" dirty="0"/>
              <a:t> de </a:t>
            </a:r>
            <a:r>
              <a:rPr lang="en-US" sz="2000" dirty="0" err="1"/>
              <a:t>ropa</a:t>
            </a:r>
            <a:r>
              <a:rPr lang="en-US" sz="2000" dirty="0"/>
              <a:t> que </a:t>
            </a:r>
            <a:r>
              <a:rPr lang="en-US" sz="2000" dirty="0" err="1"/>
              <a:t>limite</a:t>
            </a:r>
            <a:r>
              <a:rPr lang="en-US" sz="2000" dirty="0"/>
              <a:t> la </a:t>
            </a:r>
            <a:r>
              <a:rPr lang="en-US" sz="2000" dirty="0" err="1"/>
              <a:t>exposición</a:t>
            </a:r>
            <a:r>
              <a:rPr lang="en-US" sz="2000" dirty="0"/>
              <a:t> de la </a:t>
            </a:r>
            <a:r>
              <a:rPr lang="en-US" sz="2000" dirty="0" err="1"/>
              <a:t>piel</a:t>
            </a:r>
            <a:r>
              <a:rPr lang="en-US" sz="2000" dirty="0"/>
              <a:t> y el </a:t>
            </a:r>
            <a:r>
              <a:rPr lang="en-US" sz="2000" dirty="0" err="1"/>
              <a:t>uso</a:t>
            </a:r>
            <a:r>
              <a:rPr lang="en-US" sz="2000" dirty="0"/>
              <a:t> de </a:t>
            </a:r>
            <a:r>
              <a:rPr lang="en-US" sz="2000" dirty="0" err="1"/>
              <a:t>repelente</a:t>
            </a:r>
            <a:r>
              <a:rPr lang="en-US" sz="2000" dirty="0"/>
              <a:t> de </a:t>
            </a:r>
            <a:r>
              <a:rPr lang="en-US" sz="2000" dirty="0" err="1"/>
              <a:t>insectos</a:t>
            </a:r>
            <a:r>
              <a:rPr lang="en-US" sz="2000" dirty="0"/>
              <a:t> </a:t>
            </a:r>
          </a:p>
          <a:p>
            <a:pPr marL="457200" indent="-457200">
              <a:buFont typeface="+mj-lt"/>
              <a:buAutoNum type="alphaUcPeriod"/>
            </a:pPr>
            <a:r>
              <a:rPr lang="en-US" sz="2000" dirty="0"/>
              <a:t>Para </a:t>
            </a:r>
            <a:r>
              <a:rPr lang="en-US" sz="2000" dirty="0" err="1"/>
              <a:t>este</a:t>
            </a:r>
            <a:r>
              <a:rPr lang="en-US" sz="2000" dirty="0"/>
              <a:t> </a:t>
            </a:r>
            <a:r>
              <a:rPr lang="en-US" sz="2000" dirty="0" err="1"/>
              <a:t>protocolo</a:t>
            </a:r>
            <a:r>
              <a:rPr lang="en-US" sz="2000" dirty="0"/>
              <a:t>, no es </a:t>
            </a:r>
            <a:r>
              <a:rPr lang="en-US" sz="2000" dirty="0" err="1"/>
              <a:t>necesario</a:t>
            </a:r>
            <a:r>
              <a:rPr lang="en-US" sz="2000" dirty="0"/>
              <a:t>, </a:t>
            </a:r>
            <a:r>
              <a:rPr lang="en-US" sz="2000" dirty="0" err="1"/>
              <a:t>ya</a:t>
            </a:r>
            <a:r>
              <a:rPr lang="en-US" sz="2000" dirty="0"/>
              <a:t> que los </a:t>
            </a:r>
            <a:r>
              <a:rPr lang="en-US" sz="2000" dirty="0" err="1"/>
              <a:t>métodos</a:t>
            </a:r>
            <a:r>
              <a:rPr lang="en-US" sz="2000" dirty="0"/>
              <a:t> de </a:t>
            </a:r>
            <a:r>
              <a:rPr lang="en-US" sz="2000" dirty="0" err="1"/>
              <a:t>Transparencia</a:t>
            </a:r>
            <a:r>
              <a:rPr lang="en-US" sz="2000" dirty="0"/>
              <a:t> del Agua no </a:t>
            </a:r>
            <a:r>
              <a:rPr lang="en-US" sz="2000" dirty="0" err="1"/>
              <a:t>utilizan</a:t>
            </a:r>
            <a:r>
              <a:rPr lang="en-US" sz="2000" dirty="0"/>
              <a:t> </a:t>
            </a:r>
            <a:r>
              <a:rPr lang="en-US" sz="2000" dirty="0" err="1"/>
              <a:t>productos</a:t>
            </a:r>
            <a:r>
              <a:rPr lang="en-US" sz="2000" dirty="0"/>
              <a:t> </a:t>
            </a:r>
            <a:r>
              <a:rPr lang="en-US" sz="2000" dirty="0" err="1"/>
              <a:t>químicos</a:t>
            </a:r>
            <a:r>
              <a:rPr lang="en-US" sz="2000" dirty="0"/>
              <a:t> </a:t>
            </a:r>
            <a:r>
              <a:rPr lang="en-US" sz="2000" dirty="0" err="1"/>
              <a:t>peligrosos</a:t>
            </a:r>
            <a:r>
              <a:rPr lang="en-US" sz="2000" dirty="0"/>
              <a:t> </a:t>
            </a:r>
          </a:p>
          <a:p>
            <a:pPr marL="457200" indent="-457200">
              <a:buFont typeface="+mj-lt"/>
              <a:buAutoNum type="alphaUcPeriod"/>
            </a:pPr>
            <a:r>
              <a:rPr lang="en-US" sz="2000" dirty="0" err="1"/>
              <a:t>Respuestas</a:t>
            </a:r>
            <a:r>
              <a:rPr lang="en-US" sz="2000" dirty="0"/>
              <a:t> A y B</a:t>
            </a:r>
            <a:endParaRPr lang="en-US" sz="2400" dirty="0"/>
          </a:p>
          <a:p>
            <a:pPr marL="0" indent="0">
              <a:buNone/>
            </a:pPr>
            <a:r>
              <a:rPr lang="en-US" sz="2400" b="1" dirty="0">
                <a:solidFill>
                  <a:srgbClr val="FF0000"/>
                </a:solidFill>
              </a:rPr>
              <a:t>¿</a:t>
            </a:r>
            <a:r>
              <a:rPr lang="en-US" sz="2400" b="1" dirty="0" err="1">
                <a:solidFill>
                  <a:srgbClr val="FF0000"/>
                </a:solidFill>
              </a:rPr>
              <a:t>Cuál</a:t>
            </a:r>
            <a:r>
              <a:rPr lang="en-US" sz="2400" b="1" dirty="0">
                <a:solidFill>
                  <a:srgbClr val="FF0000"/>
                </a:solidFill>
              </a:rPr>
              <a:t> es la </a:t>
            </a:r>
            <a:r>
              <a:rPr lang="en-US" sz="2400" b="1" dirty="0" err="1">
                <a:solidFill>
                  <a:srgbClr val="FF0000"/>
                </a:solidFill>
              </a:rPr>
              <a:t>respuesta</a:t>
            </a:r>
            <a:r>
              <a:rPr lang="en-US" sz="2400" b="1" dirty="0">
                <a:solidFill>
                  <a:srgbClr val="FF0000"/>
                </a:solidFill>
              </a:rPr>
              <a:t>? </a:t>
            </a:r>
            <a:endParaRPr lang="en-US" sz="2400" dirty="0"/>
          </a:p>
          <a:p>
            <a:pPr marL="0" indent="0">
              <a:buNone/>
            </a:pPr>
            <a:endParaRPr lang="en-US" sz="2400" dirty="0"/>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615104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52</a:t>
            </a:fld>
            <a:endParaRPr lang="en-US" dirty="0"/>
          </a:p>
        </p:txBody>
      </p:sp>
      <p:sp>
        <p:nvSpPr>
          <p:cNvPr id="2" name="Title 1"/>
          <p:cNvSpPr>
            <a:spLocks noGrp="1"/>
          </p:cNvSpPr>
          <p:nvPr>
            <p:ph type="title"/>
          </p:nvPr>
        </p:nvSpPr>
        <p:spPr>
          <a:xfrm>
            <a:off x="1199190" y="869328"/>
            <a:ext cx="7690037" cy="1209080"/>
          </a:xfrm>
        </p:spPr>
        <p:txBody>
          <a:bodyPr>
            <a:noAutofit/>
          </a:bodyPr>
          <a:lstStyle/>
          <a:p>
            <a:pPr>
              <a:spcAft>
                <a:spcPts val="600"/>
              </a:spcAft>
            </a:pPr>
            <a:r>
              <a:rPr lang="en-US" sz="2400" b="1" dirty="0">
                <a:solidFill>
                  <a:srgbClr val="000072"/>
                </a:solidFill>
              </a:rPr>
              <a:t>¡</a:t>
            </a:r>
            <a:r>
              <a:rPr lang="en-US" sz="2400" b="1" dirty="0" err="1">
                <a:solidFill>
                  <a:srgbClr val="000072"/>
                </a:solidFill>
              </a:rPr>
              <a:t>Hagamos</a:t>
            </a:r>
            <a:r>
              <a:rPr lang="en-US" sz="2400" b="1" dirty="0">
                <a:solidFill>
                  <a:srgbClr val="000072"/>
                </a:solidFill>
              </a:rPr>
              <a:t> un </a:t>
            </a:r>
            <a:r>
              <a:rPr lang="en-US" sz="2400" b="1" dirty="0" err="1">
                <a:solidFill>
                  <a:srgbClr val="000072"/>
                </a:solidFill>
              </a:rPr>
              <a:t>rápido</a:t>
            </a:r>
            <a:r>
              <a:rPr lang="en-US" sz="2400" b="1" dirty="0">
                <a:solidFill>
                  <a:srgbClr val="000072"/>
                </a:solidFill>
              </a:rPr>
              <a:t> </a:t>
            </a:r>
            <a:r>
              <a:rPr lang="en-US" sz="2400" b="1" dirty="0" err="1">
                <a:solidFill>
                  <a:srgbClr val="000072"/>
                </a:solidFill>
              </a:rPr>
              <a:t>repaso</a:t>
            </a:r>
            <a:r>
              <a:rPr lang="en-US" sz="2400" b="1" dirty="0">
                <a:solidFill>
                  <a:srgbClr val="000072"/>
                </a:solidFill>
              </a:rPr>
              <a:t> antes de pasar a la </a:t>
            </a:r>
            <a:r>
              <a:rPr lang="en-US" sz="2400" b="1" dirty="0" err="1">
                <a:solidFill>
                  <a:srgbClr val="000072"/>
                </a:solidFill>
              </a:rPr>
              <a:t>visualización</a:t>
            </a:r>
            <a:r>
              <a:rPr lang="en-US" sz="2400" b="1" dirty="0">
                <a:solidFill>
                  <a:srgbClr val="000072"/>
                </a:solidFill>
              </a:rPr>
              <a:t> y al </a:t>
            </a:r>
            <a:r>
              <a:rPr lang="en-US" sz="2400" b="1" dirty="0" err="1">
                <a:solidFill>
                  <a:srgbClr val="000072"/>
                </a:solidFill>
              </a:rPr>
              <a:t>informe</a:t>
            </a:r>
            <a:r>
              <a:rPr lang="en-US" sz="2400" b="1" dirty="0">
                <a:solidFill>
                  <a:srgbClr val="000072"/>
                </a:solidFill>
              </a:rPr>
              <a:t> de </a:t>
            </a:r>
            <a:r>
              <a:rPr lang="en-US" sz="2400" b="1" dirty="0" err="1">
                <a:solidFill>
                  <a:srgbClr val="000072"/>
                </a:solidFill>
              </a:rPr>
              <a:t>datos</a:t>
            </a:r>
            <a:r>
              <a:rPr lang="en-US" sz="2400" b="1" dirty="0">
                <a:solidFill>
                  <a:srgbClr val="000072"/>
                </a:solidFill>
              </a:rPr>
              <a:t> de GLOBE ! Respuesta de la </a:t>
            </a:r>
            <a:r>
              <a:rPr lang="en-US" sz="2400" b="1" dirty="0" err="1">
                <a:solidFill>
                  <a:srgbClr val="000072"/>
                </a:solidFill>
              </a:rPr>
              <a:t>pregunta</a:t>
            </a:r>
            <a:r>
              <a:rPr lang="en-US" sz="2400" b="1" dirty="0">
                <a:solidFill>
                  <a:srgbClr val="000072"/>
                </a:solidFill>
              </a:rPr>
              <a:t> 6</a:t>
            </a:r>
          </a:p>
        </p:txBody>
      </p:sp>
      <p:sp>
        <p:nvSpPr>
          <p:cNvPr id="3" name="Content Placeholder 2"/>
          <p:cNvSpPr>
            <a:spLocks noGrp="1"/>
          </p:cNvSpPr>
          <p:nvPr>
            <p:ph sz="half" idx="2"/>
          </p:nvPr>
        </p:nvSpPr>
        <p:spPr>
          <a:xfrm>
            <a:off x="1386128" y="2078408"/>
            <a:ext cx="7316160" cy="4351338"/>
          </a:xfrm>
        </p:spPr>
        <p:txBody>
          <a:bodyPr>
            <a:normAutofit fontScale="85000" lnSpcReduction="20000"/>
          </a:bodyPr>
          <a:lstStyle/>
          <a:p>
            <a:pPr marL="0" indent="0">
              <a:buNone/>
            </a:pPr>
            <a:endParaRPr lang="en-US" sz="2000" b="1" dirty="0">
              <a:solidFill>
                <a:srgbClr val="002060"/>
              </a:solidFill>
            </a:endParaRPr>
          </a:p>
          <a:p>
            <a:pPr marL="0" indent="0">
              <a:buNone/>
            </a:pPr>
            <a:r>
              <a:rPr lang="en-US" sz="2400" b="1" dirty="0">
                <a:solidFill>
                  <a:srgbClr val="002060"/>
                </a:solidFill>
              </a:rPr>
              <a:t>¿</a:t>
            </a:r>
            <a:r>
              <a:rPr lang="en-US" sz="2400" b="1" dirty="0" err="1">
                <a:solidFill>
                  <a:srgbClr val="002060"/>
                </a:solidFill>
              </a:rPr>
              <a:t>Qué</a:t>
            </a:r>
            <a:r>
              <a:rPr lang="en-US" sz="2400" b="1" dirty="0">
                <a:solidFill>
                  <a:srgbClr val="002060"/>
                </a:solidFill>
              </a:rPr>
              <a:t> </a:t>
            </a:r>
            <a:r>
              <a:rPr lang="en-US" sz="2400" b="1" dirty="0" err="1">
                <a:solidFill>
                  <a:srgbClr val="002060"/>
                </a:solidFill>
              </a:rPr>
              <a:t>precauciones</a:t>
            </a:r>
            <a:r>
              <a:rPr lang="en-US" sz="2400" b="1" dirty="0">
                <a:solidFill>
                  <a:srgbClr val="002060"/>
                </a:solidFill>
              </a:rPr>
              <a:t> de </a:t>
            </a:r>
            <a:r>
              <a:rPr lang="en-US" sz="2400" b="1" dirty="0" err="1">
                <a:solidFill>
                  <a:srgbClr val="002060"/>
                </a:solidFill>
              </a:rPr>
              <a:t>seguridad</a:t>
            </a:r>
            <a:r>
              <a:rPr lang="en-US" sz="2400" b="1" dirty="0">
                <a:solidFill>
                  <a:srgbClr val="002060"/>
                </a:solidFill>
              </a:rPr>
              <a:t> debe </a:t>
            </a:r>
            <a:r>
              <a:rPr lang="en-US" sz="2400" b="1" dirty="0" err="1">
                <a:solidFill>
                  <a:srgbClr val="002060"/>
                </a:solidFill>
              </a:rPr>
              <a:t>tomar</a:t>
            </a:r>
            <a:r>
              <a:rPr lang="en-US" sz="2400" b="1" dirty="0">
                <a:solidFill>
                  <a:srgbClr val="002060"/>
                </a:solidFill>
              </a:rPr>
              <a:t> </a:t>
            </a:r>
            <a:r>
              <a:rPr lang="en-US" sz="2400" b="1" dirty="0" err="1">
                <a:solidFill>
                  <a:srgbClr val="002060"/>
                </a:solidFill>
              </a:rPr>
              <a:t>en</a:t>
            </a:r>
            <a:r>
              <a:rPr lang="en-US" sz="2400" b="1" dirty="0">
                <a:solidFill>
                  <a:srgbClr val="002060"/>
                </a:solidFill>
              </a:rPr>
              <a:t> el campo con sus </a:t>
            </a:r>
            <a:r>
              <a:rPr lang="en-US" sz="2400" b="1" dirty="0" err="1">
                <a:solidFill>
                  <a:srgbClr val="002060"/>
                </a:solidFill>
              </a:rPr>
              <a:t>alumnos</a:t>
            </a:r>
            <a:r>
              <a:rPr lang="en-US" sz="2400" b="1" dirty="0">
                <a:solidFill>
                  <a:srgbClr val="002060"/>
                </a:solidFill>
              </a:rPr>
              <a:t>? ? </a:t>
            </a:r>
          </a:p>
          <a:p>
            <a:pPr marL="0" indent="0">
              <a:buNone/>
            </a:pPr>
            <a:endParaRPr lang="en-US" sz="2400" b="1" dirty="0">
              <a:solidFill>
                <a:srgbClr val="002060"/>
              </a:solidFill>
            </a:endParaRPr>
          </a:p>
          <a:p>
            <a:pPr marL="457200" indent="-457200">
              <a:buFont typeface="+mj-lt"/>
              <a:buAutoNum type="alphaUcPeriod"/>
            </a:pPr>
            <a:r>
              <a:rPr lang="en-US" sz="2400" dirty="0"/>
              <a:t>Los </a:t>
            </a:r>
            <a:r>
              <a:rPr lang="en-US" sz="2400" dirty="0" err="1"/>
              <a:t>estudiantes</a:t>
            </a:r>
            <a:r>
              <a:rPr lang="en-US" sz="2400" dirty="0"/>
              <a:t> </a:t>
            </a:r>
            <a:r>
              <a:rPr lang="en-US" sz="2400" dirty="0" err="1"/>
              <a:t>deben</a:t>
            </a:r>
            <a:r>
              <a:rPr lang="en-US" sz="2400" dirty="0"/>
              <a:t> </a:t>
            </a:r>
            <a:r>
              <a:rPr lang="en-US" sz="2400" dirty="0" err="1"/>
              <a:t>llevar</a:t>
            </a:r>
            <a:r>
              <a:rPr lang="en-US" sz="2400" dirty="0"/>
              <a:t> </a:t>
            </a:r>
            <a:r>
              <a:rPr lang="en-US" sz="2400" dirty="0" err="1"/>
              <a:t>guantes</a:t>
            </a:r>
            <a:r>
              <a:rPr lang="en-US" sz="2400" dirty="0"/>
              <a:t> y </a:t>
            </a:r>
            <a:r>
              <a:rPr lang="en-US" sz="2400" dirty="0" err="1"/>
              <a:t>gafas</a:t>
            </a:r>
            <a:r>
              <a:rPr lang="en-US" sz="2400" dirty="0"/>
              <a:t> de </a:t>
            </a:r>
            <a:r>
              <a:rPr lang="en-US" sz="2400" dirty="0" err="1"/>
              <a:t>protección</a:t>
            </a:r>
            <a:endParaRPr lang="en-US" sz="2400" dirty="0"/>
          </a:p>
          <a:p>
            <a:pPr marL="457200" indent="-457200">
              <a:buFont typeface="+mj-lt"/>
              <a:buAutoNum type="alphaUcPeriod"/>
            </a:pPr>
            <a:r>
              <a:rPr lang="en-US" sz="2400" dirty="0" err="1"/>
              <a:t>Protección</a:t>
            </a:r>
            <a:r>
              <a:rPr lang="en-US" sz="2400" dirty="0"/>
              <a:t> contra las </a:t>
            </a:r>
            <a:r>
              <a:rPr lang="en-US" sz="2400" dirty="0" err="1"/>
              <a:t>picaduras</a:t>
            </a:r>
            <a:r>
              <a:rPr lang="en-US" sz="2400" dirty="0"/>
              <a:t> de </a:t>
            </a:r>
            <a:r>
              <a:rPr lang="en-US" sz="2400" dirty="0" err="1"/>
              <a:t>insectos</a:t>
            </a:r>
            <a:r>
              <a:rPr lang="en-US" sz="2400" dirty="0"/>
              <a:t>, </a:t>
            </a:r>
            <a:r>
              <a:rPr lang="en-US" sz="2400" dirty="0" err="1"/>
              <a:t>como</a:t>
            </a:r>
            <a:r>
              <a:rPr lang="en-US" sz="2400" dirty="0"/>
              <a:t> el </a:t>
            </a:r>
            <a:r>
              <a:rPr lang="en-US" sz="2400" dirty="0" err="1"/>
              <a:t>uso</a:t>
            </a:r>
            <a:r>
              <a:rPr lang="en-US" sz="2400" dirty="0"/>
              <a:t> de </a:t>
            </a:r>
            <a:r>
              <a:rPr lang="en-US" sz="2400" dirty="0" err="1"/>
              <a:t>ropa</a:t>
            </a:r>
            <a:r>
              <a:rPr lang="en-US" sz="2400" dirty="0"/>
              <a:t> que </a:t>
            </a:r>
            <a:r>
              <a:rPr lang="en-US" sz="2400" dirty="0" err="1"/>
              <a:t>limite</a:t>
            </a:r>
            <a:r>
              <a:rPr lang="en-US" sz="2400" dirty="0"/>
              <a:t> la </a:t>
            </a:r>
            <a:r>
              <a:rPr lang="en-US" sz="2400" dirty="0" err="1"/>
              <a:t>exposición</a:t>
            </a:r>
            <a:r>
              <a:rPr lang="en-US" sz="2400" dirty="0"/>
              <a:t> de la </a:t>
            </a:r>
            <a:r>
              <a:rPr lang="en-US" sz="2400" dirty="0" err="1"/>
              <a:t>piel</a:t>
            </a:r>
            <a:r>
              <a:rPr lang="en-US" sz="2400" dirty="0"/>
              <a:t> y el </a:t>
            </a:r>
            <a:r>
              <a:rPr lang="en-US" sz="2400" dirty="0" err="1"/>
              <a:t>uso</a:t>
            </a:r>
            <a:r>
              <a:rPr lang="en-US" sz="2400" dirty="0"/>
              <a:t> de </a:t>
            </a:r>
            <a:r>
              <a:rPr lang="en-US" sz="2400" dirty="0" err="1"/>
              <a:t>repelente</a:t>
            </a:r>
            <a:r>
              <a:rPr lang="en-US" sz="2400" dirty="0"/>
              <a:t> de </a:t>
            </a:r>
            <a:r>
              <a:rPr lang="en-US" sz="2400" dirty="0" err="1"/>
              <a:t>insectos</a:t>
            </a:r>
            <a:r>
              <a:rPr lang="en-US" sz="2400" dirty="0"/>
              <a:t> </a:t>
            </a:r>
          </a:p>
          <a:p>
            <a:pPr marL="457200" indent="-457200">
              <a:buFont typeface="+mj-lt"/>
              <a:buAutoNum type="alphaUcPeriod"/>
            </a:pPr>
            <a:r>
              <a:rPr lang="en-US" sz="2400" dirty="0"/>
              <a:t>Para </a:t>
            </a:r>
            <a:r>
              <a:rPr lang="en-US" sz="2400" dirty="0" err="1"/>
              <a:t>este</a:t>
            </a:r>
            <a:r>
              <a:rPr lang="en-US" sz="2400" dirty="0"/>
              <a:t> </a:t>
            </a:r>
            <a:r>
              <a:rPr lang="en-US" sz="2400" dirty="0" err="1"/>
              <a:t>protocolo</a:t>
            </a:r>
            <a:r>
              <a:rPr lang="en-US" sz="2400" dirty="0"/>
              <a:t>, no es </a:t>
            </a:r>
            <a:r>
              <a:rPr lang="en-US" sz="2400" dirty="0" err="1"/>
              <a:t>necesario</a:t>
            </a:r>
            <a:r>
              <a:rPr lang="en-US" sz="2400" dirty="0"/>
              <a:t>, </a:t>
            </a:r>
            <a:r>
              <a:rPr lang="en-US" sz="2400" dirty="0" err="1"/>
              <a:t>ya</a:t>
            </a:r>
            <a:r>
              <a:rPr lang="en-US" sz="2400" dirty="0"/>
              <a:t> que los </a:t>
            </a:r>
            <a:r>
              <a:rPr lang="en-US" sz="2400" dirty="0" err="1"/>
              <a:t>métodos</a:t>
            </a:r>
            <a:r>
              <a:rPr lang="en-US" sz="2400" dirty="0"/>
              <a:t> de </a:t>
            </a:r>
            <a:r>
              <a:rPr lang="en-US" sz="2400" dirty="0" err="1"/>
              <a:t>Transparencia</a:t>
            </a:r>
            <a:r>
              <a:rPr lang="en-US" sz="2400" dirty="0"/>
              <a:t> del Agua no </a:t>
            </a:r>
            <a:r>
              <a:rPr lang="en-US" sz="2400" dirty="0" err="1"/>
              <a:t>utilizan</a:t>
            </a:r>
            <a:r>
              <a:rPr lang="en-US" sz="2400" dirty="0"/>
              <a:t> </a:t>
            </a:r>
            <a:r>
              <a:rPr lang="en-US" sz="2400" dirty="0" err="1"/>
              <a:t>productos</a:t>
            </a:r>
            <a:r>
              <a:rPr lang="en-US" sz="2400" dirty="0"/>
              <a:t> </a:t>
            </a:r>
            <a:r>
              <a:rPr lang="en-US" sz="2400" dirty="0" err="1"/>
              <a:t>químicos</a:t>
            </a:r>
            <a:r>
              <a:rPr lang="en-US" sz="2400" dirty="0"/>
              <a:t> </a:t>
            </a:r>
            <a:r>
              <a:rPr lang="en-US" sz="2400" dirty="0" err="1"/>
              <a:t>peligrosos</a:t>
            </a:r>
            <a:r>
              <a:rPr lang="en-US" sz="2400" dirty="0"/>
              <a:t> </a:t>
            </a:r>
          </a:p>
          <a:p>
            <a:pPr marL="457200" indent="-457200">
              <a:buFont typeface="+mj-lt"/>
              <a:buAutoNum type="alphaUcPeriod"/>
            </a:pPr>
            <a:r>
              <a:rPr lang="en-US" sz="2400" b="1" dirty="0" err="1">
                <a:solidFill>
                  <a:srgbClr val="FF0000"/>
                </a:solidFill>
              </a:rPr>
              <a:t>Respuestas</a:t>
            </a:r>
            <a:r>
              <a:rPr lang="en-US" sz="2400" b="1" dirty="0">
                <a:solidFill>
                  <a:srgbClr val="FF0000"/>
                </a:solidFill>
              </a:rPr>
              <a:t> A y B ¡</a:t>
            </a:r>
            <a:r>
              <a:rPr lang="en-US" sz="2400" b="1" dirty="0" err="1">
                <a:solidFill>
                  <a:srgbClr val="FF0000"/>
                </a:solidFill>
              </a:rPr>
              <a:t>Correcto</a:t>
            </a:r>
            <a:r>
              <a:rPr lang="en-US" sz="2400" b="1" dirty="0">
                <a:solidFill>
                  <a:srgbClr val="FF0000"/>
                </a:solidFill>
              </a:rPr>
              <a:t> </a:t>
            </a:r>
            <a:r>
              <a:rPr lang="en-US" sz="2400" b="1" dirty="0">
                <a:solidFill>
                  <a:srgbClr val="FF0000"/>
                </a:solidFill>
                <a:sym typeface="Wingdings" pitchFamily="2" charset="2"/>
              </a:rPr>
              <a:t>!</a:t>
            </a:r>
            <a:endParaRPr lang="en-US" b="1" dirty="0">
              <a:solidFill>
                <a:srgbClr val="FF0000"/>
              </a:solidFill>
            </a:endParaRPr>
          </a:p>
          <a:p>
            <a:pPr marL="457200" indent="-457200">
              <a:buFont typeface="+mj-lt"/>
              <a:buAutoNum type="alphaUcPeriod"/>
            </a:pPr>
            <a:endParaRPr lang="en-US" sz="2400" dirty="0"/>
          </a:p>
          <a:p>
            <a:pPr marL="0" indent="0">
              <a:buNone/>
            </a:pPr>
            <a:r>
              <a:rPr lang="en-US" sz="2400" b="1" dirty="0">
                <a:solidFill>
                  <a:srgbClr val="FF0000"/>
                </a:solidFill>
              </a:rPr>
              <a:t>¿</a:t>
            </a:r>
            <a:r>
              <a:rPr lang="en-US" sz="2400" b="1" dirty="0" err="1">
                <a:solidFill>
                  <a:srgbClr val="FF0000"/>
                </a:solidFill>
              </a:rPr>
              <a:t>Estaba</a:t>
            </a:r>
            <a:r>
              <a:rPr lang="en-US" sz="2400" b="1" dirty="0">
                <a:solidFill>
                  <a:srgbClr val="FF0000"/>
                </a:solidFill>
              </a:rPr>
              <a:t> </a:t>
            </a:r>
            <a:r>
              <a:rPr lang="en-US" sz="2400" b="1" dirty="0" err="1">
                <a:solidFill>
                  <a:srgbClr val="FF0000"/>
                </a:solidFill>
              </a:rPr>
              <a:t>en</a:t>
            </a:r>
            <a:r>
              <a:rPr lang="en-US" sz="2400" b="1" dirty="0">
                <a:solidFill>
                  <a:srgbClr val="FF0000"/>
                </a:solidFill>
              </a:rPr>
              <a:t> lo </a:t>
            </a:r>
            <a:r>
              <a:rPr lang="en-US" sz="2400" b="1" dirty="0" err="1">
                <a:solidFill>
                  <a:srgbClr val="FF0000"/>
                </a:solidFill>
              </a:rPr>
              <a:t>cierto</a:t>
            </a:r>
            <a:r>
              <a:rPr lang="en-US" sz="2400" b="1" dirty="0">
                <a:solidFill>
                  <a:srgbClr val="FF0000"/>
                </a:solidFill>
              </a:rPr>
              <a:t>? </a:t>
            </a:r>
            <a:r>
              <a:rPr lang="en-US" sz="2400" b="1" dirty="0" err="1">
                <a:solidFill>
                  <a:srgbClr val="FF0000"/>
                </a:solidFill>
              </a:rPr>
              <a:t>Ahora</a:t>
            </a:r>
            <a:r>
              <a:rPr lang="en-US" sz="2400" b="1" dirty="0">
                <a:solidFill>
                  <a:srgbClr val="FF0000"/>
                </a:solidFill>
              </a:rPr>
              <a:t> </a:t>
            </a:r>
            <a:r>
              <a:rPr lang="en-US" sz="2400" b="1" dirty="0" err="1">
                <a:solidFill>
                  <a:srgbClr val="FF0000"/>
                </a:solidFill>
              </a:rPr>
              <a:t>repasemos</a:t>
            </a:r>
            <a:r>
              <a:rPr lang="en-US" sz="2400" b="1" dirty="0">
                <a:solidFill>
                  <a:srgbClr val="FF0000"/>
                </a:solidFill>
              </a:rPr>
              <a:t> el </a:t>
            </a:r>
            <a:r>
              <a:rPr lang="en-US" sz="2400" b="1" dirty="0" err="1">
                <a:solidFill>
                  <a:srgbClr val="FF0000"/>
                </a:solidFill>
              </a:rPr>
              <a:t>procedimiento</a:t>
            </a:r>
            <a:r>
              <a:rPr lang="en-US" sz="2400" b="1" dirty="0">
                <a:solidFill>
                  <a:srgbClr val="FF0000"/>
                </a:solidFill>
              </a:rPr>
              <a:t> para </a:t>
            </a:r>
            <a:r>
              <a:rPr lang="en-US" sz="2400" b="1" dirty="0" err="1">
                <a:solidFill>
                  <a:srgbClr val="FF0000"/>
                </a:solidFill>
              </a:rPr>
              <a:t>ingresar</a:t>
            </a:r>
            <a:r>
              <a:rPr lang="en-US" sz="2400" b="1" dirty="0">
                <a:solidFill>
                  <a:srgbClr val="FF0000"/>
                </a:solidFill>
              </a:rPr>
              <a:t> y </a:t>
            </a:r>
            <a:r>
              <a:rPr lang="en-US" sz="2400" b="1" dirty="0" err="1">
                <a:solidFill>
                  <a:srgbClr val="FF0000"/>
                </a:solidFill>
              </a:rPr>
              <a:t>visualizar</a:t>
            </a:r>
            <a:r>
              <a:rPr lang="en-US" sz="2400" b="1" dirty="0">
                <a:solidFill>
                  <a:srgbClr val="FF0000"/>
                </a:solidFill>
              </a:rPr>
              <a:t> los </a:t>
            </a:r>
            <a:r>
              <a:rPr lang="en-US" sz="2400" b="1" dirty="0" err="1">
                <a:solidFill>
                  <a:srgbClr val="FF0000"/>
                </a:solidFill>
              </a:rPr>
              <a:t>datos</a:t>
            </a:r>
            <a:r>
              <a:rPr lang="en-US" sz="2400" b="1" dirty="0">
                <a:solidFill>
                  <a:srgbClr val="FF0000"/>
                </a:solidFill>
              </a:rPr>
              <a:t> GLOBE</a:t>
            </a:r>
          </a:p>
        </p:txBody>
      </p:sp>
      <p:sp>
        <p:nvSpPr>
          <p:cNvPr id="7" name="Rectángulo redondeado 6"/>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Cómo recopilar datos</a:t>
            </a:r>
            <a:endParaRPr lang="es-AR" sz="1200" dirty="0">
              <a:solidFill>
                <a:schemeClr val="bg1"/>
              </a:solidFill>
            </a:endParaRPr>
          </a:p>
        </p:txBody>
      </p:sp>
      <p:sp>
        <p:nvSpPr>
          <p:cNvPr id="8" name="CuadroTexto 7"/>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0B037B"/>
              </a:solidFill>
            </a:endParaRPr>
          </a:p>
          <a:p>
            <a:r>
              <a:rPr lang="es-AR" sz="1200" b="1" dirty="0">
                <a:solidFill>
                  <a:srgbClr val="0B037B"/>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777230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53</a:t>
            </a:fld>
            <a:endParaRPr lang="en-US" dirty="0"/>
          </a:p>
        </p:txBody>
      </p:sp>
      <p:sp>
        <p:nvSpPr>
          <p:cNvPr id="2" name="Title 1"/>
          <p:cNvSpPr>
            <a:spLocks noGrp="1"/>
          </p:cNvSpPr>
          <p:nvPr>
            <p:ph type="title"/>
          </p:nvPr>
        </p:nvSpPr>
        <p:spPr>
          <a:xfrm>
            <a:off x="1196918" y="1032656"/>
            <a:ext cx="6350374" cy="735948"/>
          </a:xfrm>
        </p:spPr>
        <p:txBody>
          <a:bodyPr>
            <a:normAutofit/>
          </a:bodyPr>
          <a:lstStyle/>
          <a:p>
            <a:r>
              <a:rPr lang="en-US" sz="3200" b="1" dirty="0" err="1">
                <a:solidFill>
                  <a:srgbClr val="000072"/>
                </a:solidFill>
              </a:rPr>
              <a:t>Cómo</a:t>
            </a:r>
            <a:r>
              <a:rPr lang="en-US" sz="3200" b="1" dirty="0">
                <a:solidFill>
                  <a:srgbClr val="000072"/>
                </a:solidFill>
              </a:rPr>
              <a:t> </a:t>
            </a:r>
            <a:r>
              <a:rPr lang="en-US" sz="3200" b="1" dirty="0" err="1">
                <a:solidFill>
                  <a:srgbClr val="000072"/>
                </a:solidFill>
              </a:rPr>
              <a:t>enviar</a:t>
            </a:r>
            <a:r>
              <a:rPr lang="en-US" sz="3200" b="1" dirty="0">
                <a:solidFill>
                  <a:srgbClr val="000072"/>
                </a:solidFill>
              </a:rPr>
              <a:t> sus </a:t>
            </a:r>
            <a:r>
              <a:rPr lang="en-US" sz="3200" b="1" dirty="0" err="1">
                <a:solidFill>
                  <a:srgbClr val="000072"/>
                </a:solidFill>
              </a:rPr>
              <a:t>datos</a:t>
            </a:r>
            <a:r>
              <a:rPr lang="en-US" sz="3200" b="1" dirty="0">
                <a:solidFill>
                  <a:srgbClr val="000072"/>
                </a:solidFill>
              </a:rPr>
              <a:t> a GLOBE</a:t>
            </a:r>
          </a:p>
        </p:txBody>
      </p:sp>
      <p:sp>
        <p:nvSpPr>
          <p:cNvPr id="3" name="Content Placeholder 2"/>
          <p:cNvSpPr>
            <a:spLocks noGrp="1"/>
          </p:cNvSpPr>
          <p:nvPr>
            <p:ph sz="half" idx="1"/>
          </p:nvPr>
        </p:nvSpPr>
        <p:spPr>
          <a:xfrm>
            <a:off x="1331323" y="2005893"/>
            <a:ext cx="3886200" cy="4351338"/>
          </a:xfrm>
        </p:spPr>
        <p:txBody>
          <a:bodyPr>
            <a:normAutofit fontScale="70000" lnSpcReduction="20000"/>
          </a:bodyPr>
          <a:lstStyle/>
          <a:p>
            <a:pPr>
              <a:lnSpc>
                <a:spcPct val="120000"/>
              </a:lnSpc>
            </a:pPr>
            <a:r>
              <a:rPr lang="es-ES" sz="2000" b="1" u="sng" dirty="0">
                <a:solidFill>
                  <a:srgbClr val="0070C0"/>
                </a:solidFill>
              </a:rPr>
              <a:t>Entrada de datos en vivo</a:t>
            </a:r>
            <a:r>
              <a:rPr lang="es-ES" sz="2000" b="1" dirty="0"/>
              <a:t> </a:t>
            </a:r>
            <a:r>
              <a:rPr lang="es-ES" sz="2000" dirty="0"/>
              <a:t>cargue sus datos en la Base de Datos Científica oficial de GLOBE</a:t>
            </a:r>
          </a:p>
          <a:p>
            <a:pPr>
              <a:lnSpc>
                <a:spcPct val="120000"/>
              </a:lnSpc>
            </a:pPr>
            <a:endParaRPr lang="en-US" sz="2000" dirty="0"/>
          </a:p>
          <a:p>
            <a:pPr>
              <a:lnSpc>
                <a:spcPct val="120000"/>
              </a:lnSpc>
            </a:pPr>
            <a:r>
              <a:rPr lang="en-US" sz="2000" b="1" dirty="0" err="1"/>
              <a:t>Ingreso</a:t>
            </a:r>
            <a:r>
              <a:rPr lang="en-US" sz="2000" b="1" dirty="0"/>
              <a:t> de </a:t>
            </a:r>
            <a:r>
              <a:rPr lang="en-US" sz="2000" b="1" dirty="0" err="1"/>
              <a:t>datos</a:t>
            </a:r>
            <a:r>
              <a:rPr lang="en-US" sz="2000" b="1" dirty="0"/>
              <a:t> por </a:t>
            </a:r>
            <a:r>
              <a:rPr lang="en-US" sz="2000" b="1" dirty="0" err="1"/>
              <a:t>correo</a:t>
            </a:r>
            <a:r>
              <a:rPr lang="en-US" sz="2000" b="1" dirty="0"/>
              <a:t> </a:t>
            </a:r>
            <a:r>
              <a:rPr lang="en-US" sz="2000" b="1" dirty="0" err="1"/>
              <a:t>electrónico</a:t>
            </a:r>
            <a:r>
              <a:rPr lang="en-US" sz="2000" b="1" dirty="0"/>
              <a:t>: </a:t>
            </a:r>
            <a:r>
              <a:rPr lang="en-US" sz="2000" dirty="0" err="1"/>
              <a:t>Envíe</a:t>
            </a:r>
            <a:r>
              <a:rPr lang="en-US" sz="2000" dirty="0"/>
              <a:t> los </a:t>
            </a:r>
            <a:r>
              <a:rPr lang="en-US" sz="2000" dirty="0" err="1"/>
              <a:t>datos</a:t>
            </a:r>
            <a:r>
              <a:rPr lang="en-US" sz="2000" dirty="0"/>
              <a:t> </a:t>
            </a:r>
            <a:r>
              <a:rPr lang="en-US" sz="2000" dirty="0" err="1"/>
              <a:t>en</a:t>
            </a:r>
            <a:r>
              <a:rPr lang="en-US" sz="2000" dirty="0"/>
              <a:t> el </a:t>
            </a:r>
            <a:r>
              <a:rPr lang="en-US" sz="2000" dirty="0" err="1"/>
              <a:t>cuerpo</a:t>
            </a:r>
            <a:r>
              <a:rPr lang="en-US" sz="2000" dirty="0"/>
              <a:t> de </a:t>
            </a:r>
            <a:r>
              <a:rPr lang="en-US" sz="2000" dirty="0" err="1"/>
              <a:t>su</a:t>
            </a:r>
            <a:r>
              <a:rPr lang="en-US" sz="2000" dirty="0"/>
              <a:t> </a:t>
            </a:r>
            <a:r>
              <a:rPr lang="en-US" sz="2000" dirty="0" err="1"/>
              <a:t>correo</a:t>
            </a:r>
            <a:r>
              <a:rPr lang="en-US" sz="2000" dirty="0"/>
              <a:t> </a:t>
            </a:r>
            <a:r>
              <a:rPr lang="en-US" sz="2000" dirty="0" err="1"/>
              <a:t>electrónico</a:t>
            </a:r>
            <a:r>
              <a:rPr lang="en-US" sz="2000" dirty="0"/>
              <a:t> (no </a:t>
            </a:r>
            <a:r>
              <a:rPr lang="en-US" sz="2000" dirty="0" err="1"/>
              <a:t>como</a:t>
            </a:r>
            <a:r>
              <a:rPr lang="en-US" sz="2000" dirty="0"/>
              <a:t> un </a:t>
            </a:r>
            <a:r>
              <a:rPr lang="en-US" sz="2000" dirty="0" err="1"/>
              <a:t>adjunto</a:t>
            </a:r>
            <a:r>
              <a:rPr lang="en-US" sz="2000" dirty="0"/>
              <a:t>) al </a:t>
            </a:r>
            <a:r>
              <a:rPr lang="en-US" sz="2000" b="1" u="sng" dirty="0">
                <a:solidFill>
                  <a:srgbClr val="0563C1"/>
                </a:solidFill>
                <a:hlinkClick r:id="rId2"/>
              </a:rPr>
              <a:t>DATA@GLOBE.GOV</a:t>
            </a:r>
            <a:endParaRPr lang="en-US" sz="2000" b="1" dirty="0"/>
          </a:p>
          <a:p>
            <a:endParaRPr lang="en-US" sz="2000" b="1" dirty="0"/>
          </a:p>
          <a:p>
            <a:pPr marL="0" lvl="0" indent="0">
              <a:lnSpc>
                <a:spcPct val="70000"/>
              </a:lnSpc>
              <a:spcBef>
                <a:spcPts val="0"/>
              </a:spcBef>
            </a:pPr>
            <a:endParaRPr lang="en-US" sz="1900" b="1" dirty="0"/>
          </a:p>
          <a:p>
            <a:pPr marL="0" lvl="0" indent="0">
              <a:lnSpc>
                <a:spcPct val="120000"/>
              </a:lnSpc>
              <a:spcBef>
                <a:spcPts val="0"/>
              </a:spcBef>
            </a:pPr>
            <a:r>
              <a:rPr lang="en-US" sz="1900" b="1" dirty="0" err="1"/>
              <a:t>Aplicación</a:t>
            </a:r>
            <a:r>
              <a:rPr lang="en-US" sz="1900" b="1" dirty="0"/>
              <a:t> de </a:t>
            </a:r>
            <a:r>
              <a:rPr lang="en-US" sz="1900" b="1" dirty="0" err="1"/>
              <a:t>datos</a:t>
            </a:r>
            <a:r>
              <a:rPr lang="en-US" sz="1900" b="1" dirty="0"/>
              <a:t> </a:t>
            </a:r>
            <a:r>
              <a:rPr lang="en-US" sz="1900" b="1" dirty="0" err="1"/>
              <a:t>móviles</a:t>
            </a:r>
            <a:r>
              <a:rPr lang="en-US" sz="1900" b="1" dirty="0"/>
              <a:t>: </a:t>
            </a:r>
            <a:r>
              <a:rPr lang="es-ES" sz="2000" dirty="0"/>
              <a:t>Descargue la aplicación de ingreso de datos científicos para  GLOBE en su dispositivo móvil y seleccione la opción correcta.</a:t>
            </a:r>
            <a:endParaRPr lang="en-US" sz="2000" dirty="0"/>
          </a:p>
          <a:p>
            <a:pPr marL="0" lvl="0" indent="0">
              <a:lnSpc>
                <a:spcPct val="120000"/>
              </a:lnSpc>
            </a:pPr>
            <a:r>
              <a:rPr lang="en-US" sz="1900" b="1" dirty="0"/>
              <a:t>Para Android </a:t>
            </a:r>
            <a:r>
              <a:rPr lang="en-US" sz="1900" dirty="0"/>
              <a:t>a </a:t>
            </a:r>
            <a:r>
              <a:rPr lang="en-US" sz="1900" dirty="0" err="1"/>
              <a:t>través</a:t>
            </a:r>
            <a:r>
              <a:rPr lang="en-US" sz="1900" dirty="0"/>
              <a:t> de  </a:t>
            </a:r>
            <a:r>
              <a:rPr lang="en-US" sz="1900" b="1" u="sng" dirty="0">
                <a:solidFill>
                  <a:srgbClr val="0563C1"/>
                </a:solidFill>
                <a:hlinkClick r:id="rId3"/>
              </a:rPr>
              <a:t>Google Play</a:t>
            </a:r>
            <a:endParaRPr lang="en-US" sz="1900" b="1" dirty="0"/>
          </a:p>
          <a:p>
            <a:pPr marL="0" lvl="0" indent="0">
              <a:lnSpc>
                <a:spcPct val="120000"/>
              </a:lnSpc>
            </a:pPr>
            <a:r>
              <a:rPr lang="en-US" sz="1900" b="1" dirty="0"/>
              <a:t>Para IOS </a:t>
            </a:r>
            <a:r>
              <a:rPr lang="en-US" sz="1900" dirty="0"/>
              <a:t>a </a:t>
            </a:r>
            <a:r>
              <a:rPr lang="en-US" sz="1900" dirty="0" err="1"/>
              <a:t>través</a:t>
            </a:r>
            <a:r>
              <a:rPr lang="en-US" sz="1900" dirty="0"/>
              <a:t> de  </a:t>
            </a:r>
            <a:r>
              <a:rPr lang="en-US" sz="1900" b="1" u="sng" dirty="0">
                <a:solidFill>
                  <a:srgbClr val="0563C1"/>
                </a:solidFill>
                <a:hlinkClick r:id="rId4"/>
              </a:rPr>
              <a:t>App Store</a:t>
            </a:r>
            <a:r>
              <a:rPr lang="en-US" sz="1900" b="1" dirty="0"/>
              <a:t> </a:t>
            </a:r>
            <a:endParaRPr lang="en-US" sz="1500" dirty="0"/>
          </a:p>
          <a:p>
            <a:endParaRPr lang="en-US" sz="2000" b="1" dirty="0">
              <a:solidFill>
                <a:schemeClr val="tx2"/>
              </a:solidFill>
            </a:endParaRPr>
          </a:p>
          <a:p>
            <a:endParaRPr lang="en-US" sz="2000" b="1" dirty="0">
              <a:solidFill>
                <a:schemeClr val="tx2"/>
              </a:solidFill>
            </a:endParaRPr>
          </a:p>
        </p:txBody>
      </p:sp>
      <p:pic>
        <p:nvPicPr>
          <p:cNvPr id="10" name="Content Placeholder 9" descr="Screen Shot of GLOBE Science Data Entry App"/>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5434525" y="1768604"/>
            <a:ext cx="2958186" cy="4351338"/>
          </a:xfrm>
          <a:prstGeom prst="rect">
            <a:avLst/>
          </a:prstGeo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Ingresar sus datos al sitio web de GLOBE</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0B037B"/>
              </a:solidFill>
            </a:endParaRPr>
          </a:p>
          <a:p>
            <a:r>
              <a:rPr lang="es-AR" sz="1200" b="1" dirty="0">
                <a:solidFill>
                  <a:srgbClr val="0B037B"/>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20056189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54</a:t>
            </a:fld>
            <a:endParaRPr lang="en-US" dirty="0"/>
          </a:p>
        </p:txBody>
      </p:sp>
      <p:sp>
        <p:nvSpPr>
          <p:cNvPr id="2" name="Title 1"/>
          <p:cNvSpPr>
            <a:spLocks noGrp="1"/>
          </p:cNvSpPr>
          <p:nvPr>
            <p:ph type="title"/>
          </p:nvPr>
        </p:nvSpPr>
        <p:spPr>
          <a:xfrm>
            <a:off x="1374717" y="1070758"/>
            <a:ext cx="7591482" cy="735948"/>
          </a:xfrm>
        </p:spPr>
        <p:txBody>
          <a:bodyPr>
            <a:normAutofit fontScale="90000"/>
          </a:bodyPr>
          <a:lstStyle/>
          <a:p>
            <a:r>
              <a:rPr lang="en-US" sz="3200" b="1" dirty="0" err="1">
                <a:solidFill>
                  <a:srgbClr val="000090"/>
                </a:solidFill>
              </a:rPr>
              <a:t>Ingreso</a:t>
            </a:r>
            <a:r>
              <a:rPr lang="en-US" sz="3200" b="1" dirty="0">
                <a:solidFill>
                  <a:srgbClr val="000090"/>
                </a:solidFill>
              </a:rPr>
              <a:t> de sus </a:t>
            </a:r>
            <a:r>
              <a:rPr lang="en-US" sz="3200" b="1" dirty="0" err="1">
                <a:solidFill>
                  <a:srgbClr val="000090"/>
                </a:solidFill>
              </a:rPr>
              <a:t>datos</a:t>
            </a:r>
            <a:r>
              <a:rPr lang="en-US" sz="3200" b="1" dirty="0">
                <a:solidFill>
                  <a:srgbClr val="000090"/>
                </a:solidFill>
              </a:rPr>
              <a:t> a </a:t>
            </a:r>
            <a:r>
              <a:rPr lang="en-US" sz="3200" b="1" dirty="0" err="1">
                <a:solidFill>
                  <a:srgbClr val="000090"/>
                </a:solidFill>
              </a:rPr>
              <a:t>través</a:t>
            </a:r>
            <a:r>
              <a:rPr lang="en-US" sz="3200" b="1" dirty="0">
                <a:solidFill>
                  <a:srgbClr val="000090"/>
                </a:solidFill>
              </a:rPr>
              <a:t> del </a:t>
            </a:r>
            <a:r>
              <a:rPr lang="en-US" sz="3200" b="1" dirty="0" err="1">
                <a:solidFill>
                  <a:srgbClr val="000090"/>
                </a:solidFill>
              </a:rPr>
              <a:t>Ingreso</a:t>
            </a:r>
            <a:r>
              <a:rPr lang="en-US" sz="3200" b="1" dirty="0">
                <a:solidFill>
                  <a:srgbClr val="000090"/>
                </a:solidFill>
              </a:rPr>
              <a:t> de </a:t>
            </a:r>
            <a:r>
              <a:rPr lang="en-US" sz="3200" b="1" dirty="0" err="1">
                <a:solidFill>
                  <a:srgbClr val="000090"/>
                </a:solidFill>
              </a:rPr>
              <a:t>Datos</a:t>
            </a:r>
            <a:r>
              <a:rPr lang="en-US" sz="3200" b="1" dirty="0">
                <a:solidFill>
                  <a:srgbClr val="000090"/>
                </a:solidFill>
              </a:rPr>
              <a:t> </a:t>
            </a:r>
            <a:r>
              <a:rPr lang="en-US" sz="3200" b="1" dirty="0" err="1">
                <a:solidFill>
                  <a:srgbClr val="000090"/>
                </a:solidFill>
              </a:rPr>
              <a:t>en</a:t>
            </a:r>
            <a:r>
              <a:rPr lang="en-US" sz="3200" b="1" dirty="0">
                <a:solidFill>
                  <a:srgbClr val="000090"/>
                </a:solidFill>
              </a:rPr>
              <a:t> Vivo o la </a:t>
            </a:r>
            <a:r>
              <a:rPr lang="en-US" sz="3200" b="1" dirty="0" err="1">
                <a:solidFill>
                  <a:srgbClr val="000090"/>
                </a:solidFill>
              </a:rPr>
              <a:t>aplicación</a:t>
            </a:r>
            <a:r>
              <a:rPr lang="en-US" sz="3200" b="1" dirty="0">
                <a:solidFill>
                  <a:srgbClr val="000090"/>
                </a:solidFill>
              </a:rPr>
              <a:t> de </a:t>
            </a:r>
            <a:r>
              <a:rPr lang="en-US" sz="3200" b="1" dirty="0" err="1">
                <a:solidFill>
                  <a:srgbClr val="000090"/>
                </a:solidFill>
              </a:rPr>
              <a:t>datos</a:t>
            </a:r>
            <a:r>
              <a:rPr lang="en-US" sz="3200" b="1" dirty="0">
                <a:solidFill>
                  <a:srgbClr val="000090"/>
                </a:solidFill>
              </a:rPr>
              <a:t> </a:t>
            </a:r>
            <a:r>
              <a:rPr lang="en-US" sz="3200" b="1" dirty="0" err="1">
                <a:solidFill>
                  <a:srgbClr val="000090"/>
                </a:solidFill>
              </a:rPr>
              <a:t>móviles</a:t>
            </a:r>
            <a:r>
              <a:rPr lang="en-US" sz="3200" b="1" dirty="0">
                <a:solidFill>
                  <a:srgbClr val="000090"/>
                </a:solidFill>
              </a:rPr>
              <a:t>- Paso 1</a:t>
            </a:r>
          </a:p>
        </p:txBody>
      </p:sp>
      <p:pic>
        <p:nvPicPr>
          <p:cNvPr id="9" name="Content Placeholder 8" descr="Screen shot of the GLOBE data Entry site. Identify your sampling site, and select &quot;integrated hydrology&quot; and &quot;new observation&quot;"/>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324"/>
          <a:stretch/>
        </p:blipFill>
        <p:spPr>
          <a:xfrm>
            <a:off x="3776472" y="1984458"/>
            <a:ext cx="4205494" cy="4873542"/>
          </a:xfrm>
        </p:spPr>
      </p:pic>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Ingresar sus datos al sitio web de GLOBE</a:t>
            </a:r>
            <a:endParaRPr lang="es-AR" sz="1200" dirty="0">
              <a:solidFill>
                <a:schemeClr val="bg1"/>
              </a:solidFill>
            </a:endParaRPr>
          </a:p>
        </p:txBody>
      </p:sp>
      <p:sp>
        <p:nvSpPr>
          <p:cNvPr id="10" name="CuadroTexto 9"/>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0B037B"/>
              </a:solidFill>
            </a:endParaRPr>
          </a:p>
          <a:p>
            <a:r>
              <a:rPr lang="es-AR" sz="1200" b="1" dirty="0">
                <a:solidFill>
                  <a:srgbClr val="0B037B"/>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5" name="CuadroTexto 4"/>
          <p:cNvSpPr txBox="1"/>
          <p:nvPr/>
        </p:nvSpPr>
        <p:spPr>
          <a:xfrm>
            <a:off x="2135386" y="4098063"/>
            <a:ext cx="1837944" cy="646331"/>
          </a:xfrm>
          <a:prstGeom prst="rect">
            <a:avLst/>
          </a:prstGeom>
          <a:noFill/>
        </p:spPr>
        <p:txBody>
          <a:bodyPr wrap="square" rtlCol="0">
            <a:spAutoFit/>
          </a:bodyPr>
          <a:lstStyle/>
          <a:p>
            <a:r>
              <a:rPr lang="es-AR" b="1" dirty="0" smtClean="0">
                <a:solidFill>
                  <a:srgbClr val="000099"/>
                </a:solidFill>
              </a:rPr>
              <a:t>Identifique su sitio de muestreo</a:t>
            </a:r>
            <a:endParaRPr lang="es-AR" b="1" dirty="0">
              <a:solidFill>
                <a:srgbClr val="000099"/>
              </a:solidFill>
            </a:endParaRPr>
          </a:p>
        </p:txBody>
      </p:sp>
      <p:sp>
        <p:nvSpPr>
          <p:cNvPr id="17" name="CuadroTexto 16"/>
          <p:cNvSpPr txBox="1"/>
          <p:nvPr/>
        </p:nvSpPr>
        <p:spPr>
          <a:xfrm>
            <a:off x="1441978" y="5154865"/>
            <a:ext cx="2352782" cy="923330"/>
          </a:xfrm>
          <a:prstGeom prst="rect">
            <a:avLst/>
          </a:prstGeom>
          <a:noFill/>
        </p:spPr>
        <p:txBody>
          <a:bodyPr wrap="square" rtlCol="0">
            <a:spAutoFit/>
          </a:bodyPr>
          <a:lstStyle/>
          <a:p>
            <a:r>
              <a:rPr lang="es-AR" b="1" dirty="0" smtClean="0">
                <a:solidFill>
                  <a:srgbClr val="000099"/>
                </a:solidFill>
              </a:rPr>
              <a:t>Seleccione </a:t>
            </a:r>
            <a:r>
              <a:rPr lang="es-AR" b="1" i="1" dirty="0" smtClean="0">
                <a:solidFill>
                  <a:srgbClr val="000099"/>
                </a:solidFill>
              </a:rPr>
              <a:t>“Hidrología integrada” </a:t>
            </a:r>
            <a:r>
              <a:rPr lang="es-AR" b="1" dirty="0" smtClean="0">
                <a:solidFill>
                  <a:srgbClr val="000099"/>
                </a:solidFill>
              </a:rPr>
              <a:t>y </a:t>
            </a:r>
            <a:r>
              <a:rPr lang="es-AR" b="1" i="1" dirty="0" smtClean="0">
                <a:solidFill>
                  <a:srgbClr val="000099"/>
                </a:solidFill>
              </a:rPr>
              <a:t>“Nueva observación”</a:t>
            </a:r>
            <a:endParaRPr lang="es-AR" b="1" dirty="0">
              <a:solidFill>
                <a:srgbClr val="000099"/>
              </a:solidFill>
            </a:endParaRPr>
          </a:p>
        </p:txBody>
      </p:sp>
    </p:spTree>
    <p:extLst>
      <p:ext uri="{BB962C8B-B14F-4D97-AF65-F5344CB8AC3E}">
        <p14:creationId xmlns:p14="http://schemas.microsoft.com/office/powerpoint/2010/main" val="17264772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1302235-4686-FA4D-82D3-9660211AF392}" type="slidenum">
              <a:rPr lang="en-US" smtClean="0"/>
              <a:t>55</a:t>
            </a:fld>
            <a:endParaRPr lang="en-US" dirty="0"/>
          </a:p>
        </p:txBody>
      </p:sp>
      <p:sp>
        <p:nvSpPr>
          <p:cNvPr id="2" name="Title 1"/>
          <p:cNvSpPr>
            <a:spLocks noGrp="1"/>
          </p:cNvSpPr>
          <p:nvPr>
            <p:ph type="title"/>
          </p:nvPr>
        </p:nvSpPr>
        <p:spPr>
          <a:xfrm>
            <a:off x="1331323" y="1168068"/>
            <a:ext cx="7591482" cy="735948"/>
          </a:xfrm>
        </p:spPr>
        <p:txBody>
          <a:bodyPr>
            <a:normAutofit fontScale="90000"/>
          </a:bodyPr>
          <a:lstStyle/>
          <a:p>
            <a:r>
              <a:rPr lang="en-US" sz="3200" b="1" dirty="0" err="1">
                <a:solidFill>
                  <a:srgbClr val="000090"/>
                </a:solidFill>
              </a:rPr>
              <a:t>Ingreso</a:t>
            </a:r>
            <a:r>
              <a:rPr lang="en-US" sz="3200" b="1" dirty="0">
                <a:solidFill>
                  <a:srgbClr val="000090"/>
                </a:solidFill>
              </a:rPr>
              <a:t> de sus </a:t>
            </a:r>
            <a:r>
              <a:rPr lang="en-US" sz="3200" b="1" dirty="0" err="1">
                <a:solidFill>
                  <a:srgbClr val="000090"/>
                </a:solidFill>
              </a:rPr>
              <a:t>datos</a:t>
            </a:r>
            <a:r>
              <a:rPr lang="en-US" sz="3200" b="1" dirty="0">
                <a:solidFill>
                  <a:srgbClr val="000090"/>
                </a:solidFill>
              </a:rPr>
              <a:t> a </a:t>
            </a:r>
            <a:r>
              <a:rPr lang="en-US" sz="3200" b="1" dirty="0" err="1">
                <a:solidFill>
                  <a:srgbClr val="000090"/>
                </a:solidFill>
              </a:rPr>
              <a:t>través</a:t>
            </a:r>
            <a:r>
              <a:rPr lang="en-US" sz="3200" b="1" dirty="0">
                <a:solidFill>
                  <a:srgbClr val="000090"/>
                </a:solidFill>
              </a:rPr>
              <a:t> del </a:t>
            </a:r>
            <a:r>
              <a:rPr lang="en-US" sz="3200" b="1" dirty="0" err="1">
                <a:solidFill>
                  <a:srgbClr val="000090"/>
                </a:solidFill>
              </a:rPr>
              <a:t>Ingreso</a:t>
            </a:r>
            <a:r>
              <a:rPr lang="en-US" sz="3200" b="1" dirty="0">
                <a:solidFill>
                  <a:srgbClr val="000090"/>
                </a:solidFill>
              </a:rPr>
              <a:t> de </a:t>
            </a:r>
            <a:r>
              <a:rPr lang="en-US" sz="3200" b="1" dirty="0" err="1">
                <a:solidFill>
                  <a:srgbClr val="000090"/>
                </a:solidFill>
              </a:rPr>
              <a:t>Datos</a:t>
            </a:r>
            <a:r>
              <a:rPr lang="en-US" sz="3200" b="1" dirty="0">
                <a:solidFill>
                  <a:srgbClr val="000090"/>
                </a:solidFill>
              </a:rPr>
              <a:t> </a:t>
            </a:r>
            <a:r>
              <a:rPr lang="en-US" sz="3200" b="1" dirty="0" err="1">
                <a:solidFill>
                  <a:srgbClr val="000090"/>
                </a:solidFill>
              </a:rPr>
              <a:t>en</a:t>
            </a:r>
            <a:r>
              <a:rPr lang="en-US" sz="3200" b="1" dirty="0">
                <a:solidFill>
                  <a:srgbClr val="000090"/>
                </a:solidFill>
              </a:rPr>
              <a:t> Vivo o la </a:t>
            </a:r>
            <a:r>
              <a:rPr lang="en-US" sz="3200" b="1" dirty="0" err="1">
                <a:solidFill>
                  <a:srgbClr val="000090"/>
                </a:solidFill>
              </a:rPr>
              <a:t>aplicación</a:t>
            </a:r>
            <a:r>
              <a:rPr lang="en-US" sz="3200" b="1" dirty="0">
                <a:solidFill>
                  <a:srgbClr val="000090"/>
                </a:solidFill>
              </a:rPr>
              <a:t> de </a:t>
            </a:r>
            <a:r>
              <a:rPr lang="en-US" sz="3200" b="1" dirty="0" err="1">
                <a:solidFill>
                  <a:srgbClr val="000090"/>
                </a:solidFill>
              </a:rPr>
              <a:t>datos</a:t>
            </a:r>
            <a:r>
              <a:rPr lang="en-US" sz="3200" b="1" dirty="0">
                <a:solidFill>
                  <a:srgbClr val="000090"/>
                </a:solidFill>
              </a:rPr>
              <a:t> </a:t>
            </a:r>
            <a:r>
              <a:rPr lang="en-US" sz="3200" b="1" dirty="0" err="1">
                <a:solidFill>
                  <a:srgbClr val="000090"/>
                </a:solidFill>
              </a:rPr>
              <a:t>móviles</a:t>
            </a:r>
            <a:r>
              <a:rPr lang="en-US" sz="3200" b="1" dirty="0">
                <a:solidFill>
                  <a:srgbClr val="000090"/>
                </a:solidFill>
              </a:rPr>
              <a:t>- Paso 2</a:t>
            </a:r>
          </a:p>
        </p:txBody>
      </p:sp>
      <p:sp>
        <p:nvSpPr>
          <p:cNvPr id="8" name="Rectángulo redondeado 7"/>
          <p:cNvSpPr/>
          <p:nvPr/>
        </p:nvSpPr>
        <p:spPr>
          <a:xfrm>
            <a:off x="6957391" y="137118"/>
            <a:ext cx="1966582"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Ingresar sus datos al sitio web de GLOBE</a:t>
            </a:r>
            <a:endParaRPr lang="es-AR" sz="1200" dirty="0">
              <a:solidFill>
                <a:schemeClr val="bg1"/>
              </a:solidFill>
            </a:endParaRPr>
          </a:p>
        </p:txBody>
      </p:sp>
      <p:sp>
        <p:nvSpPr>
          <p:cNvPr id="9" name="CuadroTexto 8"/>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0B037B"/>
              </a:solidFill>
            </a:endParaRPr>
          </a:p>
          <a:p>
            <a:r>
              <a:rPr lang="es-AR" sz="1200" b="1" dirty="0">
                <a:solidFill>
                  <a:srgbClr val="0B037B"/>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5" name="Imagen 4"/>
          <p:cNvPicPr>
            <a:picLocks noChangeAspect="1"/>
          </p:cNvPicPr>
          <p:nvPr/>
        </p:nvPicPr>
        <p:blipFill>
          <a:blip r:embed="rId3"/>
          <a:stretch>
            <a:fillRect/>
          </a:stretch>
        </p:blipFill>
        <p:spPr>
          <a:xfrm>
            <a:off x="1463050" y="2014956"/>
            <a:ext cx="7328027" cy="4706520"/>
          </a:xfrm>
          <a:prstGeom prst="rect">
            <a:avLst/>
          </a:prstGeom>
        </p:spPr>
      </p:pic>
    </p:spTree>
    <p:extLst>
      <p:ext uri="{BB962C8B-B14F-4D97-AF65-F5344CB8AC3E}">
        <p14:creationId xmlns:p14="http://schemas.microsoft.com/office/powerpoint/2010/main" val="553451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3784512" y="6332132"/>
            <a:ext cx="2057400" cy="365125"/>
          </a:xfrm>
        </p:spPr>
        <p:txBody>
          <a:bodyPr/>
          <a:lstStyle/>
          <a:p>
            <a:fld id="{F1302235-4686-FA4D-82D3-9660211AF392}" type="slidenum">
              <a:rPr lang="en-US" smtClean="0"/>
              <a:t>56</a:t>
            </a:fld>
            <a:endParaRPr lang="en-US" dirty="0"/>
          </a:p>
        </p:txBody>
      </p:sp>
      <p:sp>
        <p:nvSpPr>
          <p:cNvPr id="2" name="Title 1"/>
          <p:cNvSpPr>
            <a:spLocks noGrp="1"/>
          </p:cNvSpPr>
          <p:nvPr>
            <p:ph type="title"/>
          </p:nvPr>
        </p:nvSpPr>
        <p:spPr>
          <a:xfrm>
            <a:off x="1196918" y="1032656"/>
            <a:ext cx="6350374" cy="735948"/>
          </a:xfrm>
        </p:spPr>
        <p:txBody>
          <a:bodyPr>
            <a:normAutofit/>
          </a:bodyPr>
          <a:lstStyle/>
          <a:p>
            <a:pPr>
              <a:spcAft>
                <a:spcPts val="600"/>
              </a:spcAft>
            </a:pPr>
            <a:r>
              <a:rPr lang="en-US" sz="3200" b="1" dirty="0" err="1">
                <a:solidFill>
                  <a:srgbClr val="000072"/>
                </a:solidFill>
              </a:rPr>
              <a:t>Visualice</a:t>
            </a:r>
            <a:r>
              <a:rPr lang="en-US" sz="3200" b="1" dirty="0">
                <a:solidFill>
                  <a:srgbClr val="000072"/>
                </a:solidFill>
              </a:rPr>
              <a:t> y </a:t>
            </a:r>
            <a:r>
              <a:rPr lang="en-US" sz="3200" b="1" dirty="0" err="1">
                <a:solidFill>
                  <a:srgbClr val="000072"/>
                </a:solidFill>
              </a:rPr>
              <a:t>recupere</a:t>
            </a:r>
            <a:r>
              <a:rPr lang="en-US" sz="3200" b="1" dirty="0">
                <a:solidFill>
                  <a:srgbClr val="000072"/>
                </a:solidFill>
              </a:rPr>
              <a:t> </a:t>
            </a:r>
            <a:r>
              <a:rPr lang="en-US" sz="3200" b="1" dirty="0" err="1">
                <a:solidFill>
                  <a:srgbClr val="000072"/>
                </a:solidFill>
              </a:rPr>
              <a:t>datos</a:t>
            </a:r>
            <a:r>
              <a:rPr lang="en-US" sz="3200" b="1" dirty="0">
                <a:solidFill>
                  <a:srgbClr val="000072"/>
                </a:solidFill>
              </a:rPr>
              <a:t>- Paso 1</a:t>
            </a:r>
          </a:p>
        </p:txBody>
      </p:sp>
      <p:sp>
        <p:nvSpPr>
          <p:cNvPr id="3" name="Content Placeholder 2"/>
          <p:cNvSpPr>
            <a:spLocks noGrp="1"/>
          </p:cNvSpPr>
          <p:nvPr>
            <p:ph sz="half" idx="1"/>
          </p:nvPr>
        </p:nvSpPr>
        <p:spPr>
          <a:xfrm>
            <a:off x="1196918" y="1664858"/>
            <a:ext cx="7591482" cy="4351338"/>
          </a:xfrm>
        </p:spPr>
        <p:txBody>
          <a:bodyPr>
            <a:normAutofit/>
          </a:bodyPr>
          <a:lstStyle/>
          <a:p>
            <a:pPr marL="0" indent="0" algn="just">
              <a:spcAft>
                <a:spcPts val="600"/>
              </a:spcAft>
              <a:buNone/>
            </a:pPr>
            <a:r>
              <a:rPr lang="es-ES" sz="2000" dirty="0"/>
              <a:t>GLOBE brinda la capacidad de ver e interactuar con datos medidos en todo el mundo. Ingrese a nuestra </a:t>
            </a:r>
            <a:r>
              <a:rPr lang="es-ES" sz="2000" u="sng" dirty="0">
                <a:solidFill>
                  <a:srgbClr val="0070C0"/>
                </a:solidFill>
              </a:rPr>
              <a:t>herramienta de visualización </a:t>
            </a:r>
            <a:r>
              <a:rPr lang="es-ES" sz="2000" dirty="0"/>
              <a:t>para mapear, graficar, filtrar y exportar datos que se han medido a través de protocolos GLOBE desde 1995. Tenga en cuenta que los términos Tubo de Transparencia y Tubo de Turbidez son intercambiables.</a:t>
            </a:r>
            <a:endParaRPr lang="en-US" sz="2000" dirty="0"/>
          </a:p>
        </p:txBody>
      </p:sp>
      <p:sp>
        <p:nvSpPr>
          <p:cNvPr id="6" name="Rectangle 5"/>
          <p:cNvSpPr/>
          <p:nvPr/>
        </p:nvSpPr>
        <p:spPr>
          <a:xfrm>
            <a:off x="1505450" y="6148149"/>
            <a:ext cx="7282950" cy="646331"/>
          </a:xfrm>
          <a:prstGeom prst="rect">
            <a:avLst/>
          </a:prstGeom>
        </p:spPr>
        <p:txBody>
          <a:bodyPr wrap="square">
            <a:spAutoFit/>
          </a:bodyPr>
          <a:lstStyle/>
          <a:p>
            <a:r>
              <a:rPr lang="en-US" dirty="0">
                <a:solidFill>
                  <a:schemeClr val="accent1">
                    <a:lumMod val="75000"/>
                  </a:schemeClr>
                </a:solidFill>
              </a:rPr>
              <a:t>Enlace</a:t>
            </a:r>
            <a:r>
              <a:rPr lang="en-US" dirty="0"/>
              <a:t> al tutorial paso a paso </a:t>
            </a:r>
            <a:r>
              <a:rPr lang="en-US" dirty="0" err="1"/>
              <a:t>sobre</a:t>
            </a:r>
            <a:r>
              <a:rPr lang="en-US" dirty="0"/>
              <a:t> el </a:t>
            </a:r>
            <a:r>
              <a:rPr lang="en-US" dirty="0" err="1"/>
              <a:t>uso</a:t>
            </a:r>
            <a:r>
              <a:rPr lang="en-US" dirty="0"/>
              <a:t> del Sistema de </a:t>
            </a:r>
            <a:r>
              <a:rPr lang="en-US" dirty="0" err="1"/>
              <a:t>Visualización</a:t>
            </a:r>
            <a:r>
              <a:rPr lang="en-US" dirty="0"/>
              <a:t> de </a:t>
            </a:r>
            <a:r>
              <a:rPr lang="en-US" dirty="0" err="1"/>
              <a:t>Datos</a:t>
            </a:r>
            <a:r>
              <a:rPr lang="en-US" dirty="0"/>
              <a:t> GLOBE</a:t>
            </a:r>
          </a:p>
        </p:txBody>
      </p:sp>
      <p:sp>
        <p:nvSpPr>
          <p:cNvPr id="9" name="Rectángulo redondeado 8"/>
          <p:cNvSpPr/>
          <p:nvPr/>
        </p:nvSpPr>
        <p:spPr>
          <a:xfrm>
            <a:off x="7434469" y="137118"/>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Entender sus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0B037B"/>
              </a:solidFill>
            </a:endParaRPr>
          </a:p>
          <a:p>
            <a:r>
              <a:rPr lang="es-AR" sz="1200" b="1" dirty="0">
                <a:solidFill>
                  <a:srgbClr val="0B037B"/>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8" name="Imagen 7"/>
          <p:cNvPicPr>
            <a:picLocks noChangeAspect="1"/>
          </p:cNvPicPr>
          <p:nvPr/>
        </p:nvPicPr>
        <p:blipFill>
          <a:blip r:embed="rId2"/>
          <a:stretch>
            <a:fillRect/>
          </a:stretch>
        </p:blipFill>
        <p:spPr>
          <a:xfrm>
            <a:off x="2258366" y="3126442"/>
            <a:ext cx="5468586" cy="2889754"/>
          </a:xfrm>
          <a:prstGeom prst="rect">
            <a:avLst/>
          </a:prstGeom>
        </p:spPr>
      </p:pic>
    </p:spTree>
    <p:extLst>
      <p:ext uri="{BB962C8B-B14F-4D97-AF65-F5344CB8AC3E}">
        <p14:creationId xmlns:p14="http://schemas.microsoft.com/office/powerpoint/2010/main" val="12678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57</a:t>
            </a:fld>
            <a:endParaRPr lang="en-US" dirty="0"/>
          </a:p>
        </p:txBody>
      </p:sp>
      <p:sp>
        <p:nvSpPr>
          <p:cNvPr id="2" name="Title 1"/>
          <p:cNvSpPr>
            <a:spLocks noGrp="1"/>
          </p:cNvSpPr>
          <p:nvPr>
            <p:ph type="title"/>
          </p:nvPr>
        </p:nvSpPr>
        <p:spPr>
          <a:xfrm>
            <a:off x="1196918" y="1032656"/>
            <a:ext cx="6350374" cy="735948"/>
          </a:xfrm>
        </p:spPr>
        <p:txBody>
          <a:bodyPr>
            <a:normAutofit/>
          </a:bodyPr>
          <a:lstStyle/>
          <a:p>
            <a:r>
              <a:rPr lang="en-US" sz="3200" b="1" dirty="0" err="1">
                <a:solidFill>
                  <a:srgbClr val="000072"/>
                </a:solidFill>
              </a:rPr>
              <a:t>Visualice</a:t>
            </a:r>
            <a:r>
              <a:rPr lang="en-US" sz="3200" b="1" dirty="0">
                <a:solidFill>
                  <a:srgbClr val="000072"/>
                </a:solidFill>
              </a:rPr>
              <a:t> y </a:t>
            </a:r>
            <a:r>
              <a:rPr lang="en-US" sz="3200" b="1" dirty="0" err="1">
                <a:solidFill>
                  <a:srgbClr val="000072"/>
                </a:solidFill>
              </a:rPr>
              <a:t>recupere</a:t>
            </a:r>
            <a:r>
              <a:rPr lang="en-US" sz="3200" b="1" dirty="0">
                <a:solidFill>
                  <a:srgbClr val="000072"/>
                </a:solidFill>
              </a:rPr>
              <a:t> </a:t>
            </a:r>
            <a:r>
              <a:rPr lang="en-US" sz="3200" b="1" dirty="0" err="1">
                <a:solidFill>
                  <a:srgbClr val="000072"/>
                </a:solidFill>
              </a:rPr>
              <a:t>datos</a:t>
            </a:r>
            <a:r>
              <a:rPr lang="en-US" sz="3200" b="1" dirty="0">
                <a:solidFill>
                  <a:srgbClr val="000072"/>
                </a:solidFill>
              </a:rPr>
              <a:t>- Paso 2</a:t>
            </a:r>
          </a:p>
        </p:txBody>
      </p:sp>
      <p:sp>
        <p:nvSpPr>
          <p:cNvPr id="3" name="Content Placeholder 2"/>
          <p:cNvSpPr>
            <a:spLocks noGrp="1"/>
          </p:cNvSpPr>
          <p:nvPr>
            <p:ph sz="half" idx="1"/>
          </p:nvPr>
        </p:nvSpPr>
        <p:spPr>
          <a:xfrm>
            <a:off x="1196917" y="1825625"/>
            <a:ext cx="7574549" cy="4351338"/>
          </a:xfrm>
        </p:spPr>
        <p:txBody>
          <a:bodyPr>
            <a:normAutofit/>
          </a:bodyPr>
          <a:lstStyle/>
          <a:p>
            <a:pPr marL="0" indent="0">
              <a:buNone/>
            </a:pPr>
            <a:r>
              <a:rPr lang="en-US" sz="2000" dirty="0" err="1"/>
              <a:t>Seleccione</a:t>
            </a:r>
            <a:r>
              <a:rPr lang="en-US" sz="2000" dirty="0"/>
              <a:t> la </a:t>
            </a:r>
            <a:r>
              <a:rPr lang="en-US" sz="2000" dirty="0" err="1"/>
              <a:t>fecha</a:t>
            </a:r>
            <a:r>
              <a:rPr lang="en-US" sz="2000" dirty="0"/>
              <a:t> para la que </a:t>
            </a:r>
            <a:r>
              <a:rPr lang="en-US" sz="2000" dirty="0" err="1"/>
              <a:t>necesita</a:t>
            </a:r>
            <a:r>
              <a:rPr lang="en-US" sz="2000" dirty="0"/>
              <a:t> los </a:t>
            </a:r>
            <a:r>
              <a:rPr lang="en-US" sz="2000" dirty="0" err="1"/>
              <a:t>datos</a:t>
            </a:r>
            <a:r>
              <a:rPr lang="en-US" sz="2000" dirty="0"/>
              <a:t> de </a:t>
            </a:r>
            <a:r>
              <a:rPr lang="en-US" sz="2000" dirty="0" err="1"/>
              <a:t>Transparencia</a:t>
            </a:r>
            <a:r>
              <a:rPr lang="en-US" sz="2000" dirty="0"/>
              <a:t>, </a:t>
            </a:r>
            <a:r>
              <a:rPr lang="en-US" sz="2000" dirty="0" err="1"/>
              <a:t>añada</a:t>
            </a:r>
            <a:r>
              <a:rPr lang="en-US" sz="2000" dirty="0"/>
              <a:t> la </a:t>
            </a:r>
            <a:r>
              <a:rPr lang="en-US" sz="2000" dirty="0" err="1"/>
              <a:t>capa</a:t>
            </a:r>
            <a:r>
              <a:rPr lang="en-US" sz="2000" dirty="0"/>
              <a:t> y </a:t>
            </a:r>
            <a:r>
              <a:rPr lang="en-US" sz="2000" dirty="0" err="1"/>
              <a:t>podrá</a:t>
            </a:r>
            <a:r>
              <a:rPr lang="en-US" sz="2000" dirty="0"/>
              <a:t> </a:t>
            </a:r>
            <a:r>
              <a:rPr lang="en-US" sz="2000" dirty="0" err="1"/>
              <a:t>ver</a:t>
            </a:r>
            <a:r>
              <a:rPr lang="en-US" sz="2000" dirty="0"/>
              <a:t> </a:t>
            </a:r>
            <a:r>
              <a:rPr lang="en-US" sz="2000" dirty="0" err="1"/>
              <a:t>dónde</a:t>
            </a:r>
            <a:r>
              <a:rPr lang="en-US" sz="2000" dirty="0"/>
              <a:t> </a:t>
            </a:r>
            <a:r>
              <a:rPr lang="en-US" sz="2000" dirty="0" err="1"/>
              <a:t>están</a:t>
            </a:r>
            <a:r>
              <a:rPr lang="en-US" sz="2000" dirty="0"/>
              <a:t> </a:t>
            </a:r>
            <a:r>
              <a:rPr lang="en-US" sz="2000" dirty="0" err="1"/>
              <a:t>disponibles</a:t>
            </a:r>
            <a:r>
              <a:rPr lang="en-US" sz="2000" dirty="0"/>
              <a:t> los </a:t>
            </a:r>
            <a:r>
              <a:rPr lang="en-US" sz="2000" dirty="0" err="1"/>
              <a:t>datos</a:t>
            </a:r>
            <a:r>
              <a:rPr lang="en-US" sz="2000" dirty="0"/>
              <a:t>.</a:t>
            </a:r>
          </a:p>
        </p:txBody>
      </p:sp>
      <p:sp>
        <p:nvSpPr>
          <p:cNvPr id="8" name="Rectángulo redondeado 7"/>
          <p:cNvSpPr/>
          <p:nvPr/>
        </p:nvSpPr>
        <p:spPr>
          <a:xfrm>
            <a:off x="7434469" y="137118"/>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Entender sus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0B037B"/>
              </a:solidFill>
            </a:endParaRPr>
          </a:p>
          <a:p>
            <a:r>
              <a:rPr lang="es-AR" sz="1200" b="1" dirty="0">
                <a:solidFill>
                  <a:srgbClr val="0B037B"/>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pic>
        <p:nvPicPr>
          <p:cNvPr id="7" name="Imagen 6"/>
          <p:cNvPicPr>
            <a:picLocks noChangeAspect="1"/>
          </p:cNvPicPr>
          <p:nvPr/>
        </p:nvPicPr>
        <p:blipFill>
          <a:blip r:embed="rId3"/>
          <a:stretch>
            <a:fillRect/>
          </a:stretch>
        </p:blipFill>
        <p:spPr>
          <a:xfrm>
            <a:off x="1413049" y="2680144"/>
            <a:ext cx="7510923" cy="3676207"/>
          </a:xfrm>
          <a:prstGeom prst="rect">
            <a:avLst/>
          </a:prstGeom>
        </p:spPr>
      </p:pic>
    </p:spTree>
    <p:extLst>
      <p:ext uri="{BB962C8B-B14F-4D97-AF65-F5344CB8AC3E}">
        <p14:creationId xmlns:p14="http://schemas.microsoft.com/office/powerpoint/2010/main" val="16811218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58</a:t>
            </a:fld>
            <a:endParaRPr lang="en-US" dirty="0"/>
          </a:p>
        </p:txBody>
      </p:sp>
      <p:sp>
        <p:nvSpPr>
          <p:cNvPr id="2" name="Title 1"/>
          <p:cNvSpPr>
            <a:spLocks noGrp="1"/>
          </p:cNvSpPr>
          <p:nvPr>
            <p:ph type="title"/>
          </p:nvPr>
        </p:nvSpPr>
        <p:spPr>
          <a:xfrm>
            <a:off x="1196918" y="1032656"/>
            <a:ext cx="6350374" cy="735948"/>
          </a:xfrm>
        </p:spPr>
        <p:txBody>
          <a:bodyPr>
            <a:normAutofit/>
          </a:bodyPr>
          <a:lstStyle/>
          <a:p>
            <a:pPr>
              <a:spcAft>
                <a:spcPts val="600"/>
              </a:spcAft>
            </a:pPr>
            <a:r>
              <a:rPr lang="en-US" sz="3200" b="1" dirty="0" err="1">
                <a:solidFill>
                  <a:srgbClr val="000072"/>
                </a:solidFill>
              </a:rPr>
              <a:t>Visualice</a:t>
            </a:r>
            <a:r>
              <a:rPr lang="en-US" sz="3200" b="1" dirty="0">
                <a:solidFill>
                  <a:srgbClr val="000072"/>
                </a:solidFill>
              </a:rPr>
              <a:t> y </a:t>
            </a:r>
            <a:r>
              <a:rPr lang="en-US" sz="3200" b="1" dirty="0" err="1">
                <a:solidFill>
                  <a:srgbClr val="000072"/>
                </a:solidFill>
              </a:rPr>
              <a:t>recupere</a:t>
            </a:r>
            <a:r>
              <a:rPr lang="en-US" sz="3200" b="1" dirty="0">
                <a:solidFill>
                  <a:srgbClr val="000072"/>
                </a:solidFill>
              </a:rPr>
              <a:t> </a:t>
            </a:r>
            <a:r>
              <a:rPr lang="en-US" sz="3200" b="1" dirty="0" err="1">
                <a:solidFill>
                  <a:srgbClr val="000072"/>
                </a:solidFill>
              </a:rPr>
              <a:t>datos</a:t>
            </a:r>
            <a:r>
              <a:rPr lang="en-US" sz="3200" b="1" dirty="0">
                <a:solidFill>
                  <a:srgbClr val="000072"/>
                </a:solidFill>
              </a:rPr>
              <a:t>- Paso 3</a:t>
            </a:r>
          </a:p>
        </p:txBody>
      </p:sp>
      <p:sp>
        <p:nvSpPr>
          <p:cNvPr id="3" name="Content Placeholder 2"/>
          <p:cNvSpPr>
            <a:spLocks noGrp="1"/>
          </p:cNvSpPr>
          <p:nvPr>
            <p:ph sz="half" idx="1"/>
          </p:nvPr>
        </p:nvSpPr>
        <p:spPr>
          <a:xfrm>
            <a:off x="1367388" y="1768604"/>
            <a:ext cx="7557615" cy="4351338"/>
          </a:xfrm>
        </p:spPr>
        <p:txBody>
          <a:bodyPr>
            <a:normAutofit/>
          </a:bodyPr>
          <a:lstStyle/>
          <a:p>
            <a:pPr marL="0" indent="0">
              <a:spcAft>
                <a:spcPts val="600"/>
              </a:spcAft>
              <a:buNone/>
            </a:pPr>
            <a:r>
              <a:rPr lang="en-US" sz="2000" dirty="0" err="1"/>
              <a:t>Seleccione</a:t>
            </a:r>
            <a:r>
              <a:rPr lang="en-US" sz="2000" dirty="0"/>
              <a:t> el sitio de </a:t>
            </a:r>
            <a:r>
              <a:rPr lang="en-US" sz="2000" dirty="0" err="1"/>
              <a:t>muestreo</a:t>
            </a:r>
            <a:r>
              <a:rPr lang="en-US" sz="2000" dirty="0"/>
              <a:t> para el que </a:t>
            </a:r>
            <a:r>
              <a:rPr lang="en-US" sz="2000" dirty="0" err="1"/>
              <a:t>necesita</a:t>
            </a:r>
            <a:r>
              <a:rPr lang="en-US" sz="2000" dirty="0"/>
              <a:t> </a:t>
            </a:r>
            <a:r>
              <a:rPr lang="en-US" sz="2000" dirty="0" err="1"/>
              <a:t>datos</a:t>
            </a:r>
            <a:r>
              <a:rPr lang="en-US" sz="2000" dirty="0"/>
              <a:t> de </a:t>
            </a:r>
            <a:r>
              <a:rPr lang="en-US" sz="2000" dirty="0" err="1"/>
              <a:t>Transparencia</a:t>
            </a:r>
            <a:r>
              <a:rPr lang="en-US" sz="2000" dirty="0"/>
              <a:t>, y se </a:t>
            </a:r>
            <a:r>
              <a:rPr lang="en-US" sz="2000" dirty="0" err="1"/>
              <a:t>abrirá</a:t>
            </a:r>
            <a:r>
              <a:rPr lang="en-US" sz="2000" dirty="0"/>
              <a:t> un </a:t>
            </a:r>
            <a:r>
              <a:rPr lang="en-US" sz="2000" dirty="0" err="1"/>
              <a:t>cuadro</a:t>
            </a:r>
            <a:r>
              <a:rPr lang="en-US" sz="2000" dirty="0"/>
              <a:t> con un </a:t>
            </a:r>
            <a:r>
              <a:rPr lang="en-US" sz="2000" dirty="0" err="1"/>
              <a:t>resumen</a:t>
            </a:r>
            <a:r>
              <a:rPr lang="en-US" sz="2000" dirty="0"/>
              <a:t> de </a:t>
            </a:r>
            <a:r>
              <a:rPr lang="en-US" sz="2000" dirty="0" err="1"/>
              <a:t>datos</a:t>
            </a:r>
            <a:r>
              <a:rPr lang="en-US" sz="2000" dirty="0"/>
              <a:t> para ese sitio. </a:t>
            </a:r>
          </a:p>
        </p:txBody>
      </p:sp>
      <p:pic>
        <p:nvPicPr>
          <p:cNvPr id="12" name="Content Placeholder 11" descr="Clicking on a location with an icon will open to a map note providing Turbidity Tube transparency data for that location and time. Follow the instructions in the tutorial to download data as a .csv file for analysis in a spreadsheet application."/>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78796" y="2759440"/>
            <a:ext cx="5283076" cy="2793218"/>
          </a:xfrm>
        </p:spPr>
      </p:pic>
      <p:sp>
        <p:nvSpPr>
          <p:cNvPr id="13" name="TextBox 12"/>
          <p:cNvSpPr txBox="1"/>
          <p:nvPr/>
        </p:nvSpPr>
        <p:spPr>
          <a:xfrm>
            <a:off x="7061872" y="3156044"/>
            <a:ext cx="1645400" cy="1938992"/>
          </a:xfrm>
          <a:prstGeom prst="rect">
            <a:avLst/>
          </a:prstGeom>
          <a:noFill/>
        </p:spPr>
        <p:txBody>
          <a:bodyPr wrap="square" rtlCol="0">
            <a:spAutoFit/>
          </a:bodyPr>
          <a:lstStyle/>
          <a:p>
            <a:r>
              <a:rPr lang="en-US" sz="1200" b="1" dirty="0"/>
              <a:t>Al </a:t>
            </a:r>
            <a:r>
              <a:rPr lang="en-US" sz="1200" b="1" dirty="0" err="1"/>
              <a:t>hacer</a:t>
            </a:r>
            <a:r>
              <a:rPr lang="en-US" sz="1200" b="1" dirty="0"/>
              <a:t> </a:t>
            </a:r>
            <a:r>
              <a:rPr lang="en-US" sz="1200" b="1" dirty="0" err="1"/>
              <a:t>clic</a:t>
            </a:r>
            <a:r>
              <a:rPr lang="en-US" sz="1200" b="1" dirty="0"/>
              <a:t> </a:t>
            </a:r>
            <a:r>
              <a:rPr lang="en-US" sz="1200" b="1" dirty="0" err="1"/>
              <a:t>en</a:t>
            </a:r>
            <a:r>
              <a:rPr lang="en-US" sz="1200" b="1" dirty="0"/>
              <a:t> una </a:t>
            </a:r>
            <a:r>
              <a:rPr lang="en-US" sz="1200" b="1" dirty="0" err="1"/>
              <a:t>ubicación</a:t>
            </a:r>
            <a:r>
              <a:rPr lang="en-US" sz="1200" b="1" dirty="0"/>
              <a:t> se </a:t>
            </a:r>
            <a:r>
              <a:rPr lang="en-US" sz="1200" b="1" dirty="0" err="1"/>
              <a:t>abrirá</a:t>
            </a:r>
            <a:r>
              <a:rPr lang="en-US" sz="1200" b="1" dirty="0"/>
              <a:t> una nota de </a:t>
            </a:r>
            <a:r>
              <a:rPr lang="en-US" sz="1200" b="1" dirty="0" err="1"/>
              <a:t>mapa</a:t>
            </a:r>
            <a:r>
              <a:rPr lang="en-US" sz="1200" b="1" dirty="0"/>
              <a:t> que </a:t>
            </a:r>
            <a:r>
              <a:rPr lang="en-US" sz="1200" b="1" dirty="0" err="1"/>
              <a:t>proporciona</a:t>
            </a:r>
            <a:r>
              <a:rPr lang="en-US" sz="1200" b="1" dirty="0"/>
              <a:t> </a:t>
            </a:r>
            <a:r>
              <a:rPr lang="en-US" sz="1200" b="1" dirty="0" err="1"/>
              <a:t>datos</a:t>
            </a:r>
            <a:r>
              <a:rPr lang="en-US" sz="1200" b="1" dirty="0"/>
              <a:t> de </a:t>
            </a:r>
            <a:r>
              <a:rPr lang="en-US" sz="1200" b="1" dirty="0" err="1"/>
              <a:t>Transparencia</a:t>
            </a:r>
            <a:r>
              <a:rPr lang="en-US" sz="1200" b="1" dirty="0"/>
              <a:t> para </a:t>
            </a:r>
            <a:r>
              <a:rPr lang="en-US" sz="1200" b="1" dirty="0" err="1"/>
              <a:t>esa</a:t>
            </a:r>
            <a:r>
              <a:rPr lang="en-US" sz="1200" b="1" dirty="0"/>
              <a:t> </a:t>
            </a:r>
            <a:r>
              <a:rPr lang="en-US" sz="1200" b="1" dirty="0" err="1"/>
              <a:t>ubicación</a:t>
            </a:r>
            <a:r>
              <a:rPr lang="en-US" sz="1200" b="1" dirty="0"/>
              <a:t> y hora.  </a:t>
            </a:r>
            <a:r>
              <a:rPr lang="en-US" sz="1200" b="1" dirty="0" err="1"/>
              <a:t>Siga</a:t>
            </a:r>
            <a:r>
              <a:rPr lang="en-US" sz="1200" b="1" dirty="0"/>
              <a:t> las </a:t>
            </a:r>
            <a:r>
              <a:rPr lang="en-US" sz="1200" b="1" dirty="0" err="1"/>
              <a:t>instrucciones</a:t>
            </a:r>
            <a:r>
              <a:rPr lang="en-US" sz="1200" b="1" dirty="0"/>
              <a:t> del tutorial para </a:t>
            </a:r>
            <a:r>
              <a:rPr lang="en-US" sz="1200" b="1" dirty="0" err="1"/>
              <a:t>descargar</a:t>
            </a:r>
            <a:r>
              <a:rPr lang="en-US" sz="1200" b="1" dirty="0"/>
              <a:t> los </a:t>
            </a:r>
            <a:r>
              <a:rPr lang="en-US" sz="1200" b="1" dirty="0" err="1"/>
              <a:t>datos</a:t>
            </a:r>
            <a:r>
              <a:rPr lang="en-US" sz="1200" b="1" dirty="0"/>
              <a:t> </a:t>
            </a:r>
            <a:r>
              <a:rPr lang="en-US" sz="1200" b="1" dirty="0" err="1"/>
              <a:t>como</a:t>
            </a:r>
            <a:r>
              <a:rPr lang="en-US" sz="1200" b="1" dirty="0"/>
              <a:t> </a:t>
            </a:r>
            <a:r>
              <a:rPr lang="en-US" sz="1200" b="1" dirty="0" err="1"/>
              <a:t>archivo</a:t>
            </a:r>
            <a:r>
              <a:rPr lang="en-US" sz="1200" b="1" dirty="0"/>
              <a:t> .csv para </a:t>
            </a:r>
            <a:r>
              <a:rPr lang="en-US" sz="1200" b="1" dirty="0" err="1"/>
              <a:t>su</a:t>
            </a:r>
            <a:r>
              <a:rPr lang="en-US" sz="1200" b="1" dirty="0"/>
              <a:t> </a:t>
            </a:r>
            <a:r>
              <a:rPr lang="en-US" sz="1200" b="1" dirty="0" err="1"/>
              <a:t>análisis</a:t>
            </a:r>
            <a:r>
              <a:rPr lang="en-US" sz="1200" b="1" dirty="0"/>
              <a:t>.</a:t>
            </a:r>
          </a:p>
        </p:txBody>
      </p:sp>
      <p:sp>
        <p:nvSpPr>
          <p:cNvPr id="9" name="Rectángulo redondeado 8"/>
          <p:cNvSpPr/>
          <p:nvPr/>
        </p:nvSpPr>
        <p:spPr>
          <a:xfrm>
            <a:off x="7434469" y="137118"/>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Entender sus datos</a:t>
            </a:r>
            <a:endParaRPr lang="es-AR" sz="1200" dirty="0">
              <a:solidFill>
                <a:schemeClr val="bg1"/>
              </a:solidFill>
            </a:endParaRPr>
          </a:p>
        </p:txBody>
      </p:sp>
      <p:sp>
        <p:nvSpPr>
          <p:cNvPr id="11" name="CuadroTexto 10"/>
          <p:cNvSpPr txBox="1"/>
          <p:nvPr/>
        </p:nvSpPr>
        <p:spPr>
          <a:xfrm>
            <a:off x="29532" y="1088120"/>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0B037B"/>
              </a:solidFill>
            </a:endParaRPr>
          </a:p>
          <a:p>
            <a:r>
              <a:rPr lang="es-AR" sz="1200" b="1" dirty="0">
                <a:solidFill>
                  <a:srgbClr val="0B037B"/>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984737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p:cNvSpPr/>
          <p:nvPr/>
        </p:nvSpPr>
        <p:spPr>
          <a:xfrm>
            <a:off x="7364897" y="147057"/>
            <a:ext cx="1559076"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¿Qué es </a:t>
            </a:r>
            <a:r>
              <a:rPr lang="es-AR" sz="1200" dirty="0" smtClean="0">
                <a:solidFill>
                  <a:schemeClr val="bg1"/>
                </a:solidFill>
              </a:rPr>
              <a:t>la transparencia </a:t>
            </a:r>
            <a:r>
              <a:rPr lang="es-AR" sz="1200" dirty="0" smtClean="0">
                <a:solidFill>
                  <a:schemeClr val="bg1"/>
                </a:solidFill>
              </a:rPr>
              <a:t>del </a:t>
            </a:r>
            <a:r>
              <a:rPr lang="es-AR" sz="1200" dirty="0" smtClean="0">
                <a:solidFill>
                  <a:schemeClr val="bg1"/>
                </a:solidFill>
              </a:rPr>
              <a:t>agua?</a:t>
            </a:r>
            <a:endParaRPr lang="es-AR" sz="1200" dirty="0">
              <a:solidFill>
                <a:schemeClr val="bg1"/>
              </a:solidFill>
            </a:endParaRPr>
          </a:p>
        </p:txBody>
      </p:sp>
      <p:sp>
        <p:nvSpPr>
          <p:cNvPr id="10" name="CuadroTexto 9"/>
          <p:cNvSpPr txBox="1"/>
          <p:nvPr/>
        </p:nvSpPr>
        <p:spPr>
          <a:xfrm>
            <a:off x="29532" y="1098059"/>
            <a:ext cx="1160471" cy="5447645"/>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transparencia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transparencia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
        <p:nvSpPr>
          <p:cNvPr id="4" name="Slide Number Placeholder 3"/>
          <p:cNvSpPr>
            <a:spLocks noGrp="1"/>
          </p:cNvSpPr>
          <p:nvPr>
            <p:ph type="sldNum" sz="quarter" idx="12"/>
          </p:nvPr>
        </p:nvSpPr>
        <p:spPr/>
        <p:txBody>
          <a:bodyPr/>
          <a:lstStyle/>
          <a:p>
            <a:fld id="{F1302235-4686-FA4D-82D3-9660211AF392}" type="slidenum">
              <a:rPr lang="en-US" smtClean="0"/>
              <a:t>5</a:t>
            </a:fld>
            <a:endParaRPr lang="en-US" dirty="0"/>
          </a:p>
        </p:txBody>
      </p:sp>
      <p:sp>
        <p:nvSpPr>
          <p:cNvPr id="2" name="Title 1"/>
          <p:cNvSpPr>
            <a:spLocks noGrp="1"/>
          </p:cNvSpPr>
          <p:nvPr>
            <p:ph type="title"/>
          </p:nvPr>
        </p:nvSpPr>
        <p:spPr>
          <a:xfrm>
            <a:off x="1352673" y="1052202"/>
            <a:ext cx="7621993" cy="735948"/>
          </a:xfrm>
        </p:spPr>
        <p:txBody>
          <a:bodyPr>
            <a:normAutofit/>
          </a:bodyPr>
          <a:lstStyle/>
          <a:p>
            <a:pPr>
              <a:spcAft>
                <a:spcPts val="600"/>
              </a:spcAft>
            </a:pPr>
            <a:r>
              <a:rPr lang="es-AR" sz="3200" b="1" dirty="0" smtClean="0">
                <a:solidFill>
                  <a:srgbClr val="000072"/>
                </a:solidFill>
              </a:rPr>
              <a:t>¿Qué es la transparencia del agua?</a:t>
            </a:r>
            <a:endParaRPr lang="es-AR" sz="3200" b="1" dirty="0">
              <a:solidFill>
                <a:srgbClr val="000072"/>
              </a:solidFill>
            </a:endParaRPr>
          </a:p>
        </p:txBody>
      </p:sp>
      <p:sp>
        <p:nvSpPr>
          <p:cNvPr id="3" name="Content Placeholder 2"/>
          <p:cNvSpPr>
            <a:spLocks noGrp="1"/>
          </p:cNvSpPr>
          <p:nvPr>
            <p:ph sz="half" idx="1"/>
          </p:nvPr>
        </p:nvSpPr>
        <p:spPr>
          <a:xfrm>
            <a:off x="1454273" y="5564284"/>
            <a:ext cx="7418794" cy="4832783"/>
          </a:xfrm>
        </p:spPr>
        <p:txBody>
          <a:bodyPr>
            <a:noAutofit/>
          </a:bodyPr>
          <a:lstStyle/>
          <a:p>
            <a:pPr marL="0" indent="0">
              <a:buNone/>
            </a:pPr>
            <a:r>
              <a:rPr lang="es-AR" sz="1600" dirty="0" smtClean="0">
                <a:solidFill>
                  <a:schemeClr val="tx2">
                    <a:lumMod val="75000"/>
                  </a:schemeClr>
                </a:solidFill>
              </a:rPr>
              <a:t>Las partículas del agua reflejan, absorben o dispersan la luz, lo que determina la profundidad a la que la luz no puede penetrar. Esto se denomina profundidad de extinción. </a:t>
            </a:r>
            <a:r>
              <a:rPr lang="es-AR" sz="1600" dirty="0" smtClean="0"/>
              <a:t>El Protocolo de Transparencia del Agua </a:t>
            </a:r>
            <a:r>
              <a:rPr lang="es-AR" sz="1600" dirty="0" smtClean="0">
                <a:solidFill>
                  <a:schemeClr val="tx2">
                    <a:lumMod val="75000"/>
                  </a:schemeClr>
                </a:solidFill>
              </a:rPr>
              <a:t>mide </a:t>
            </a:r>
            <a:r>
              <a:rPr lang="es-AR" sz="1600" b="1" dirty="0" smtClean="0">
                <a:solidFill>
                  <a:schemeClr val="accent5">
                    <a:lumMod val="75000"/>
                  </a:schemeClr>
                </a:solidFill>
              </a:rPr>
              <a:t>la profundidad de extinción </a:t>
            </a:r>
            <a:r>
              <a:rPr lang="es-AR" sz="1600" dirty="0" smtClean="0">
                <a:solidFill>
                  <a:schemeClr val="tx2">
                    <a:lumMod val="75000"/>
                  </a:schemeClr>
                </a:solidFill>
              </a:rPr>
              <a:t>de la luz del agua en el Sitio de Estudio de la Hidrósfera seleccionado.</a:t>
            </a:r>
          </a:p>
          <a:p>
            <a:pPr marL="0" indent="0">
              <a:buNone/>
            </a:pPr>
            <a:endParaRPr lang="es-AR" sz="1600" dirty="0" smtClean="0">
              <a:solidFill>
                <a:schemeClr val="tx2">
                  <a:lumMod val="75000"/>
                </a:schemeClr>
              </a:solidFill>
            </a:endParaRPr>
          </a:p>
          <a:p>
            <a:pPr marL="0" indent="0">
              <a:buNone/>
            </a:pPr>
            <a:endParaRPr lang="es-AR" sz="1600" dirty="0" smtClean="0">
              <a:solidFill>
                <a:schemeClr val="tx2">
                  <a:lumMod val="75000"/>
                </a:schemeClr>
              </a:solidFill>
            </a:endParaRPr>
          </a:p>
          <a:p>
            <a:pPr marL="0" indent="0">
              <a:buNone/>
            </a:pPr>
            <a:r>
              <a:rPr lang="es-AR" sz="1600" dirty="0" smtClean="0"/>
              <a:t> </a:t>
            </a:r>
          </a:p>
          <a:p>
            <a:pPr marL="0" indent="0">
              <a:buNone/>
            </a:pPr>
            <a:endParaRPr lang="es-AR" sz="1600" dirty="0" smtClean="0"/>
          </a:p>
          <a:p>
            <a:endParaRPr lang="es-AR" sz="1600" dirty="0" smtClean="0"/>
          </a:p>
          <a:p>
            <a:endParaRPr lang="es-AR" sz="1600" dirty="0"/>
          </a:p>
        </p:txBody>
      </p:sp>
      <p:pic>
        <p:nvPicPr>
          <p:cNvPr id="11" name="Content Placeholder 10" descr="Diagram illustrating how sunlight reflects, scatters and is absorbed by particulates in the water column."/>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533650" y="1831822"/>
            <a:ext cx="5221817" cy="34986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4212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59</a:t>
            </a:fld>
            <a:endParaRPr lang="en-US" dirty="0"/>
          </a:p>
        </p:txBody>
      </p:sp>
      <p:sp>
        <p:nvSpPr>
          <p:cNvPr id="2" name="Title 1"/>
          <p:cNvSpPr>
            <a:spLocks noGrp="1"/>
          </p:cNvSpPr>
          <p:nvPr>
            <p:ph type="title"/>
          </p:nvPr>
        </p:nvSpPr>
        <p:spPr>
          <a:xfrm>
            <a:off x="1180745" y="1164895"/>
            <a:ext cx="7353656" cy="803128"/>
          </a:xfrm>
        </p:spPr>
        <p:txBody>
          <a:bodyPr>
            <a:noAutofit/>
          </a:bodyPr>
          <a:lstStyle/>
          <a:p>
            <a:r>
              <a:rPr lang="en-US" sz="2400" b="1" dirty="0" err="1">
                <a:solidFill>
                  <a:srgbClr val="000090"/>
                </a:solidFill>
              </a:rPr>
              <a:t>Repase</a:t>
            </a:r>
            <a:r>
              <a:rPr lang="en-US" sz="2400" b="1" dirty="0">
                <a:solidFill>
                  <a:srgbClr val="000090"/>
                </a:solidFill>
              </a:rPr>
              <a:t> las </a:t>
            </a:r>
            <a:r>
              <a:rPr lang="en-US" sz="2400" b="1" dirty="0" err="1">
                <a:solidFill>
                  <a:srgbClr val="000090"/>
                </a:solidFill>
              </a:rPr>
              <a:t>preguntas</a:t>
            </a:r>
            <a:r>
              <a:rPr lang="en-US" sz="2400" b="1" dirty="0">
                <a:solidFill>
                  <a:srgbClr val="000090"/>
                </a:solidFill>
              </a:rPr>
              <a:t> que le </a:t>
            </a:r>
            <a:r>
              <a:rPr lang="en-US" sz="2400" b="1" dirty="0" err="1">
                <a:solidFill>
                  <a:srgbClr val="000090"/>
                </a:solidFill>
              </a:rPr>
              <a:t>ayudarán</a:t>
            </a:r>
            <a:r>
              <a:rPr lang="en-US" sz="2400" b="1" dirty="0">
                <a:solidFill>
                  <a:srgbClr val="000090"/>
                </a:solidFill>
              </a:rPr>
              <a:t> a </a:t>
            </a:r>
            <a:r>
              <a:rPr lang="en-US" sz="2400" b="1" dirty="0" err="1">
                <a:solidFill>
                  <a:srgbClr val="000090"/>
                </a:solidFill>
              </a:rPr>
              <a:t>prepararse</a:t>
            </a:r>
            <a:r>
              <a:rPr lang="en-US" sz="2400" b="1" dirty="0">
                <a:solidFill>
                  <a:srgbClr val="000090"/>
                </a:solidFill>
              </a:rPr>
              <a:t> para </a:t>
            </a:r>
            <a:r>
              <a:rPr lang="en-US" sz="2400" b="1" dirty="0" err="1">
                <a:solidFill>
                  <a:srgbClr val="000090"/>
                </a:solidFill>
              </a:rPr>
              <a:t>medir</a:t>
            </a:r>
            <a:r>
              <a:rPr lang="en-US" sz="2400" b="1" dirty="0">
                <a:solidFill>
                  <a:srgbClr val="000090"/>
                </a:solidFill>
              </a:rPr>
              <a:t> la </a:t>
            </a:r>
            <a:r>
              <a:rPr lang="en-US" sz="2400" b="1" dirty="0" err="1">
                <a:solidFill>
                  <a:srgbClr val="000090"/>
                </a:solidFill>
              </a:rPr>
              <a:t>transparencia</a:t>
            </a:r>
            <a:r>
              <a:rPr lang="en-US" sz="2400" b="1" dirty="0">
                <a:solidFill>
                  <a:srgbClr val="000090"/>
                </a:solidFill>
              </a:rPr>
              <a:t> del </a:t>
            </a:r>
            <a:r>
              <a:rPr lang="en-US" sz="2400" b="1" dirty="0" err="1">
                <a:solidFill>
                  <a:srgbClr val="000090"/>
                </a:solidFill>
              </a:rPr>
              <a:t>agua</a:t>
            </a:r>
            <a:r>
              <a:rPr lang="en-US" sz="2400" b="1" dirty="0">
                <a:solidFill>
                  <a:srgbClr val="000090"/>
                </a:solidFill>
              </a:rPr>
              <a:t> </a:t>
            </a:r>
            <a:r>
              <a:rPr lang="en-US" sz="2400" b="1" dirty="0" err="1">
                <a:solidFill>
                  <a:srgbClr val="000090"/>
                </a:solidFill>
              </a:rPr>
              <a:t>en</a:t>
            </a:r>
            <a:r>
              <a:rPr lang="en-US" sz="2400" b="1" dirty="0">
                <a:solidFill>
                  <a:srgbClr val="000090"/>
                </a:solidFill>
              </a:rPr>
              <a:t> </a:t>
            </a:r>
            <a:r>
              <a:rPr lang="en-US" sz="2400" b="1" dirty="0" err="1">
                <a:solidFill>
                  <a:srgbClr val="000090"/>
                </a:solidFill>
              </a:rPr>
              <a:t>su</a:t>
            </a:r>
            <a:r>
              <a:rPr lang="en-US" sz="2400" b="1" dirty="0">
                <a:solidFill>
                  <a:srgbClr val="000090"/>
                </a:solidFill>
              </a:rPr>
              <a:t> Sitio de </a:t>
            </a:r>
            <a:r>
              <a:rPr lang="en-US" sz="2400" b="1" dirty="0" err="1">
                <a:solidFill>
                  <a:srgbClr val="000090"/>
                </a:solidFill>
              </a:rPr>
              <a:t>Estudio</a:t>
            </a:r>
            <a:r>
              <a:rPr lang="en-US" sz="2400" b="1" dirty="0">
                <a:solidFill>
                  <a:srgbClr val="000090"/>
                </a:solidFill>
              </a:rPr>
              <a:t> de la </a:t>
            </a:r>
            <a:r>
              <a:rPr lang="en-US" sz="2400" b="1" dirty="0" err="1">
                <a:solidFill>
                  <a:srgbClr val="000090"/>
                </a:solidFill>
              </a:rPr>
              <a:t>Hidrósfera</a:t>
            </a:r>
            <a:r>
              <a:rPr lang="en-US" sz="2400" b="1" dirty="0">
                <a:solidFill>
                  <a:srgbClr val="000090"/>
                </a:solidFill>
              </a:rPr>
              <a:t> </a:t>
            </a:r>
          </a:p>
        </p:txBody>
      </p:sp>
      <p:sp>
        <p:nvSpPr>
          <p:cNvPr id="3" name="Content Placeholder 2"/>
          <p:cNvSpPr>
            <a:spLocks noGrp="1"/>
          </p:cNvSpPr>
          <p:nvPr>
            <p:ph sz="half" idx="1"/>
          </p:nvPr>
        </p:nvSpPr>
        <p:spPr>
          <a:xfrm>
            <a:off x="1329074" y="2226858"/>
            <a:ext cx="7664699" cy="4549635"/>
          </a:xfrm>
        </p:spPr>
        <p:txBody>
          <a:bodyPr>
            <a:normAutofit fontScale="85000" lnSpcReduction="10000"/>
          </a:bodyPr>
          <a:lstStyle/>
          <a:p>
            <a:pPr>
              <a:buFont typeface="+mj-lt"/>
              <a:buAutoNum type="arabicPeriod"/>
            </a:pPr>
            <a:r>
              <a:rPr lang="en-US" sz="2000" b="1" dirty="0"/>
              <a:t>¿</a:t>
            </a:r>
            <a:r>
              <a:rPr lang="en-US" sz="2000" b="1" dirty="0" err="1"/>
              <a:t>Qué</a:t>
            </a:r>
            <a:r>
              <a:rPr lang="en-US" sz="2000" b="1" dirty="0"/>
              <a:t> </a:t>
            </a:r>
            <a:r>
              <a:rPr lang="en-US" sz="2000" b="1" dirty="0" err="1"/>
              <a:t>mide</a:t>
            </a:r>
            <a:r>
              <a:rPr lang="en-US" sz="2000" b="1" dirty="0"/>
              <a:t> la </a:t>
            </a:r>
            <a:r>
              <a:rPr lang="en-US" sz="2000" b="1" dirty="0" err="1"/>
              <a:t>transparencia</a:t>
            </a:r>
            <a:r>
              <a:rPr lang="en-US" sz="2000" b="1" dirty="0"/>
              <a:t> del </a:t>
            </a:r>
            <a:r>
              <a:rPr lang="en-US" sz="2000" b="1" dirty="0" err="1"/>
              <a:t>agua</a:t>
            </a:r>
            <a:r>
              <a:rPr lang="en-US" sz="2000" b="1" dirty="0"/>
              <a:t>?</a:t>
            </a:r>
          </a:p>
          <a:p>
            <a:pPr>
              <a:buFont typeface="+mj-lt"/>
              <a:buAutoNum type="arabicPeriod"/>
            </a:pPr>
            <a:r>
              <a:rPr lang="en-US" sz="2000" b="1" dirty="0"/>
              <a:t>¿</a:t>
            </a:r>
            <a:r>
              <a:rPr lang="en-US" sz="2000" b="1" dirty="0" err="1"/>
              <a:t>Qué</a:t>
            </a:r>
            <a:r>
              <a:rPr lang="en-US" sz="2000" b="1" dirty="0"/>
              <a:t> </a:t>
            </a:r>
            <a:r>
              <a:rPr lang="en-US" sz="2000" b="1" dirty="0" err="1"/>
              <a:t>tipo</a:t>
            </a:r>
            <a:r>
              <a:rPr lang="en-US" sz="2000" b="1" dirty="0"/>
              <a:t> de </a:t>
            </a:r>
            <a:r>
              <a:rPr lang="en-US" sz="2000" b="1" dirty="0" err="1"/>
              <a:t>partículas</a:t>
            </a:r>
            <a:r>
              <a:rPr lang="en-US" sz="2000" b="1" dirty="0"/>
              <a:t> </a:t>
            </a:r>
            <a:r>
              <a:rPr lang="en-US" sz="2000" b="1" dirty="0" err="1"/>
              <a:t>en</a:t>
            </a:r>
            <a:r>
              <a:rPr lang="en-US" sz="2000" b="1" dirty="0"/>
              <a:t> </a:t>
            </a:r>
            <a:r>
              <a:rPr lang="en-US" sz="2000" b="1" dirty="0" err="1"/>
              <a:t>suspensión</a:t>
            </a:r>
            <a:r>
              <a:rPr lang="en-US" sz="2000" b="1" dirty="0"/>
              <a:t> se </a:t>
            </a:r>
            <a:r>
              <a:rPr lang="en-US" sz="2000" b="1" dirty="0" err="1"/>
              <a:t>encuentran</a:t>
            </a:r>
            <a:r>
              <a:rPr lang="en-US" sz="2000" b="1" dirty="0"/>
              <a:t> </a:t>
            </a:r>
            <a:r>
              <a:rPr lang="en-US" sz="2000" b="1" dirty="0" err="1"/>
              <a:t>en</a:t>
            </a:r>
            <a:r>
              <a:rPr lang="en-US" sz="2000" b="1" dirty="0"/>
              <a:t> las </a:t>
            </a:r>
            <a:r>
              <a:rPr lang="en-US" sz="2000" b="1" dirty="0" err="1"/>
              <a:t>masas</a:t>
            </a:r>
            <a:r>
              <a:rPr lang="en-US" sz="2000" b="1" dirty="0"/>
              <a:t> de </a:t>
            </a:r>
            <a:r>
              <a:rPr lang="en-US" sz="2000" b="1" dirty="0" err="1"/>
              <a:t>agua</a:t>
            </a:r>
            <a:r>
              <a:rPr lang="en-US" sz="2000" b="1" dirty="0"/>
              <a:t>?</a:t>
            </a:r>
          </a:p>
          <a:p>
            <a:pPr>
              <a:buFont typeface="+mj-lt"/>
              <a:buAutoNum type="arabicPeriod"/>
            </a:pPr>
            <a:r>
              <a:rPr lang="en-US" sz="2000" b="1" dirty="0"/>
              <a:t>La </a:t>
            </a:r>
            <a:r>
              <a:rPr lang="en-US" sz="2000" b="1" dirty="0" err="1"/>
              <a:t>profundidad</a:t>
            </a:r>
            <a:r>
              <a:rPr lang="en-US" sz="2000" b="1" dirty="0"/>
              <a:t> </a:t>
            </a:r>
            <a:r>
              <a:rPr lang="en-US" sz="2000" b="1" dirty="0" err="1"/>
              <a:t>absoluta</a:t>
            </a:r>
            <a:r>
              <a:rPr lang="en-US" sz="2000" b="1" dirty="0"/>
              <a:t> a la que la luz </a:t>
            </a:r>
            <a:r>
              <a:rPr lang="en-US" sz="2000" b="1" dirty="0" err="1"/>
              <a:t>puede</a:t>
            </a:r>
            <a:r>
              <a:rPr lang="en-US" sz="2000" b="1" dirty="0"/>
              <a:t> </a:t>
            </a:r>
            <a:r>
              <a:rPr lang="en-US" sz="2000" b="1" dirty="0" err="1"/>
              <a:t>penetrar</a:t>
            </a:r>
            <a:r>
              <a:rPr lang="en-US" sz="2000" b="1" dirty="0"/>
              <a:t> a </a:t>
            </a:r>
            <a:r>
              <a:rPr lang="en-US" sz="2000" b="1" dirty="0" err="1"/>
              <a:t>través</a:t>
            </a:r>
            <a:r>
              <a:rPr lang="en-US" sz="2000" b="1" dirty="0"/>
              <a:t> de una </a:t>
            </a:r>
            <a:r>
              <a:rPr lang="en-US" sz="2000" b="1" dirty="0" err="1"/>
              <a:t>columna</a:t>
            </a:r>
            <a:r>
              <a:rPr lang="en-US" sz="2000" b="1" dirty="0"/>
              <a:t> de </a:t>
            </a:r>
            <a:r>
              <a:rPr lang="en-US" sz="2000" b="1" dirty="0" err="1"/>
              <a:t>agua</a:t>
            </a:r>
            <a:r>
              <a:rPr lang="en-US" sz="2000" b="1" dirty="0"/>
              <a:t> se </a:t>
            </a:r>
            <a:r>
              <a:rPr lang="en-US" sz="2000" b="1" dirty="0" err="1"/>
              <a:t>denomina</a:t>
            </a:r>
            <a:r>
              <a:rPr lang="en-US" sz="2000" b="1" dirty="0"/>
              <a:t> ______?</a:t>
            </a:r>
          </a:p>
          <a:p>
            <a:pPr>
              <a:buFont typeface="+mj-lt"/>
              <a:buAutoNum type="arabicPeriod"/>
            </a:pPr>
            <a:r>
              <a:rPr lang="en-US" sz="2000" b="1" dirty="0" err="1"/>
              <a:t>Cuantas</a:t>
            </a:r>
            <a:r>
              <a:rPr lang="en-US" sz="2000" b="1" dirty="0"/>
              <a:t> </a:t>
            </a:r>
            <a:r>
              <a:rPr lang="en-US" sz="2000" b="1" dirty="0" err="1"/>
              <a:t>más</a:t>
            </a:r>
            <a:r>
              <a:rPr lang="en-US" sz="2000" b="1" dirty="0"/>
              <a:t> </a:t>
            </a:r>
            <a:r>
              <a:rPr lang="en-US" sz="2000" b="1" dirty="0" err="1"/>
              <a:t>partículas</a:t>
            </a:r>
            <a:r>
              <a:rPr lang="en-US" sz="2000" b="1" dirty="0"/>
              <a:t> </a:t>
            </a:r>
            <a:r>
              <a:rPr lang="en-US" sz="2000" b="1" dirty="0" err="1"/>
              <a:t>en</a:t>
            </a:r>
            <a:r>
              <a:rPr lang="en-US" sz="2000" b="1" dirty="0"/>
              <a:t> </a:t>
            </a:r>
            <a:r>
              <a:rPr lang="en-US" sz="2000" b="1" dirty="0" err="1"/>
              <a:t>suspensión</a:t>
            </a:r>
            <a:r>
              <a:rPr lang="en-US" sz="2000" b="1" dirty="0"/>
              <a:t>, </a:t>
            </a:r>
            <a:r>
              <a:rPr lang="en-US" sz="2000" b="1" dirty="0" err="1"/>
              <a:t>más</a:t>
            </a:r>
            <a:r>
              <a:rPr lang="en-US" sz="2000" b="1" dirty="0"/>
              <a:t>/</a:t>
            </a:r>
            <a:r>
              <a:rPr lang="en-US" sz="2000" b="1" dirty="0" err="1"/>
              <a:t>menos</a:t>
            </a:r>
            <a:r>
              <a:rPr lang="en-US" sz="2000" b="1" dirty="0"/>
              <a:t> </a:t>
            </a:r>
            <a:r>
              <a:rPr lang="en-US" sz="2000" b="1" dirty="0" err="1"/>
              <a:t>transparencia</a:t>
            </a:r>
            <a:r>
              <a:rPr lang="en-US" sz="2000" b="1" dirty="0"/>
              <a:t>.</a:t>
            </a:r>
          </a:p>
          <a:p>
            <a:pPr>
              <a:buFont typeface="+mj-lt"/>
              <a:buAutoNum type="arabicPeriod"/>
            </a:pPr>
            <a:r>
              <a:rPr lang="en-US" sz="2000" b="1" dirty="0" err="1"/>
              <a:t>Cuando</a:t>
            </a:r>
            <a:r>
              <a:rPr lang="en-US" sz="2000" b="1" dirty="0"/>
              <a:t> el </a:t>
            </a:r>
            <a:r>
              <a:rPr lang="en-US" sz="2000" b="1" dirty="0" err="1"/>
              <a:t>agua</a:t>
            </a:r>
            <a:r>
              <a:rPr lang="en-US" sz="2000" b="1" dirty="0"/>
              <a:t> </a:t>
            </a:r>
            <a:r>
              <a:rPr lang="en-US" sz="2000" b="1" dirty="0" err="1"/>
              <a:t>está</a:t>
            </a:r>
            <a:r>
              <a:rPr lang="en-US" sz="2000" b="1" dirty="0"/>
              <a:t> </a:t>
            </a:r>
            <a:r>
              <a:rPr lang="en-US" sz="2000" b="1" dirty="0" err="1"/>
              <a:t>quieta</a:t>
            </a:r>
            <a:r>
              <a:rPr lang="en-US" sz="2000" b="1" dirty="0"/>
              <a:t> y es profunda, el </a:t>
            </a:r>
            <a:r>
              <a:rPr lang="en-US" sz="2000" b="1" dirty="0" err="1"/>
              <a:t>instrumento</a:t>
            </a:r>
            <a:r>
              <a:rPr lang="en-US" sz="2000" b="1" dirty="0"/>
              <a:t> de </a:t>
            </a:r>
            <a:r>
              <a:rPr lang="en-US" sz="2000" b="1" dirty="0" err="1"/>
              <a:t>transparencia</a:t>
            </a:r>
            <a:r>
              <a:rPr lang="en-US" sz="2000" b="1" dirty="0"/>
              <a:t> </a:t>
            </a:r>
            <a:r>
              <a:rPr lang="en-US" sz="2000" b="1" dirty="0" err="1"/>
              <a:t>apropiado</a:t>
            </a:r>
            <a:r>
              <a:rPr lang="en-US" sz="2000" b="1" dirty="0"/>
              <a:t> es (disco de Secchi/</a:t>
            </a:r>
            <a:r>
              <a:rPr lang="en-US" sz="2000" b="1" dirty="0" err="1"/>
              <a:t>tubo</a:t>
            </a:r>
            <a:r>
              <a:rPr lang="en-US" sz="2000" b="1" dirty="0"/>
              <a:t> de </a:t>
            </a:r>
            <a:r>
              <a:rPr lang="en-US" sz="2000" b="1" dirty="0" err="1"/>
              <a:t>transparencia</a:t>
            </a:r>
            <a:r>
              <a:rPr lang="en-US" sz="2000" b="1" dirty="0"/>
              <a:t>). </a:t>
            </a:r>
          </a:p>
          <a:p>
            <a:pPr>
              <a:buFont typeface="+mj-lt"/>
              <a:buAutoNum type="arabicPeriod"/>
            </a:pPr>
            <a:r>
              <a:rPr lang="en-US" sz="2000" b="1" dirty="0"/>
              <a:t>Sus </a:t>
            </a:r>
            <a:r>
              <a:rPr lang="en-US" sz="2000" b="1" dirty="0" err="1"/>
              <a:t>tres</a:t>
            </a:r>
            <a:r>
              <a:rPr lang="en-US" sz="2000" b="1" dirty="0"/>
              <a:t> </a:t>
            </a:r>
            <a:r>
              <a:rPr lang="en-US" sz="2000" b="1" dirty="0" err="1"/>
              <a:t>mediciones</a:t>
            </a:r>
            <a:r>
              <a:rPr lang="en-US" sz="2000" b="1" dirty="0"/>
              <a:t> </a:t>
            </a:r>
            <a:r>
              <a:rPr lang="en-US" sz="2000" b="1" dirty="0" err="1"/>
              <a:t>repetidas</a:t>
            </a:r>
            <a:r>
              <a:rPr lang="en-US" sz="2000" b="1" dirty="0"/>
              <a:t> </a:t>
            </a:r>
            <a:r>
              <a:rPr lang="en-US" sz="2000" b="1" dirty="0" err="1"/>
              <a:t>deben</a:t>
            </a:r>
            <a:r>
              <a:rPr lang="en-US" sz="2000" b="1" dirty="0"/>
              <a:t> </a:t>
            </a:r>
            <a:r>
              <a:rPr lang="en-US" sz="2000" b="1" dirty="0" err="1"/>
              <a:t>estar</a:t>
            </a:r>
            <a:r>
              <a:rPr lang="en-US" sz="2000" b="1" dirty="0"/>
              <a:t> dentro de _______cm de la media. </a:t>
            </a:r>
          </a:p>
          <a:p>
            <a:pPr>
              <a:buFont typeface="+mj-lt"/>
              <a:buAutoNum type="arabicPeriod"/>
            </a:pPr>
            <a:r>
              <a:rPr lang="en-US" sz="2000" b="1" dirty="0"/>
              <a:t>¿Por </a:t>
            </a:r>
            <a:r>
              <a:rPr lang="en-US" sz="2000" b="1" dirty="0" err="1"/>
              <a:t>qué</a:t>
            </a:r>
            <a:r>
              <a:rPr lang="en-US" sz="2000" b="1" dirty="0"/>
              <a:t> es </a:t>
            </a:r>
            <a:r>
              <a:rPr lang="en-US" sz="2000" b="1" dirty="0" err="1"/>
              <a:t>necesario</a:t>
            </a:r>
            <a:r>
              <a:rPr lang="en-US" sz="2000" b="1" dirty="0"/>
              <a:t> </a:t>
            </a:r>
            <a:r>
              <a:rPr lang="en-US" sz="2000" b="1" dirty="0" err="1"/>
              <a:t>realizar</a:t>
            </a:r>
            <a:r>
              <a:rPr lang="en-US" sz="2000" b="1" dirty="0"/>
              <a:t> la </a:t>
            </a:r>
            <a:r>
              <a:rPr lang="en-US" sz="2000" b="1" dirty="0" err="1"/>
              <a:t>medición</a:t>
            </a:r>
            <a:r>
              <a:rPr lang="en-US" sz="2000" b="1" dirty="0"/>
              <a:t> de la </a:t>
            </a:r>
            <a:r>
              <a:rPr lang="en-US" sz="2000" b="1" dirty="0" err="1"/>
              <a:t>transparencia</a:t>
            </a:r>
            <a:r>
              <a:rPr lang="en-US" sz="2000" b="1" dirty="0"/>
              <a:t> a la sombra? </a:t>
            </a:r>
          </a:p>
          <a:p>
            <a:pPr>
              <a:buFont typeface="+mj-lt"/>
              <a:buAutoNum type="arabicPeriod"/>
            </a:pPr>
            <a:r>
              <a:rPr lang="en-US" sz="2000" b="1" dirty="0"/>
              <a:t>¿Por </a:t>
            </a:r>
            <a:r>
              <a:rPr lang="en-US" sz="2000" b="1" dirty="0" err="1"/>
              <a:t>qué</a:t>
            </a:r>
            <a:r>
              <a:rPr lang="en-US" sz="2000" b="1" dirty="0"/>
              <a:t> es </a:t>
            </a:r>
            <a:r>
              <a:rPr lang="en-US" sz="2000" b="1" dirty="0" err="1"/>
              <a:t>necesario</a:t>
            </a:r>
            <a:r>
              <a:rPr lang="en-US" sz="2000" b="1" dirty="0"/>
              <a:t> </a:t>
            </a:r>
            <a:r>
              <a:rPr lang="en-US" sz="2000" b="1" dirty="0" err="1"/>
              <a:t>describir</a:t>
            </a:r>
            <a:r>
              <a:rPr lang="en-US" sz="2000" b="1" dirty="0"/>
              <a:t> la </a:t>
            </a:r>
            <a:r>
              <a:rPr lang="en-US" sz="2000" b="1" dirty="0" err="1"/>
              <a:t>nubosidad</a:t>
            </a:r>
            <a:r>
              <a:rPr lang="en-US" sz="2000" b="1" dirty="0"/>
              <a:t> </a:t>
            </a:r>
            <a:r>
              <a:rPr lang="en-US" sz="2000" b="1" dirty="0" err="1"/>
              <a:t>cuando</a:t>
            </a:r>
            <a:r>
              <a:rPr lang="en-US" sz="2000" b="1" dirty="0"/>
              <a:t> se </a:t>
            </a:r>
            <a:r>
              <a:rPr lang="en-US" sz="2000" b="1" dirty="0" err="1"/>
              <a:t>realizan</a:t>
            </a:r>
            <a:r>
              <a:rPr lang="en-US" sz="2000" b="1" dirty="0"/>
              <a:t> </a:t>
            </a:r>
            <a:r>
              <a:rPr lang="en-US" sz="2000" b="1" dirty="0" err="1"/>
              <a:t>mediciones</a:t>
            </a:r>
            <a:r>
              <a:rPr lang="en-US" sz="2000" b="1" dirty="0"/>
              <a:t> de </a:t>
            </a:r>
            <a:r>
              <a:rPr lang="en-US" sz="2000" b="1" dirty="0" err="1"/>
              <a:t>transparencia</a:t>
            </a:r>
            <a:r>
              <a:rPr lang="en-US" sz="2000" b="1" dirty="0"/>
              <a:t>?</a:t>
            </a:r>
          </a:p>
          <a:p>
            <a:pPr>
              <a:buFont typeface="+mj-lt"/>
              <a:buAutoNum type="arabicPeriod"/>
            </a:pPr>
            <a:r>
              <a:rPr lang="en-US" sz="2000" b="1" dirty="0"/>
              <a:t>¿</a:t>
            </a:r>
            <a:r>
              <a:rPr lang="en-US" sz="2000" b="1" dirty="0" err="1"/>
              <a:t>Cuáles</a:t>
            </a:r>
            <a:r>
              <a:rPr lang="en-US" sz="2000" b="1" dirty="0"/>
              <a:t> son </a:t>
            </a:r>
            <a:r>
              <a:rPr lang="en-US" sz="2000" b="1" dirty="0" err="1"/>
              <a:t>algunas</a:t>
            </a:r>
            <a:r>
              <a:rPr lang="en-US" sz="2000" b="1" dirty="0"/>
              <a:t> de las </a:t>
            </a:r>
            <a:r>
              <a:rPr lang="en-US" sz="2000" b="1" dirty="0" err="1"/>
              <a:t>razones</a:t>
            </a:r>
            <a:r>
              <a:rPr lang="en-US" sz="2000" b="1" dirty="0"/>
              <a:t> por las que las </a:t>
            </a:r>
            <a:r>
              <a:rPr lang="en-US" sz="2000" b="1" dirty="0" err="1"/>
              <a:t>mediciones</a:t>
            </a:r>
            <a:r>
              <a:rPr lang="en-US" sz="2000" b="1" dirty="0"/>
              <a:t> de la </a:t>
            </a:r>
            <a:r>
              <a:rPr lang="en-US" sz="2000" b="1" dirty="0" err="1"/>
              <a:t>transparencia</a:t>
            </a:r>
            <a:r>
              <a:rPr lang="en-US" sz="2000" b="1" dirty="0"/>
              <a:t> del </a:t>
            </a:r>
            <a:r>
              <a:rPr lang="en-US" sz="2000" b="1" dirty="0" err="1"/>
              <a:t>agua</a:t>
            </a:r>
            <a:r>
              <a:rPr lang="en-US" sz="2000" b="1" dirty="0"/>
              <a:t> </a:t>
            </a:r>
            <a:r>
              <a:rPr lang="en-US" sz="2000" b="1" dirty="0" err="1"/>
              <a:t>pueden</a:t>
            </a:r>
            <a:r>
              <a:rPr lang="en-US" sz="2000" b="1" dirty="0"/>
              <a:t> </a:t>
            </a:r>
            <a:r>
              <a:rPr lang="en-US" sz="2000" b="1" dirty="0" err="1"/>
              <a:t>cambiar</a:t>
            </a:r>
            <a:r>
              <a:rPr lang="en-US" sz="2000" b="1" dirty="0"/>
              <a:t> </a:t>
            </a:r>
            <a:r>
              <a:rPr lang="en-US" sz="2000" b="1" dirty="0" err="1"/>
              <a:t>en</a:t>
            </a:r>
            <a:r>
              <a:rPr lang="en-US" sz="2000" b="1" dirty="0"/>
              <a:t> el </a:t>
            </a:r>
            <a:r>
              <a:rPr lang="en-US" sz="2000" b="1" dirty="0" err="1"/>
              <a:t>transcurso</a:t>
            </a:r>
            <a:r>
              <a:rPr lang="en-US" sz="2000" b="1" dirty="0"/>
              <a:t> de un </a:t>
            </a:r>
            <a:r>
              <a:rPr lang="en-US" sz="2000" b="1" dirty="0" err="1"/>
              <a:t>año</a:t>
            </a:r>
            <a:r>
              <a:rPr lang="en-US" sz="2000" b="1" dirty="0"/>
              <a:t>? </a:t>
            </a:r>
          </a:p>
          <a:p>
            <a:pPr>
              <a:buFont typeface="+mj-lt"/>
              <a:buAutoNum type="arabicPeriod"/>
            </a:pPr>
            <a:r>
              <a:rPr lang="en-US" sz="2000" b="1" dirty="0"/>
              <a:t>¿</a:t>
            </a:r>
            <a:r>
              <a:rPr lang="en-US" sz="2000" b="1" dirty="0" err="1"/>
              <a:t>Qué</a:t>
            </a:r>
            <a:r>
              <a:rPr lang="en-US" sz="2000" b="1" dirty="0"/>
              <a:t> </a:t>
            </a:r>
            <a:r>
              <a:rPr lang="en-US" sz="2000" b="1" dirty="0" err="1"/>
              <a:t>precauciones</a:t>
            </a:r>
            <a:r>
              <a:rPr lang="en-US" sz="2000" b="1" dirty="0"/>
              <a:t> de </a:t>
            </a:r>
            <a:r>
              <a:rPr lang="en-US" sz="2000" b="1" dirty="0" err="1"/>
              <a:t>seguridad</a:t>
            </a:r>
            <a:r>
              <a:rPr lang="en-US" sz="2000" b="1" dirty="0"/>
              <a:t> </a:t>
            </a:r>
            <a:r>
              <a:rPr lang="en-US" sz="2000" b="1" dirty="0" err="1"/>
              <a:t>debes</a:t>
            </a:r>
            <a:r>
              <a:rPr lang="en-US" sz="2000" b="1" dirty="0"/>
              <a:t> </a:t>
            </a:r>
            <a:r>
              <a:rPr lang="en-US" sz="2000" b="1" dirty="0" err="1"/>
              <a:t>tomar</a:t>
            </a:r>
            <a:r>
              <a:rPr lang="en-US" sz="2000" b="1" dirty="0"/>
              <a:t> antes de </a:t>
            </a:r>
            <a:r>
              <a:rPr lang="en-US" sz="2000" b="1" dirty="0" err="1"/>
              <a:t>realizar</a:t>
            </a:r>
            <a:r>
              <a:rPr lang="en-US" sz="2000" b="1" dirty="0"/>
              <a:t> </a:t>
            </a:r>
            <a:r>
              <a:rPr lang="en-US" sz="2000" b="1" dirty="0" err="1"/>
              <a:t>cualquiera</a:t>
            </a:r>
            <a:r>
              <a:rPr lang="en-US" sz="2000" b="1" dirty="0"/>
              <a:t> de los </a:t>
            </a:r>
            <a:r>
              <a:rPr lang="en-US" sz="2000" b="1" dirty="0" err="1"/>
              <a:t>Protocolos</a:t>
            </a:r>
            <a:r>
              <a:rPr lang="en-US" sz="2000" b="1" dirty="0"/>
              <a:t> de </a:t>
            </a:r>
            <a:r>
              <a:rPr lang="en-US" sz="2000" b="1" dirty="0" err="1"/>
              <a:t>Hidrósfera</a:t>
            </a:r>
            <a:r>
              <a:rPr lang="en-US" sz="2000" b="1" dirty="0"/>
              <a:t> de GLOBE?</a:t>
            </a:r>
          </a:p>
        </p:txBody>
      </p:sp>
      <p:pic>
        <p:nvPicPr>
          <p:cNvPr id="12" name="Picture 11" descr="watermark of student with turbidity tube."/>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178847" y="2661117"/>
            <a:ext cx="7965151" cy="4196392"/>
          </a:xfrm>
          <a:prstGeom prst="rect">
            <a:avLst/>
          </a:prstGeom>
        </p:spPr>
      </p:pic>
      <p:sp>
        <p:nvSpPr>
          <p:cNvPr id="8" name="Rectángulo redondeado 7"/>
          <p:cNvSpPr/>
          <p:nvPr/>
        </p:nvSpPr>
        <p:spPr>
          <a:xfrm>
            <a:off x="7434469" y="127179"/>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Auto evaluación</a:t>
            </a:r>
            <a:endParaRPr lang="es-AR" sz="1200" dirty="0">
              <a:solidFill>
                <a:schemeClr val="bg1"/>
              </a:solidFill>
            </a:endParaRPr>
          </a:p>
        </p:txBody>
      </p:sp>
      <p:sp>
        <p:nvSpPr>
          <p:cNvPr id="9" name="CuadroTexto 8"/>
          <p:cNvSpPr txBox="1"/>
          <p:nvPr/>
        </p:nvSpPr>
        <p:spPr>
          <a:xfrm>
            <a:off x="29532" y="1078181"/>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0B037B"/>
              </a:solidFill>
            </a:endParaRPr>
          </a:p>
          <a:p>
            <a:r>
              <a:rPr lang="es-AR" sz="1200" b="1" dirty="0">
                <a:solidFill>
                  <a:srgbClr val="0B037B"/>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8403604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60</a:t>
            </a:fld>
            <a:endParaRPr lang="en-US" dirty="0"/>
          </a:p>
        </p:txBody>
      </p:sp>
      <p:sp>
        <p:nvSpPr>
          <p:cNvPr id="2" name="Title 1"/>
          <p:cNvSpPr>
            <a:spLocks noGrp="1"/>
          </p:cNvSpPr>
          <p:nvPr>
            <p:ph type="title"/>
          </p:nvPr>
        </p:nvSpPr>
        <p:spPr>
          <a:xfrm>
            <a:off x="1180744" y="1027436"/>
            <a:ext cx="7353656" cy="735948"/>
          </a:xfrm>
        </p:spPr>
        <p:txBody>
          <a:bodyPr>
            <a:noAutofit/>
          </a:bodyPr>
          <a:lstStyle/>
          <a:p>
            <a:r>
              <a:rPr lang="en-US" sz="2800" b="1" dirty="0">
                <a:solidFill>
                  <a:srgbClr val="000090"/>
                </a:solidFill>
              </a:rPr>
              <a:t>¿</a:t>
            </a:r>
            <a:r>
              <a:rPr lang="en-US" sz="2800" b="1" dirty="0" err="1">
                <a:solidFill>
                  <a:srgbClr val="000090"/>
                </a:solidFill>
              </a:rPr>
              <a:t>Está</a:t>
            </a:r>
            <a:r>
              <a:rPr lang="en-US" sz="2800" b="1" dirty="0">
                <a:solidFill>
                  <a:srgbClr val="000090"/>
                </a:solidFill>
              </a:rPr>
              <a:t> </a:t>
            </a:r>
            <a:r>
              <a:rPr lang="en-US" sz="2800" b="1" dirty="0" err="1">
                <a:solidFill>
                  <a:srgbClr val="000090"/>
                </a:solidFill>
              </a:rPr>
              <a:t>listo</a:t>
            </a:r>
            <a:r>
              <a:rPr lang="en-US" sz="2800" b="1" dirty="0">
                <a:solidFill>
                  <a:srgbClr val="000090"/>
                </a:solidFill>
              </a:rPr>
              <a:t> para </a:t>
            </a:r>
            <a:r>
              <a:rPr lang="en-US" sz="2800" b="1" dirty="0" err="1">
                <a:solidFill>
                  <a:srgbClr val="000090"/>
                </a:solidFill>
              </a:rPr>
              <a:t>tomar</a:t>
            </a:r>
            <a:r>
              <a:rPr lang="en-US" sz="2800" b="1" dirty="0">
                <a:solidFill>
                  <a:srgbClr val="000090"/>
                </a:solidFill>
              </a:rPr>
              <a:t> la </a:t>
            </a:r>
            <a:r>
              <a:rPr lang="en-US" sz="2800" b="1" dirty="0" err="1">
                <a:solidFill>
                  <a:srgbClr val="000090"/>
                </a:solidFill>
              </a:rPr>
              <a:t>prueba</a:t>
            </a:r>
            <a:r>
              <a:rPr lang="en-US" sz="2800" b="1" dirty="0">
                <a:solidFill>
                  <a:srgbClr val="000090"/>
                </a:solidFill>
              </a:rPr>
              <a:t>?</a:t>
            </a:r>
          </a:p>
        </p:txBody>
      </p:sp>
      <p:sp>
        <p:nvSpPr>
          <p:cNvPr id="3" name="Content Placeholder 2"/>
          <p:cNvSpPr>
            <a:spLocks noGrp="1"/>
          </p:cNvSpPr>
          <p:nvPr>
            <p:ph sz="half" idx="1"/>
          </p:nvPr>
        </p:nvSpPr>
        <p:spPr>
          <a:xfrm>
            <a:off x="1343834" y="2020497"/>
            <a:ext cx="7664699" cy="4549635"/>
          </a:xfrm>
        </p:spPr>
        <p:txBody>
          <a:bodyPr>
            <a:normAutofit/>
          </a:bodyPr>
          <a:lstStyle/>
          <a:p>
            <a:r>
              <a:rPr lang="en-US" sz="2000" dirty="0" err="1">
                <a:solidFill>
                  <a:srgbClr val="000000"/>
                </a:solidFill>
              </a:rPr>
              <a:t>Ya</a:t>
            </a:r>
            <a:r>
              <a:rPr lang="en-US" sz="2000" dirty="0">
                <a:solidFill>
                  <a:srgbClr val="000000"/>
                </a:solidFill>
              </a:rPr>
              <a:t> ha </a:t>
            </a:r>
            <a:r>
              <a:rPr lang="en-US" sz="2000" dirty="0" err="1">
                <a:solidFill>
                  <a:srgbClr val="000000"/>
                </a:solidFill>
              </a:rPr>
              <a:t>completado</a:t>
            </a:r>
            <a:r>
              <a:rPr lang="en-US" sz="2000" dirty="0">
                <a:solidFill>
                  <a:srgbClr val="000000"/>
                </a:solidFill>
              </a:rPr>
              <a:t> el conjunto de </a:t>
            </a:r>
            <a:r>
              <a:rPr lang="en-US" sz="2000" dirty="0" err="1">
                <a:solidFill>
                  <a:srgbClr val="000000"/>
                </a:solidFill>
              </a:rPr>
              <a:t>diapositivas</a:t>
            </a:r>
            <a:r>
              <a:rPr lang="en-US" sz="2000" dirty="0">
                <a:solidFill>
                  <a:srgbClr val="000000"/>
                </a:solidFill>
              </a:rPr>
              <a:t>. Si </a:t>
            </a:r>
            <a:r>
              <a:rPr lang="en-US" sz="2000" dirty="0" err="1">
                <a:solidFill>
                  <a:srgbClr val="000000"/>
                </a:solidFill>
              </a:rPr>
              <a:t>está</a:t>
            </a:r>
            <a:r>
              <a:rPr lang="en-US" sz="2000" dirty="0">
                <a:solidFill>
                  <a:srgbClr val="000000"/>
                </a:solidFill>
              </a:rPr>
              <a:t> </a:t>
            </a:r>
            <a:r>
              <a:rPr lang="en-US" sz="2000" dirty="0" err="1">
                <a:solidFill>
                  <a:srgbClr val="000000"/>
                </a:solidFill>
              </a:rPr>
              <a:t>listo</a:t>
            </a:r>
            <a:r>
              <a:rPr lang="en-US" sz="2000" dirty="0">
                <a:solidFill>
                  <a:srgbClr val="000000"/>
                </a:solidFill>
              </a:rPr>
              <a:t> para </a:t>
            </a:r>
            <a:r>
              <a:rPr lang="en-US" sz="2000" dirty="0" err="1">
                <a:solidFill>
                  <a:srgbClr val="000000"/>
                </a:solidFill>
              </a:rPr>
              <a:t>tomar</a:t>
            </a:r>
            <a:r>
              <a:rPr lang="en-US" sz="2000" dirty="0">
                <a:solidFill>
                  <a:srgbClr val="000000"/>
                </a:solidFill>
              </a:rPr>
              <a:t> la </a:t>
            </a:r>
            <a:r>
              <a:rPr lang="en-US" sz="2000" dirty="0" err="1">
                <a:solidFill>
                  <a:srgbClr val="000000"/>
                </a:solidFill>
              </a:rPr>
              <a:t>prueba</a:t>
            </a:r>
            <a:r>
              <a:rPr lang="en-US" sz="2000" dirty="0">
                <a:solidFill>
                  <a:srgbClr val="000000"/>
                </a:solidFill>
              </a:rPr>
              <a:t>, </a:t>
            </a:r>
            <a:r>
              <a:rPr lang="en-US" sz="2000" dirty="0" err="1">
                <a:solidFill>
                  <a:srgbClr val="000000"/>
                </a:solidFill>
              </a:rPr>
              <a:t>inicie</a:t>
            </a:r>
            <a:r>
              <a:rPr lang="en-US" sz="2000" dirty="0">
                <a:solidFill>
                  <a:srgbClr val="000000"/>
                </a:solidFill>
              </a:rPr>
              <a:t> </a:t>
            </a:r>
            <a:r>
              <a:rPr lang="en-US" sz="2000" dirty="0" err="1">
                <a:solidFill>
                  <a:srgbClr val="000000"/>
                </a:solidFill>
              </a:rPr>
              <a:t>sesión</a:t>
            </a:r>
            <a:r>
              <a:rPr lang="en-US" sz="2000" dirty="0">
                <a:solidFill>
                  <a:srgbClr val="000000"/>
                </a:solidFill>
              </a:rPr>
              <a:t> y </a:t>
            </a:r>
            <a:r>
              <a:rPr lang="en-US" sz="2000" dirty="0" err="1">
                <a:solidFill>
                  <a:srgbClr val="000000"/>
                </a:solidFill>
              </a:rPr>
              <a:t>haga</a:t>
            </a:r>
            <a:r>
              <a:rPr lang="en-US" sz="2000" dirty="0">
                <a:solidFill>
                  <a:srgbClr val="000000"/>
                </a:solidFill>
              </a:rPr>
              <a:t> el </a:t>
            </a:r>
            <a:r>
              <a:rPr lang="en-US" sz="2000" dirty="0" err="1">
                <a:solidFill>
                  <a:srgbClr val="000000"/>
                </a:solidFill>
              </a:rPr>
              <a:t>cuestionario</a:t>
            </a:r>
            <a:r>
              <a:rPr lang="en-US" sz="2000" dirty="0">
                <a:solidFill>
                  <a:srgbClr val="000000"/>
                </a:solidFill>
              </a:rPr>
              <a:t> </a:t>
            </a:r>
            <a:r>
              <a:rPr lang="en-US" sz="2000" dirty="0" err="1">
                <a:solidFill>
                  <a:srgbClr val="000000"/>
                </a:solidFill>
              </a:rPr>
              <a:t>correspondiente</a:t>
            </a:r>
            <a:r>
              <a:rPr lang="en-US" sz="2000" dirty="0">
                <a:solidFill>
                  <a:srgbClr val="000000"/>
                </a:solidFill>
              </a:rPr>
              <a:t> al </a:t>
            </a:r>
            <a:r>
              <a:rPr lang="en-US" sz="2000" b="1" dirty="0" err="1">
                <a:solidFill>
                  <a:schemeClr val="accent1">
                    <a:lumMod val="75000"/>
                  </a:schemeClr>
                </a:solidFill>
              </a:rPr>
              <a:t>Protocolo</a:t>
            </a:r>
            <a:r>
              <a:rPr lang="en-US" sz="2000" b="1" dirty="0">
                <a:solidFill>
                  <a:schemeClr val="accent1">
                    <a:lumMod val="75000"/>
                  </a:schemeClr>
                </a:solidFill>
              </a:rPr>
              <a:t> del </a:t>
            </a:r>
            <a:r>
              <a:rPr lang="en-US" sz="2000" b="1" dirty="0" err="1">
                <a:solidFill>
                  <a:schemeClr val="accent1">
                    <a:lumMod val="75000"/>
                  </a:schemeClr>
                </a:solidFill>
              </a:rPr>
              <a:t>Tubo</a:t>
            </a:r>
            <a:r>
              <a:rPr lang="en-US" sz="2000" b="1" dirty="0">
                <a:solidFill>
                  <a:schemeClr val="accent1">
                    <a:lumMod val="75000"/>
                  </a:schemeClr>
                </a:solidFill>
              </a:rPr>
              <a:t> de </a:t>
            </a:r>
            <a:r>
              <a:rPr lang="en-US" sz="2000" b="1" dirty="0" err="1">
                <a:solidFill>
                  <a:schemeClr val="accent1">
                    <a:lumMod val="75000"/>
                  </a:schemeClr>
                </a:solidFill>
              </a:rPr>
              <a:t>Transparencia</a:t>
            </a:r>
            <a:r>
              <a:rPr lang="en-US" sz="2000" b="1" dirty="0">
                <a:solidFill>
                  <a:schemeClr val="accent1">
                    <a:lumMod val="75000"/>
                  </a:schemeClr>
                </a:solidFill>
              </a:rPr>
              <a:t> de la </a:t>
            </a:r>
            <a:r>
              <a:rPr lang="en-US" sz="2000" b="1" dirty="0" err="1">
                <a:solidFill>
                  <a:schemeClr val="accent1">
                    <a:lumMod val="75000"/>
                  </a:schemeClr>
                </a:solidFill>
              </a:rPr>
              <a:t>Transparencia</a:t>
            </a:r>
            <a:r>
              <a:rPr lang="en-US" sz="2000" b="1" dirty="0">
                <a:solidFill>
                  <a:schemeClr val="accent1">
                    <a:lumMod val="75000"/>
                  </a:schemeClr>
                </a:solidFill>
              </a:rPr>
              <a:t> del Agua.</a:t>
            </a:r>
          </a:p>
          <a:p>
            <a:endParaRPr lang="en-US" sz="2000" dirty="0">
              <a:solidFill>
                <a:srgbClr val="000000"/>
              </a:solidFill>
            </a:endParaRPr>
          </a:p>
          <a:p>
            <a:r>
              <a:rPr lang="en-US" sz="2000" dirty="0" err="1">
                <a:solidFill>
                  <a:srgbClr val="000000"/>
                </a:solidFill>
              </a:rPr>
              <a:t>Cuando</a:t>
            </a:r>
            <a:r>
              <a:rPr lang="en-US" sz="2000" dirty="0">
                <a:solidFill>
                  <a:srgbClr val="000000"/>
                </a:solidFill>
              </a:rPr>
              <a:t> </a:t>
            </a:r>
            <a:r>
              <a:rPr lang="en-US" sz="2000" dirty="0" err="1">
                <a:solidFill>
                  <a:srgbClr val="000000"/>
                </a:solidFill>
              </a:rPr>
              <a:t>apruebe</a:t>
            </a:r>
            <a:r>
              <a:rPr lang="en-US" sz="2000" dirty="0">
                <a:solidFill>
                  <a:srgbClr val="000000"/>
                </a:solidFill>
              </a:rPr>
              <a:t> el quiz, </a:t>
            </a:r>
            <a:r>
              <a:rPr lang="en-US" sz="2000" dirty="0" err="1">
                <a:solidFill>
                  <a:srgbClr val="000000"/>
                </a:solidFill>
              </a:rPr>
              <a:t>estará</a:t>
            </a:r>
            <a:r>
              <a:rPr lang="en-US" sz="2000" dirty="0">
                <a:solidFill>
                  <a:srgbClr val="000000"/>
                </a:solidFill>
              </a:rPr>
              <a:t> </a:t>
            </a:r>
            <a:r>
              <a:rPr lang="en-US" sz="2000" dirty="0" err="1">
                <a:solidFill>
                  <a:srgbClr val="000000"/>
                </a:solidFill>
              </a:rPr>
              <a:t>listo</a:t>
            </a:r>
            <a:r>
              <a:rPr lang="en-US" sz="2000" dirty="0">
                <a:solidFill>
                  <a:srgbClr val="000000"/>
                </a:solidFill>
              </a:rPr>
              <a:t> para </a:t>
            </a:r>
            <a:r>
              <a:rPr lang="en-US" sz="2000" dirty="0" err="1">
                <a:solidFill>
                  <a:srgbClr val="000000"/>
                </a:solidFill>
              </a:rPr>
              <a:t>realizar</a:t>
            </a:r>
            <a:r>
              <a:rPr lang="en-US" sz="2000" dirty="0">
                <a:solidFill>
                  <a:srgbClr val="000000"/>
                </a:solidFill>
              </a:rPr>
              <a:t> las </a:t>
            </a:r>
            <a:r>
              <a:rPr lang="en-US" sz="2000" dirty="0" err="1">
                <a:solidFill>
                  <a:srgbClr val="000000"/>
                </a:solidFill>
              </a:rPr>
              <a:t>mediciones</a:t>
            </a:r>
            <a:r>
              <a:rPr lang="en-US" sz="2000" dirty="0">
                <a:solidFill>
                  <a:srgbClr val="000000"/>
                </a:solidFill>
              </a:rPr>
              <a:t> del </a:t>
            </a:r>
            <a:r>
              <a:rPr lang="en-US" sz="2000" b="1" dirty="0" err="1">
                <a:solidFill>
                  <a:schemeClr val="accent1">
                    <a:lumMod val="75000"/>
                  </a:schemeClr>
                </a:solidFill>
              </a:rPr>
              <a:t>Protocolo</a:t>
            </a:r>
            <a:r>
              <a:rPr lang="en-US" sz="2000" b="1" dirty="0">
                <a:solidFill>
                  <a:schemeClr val="accent1">
                    <a:lumMod val="75000"/>
                  </a:schemeClr>
                </a:solidFill>
              </a:rPr>
              <a:t> del </a:t>
            </a:r>
            <a:r>
              <a:rPr lang="en-US" sz="2000" b="1" dirty="0" err="1">
                <a:solidFill>
                  <a:schemeClr val="accent1">
                    <a:lumMod val="75000"/>
                  </a:schemeClr>
                </a:solidFill>
              </a:rPr>
              <a:t>Tubo</a:t>
            </a:r>
            <a:r>
              <a:rPr lang="en-US" sz="2000" b="1" dirty="0">
                <a:solidFill>
                  <a:schemeClr val="accent1">
                    <a:lumMod val="75000"/>
                  </a:schemeClr>
                </a:solidFill>
              </a:rPr>
              <a:t> de </a:t>
            </a:r>
            <a:r>
              <a:rPr lang="en-US" sz="2000" b="1" dirty="0" err="1">
                <a:solidFill>
                  <a:schemeClr val="accent1">
                    <a:lumMod val="75000"/>
                  </a:schemeClr>
                </a:solidFill>
              </a:rPr>
              <a:t>Transparencia</a:t>
            </a:r>
            <a:r>
              <a:rPr lang="en-US" sz="2000" b="1" dirty="0">
                <a:solidFill>
                  <a:schemeClr val="accent1">
                    <a:lumMod val="75000"/>
                  </a:schemeClr>
                </a:solidFill>
              </a:rPr>
              <a:t> del Agua</a:t>
            </a:r>
          </a:p>
        </p:txBody>
      </p:sp>
      <p:pic>
        <p:nvPicPr>
          <p:cNvPr id="9" name="Picture 8" descr="watermark of student with turbidity tube."/>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178848" y="2661117"/>
            <a:ext cx="7965151" cy="4196392"/>
          </a:xfrm>
          <a:prstGeom prst="rect">
            <a:avLst/>
          </a:prstGeom>
        </p:spPr>
      </p:pic>
      <p:sp>
        <p:nvSpPr>
          <p:cNvPr id="8" name="Rectángulo redondeado 7"/>
          <p:cNvSpPr/>
          <p:nvPr/>
        </p:nvSpPr>
        <p:spPr>
          <a:xfrm>
            <a:off x="7434469" y="127179"/>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Auto evaluación</a:t>
            </a:r>
            <a:endParaRPr lang="es-AR" sz="1200" dirty="0">
              <a:solidFill>
                <a:schemeClr val="bg1"/>
              </a:solidFill>
            </a:endParaRPr>
          </a:p>
        </p:txBody>
      </p:sp>
      <p:sp>
        <p:nvSpPr>
          <p:cNvPr id="11" name="CuadroTexto 10"/>
          <p:cNvSpPr txBox="1"/>
          <p:nvPr/>
        </p:nvSpPr>
        <p:spPr>
          <a:xfrm>
            <a:off x="29532" y="1078181"/>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0B037B"/>
              </a:solidFill>
            </a:endParaRPr>
          </a:p>
          <a:p>
            <a:r>
              <a:rPr lang="es-AR" sz="1200" b="1" dirty="0">
                <a:solidFill>
                  <a:srgbClr val="0B037B"/>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6876654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302235-4686-FA4D-82D3-9660211AF392}" type="slidenum">
              <a:rPr lang="en-US" smtClean="0"/>
              <a:t>61</a:t>
            </a:fld>
            <a:endParaRPr lang="en-US" dirty="0"/>
          </a:p>
        </p:txBody>
      </p:sp>
      <p:sp>
        <p:nvSpPr>
          <p:cNvPr id="2" name="Title 1"/>
          <p:cNvSpPr>
            <a:spLocks noGrp="1"/>
          </p:cNvSpPr>
          <p:nvPr>
            <p:ph type="title"/>
          </p:nvPr>
        </p:nvSpPr>
        <p:spPr>
          <a:xfrm>
            <a:off x="1226372" y="1067558"/>
            <a:ext cx="6350374" cy="735948"/>
          </a:xfrm>
        </p:spPr>
        <p:txBody>
          <a:bodyPr>
            <a:normAutofit/>
          </a:bodyPr>
          <a:lstStyle/>
          <a:p>
            <a:r>
              <a:rPr lang="en-US" sz="3200" b="1" dirty="0" err="1">
                <a:solidFill>
                  <a:srgbClr val="000072"/>
                </a:solidFill>
              </a:rPr>
              <a:t>Preguntas</a:t>
            </a:r>
            <a:r>
              <a:rPr lang="en-US" sz="3200" b="1" dirty="0">
                <a:solidFill>
                  <a:srgbClr val="000072"/>
                </a:solidFill>
              </a:rPr>
              <a:t> </a:t>
            </a:r>
            <a:r>
              <a:rPr lang="en-US" sz="3200" b="1" dirty="0" err="1">
                <a:solidFill>
                  <a:srgbClr val="000072"/>
                </a:solidFill>
              </a:rPr>
              <a:t>frecuentes</a:t>
            </a:r>
            <a:r>
              <a:rPr lang="en-US" sz="3200" b="1" dirty="0">
                <a:solidFill>
                  <a:srgbClr val="000072"/>
                </a:solidFill>
              </a:rPr>
              <a:t>- PF</a:t>
            </a:r>
          </a:p>
        </p:txBody>
      </p:sp>
      <p:sp>
        <p:nvSpPr>
          <p:cNvPr id="3" name="Content Placeholder 2"/>
          <p:cNvSpPr>
            <a:spLocks noGrp="1"/>
          </p:cNvSpPr>
          <p:nvPr>
            <p:ph sz="half" idx="1"/>
          </p:nvPr>
        </p:nvSpPr>
        <p:spPr>
          <a:xfrm>
            <a:off x="1203157" y="2061306"/>
            <a:ext cx="7450666" cy="5151535"/>
          </a:xfrm>
        </p:spPr>
        <p:txBody>
          <a:bodyPr>
            <a:normAutofit/>
          </a:bodyPr>
          <a:lstStyle/>
          <a:p>
            <a:pPr marL="0" indent="0">
              <a:buNone/>
            </a:pPr>
            <a:r>
              <a:rPr lang="en-US" sz="1600" b="1" dirty="0">
                <a:solidFill>
                  <a:srgbClr val="000072"/>
                </a:solidFill>
              </a:rPr>
              <a:t>Al </a:t>
            </a:r>
            <a:r>
              <a:rPr lang="en-US" sz="1600" b="1" dirty="0" err="1">
                <a:solidFill>
                  <a:srgbClr val="000072"/>
                </a:solidFill>
              </a:rPr>
              <a:t>comparar</a:t>
            </a:r>
            <a:r>
              <a:rPr lang="en-US" sz="1600" b="1" dirty="0">
                <a:solidFill>
                  <a:srgbClr val="000072"/>
                </a:solidFill>
              </a:rPr>
              <a:t> los </a:t>
            </a:r>
            <a:r>
              <a:rPr lang="en-US" sz="1600" b="1" dirty="0" err="1">
                <a:solidFill>
                  <a:srgbClr val="000072"/>
                </a:solidFill>
              </a:rPr>
              <a:t>datos</a:t>
            </a:r>
            <a:r>
              <a:rPr lang="en-US" sz="1600" b="1" dirty="0">
                <a:solidFill>
                  <a:srgbClr val="000072"/>
                </a:solidFill>
              </a:rPr>
              <a:t> entre sitios, ¿es </a:t>
            </a:r>
            <a:r>
              <a:rPr lang="en-US" sz="1600" b="1" dirty="0" err="1">
                <a:solidFill>
                  <a:srgbClr val="000072"/>
                </a:solidFill>
              </a:rPr>
              <a:t>necesario</a:t>
            </a:r>
            <a:r>
              <a:rPr lang="en-US" sz="1600" b="1" dirty="0">
                <a:solidFill>
                  <a:srgbClr val="000072"/>
                </a:solidFill>
              </a:rPr>
              <a:t> </a:t>
            </a:r>
            <a:r>
              <a:rPr lang="en-US" sz="1600" b="1" dirty="0" err="1">
                <a:solidFill>
                  <a:srgbClr val="000072"/>
                </a:solidFill>
              </a:rPr>
              <a:t>hacer</a:t>
            </a:r>
            <a:r>
              <a:rPr lang="en-US" sz="1600" b="1" dirty="0">
                <a:solidFill>
                  <a:srgbClr val="000072"/>
                </a:solidFill>
              </a:rPr>
              <a:t> un </a:t>
            </a:r>
            <a:r>
              <a:rPr lang="en-US" sz="1600" b="1" dirty="0" err="1">
                <a:solidFill>
                  <a:srgbClr val="000072"/>
                </a:solidFill>
              </a:rPr>
              <a:t>ajuste</a:t>
            </a:r>
            <a:r>
              <a:rPr lang="en-US" sz="1600" b="1" dirty="0">
                <a:solidFill>
                  <a:srgbClr val="000072"/>
                </a:solidFill>
              </a:rPr>
              <a:t> para los </a:t>
            </a:r>
            <a:r>
              <a:rPr lang="en-US" sz="1600" b="1" dirty="0" err="1">
                <a:solidFill>
                  <a:srgbClr val="000072"/>
                </a:solidFill>
              </a:rPr>
              <a:t>datos</a:t>
            </a:r>
            <a:r>
              <a:rPr lang="en-US" sz="1600" b="1" dirty="0">
                <a:solidFill>
                  <a:srgbClr val="000072"/>
                </a:solidFill>
              </a:rPr>
              <a:t> </a:t>
            </a:r>
            <a:r>
              <a:rPr lang="en-US" sz="1600" b="1" dirty="0" err="1">
                <a:solidFill>
                  <a:srgbClr val="000072"/>
                </a:solidFill>
              </a:rPr>
              <a:t>tomados</a:t>
            </a:r>
            <a:r>
              <a:rPr lang="en-US" sz="1600" b="1" dirty="0">
                <a:solidFill>
                  <a:srgbClr val="000072"/>
                </a:solidFill>
              </a:rPr>
              <a:t> </a:t>
            </a:r>
            <a:r>
              <a:rPr lang="en-US" sz="1600" b="1" dirty="0" err="1">
                <a:solidFill>
                  <a:srgbClr val="000072"/>
                </a:solidFill>
              </a:rPr>
              <a:t>en</a:t>
            </a:r>
            <a:r>
              <a:rPr lang="en-US" sz="1600" b="1" dirty="0">
                <a:solidFill>
                  <a:srgbClr val="000072"/>
                </a:solidFill>
              </a:rPr>
              <a:t> la </a:t>
            </a:r>
            <a:r>
              <a:rPr lang="en-US" sz="1600" b="1" dirty="0" err="1">
                <a:solidFill>
                  <a:srgbClr val="000072"/>
                </a:solidFill>
              </a:rPr>
              <a:t>superficie</a:t>
            </a:r>
            <a:r>
              <a:rPr lang="en-US" sz="1600" b="1" dirty="0">
                <a:solidFill>
                  <a:srgbClr val="000072"/>
                </a:solidFill>
              </a:rPr>
              <a:t> del </a:t>
            </a:r>
            <a:r>
              <a:rPr lang="en-US" sz="1600" b="1" dirty="0" err="1">
                <a:solidFill>
                  <a:srgbClr val="000072"/>
                </a:solidFill>
              </a:rPr>
              <a:t>agua</a:t>
            </a:r>
            <a:r>
              <a:rPr lang="en-US" sz="1600" b="1" dirty="0">
                <a:solidFill>
                  <a:srgbClr val="000072"/>
                </a:solidFill>
              </a:rPr>
              <a:t> </a:t>
            </a:r>
            <a:r>
              <a:rPr lang="en-US" sz="1600" b="1" dirty="0" err="1">
                <a:solidFill>
                  <a:srgbClr val="000072"/>
                </a:solidFill>
              </a:rPr>
              <a:t>en</a:t>
            </a:r>
            <a:r>
              <a:rPr lang="en-US" sz="1600" b="1" dirty="0">
                <a:solidFill>
                  <a:srgbClr val="000072"/>
                </a:solidFill>
              </a:rPr>
              <a:t> </a:t>
            </a:r>
            <a:r>
              <a:rPr lang="en-US" sz="1600" b="1" dirty="0" err="1">
                <a:solidFill>
                  <a:srgbClr val="000072"/>
                </a:solidFill>
              </a:rPr>
              <a:t>comparación</a:t>
            </a:r>
            <a:r>
              <a:rPr lang="en-US" sz="1600" b="1" dirty="0">
                <a:solidFill>
                  <a:srgbClr val="000072"/>
                </a:solidFill>
              </a:rPr>
              <a:t> con los </a:t>
            </a:r>
            <a:r>
              <a:rPr lang="en-US" sz="1600" b="1" dirty="0" err="1">
                <a:solidFill>
                  <a:srgbClr val="000072"/>
                </a:solidFill>
              </a:rPr>
              <a:t>datos</a:t>
            </a:r>
            <a:r>
              <a:rPr lang="en-US" sz="1600" b="1" dirty="0">
                <a:solidFill>
                  <a:srgbClr val="000072"/>
                </a:solidFill>
              </a:rPr>
              <a:t> </a:t>
            </a:r>
            <a:r>
              <a:rPr lang="en-US" sz="1600" b="1" dirty="0" err="1">
                <a:solidFill>
                  <a:srgbClr val="000072"/>
                </a:solidFill>
              </a:rPr>
              <a:t>tomados</a:t>
            </a:r>
            <a:r>
              <a:rPr lang="en-US" sz="1600" b="1" dirty="0">
                <a:solidFill>
                  <a:srgbClr val="000072"/>
                </a:solidFill>
              </a:rPr>
              <a:t> </a:t>
            </a:r>
            <a:r>
              <a:rPr lang="en-US" sz="1600" b="1" dirty="0" err="1">
                <a:solidFill>
                  <a:srgbClr val="000072"/>
                </a:solidFill>
              </a:rPr>
              <a:t>desde</a:t>
            </a:r>
            <a:r>
              <a:rPr lang="en-US" sz="1600" b="1" dirty="0">
                <a:solidFill>
                  <a:srgbClr val="000072"/>
                </a:solidFill>
              </a:rPr>
              <a:t> un </a:t>
            </a:r>
            <a:r>
              <a:rPr lang="en-US" sz="1600" b="1" dirty="0" err="1">
                <a:solidFill>
                  <a:srgbClr val="000072"/>
                </a:solidFill>
              </a:rPr>
              <a:t>puente</a:t>
            </a:r>
            <a:r>
              <a:rPr lang="en-US" sz="1600" b="1" dirty="0">
                <a:solidFill>
                  <a:srgbClr val="000072"/>
                </a:solidFill>
              </a:rPr>
              <a:t> o un </a:t>
            </a:r>
            <a:r>
              <a:rPr lang="en-US" sz="1600" b="1" dirty="0" err="1">
                <a:solidFill>
                  <a:srgbClr val="000072"/>
                </a:solidFill>
              </a:rPr>
              <a:t>muelle</a:t>
            </a:r>
            <a:r>
              <a:rPr lang="en-US" sz="1600" b="1" dirty="0">
                <a:solidFill>
                  <a:srgbClr val="000072"/>
                </a:solidFill>
              </a:rPr>
              <a:t>?</a:t>
            </a:r>
          </a:p>
          <a:p>
            <a:pPr marL="0" indent="0">
              <a:buNone/>
            </a:pPr>
            <a:r>
              <a:rPr lang="en-US" sz="1600" dirty="0" err="1"/>
              <a:t>Esta</a:t>
            </a:r>
            <a:r>
              <a:rPr lang="en-US" sz="1600" dirty="0"/>
              <a:t> </a:t>
            </a:r>
            <a:r>
              <a:rPr lang="en-US" sz="1600" dirty="0" err="1"/>
              <a:t>distancia</a:t>
            </a:r>
            <a:r>
              <a:rPr lang="en-US" sz="1600" dirty="0"/>
              <a:t> no se </a:t>
            </a:r>
            <a:r>
              <a:rPr lang="en-US" sz="1600" dirty="0" err="1"/>
              <a:t>utiliza</a:t>
            </a:r>
            <a:r>
              <a:rPr lang="en-US" sz="1600" dirty="0"/>
              <a:t> para </a:t>
            </a:r>
            <a:r>
              <a:rPr lang="en-US" sz="1600" dirty="0" err="1"/>
              <a:t>ajustar</a:t>
            </a:r>
            <a:r>
              <a:rPr lang="en-US" sz="1600" dirty="0"/>
              <a:t> los </a:t>
            </a:r>
            <a:r>
              <a:rPr lang="en-US" sz="1600" dirty="0" err="1"/>
              <a:t>datos</a:t>
            </a:r>
            <a:r>
              <a:rPr lang="en-US" sz="1600" dirty="0"/>
              <a:t> del Disco de Secchi. Sin embargo, </a:t>
            </a:r>
            <a:r>
              <a:rPr lang="en-US" sz="1600" dirty="0" err="1"/>
              <a:t>informar</a:t>
            </a:r>
            <a:r>
              <a:rPr lang="en-US" sz="1600" dirty="0"/>
              <a:t> de la </a:t>
            </a:r>
            <a:r>
              <a:rPr lang="en-US" sz="1600" dirty="0" err="1"/>
              <a:t>distancia</a:t>
            </a:r>
            <a:r>
              <a:rPr lang="en-US" sz="1600" dirty="0"/>
              <a:t> entre el </a:t>
            </a:r>
            <a:r>
              <a:rPr lang="en-US" sz="1600" dirty="0" err="1"/>
              <a:t>observador</a:t>
            </a:r>
            <a:r>
              <a:rPr lang="en-US" sz="1600" dirty="0"/>
              <a:t> y el </a:t>
            </a:r>
            <a:r>
              <a:rPr lang="en-US" sz="1600" dirty="0" err="1"/>
              <a:t>agua</a:t>
            </a:r>
            <a:r>
              <a:rPr lang="en-US" sz="1600" dirty="0"/>
              <a:t> </a:t>
            </a:r>
            <a:r>
              <a:rPr lang="en-US" sz="1600" dirty="0" err="1"/>
              <a:t>ayuda</a:t>
            </a:r>
            <a:r>
              <a:rPr lang="en-US" sz="1600" dirty="0"/>
              <a:t> a la </a:t>
            </a:r>
            <a:r>
              <a:rPr lang="en-US" sz="1600" dirty="0" err="1"/>
              <a:t>interpretación</a:t>
            </a:r>
            <a:r>
              <a:rPr lang="en-US" sz="1600" dirty="0"/>
              <a:t> de los </a:t>
            </a:r>
            <a:r>
              <a:rPr lang="en-US" sz="1600" dirty="0" err="1"/>
              <a:t>datos</a:t>
            </a:r>
            <a:r>
              <a:rPr lang="en-US" sz="1600" dirty="0"/>
              <a:t>.</a:t>
            </a:r>
          </a:p>
          <a:p>
            <a:pPr marL="0" indent="0">
              <a:buNone/>
            </a:pPr>
            <a:r>
              <a:rPr lang="en-US" sz="1600" b="1" dirty="0">
                <a:solidFill>
                  <a:schemeClr val="accent1">
                    <a:lumMod val="75000"/>
                  </a:schemeClr>
                </a:solidFill>
              </a:rPr>
              <a:t>Mis </a:t>
            </a:r>
            <a:r>
              <a:rPr lang="en-US" sz="1600" b="1" dirty="0" err="1">
                <a:solidFill>
                  <a:schemeClr val="accent1">
                    <a:lumMod val="75000"/>
                  </a:schemeClr>
                </a:solidFill>
              </a:rPr>
              <a:t>alumnos</a:t>
            </a:r>
            <a:r>
              <a:rPr lang="en-US" sz="1600" b="1" dirty="0">
                <a:solidFill>
                  <a:schemeClr val="accent1">
                    <a:lumMod val="75000"/>
                  </a:schemeClr>
                </a:solidFill>
              </a:rPr>
              <a:t> </a:t>
            </a:r>
            <a:r>
              <a:rPr lang="en-US" sz="1600" b="1" dirty="0" err="1">
                <a:solidFill>
                  <a:schemeClr val="accent1">
                    <a:lumMod val="75000"/>
                  </a:schemeClr>
                </a:solidFill>
              </a:rPr>
              <a:t>están</a:t>
            </a:r>
            <a:r>
              <a:rPr lang="en-US" sz="1600" b="1" dirty="0">
                <a:solidFill>
                  <a:schemeClr val="accent1">
                    <a:lumMod val="75000"/>
                  </a:schemeClr>
                </a:solidFill>
              </a:rPr>
              <a:t> </a:t>
            </a:r>
            <a:r>
              <a:rPr lang="en-US" sz="1600" b="1" dirty="0" err="1">
                <a:solidFill>
                  <a:schemeClr val="accent1">
                    <a:lumMod val="75000"/>
                  </a:schemeClr>
                </a:solidFill>
              </a:rPr>
              <a:t>utilizando</a:t>
            </a:r>
            <a:r>
              <a:rPr lang="en-US" sz="1600" b="1" dirty="0">
                <a:solidFill>
                  <a:schemeClr val="accent1">
                    <a:lumMod val="75000"/>
                  </a:schemeClr>
                </a:solidFill>
              </a:rPr>
              <a:t> un </a:t>
            </a:r>
            <a:r>
              <a:rPr lang="en-US" sz="1600" b="1" dirty="0" err="1">
                <a:solidFill>
                  <a:schemeClr val="accent1">
                    <a:lumMod val="75000"/>
                  </a:schemeClr>
                </a:solidFill>
              </a:rPr>
              <a:t>estanque</a:t>
            </a:r>
            <a:r>
              <a:rPr lang="en-US" sz="1600" b="1" dirty="0">
                <a:solidFill>
                  <a:schemeClr val="accent1">
                    <a:lumMod val="75000"/>
                  </a:schemeClr>
                </a:solidFill>
              </a:rPr>
              <a:t> para </a:t>
            </a:r>
            <a:r>
              <a:rPr lang="en-US" sz="1600" b="1" dirty="0" err="1">
                <a:solidFill>
                  <a:schemeClr val="accent1">
                    <a:lumMod val="75000"/>
                  </a:schemeClr>
                </a:solidFill>
              </a:rPr>
              <a:t>nuestras</a:t>
            </a:r>
            <a:r>
              <a:rPr lang="en-US" sz="1600" b="1" dirty="0">
                <a:solidFill>
                  <a:schemeClr val="accent1">
                    <a:lumMod val="75000"/>
                  </a:schemeClr>
                </a:solidFill>
              </a:rPr>
              <a:t> </a:t>
            </a:r>
            <a:r>
              <a:rPr lang="en-US" sz="1600" b="1" dirty="0" err="1">
                <a:solidFill>
                  <a:schemeClr val="accent1">
                    <a:lumMod val="75000"/>
                  </a:schemeClr>
                </a:solidFill>
              </a:rPr>
              <a:t>mediciones</a:t>
            </a:r>
            <a:r>
              <a:rPr lang="en-US" sz="1600" b="1" dirty="0">
                <a:solidFill>
                  <a:schemeClr val="accent1">
                    <a:lumMod val="75000"/>
                  </a:schemeClr>
                </a:solidFill>
              </a:rPr>
              <a:t> de la </a:t>
            </a:r>
            <a:r>
              <a:rPr lang="en-US" sz="1600" b="1" dirty="0" err="1">
                <a:solidFill>
                  <a:schemeClr val="accent1">
                    <a:lumMod val="75000"/>
                  </a:schemeClr>
                </a:solidFill>
              </a:rPr>
              <a:t>hidrosfera</a:t>
            </a:r>
            <a:r>
              <a:rPr lang="en-US" sz="1600" b="1" dirty="0">
                <a:solidFill>
                  <a:schemeClr val="accent1">
                    <a:lumMod val="75000"/>
                  </a:schemeClr>
                </a:solidFill>
              </a:rPr>
              <a:t>. </a:t>
            </a:r>
            <a:r>
              <a:rPr lang="en-US" sz="1600" b="1" dirty="0" err="1">
                <a:solidFill>
                  <a:schemeClr val="accent1">
                    <a:lumMod val="75000"/>
                  </a:schemeClr>
                </a:solidFill>
              </a:rPr>
              <a:t>Salen</a:t>
            </a:r>
            <a:r>
              <a:rPr lang="en-US" sz="1600" b="1" dirty="0">
                <a:solidFill>
                  <a:schemeClr val="accent1">
                    <a:lumMod val="75000"/>
                  </a:schemeClr>
                </a:solidFill>
              </a:rPr>
              <a:t> </a:t>
            </a:r>
            <a:r>
              <a:rPr lang="en-US" sz="1600" b="1" dirty="0" err="1">
                <a:solidFill>
                  <a:schemeClr val="accent1">
                    <a:lumMod val="75000"/>
                  </a:schemeClr>
                </a:solidFill>
              </a:rPr>
              <a:t>en</a:t>
            </a:r>
            <a:r>
              <a:rPr lang="en-US" sz="1600" b="1" dirty="0">
                <a:solidFill>
                  <a:schemeClr val="accent1">
                    <a:lumMod val="75000"/>
                  </a:schemeClr>
                </a:solidFill>
              </a:rPr>
              <a:t> una </a:t>
            </a:r>
            <a:r>
              <a:rPr lang="en-US" sz="1600" b="1" dirty="0" err="1">
                <a:solidFill>
                  <a:schemeClr val="accent1">
                    <a:lumMod val="75000"/>
                  </a:schemeClr>
                </a:solidFill>
              </a:rPr>
              <a:t>barca</a:t>
            </a:r>
            <a:r>
              <a:rPr lang="en-US" sz="1600" b="1" dirty="0">
                <a:solidFill>
                  <a:schemeClr val="accent1">
                    <a:lumMod val="75000"/>
                  </a:schemeClr>
                </a:solidFill>
              </a:rPr>
              <a:t> y </a:t>
            </a:r>
            <a:r>
              <a:rPr lang="en-US" sz="1600" b="1" dirty="0" err="1">
                <a:solidFill>
                  <a:schemeClr val="accent1">
                    <a:lumMod val="75000"/>
                  </a:schemeClr>
                </a:solidFill>
              </a:rPr>
              <a:t>utilizan</a:t>
            </a:r>
            <a:r>
              <a:rPr lang="en-US" sz="1600" b="1" dirty="0">
                <a:solidFill>
                  <a:schemeClr val="accent1">
                    <a:lumMod val="75000"/>
                  </a:schemeClr>
                </a:solidFill>
              </a:rPr>
              <a:t> un disco Secchi para la </a:t>
            </a:r>
            <a:r>
              <a:rPr lang="en-US" sz="1600" b="1" dirty="0" err="1">
                <a:solidFill>
                  <a:schemeClr val="accent1">
                    <a:lumMod val="75000"/>
                  </a:schemeClr>
                </a:solidFill>
              </a:rPr>
              <a:t>transparencia</a:t>
            </a:r>
            <a:r>
              <a:rPr lang="en-US" sz="1600" b="1" dirty="0">
                <a:solidFill>
                  <a:schemeClr val="accent1">
                    <a:lumMod val="75000"/>
                  </a:schemeClr>
                </a:solidFill>
              </a:rPr>
              <a:t>. No </a:t>
            </a:r>
            <a:r>
              <a:rPr lang="en-US" sz="1600" b="1" dirty="0" err="1">
                <a:solidFill>
                  <a:schemeClr val="accent1">
                    <a:lumMod val="75000"/>
                  </a:schemeClr>
                </a:solidFill>
              </a:rPr>
              <a:t>estamos</a:t>
            </a:r>
            <a:r>
              <a:rPr lang="en-US" sz="1600" b="1" dirty="0">
                <a:solidFill>
                  <a:schemeClr val="accent1">
                    <a:lumMod val="75000"/>
                  </a:schemeClr>
                </a:solidFill>
              </a:rPr>
              <a:t> </a:t>
            </a:r>
            <a:r>
              <a:rPr lang="en-US" sz="1600" b="1" dirty="0" err="1">
                <a:solidFill>
                  <a:schemeClr val="accent1">
                    <a:lumMod val="75000"/>
                  </a:schemeClr>
                </a:solidFill>
              </a:rPr>
              <a:t>seguros</a:t>
            </a:r>
            <a:r>
              <a:rPr lang="en-US" sz="1600" b="1" dirty="0">
                <a:solidFill>
                  <a:schemeClr val="accent1">
                    <a:lumMod val="75000"/>
                  </a:schemeClr>
                </a:solidFill>
              </a:rPr>
              <a:t> de las dos </a:t>
            </a:r>
            <a:r>
              <a:rPr lang="en-US" sz="1600" b="1" dirty="0" err="1">
                <a:solidFill>
                  <a:schemeClr val="accent1">
                    <a:lumMod val="75000"/>
                  </a:schemeClr>
                </a:solidFill>
              </a:rPr>
              <a:t>mediciones</a:t>
            </a:r>
            <a:r>
              <a:rPr lang="en-US" sz="1600" b="1" dirty="0">
                <a:solidFill>
                  <a:schemeClr val="accent1">
                    <a:lumMod val="75000"/>
                  </a:schemeClr>
                </a:solidFill>
              </a:rPr>
              <a:t> que </a:t>
            </a:r>
            <a:r>
              <a:rPr lang="en-US" sz="1600" b="1" dirty="0" err="1">
                <a:solidFill>
                  <a:schemeClr val="accent1">
                    <a:lumMod val="75000"/>
                  </a:schemeClr>
                </a:solidFill>
              </a:rPr>
              <a:t>nos</a:t>
            </a:r>
            <a:r>
              <a:rPr lang="en-US" sz="1600" b="1" dirty="0">
                <a:solidFill>
                  <a:schemeClr val="accent1">
                    <a:lumMod val="75000"/>
                  </a:schemeClr>
                </a:solidFill>
              </a:rPr>
              <a:t> </a:t>
            </a:r>
            <a:r>
              <a:rPr lang="en-US" sz="1600" b="1" dirty="0" err="1">
                <a:solidFill>
                  <a:schemeClr val="accent1">
                    <a:lumMod val="75000"/>
                  </a:schemeClr>
                </a:solidFill>
              </a:rPr>
              <a:t>piden</a:t>
            </a:r>
            <a:r>
              <a:rPr lang="en-US" sz="1600" b="1" dirty="0">
                <a:solidFill>
                  <a:schemeClr val="accent1">
                    <a:lumMod val="75000"/>
                  </a:schemeClr>
                </a:solidFill>
              </a:rPr>
              <a:t>. </a:t>
            </a:r>
            <a:r>
              <a:rPr lang="en-US" sz="1600" b="1" dirty="0" err="1">
                <a:solidFill>
                  <a:schemeClr val="accent1">
                    <a:lumMod val="75000"/>
                  </a:schemeClr>
                </a:solidFill>
              </a:rPr>
              <a:t>Miden</a:t>
            </a:r>
            <a:r>
              <a:rPr lang="en-US" sz="1600" b="1" dirty="0">
                <a:solidFill>
                  <a:schemeClr val="accent1">
                    <a:lumMod val="75000"/>
                  </a:schemeClr>
                </a:solidFill>
              </a:rPr>
              <a:t> la </a:t>
            </a:r>
            <a:r>
              <a:rPr lang="en-US" sz="1600" b="1" dirty="0" err="1">
                <a:solidFill>
                  <a:schemeClr val="accent1">
                    <a:lumMod val="75000"/>
                  </a:schemeClr>
                </a:solidFill>
              </a:rPr>
              <a:t>línea</a:t>
            </a:r>
            <a:r>
              <a:rPr lang="en-US" sz="1600" b="1" dirty="0">
                <a:solidFill>
                  <a:schemeClr val="accent1">
                    <a:lumMod val="75000"/>
                  </a:schemeClr>
                </a:solidFill>
              </a:rPr>
              <a:t> de la </a:t>
            </a:r>
            <a:r>
              <a:rPr lang="en-US" sz="1600" b="1" dirty="0" err="1">
                <a:solidFill>
                  <a:schemeClr val="accent1">
                    <a:lumMod val="75000"/>
                  </a:schemeClr>
                </a:solidFill>
              </a:rPr>
              <a:t>superficie</a:t>
            </a:r>
            <a:r>
              <a:rPr lang="en-US" sz="1600" b="1" dirty="0">
                <a:solidFill>
                  <a:schemeClr val="accent1">
                    <a:lumMod val="75000"/>
                  </a:schemeClr>
                </a:solidFill>
              </a:rPr>
              <a:t> del </a:t>
            </a:r>
            <a:r>
              <a:rPr lang="en-US" sz="1600" b="1" dirty="0" err="1">
                <a:solidFill>
                  <a:schemeClr val="accent1">
                    <a:lumMod val="75000"/>
                  </a:schemeClr>
                </a:solidFill>
              </a:rPr>
              <a:t>agua</a:t>
            </a:r>
            <a:r>
              <a:rPr lang="en-US" sz="1600" b="1" dirty="0">
                <a:solidFill>
                  <a:schemeClr val="accent1">
                    <a:lumMod val="75000"/>
                  </a:schemeClr>
                </a:solidFill>
              </a:rPr>
              <a:t> hasta la </a:t>
            </a:r>
            <a:r>
              <a:rPr lang="en-US" sz="1600" b="1" dirty="0" err="1">
                <a:solidFill>
                  <a:schemeClr val="accent1">
                    <a:lumMod val="75000"/>
                  </a:schemeClr>
                </a:solidFill>
              </a:rPr>
              <a:t>parte</a:t>
            </a:r>
            <a:r>
              <a:rPr lang="en-US" sz="1600" b="1" dirty="0">
                <a:solidFill>
                  <a:schemeClr val="accent1">
                    <a:lumMod val="75000"/>
                  </a:schemeClr>
                </a:solidFill>
              </a:rPr>
              <a:t> superior del disco </a:t>
            </a:r>
            <a:r>
              <a:rPr lang="en-US" sz="1600" b="1" dirty="0" err="1">
                <a:solidFill>
                  <a:schemeClr val="accent1">
                    <a:lumMod val="75000"/>
                  </a:schemeClr>
                </a:solidFill>
              </a:rPr>
              <a:t>cuando</a:t>
            </a:r>
            <a:r>
              <a:rPr lang="en-US" sz="1600" b="1" dirty="0">
                <a:solidFill>
                  <a:schemeClr val="accent1">
                    <a:lumMod val="75000"/>
                  </a:schemeClr>
                </a:solidFill>
              </a:rPr>
              <a:t> </a:t>
            </a:r>
            <a:r>
              <a:rPr lang="en-US" sz="1600" b="1" dirty="0" err="1">
                <a:solidFill>
                  <a:schemeClr val="accent1">
                    <a:lumMod val="75000"/>
                  </a:schemeClr>
                </a:solidFill>
              </a:rPr>
              <a:t>desaparece</a:t>
            </a:r>
            <a:r>
              <a:rPr lang="en-US" sz="1600" b="1" dirty="0">
                <a:solidFill>
                  <a:schemeClr val="accent1">
                    <a:lumMod val="75000"/>
                  </a:schemeClr>
                </a:solidFill>
              </a:rPr>
              <a:t> y </a:t>
            </a:r>
            <a:r>
              <a:rPr lang="en-US" sz="1600" b="1" dirty="0" err="1">
                <a:solidFill>
                  <a:schemeClr val="accent1">
                    <a:lumMod val="75000"/>
                  </a:schemeClr>
                </a:solidFill>
              </a:rPr>
              <a:t>vuelve</a:t>
            </a:r>
            <a:r>
              <a:rPr lang="en-US" sz="1600" b="1" dirty="0">
                <a:solidFill>
                  <a:schemeClr val="accent1">
                    <a:lumMod val="75000"/>
                  </a:schemeClr>
                </a:solidFill>
              </a:rPr>
              <a:t> a </a:t>
            </a:r>
            <a:r>
              <a:rPr lang="en-US" sz="1600" b="1" dirty="0" err="1">
                <a:solidFill>
                  <a:schemeClr val="accent1">
                    <a:lumMod val="75000"/>
                  </a:schemeClr>
                </a:solidFill>
              </a:rPr>
              <a:t>aparecer</a:t>
            </a:r>
            <a:r>
              <a:rPr lang="en-US" sz="1600" b="1" dirty="0">
                <a:solidFill>
                  <a:schemeClr val="accent1">
                    <a:lumMod val="75000"/>
                  </a:schemeClr>
                </a:solidFill>
              </a:rPr>
              <a:t>. ¿</a:t>
            </a:r>
            <a:r>
              <a:rPr lang="en-US" sz="1600" b="1" dirty="0" err="1">
                <a:solidFill>
                  <a:schemeClr val="accent1">
                    <a:lumMod val="75000"/>
                  </a:schemeClr>
                </a:solidFill>
              </a:rPr>
              <a:t>Cuál</a:t>
            </a:r>
            <a:r>
              <a:rPr lang="en-US" sz="1600" b="1" dirty="0">
                <a:solidFill>
                  <a:schemeClr val="accent1">
                    <a:lumMod val="75000"/>
                  </a:schemeClr>
                </a:solidFill>
              </a:rPr>
              <a:t> es la </a:t>
            </a:r>
            <a:r>
              <a:rPr lang="en-US" sz="1600" b="1" dirty="0" err="1">
                <a:solidFill>
                  <a:schemeClr val="accent1">
                    <a:lumMod val="75000"/>
                  </a:schemeClr>
                </a:solidFill>
              </a:rPr>
              <a:t>otra</a:t>
            </a:r>
            <a:r>
              <a:rPr lang="en-US" sz="1600" b="1" dirty="0">
                <a:solidFill>
                  <a:schemeClr val="accent1">
                    <a:lumMod val="75000"/>
                  </a:schemeClr>
                </a:solidFill>
              </a:rPr>
              <a:t> </a:t>
            </a:r>
            <a:r>
              <a:rPr lang="en-US" sz="1600" b="1" dirty="0" err="1">
                <a:solidFill>
                  <a:schemeClr val="accent1">
                    <a:lumMod val="75000"/>
                  </a:schemeClr>
                </a:solidFill>
              </a:rPr>
              <a:t>medida</a:t>
            </a:r>
            <a:r>
              <a:rPr lang="en-US" sz="1600" b="1" dirty="0">
                <a:solidFill>
                  <a:schemeClr val="accent1">
                    <a:lumMod val="75000"/>
                  </a:schemeClr>
                </a:solidFill>
              </a:rPr>
              <a:t>? </a:t>
            </a:r>
          </a:p>
          <a:p>
            <a:pPr marL="0" indent="0">
              <a:buNone/>
            </a:pPr>
            <a:r>
              <a:rPr lang="en-US" sz="1600" dirty="0"/>
              <a:t>Para la </a:t>
            </a:r>
            <a:r>
              <a:rPr lang="en-US" sz="1600" dirty="0" err="1"/>
              <a:t>otra</a:t>
            </a:r>
            <a:r>
              <a:rPr lang="en-US" sz="1600" dirty="0"/>
              <a:t> </a:t>
            </a:r>
            <a:r>
              <a:rPr lang="en-US" sz="1600" dirty="0" err="1"/>
              <a:t>medida</a:t>
            </a:r>
            <a:r>
              <a:rPr lang="en-US" sz="1600" dirty="0"/>
              <a:t>, la </a:t>
            </a:r>
            <a:r>
              <a:rPr lang="en-US" sz="1600" dirty="0" err="1"/>
              <a:t>distancia</a:t>
            </a:r>
            <a:r>
              <a:rPr lang="en-US" sz="1600" dirty="0"/>
              <a:t> </a:t>
            </a:r>
            <a:r>
              <a:rPr lang="en-US" sz="1600" dirty="0" err="1"/>
              <a:t>desde</a:t>
            </a:r>
            <a:r>
              <a:rPr lang="en-US" sz="1600" dirty="0"/>
              <a:t> el </a:t>
            </a:r>
            <a:r>
              <a:rPr lang="en-US" sz="1600" dirty="0" err="1"/>
              <a:t>lugar</a:t>
            </a:r>
            <a:r>
              <a:rPr lang="en-US" sz="1600" dirty="0"/>
              <a:t> </a:t>
            </a:r>
            <a:r>
              <a:rPr lang="en-US" sz="1600" dirty="0" err="1"/>
              <a:t>donde</a:t>
            </a:r>
            <a:r>
              <a:rPr lang="en-US" sz="1600" dirty="0"/>
              <a:t> se lee la </a:t>
            </a:r>
            <a:r>
              <a:rPr lang="en-US" sz="1600" dirty="0" err="1"/>
              <a:t>línea</a:t>
            </a:r>
            <a:r>
              <a:rPr lang="en-US" sz="1600" dirty="0"/>
              <a:t> hasta la </a:t>
            </a:r>
            <a:r>
              <a:rPr lang="en-US" sz="1600" dirty="0" err="1"/>
              <a:t>superficie</a:t>
            </a:r>
            <a:r>
              <a:rPr lang="en-US" sz="1600" dirty="0"/>
              <a:t> del </a:t>
            </a:r>
            <a:r>
              <a:rPr lang="en-US" sz="1600" dirty="0" err="1"/>
              <a:t>agua</a:t>
            </a:r>
            <a:r>
              <a:rPr lang="en-US" sz="1600" dirty="0"/>
              <a:t>, debe </a:t>
            </a:r>
            <a:r>
              <a:rPr lang="en-US" sz="1600" dirty="0" err="1"/>
              <a:t>introducirse</a:t>
            </a:r>
            <a:r>
              <a:rPr lang="en-US" sz="1600" dirty="0"/>
              <a:t> un cero. </a:t>
            </a:r>
            <a:r>
              <a:rPr lang="en-US" sz="1600" dirty="0" err="1"/>
              <a:t>Algunas</a:t>
            </a:r>
            <a:r>
              <a:rPr lang="en-US" sz="1600" dirty="0"/>
              <a:t> </a:t>
            </a:r>
            <a:r>
              <a:rPr lang="en-US" sz="1600" dirty="0" err="1"/>
              <a:t>escuelas</a:t>
            </a:r>
            <a:r>
              <a:rPr lang="en-US" sz="1600" dirty="0"/>
              <a:t> </a:t>
            </a:r>
            <a:r>
              <a:rPr lang="en-US" sz="1600" dirty="0" err="1"/>
              <a:t>realizan</a:t>
            </a:r>
            <a:r>
              <a:rPr lang="en-US" sz="1600" dirty="0"/>
              <a:t> </a:t>
            </a:r>
            <a:r>
              <a:rPr lang="en-US" sz="1600" dirty="0" err="1"/>
              <a:t>lecturas</a:t>
            </a:r>
            <a:r>
              <a:rPr lang="en-US" sz="1600" dirty="0"/>
              <a:t> del Disco Secchi </a:t>
            </a:r>
            <a:r>
              <a:rPr lang="en-US" sz="1600" dirty="0" err="1"/>
              <a:t>desde</a:t>
            </a:r>
            <a:r>
              <a:rPr lang="en-US" sz="1600" dirty="0"/>
              <a:t> un </a:t>
            </a:r>
            <a:r>
              <a:rPr lang="en-US" sz="1600" dirty="0" err="1"/>
              <a:t>puente</a:t>
            </a:r>
            <a:r>
              <a:rPr lang="en-US" sz="1600" dirty="0"/>
              <a:t> o </a:t>
            </a:r>
            <a:r>
              <a:rPr lang="en-US" sz="1600" dirty="0" err="1"/>
              <a:t>muelle</a:t>
            </a:r>
            <a:r>
              <a:rPr lang="en-US" sz="1600" dirty="0"/>
              <a:t>, e </a:t>
            </a:r>
            <a:r>
              <a:rPr lang="en-US" sz="1600" dirty="0" err="1"/>
              <a:t>informan</a:t>
            </a:r>
            <a:r>
              <a:rPr lang="en-US" sz="1600" dirty="0"/>
              <a:t> de la </a:t>
            </a:r>
            <a:r>
              <a:rPr lang="en-US" sz="1600" dirty="0" err="1"/>
              <a:t>profundidad</a:t>
            </a:r>
            <a:r>
              <a:rPr lang="en-US" sz="1600" dirty="0"/>
              <a:t> </a:t>
            </a:r>
            <a:r>
              <a:rPr lang="en-US" sz="1600" dirty="0" err="1"/>
              <a:t>medida</a:t>
            </a:r>
            <a:r>
              <a:rPr lang="en-US" sz="1600" dirty="0"/>
              <a:t> </a:t>
            </a:r>
            <a:r>
              <a:rPr lang="en-US" sz="1600" dirty="0" err="1"/>
              <a:t>utilizando</a:t>
            </a:r>
            <a:r>
              <a:rPr lang="en-US" sz="1600" dirty="0"/>
              <a:t> un </a:t>
            </a:r>
            <a:r>
              <a:rPr lang="en-US" sz="1600" dirty="0" err="1"/>
              <a:t>nivel</a:t>
            </a:r>
            <a:r>
              <a:rPr lang="en-US" sz="1600" dirty="0"/>
              <a:t> de </a:t>
            </a:r>
            <a:r>
              <a:rPr lang="en-US" sz="1600" dirty="0" err="1"/>
              <a:t>referencia</a:t>
            </a:r>
            <a:r>
              <a:rPr lang="en-US" sz="1600" dirty="0"/>
              <a:t> que no es la </a:t>
            </a:r>
            <a:r>
              <a:rPr lang="en-US" sz="1600" dirty="0" err="1"/>
              <a:t>superficie</a:t>
            </a:r>
            <a:r>
              <a:rPr lang="en-US" sz="1600" dirty="0"/>
              <a:t> del </a:t>
            </a:r>
            <a:r>
              <a:rPr lang="en-US" sz="1600" dirty="0" err="1"/>
              <a:t>agua</a:t>
            </a:r>
            <a:r>
              <a:rPr lang="en-US" sz="1600" dirty="0"/>
              <a:t>, </a:t>
            </a:r>
            <a:r>
              <a:rPr lang="en-US" sz="1600" dirty="0" err="1"/>
              <a:t>sino</a:t>
            </a:r>
            <a:r>
              <a:rPr lang="en-US" sz="1600" dirty="0"/>
              <a:t> una </a:t>
            </a:r>
            <a:r>
              <a:rPr lang="en-US" sz="1600" dirty="0" err="1"/>
              <a:t>cierta</a:t>
            </a:r>
            <a:r>
              <a:rPr lang="en-US" sz="1600" dirty="0"/>
              <a:t> </a:t>
            </a:r>
            <a:r>
              <a:rPr lang="en-US" sz="1600" dirty="0" err="1"/>
              <a:t>distancia</a:t>
            </a:r>
            <a:r>
              <a:rPr lang="en-US" sz="1600" dirty="0"/>
              <a:t> por </a:t>
            </a:r>
            <a:r>
              <a:rPr lang="en-US" sz="1600" dirty="0" err="1"/>
              <a:t>encima</a:t>
            </a:r>
            <a:r>
              <a:rPr lang="en-US" sz="1600" dirty="0"/>
              <a:t> de la </a:t>
            </a:r>
            <a:r>
              <a:rPr lang="en-US" sz="1600" dirty="0" err="1"/>
              <a:t>superficie</a:t>
            </a:r>
            <a:r>
              <a:rPr lang="en-US" sz="1600" dirty="0"/>
              <a:t> del </a:t>
            </a:r>
            <a:r>
              <a:rPr lang="en-US" sz="1600" dirty="0" err="1"/>
              <a:t>agua</a:t>
            </a:r>
            <a:r>
              <a:rPr lang="en-US" sz="1600" dirty="0"/>
              <a:t>. Por lo tanto, </a:t>
            </a:r>
            <a:r>
              <a:rPr lang="en-US" sz="1600" dirty="0" err="1"/>
              <a:t>deben</a:t>
            </a:r>
            <a:r>
              <a:rPr lang="en-US" sz="1600" dirty="0"/>
              <a:t> </a:t>
            </a:r>
            <a:r>
              <a:rPr lang="en-US" sz="1600" dirty="0" err="1"/>
              <a:t>introducir</a:t>
            </a:r>
            <a:r>
              <a:rPr lang="en-US" sz="1600" dirty="0"/>
              <a:t> </a:t>
            </a:r>
            <a:r>
              <a:rPr lang="en-US" sz="1600" dirty="0" err="1"/>
              <a:t>también</a:t>
            </a:r>
            <a:r>
              <a:rPr lang="en-US" sz="1600" dirty="0"/>
              <a:t> la </a:t>
            </a:r>
            <a:r>
              <a:rPr lang="en-US" sz="1600" dirty="0" err="1"/>
              <a:t>distancia</a:t>
            </a:r>
            <a:r>
              <a:rPr lang="en-US" sz="1600" dirty="0"/>
              <a:t> </a:t>
            </a:r>
            <a:r>
              <a:rPr lang="en-US" sz="1600" dirty="0" err="1"/>
              <a:t>desde</a:t>
            </a:r>
            <a:r>
              <a:rPr lang="en-US" sz="1600" dirty="0"/>
              <a:t> el </a:t>
            </a:r>
            <a:r>
              <a:rPr lang="en-US" sz="1600" dirty="0" err="1"/>
              <a:t>muelle</a:t>
            </a:r>
            <a:r>
              <a:rPr lang="en-US" sz="1600" dirty="0"/>
              <a:t> hasta el </a:t>
            </a:r>
            <a:r>
              <a:rPr lang="en-US" sz="1600" dirty="0" err="1"/>
              <a:t>agua</a:t>
            </a:r>
            <a:r>
              <a:rPr lang="en-US" sz="1600" dirty="0"/>
              <a:t>. De </a:t>
            </a:r>
            <a:r>
              <a:rPr lang="en-US" sz="1600" dirty="0" err="1"/>
              <a:t>este</a:t>
            </a:r>
            <a:r>
              <a:rPr lang="en-US" sz="1600" dirty="0"/>
              <a:t> modo, </a:t>
            </a:r>
            <a:r>
              <a:rPr lang="en-US" sz="1600" dirty="0" err="1"/>
              <a:t>tenemos</a:t>
            </a:r>
            <a:r>
              <a:rPr lang="en-US" sz="1600" dirty="0"/>
              <a:t> </a:t>
            </a:r>
            <a:r>
              <a:rPr lang="en-US" sz="1600" dirty="0" err="1"/>
              <a:t>todos</a:t>
            </a:r>
            <a:r>
              <a:rPr lang="en-US" sz="1600" dirty="0"/>
              <a:t> los </a:t>
            </a:r>
            <a:r>
              <a:rPr lang="en-US" sz="1600" dirty="0" err="1"/>
              <a:t>datos</a:t>
            </a:r>
            <a:r>
              <a:rPr lang="en-US" sz="1600" dirty="0"/>
              <a:t> </a:t>
            </a:r>
            <a:r>
              <a:rPr lang="en-US" sz="1600" dirty="0" err="1"/>
              <a:t>en</a:t>
            </a:r>
            <a:r>
              <a:rPr lang="en-US" sz="1600" dirty="0"/>
              <a:t> </a:t>
            </a:r>
            <a:r>
              <a:rPr lang="en-US" sz="1600" dirty="0" err="1"/>
              <a:t>bruto</a:t>
            </a:r>
            <a:r>
              <a:rPr lang="en-US" sz="1600" dirty="0"/>
              <a:t> </a:t>
            </a:r>
            <a:r>
              <a:rPr lang="en-US" sz="1600" dirty="0" err="1"/>
              <a:t>en</a:t>
            </a:r>
            <a:r>
              <a:rPr lang="en-US" sz="1600" dirty="0"/>
              <a:t> la base de </a:t>
            </a:r>
            <a:r>
              <a:rPr lang="en-US" sz="1600" dirty="0" err="1"/>
              <a:t>datos</a:t>
            </a:r>
            <a:r>
              <a:rPr lang="en-US" sz="1600" dirty="0"/>
              <a:t>. </a:t>
            </a:r>
          </a:p>
        </p:txBody>
      </p:sp>
      <p:sp>
        <p:nvSpPr>
          <p:cNvPr id="7" name="Rectángulo redondeado 6"/>
          <p:cNvSpPr/>
          <p:nvPr/>
        </p:nvSpPr>
        <p:spPr>
          <a:xfrm>
            <a:off x="7434469" y="127179"/>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Información adicional</a:t>
            </a:r>
            <a:endParaRPr lang="es-AR" sz="1200" dirty="0">
              <a:solidFill>
                <a:schemeClr val="bg1"/>
              </a:solidFill>
            </a:endParaRPr>
          </a:p>
        </p:txBody>
      </p:sp>
      <p:sp>
        <p:nvSpPr>
          <p:cNvPr id="8" name="CuadroTexto 7"/>
          <p:cNvSpPr txBox="1"/>
          <p:nvPr/>
        </p:nvSpPr>
        <p:spPr>
          <a:xfrm>
            <a:off x="29532" y="1078181"/>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Tree>
    <p:extLst>
      <p:ext uri="{BB962C8B-B14F-4D97-AF65-F5344CB8AC3E}">
        <p14:creationId xmlns:p14="http://schemas.microsoft.com/office/powerpoint/2010/main" val="1902061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1302235-4686-FA4D-82D3-9660211AF392}" type="slidenum">
              <a:rPr lang="en-US" smtClean="0"/>
              <a:t>62</a:t>
            </a:fld>
            <a:endParaRPr lang="en-US" dirty="0"/>
          </a:p>
        </p:txBody>
      </p:sp>
      <p:sp>
        <p:nvSpPr>
          <p:cNvPr id="2" name="Title 1"/>
          <p:cNvSpPr>
            <a:spLocks noGrp="1"/>
          </p:cNvSpPr>
          <p:nvPr>
            <p:ph type="title"/>
          </p:nvPr>
        </p:nvSpPr>
        <p:spPr>
          <a:xfrm>
            <a:off x="1298090" y="934400"/>
            <a:ext cx="7313279" cy="932502"/>
          </a:xfrm>
        </p:spPr>
        <p:txBody>
          <a:bodyPr>
            <a:noAutofit/>
          </a:bodyPr>
          <a:lstStyle/>
          <a:p>
            <a:r>
              <a:rPr lang="en-US" sz="2400" b="1" dirty="0" err="1">
                <a:solidFill>
                  <a:srgbClr val="002060"/>
                </a:solidFill>
              </a:rPr>
              <a:t>Conexiones</a:t>
            </a:r>
            <a:r>
              <a:rPr lang="en-US" sz="2400" b="1" dirty="0">
                <a:solidFill>
                  <a:srgbClr val="002060"/>
                </a:solidFill>
              </a:rPr>
              <a:t> con el aula: </a:t>
            </a:r>
            <a:r>
              <a:rPr lang="en-US" sz="2400" b="1" dirty="0" err="1">
                <a:solidFill>
                  <a:srgbClr val="002060"/>
                </a:solidFill>
              </a:rPr>
              <a:t>Secuencia</a:t>
            </a:r>
            <a:r>
              <a:rPr lang="en-US" sz="2400" b="1" dirty="0">
                <a:solidFill>
                  <a:srgbClr val="002060"/>
                </a:solidFill>
              </a:rPr>
              <a:t> </a:t>
            </a:r>
            <a:r>
              <a:rPr lang="en-US" sz="2400" b="1" dirty="0" err="1">
                <a:solidFill>
                  <a:srgbClr val="002060"/>
                </a:solidFill>
              </a:rPr>
              <a:t>sugerida</a:t>
            </a:r>
            <a:r>
              <a:rPr lang="en-US" sz="2400" b="1" dirty="0">
                <a:solidFill>
                  <a:srgbClr val="002060"/>
                </a:solidFill>
              </a:rPr>
              <a:t> de </a:t>
            </a:r>
            <a:r>
              <a:rPr lang="en-US" sz="2400" b="1" dirty="0" err="1">
                <a:solidFill>
                  <a:srgbClr val="002060"/>
                </a:solidFill>
              </a:rPr>
              <a:t>Actividades</a:t>
            </a:r>
            <a:r>
              <a:rPr lang="en-US" sz="2400" b="1" dirty="0">
                <a:solidFill>
                  <a:srgbClr val="002060"/>
                </a:solidFill>
              </a:rPr>
              <a:t> de </a:t>
            </a:r>
            <a:r>
              <a:rPr lang="en-US" sz="2400" b="1" dirty="0" err="1">
                <a:solidFill>
                  <a:srgbClr val="002060"/>
                </a:solidFill>
              </a:rPr>
              <a:t>Aprendizaje</a:t>
            </a:r>
            <a:r>
              <a:rPr lang="en-US" sz="2400" b="1" dirty="0">
                <a:solidFill>
                  <a:srgbClr val="002060"/>
                </a:solidFill>
              </a:rPr>
              <a:t> de la </a:t>
            </a:r>
            <a:r>
              <a:rPr lang="en-US" sz="2400" b="1" dirty="0" err="1">
                <a:solidFill>
                  <a:srgbClr val="002060"/>
                </a:solidFill>
              </a:rPr>
              <a:t>Guía</a:t>
            </a:r>
            <a:r>
              <a:rPr lang="en-US" sz="2400" b="1" dirty="0">
                <a:solidFill>
                  <a:srgbClr val="002060"/>
                </a:solidFill>
              </a:rPr>
              <a:t> del </a:t>
            </a:r>
            <a:r>
              <a:rPr lang="en-US" sz="2400" b="1" dirty="0" err="1">
                <a:solidFill>
                  <a:srgbClr val="002060"/>
                </a:solidFill>
              </a:rPr>
              <a:t>Profesor</a:t>
            </a:r>
            <a:r>
              <a:rPr lang="en-US" sz="2400" b="1" dirty="0">
                <a:solidFill>
                  <a:srgbClr val="002060"/>
                </a:solidFill>
              </a:rPr>
              <a:t> de GLOBE</a:t>
            </a:r>
          </a:p>
        </p:txBody>
      </p:sp>
      <p:sp>
        <p:nvSpPr>
          <p:cNvPr id="3" name="Content Placeholder 2"/>
          <p:cNvSpPr>
            <a:spLocks noGrp="1"/>
          </p:cNvSpPr>
          <p:nvPr>
            <p:ph sz="half" idx="1"/>
          </p:nvPr>
        </p:nvSpPr>
        <p:spPr>
          <a:xfrm>
            <a:off x="1298090" y="2179300"/>
            <a:ext cx="6820671" cy="6539629"/>
          </a:xfrm>
        </p:spPr>
        <p:txBody>
          <a:bodyPr>
            <a:normAutofit/>
          </a:bodyPr>
          <a:lstStyle/>
          <a:p>
            <a:pPr marL="0" indent="0">
              <a:buNone/>
            </a:pPr>
            <a:r>
              <a:rPr lang="en-US" sz="1200" dirty="0">
                <a:solidFill>
                  <a:srgbClr val="000000"/>
                </a:solidFill>
              </a:rPr>
              <a:t>• - La </a:t>
            </a:r>
            <a:r>
              <a:rPr lang="en-US" sz="1200" dirty="0" err="1">
                <a:solidFill>
                  <a:schemeClr val="accent1">
                    <a:lumMod val="75000"/>
                  </a:schemeClr>
                </a:solidFill>
              </a:rPr>
              <a:t>Actividad</a:t>
            </a:r>
            <a:r>
              <a:rPr lang="en-US" sz="1200" dirty="0">
                <a:solidFill>
                  <a:schemeClr val="accent1">
                    <a:lumMod val="75000"/>
                  </a:schemeClr>
                </a:solidFill>
              </a:rPr>
              <a:t> de </a:t>
            </a:r>
            <a:r>
              <a:rPr lang="en-US" sz="1200" dirty="0" err="1">
                <a:solidFill>
                  <a:schemeClr val="accent1">
                    <a:lumMod val="75000"/>
                  </a:schemeClr>
                </a:solidFill>
              </a:rPr>
              <a:t>Aprendizaje</a:t>
            </a:r>
            <a:r>
              <a:rPr lang="en-US" sz="1200" dirty="0">
                <a:solidFill>
                  <a:schemeClr val="accent1">
                    <a:lumMod val="75000"/>
                  </a:schemeClr>
                </a:solidFill>
              </a:rPr>
              <a:t> "Paseo por el </a:t>
            </a:r>
            <a:r>
              <a:rPr lang="en-US" sz="1200" dirty="0" err="1">
                <a:solidFill>
                  <a:schemeClr val="accent1">
                    <a:lumMod val="75000"/>
                  </a:schemeClr>
                </a:solidFill>
              </a:rPr>
              <a:t>agua</a:t>
            </a:r>
            <a:r>
              <a:rPr lang="en-US" sz="1200" dirty="0">
                <a:solidFill>
                  <a:schemeClr val="accent1">
                    <a:lumMod val="75000"/>
                  </a:schemeClr>
                </a:solidFill>
              </a:rPr>
              <a:t>" </a:t>
            </a:r>
            <a:r>
              <a:rPr lang="en-US" sz="1200" dirty="0" err="1">
                <a:solidFill>
                  <a:srgbClr val="000000"/>
                </a:solidFill>
              </a:rPr>
              <a:t>sienta</a:t>
            </a:r>
            <a:r>
              <a:rPr lang="en-US" sz="1200" dirty="0">
                <a:solidFill>
                  <a:srgbClr val="000000"/>
                </a:solidFill>
              </a:rPr>
              <a:t> las bases para el </a:t>
            </a:r>
            <a:r>
              <a:rPr lang="en-US" sz="1200" dirty="0" err="1">
                <a:solidFill>
                  <a:srgbClr val="000000"/>
                </a:solidFill>
              </a:rPr>
              <a:t>desarrollo</a:t>
            </a:r>
            <a:r>
              <a:rPr lang="en-US" sz="1200" dirty="0">
                <a:solidFill>
                  <a:srgbClr val="000000"/>
                </a:solidFill>
              </a:rPr>
              <a:t> de un </a:t>
            </a:r>
            <a:r>
              <a:rPr lang="en-US" sz="1200" dirty="0" err="1">
                <a:solidFill>
                  <a:srgbClr val="000000"/>
                </a:solidFill>
              </a:rPr>
              <a:t>conocimiento</a:t>
            </a:r>
            <a:r>
              <a:rPr lang="en-US" sz="1200" dirty="0">
                <a:solidFill>
                  <a:srgbClr val="000000"/>
                </a:solidFill>
              </a:rPr>
              <a:t> </a:t>
            </a:r>
            <a:r>
              <a:rPr lang="en-US" sz="1200" dirty="0" err="1">
                <a:solidFill>
                  <a:srgbClr val="000000"/>
                </a:solidFill>
              </a:rPr>
              <a:t>básico</a:t>
            </a:r>
            <a:r>
              <a:rPr lang="en-US" sz="1200" dirty="0">
                <a:solidFill>
                  <a:srgbClr val="000000"/>
                </a:solidFill>
              </a:rPr>
              <a:t> y el </a:t>
            </a:r>
            <a:r>
              <a:rPr lang="en-US" sz="1200" dirty="0" err="1">
                <a:solidFill>
                  <a:srgbClr val="000000"/>
                </a:solidFill>
              </a:rPr>
              <a:t>interés</a:t>
            </a:r>
            <a:r>
              <a:rPr lang="en-US" sz="1200" dirty="0">
                <a:solidFill>
                  <a:srgbClr val="000000"/>
                </a:solidFill>
              </a:rPr>
              <a:t> por el Sitio de </a:t>
            </a:r>
            <a:r>
              <a:rPr lang="en-US" sz="1200" dirty="0" err="1">
                <a:solidFill>
                  <a:srgbClr val="000000"/>
                </a:solidFill>
              </a:rPr>
              <a:t>Estudio</a:t>
            </a:r>
            <a:r>
              <a:rPr lang="en-US" sz="1200" dirty="0">
                <a:solidFill>
                  <a:srgbClr val="000000"/>
                </a:solidFill>
              </a:rPr>
              <a:t> de la </a:t>
            </a:r>
            <a:r>
              <a:rPr lang="en-US" sz="1200" dirty="0" err="1">
                <a:solidFill>
                  <a:srgbClr val="000000"/>
                </a:solidFill>
              </a:rPr>
              <a:t>Hidrósfera</a:t>
            </a:r>
            <a:r>
              <a:rPr lang="en-US" sz="1200" dirty="0">
                <a:solidFill>
                  <a:srgbClr val="000000"/>
                </a:solidFill>
              </a:rPr>
              <a:t>. </a:t>
            </a:r>
          </a:p>
          <a:p>
            <a:pPr marL="0" indent="0">
              <a:buNone/>
            </a:pPr>
            <a:r>
              <a:rPr lang="en-US" sz="1200" dirty="0">
                <a:solidFill>
                  <a:srgbClr val="000000"/>
                </a:solidFill>
              </a:rPr>
              <a:t>•. La </a:t>
            </a:r>
            <a:r>
              <a:rPr lang="en-US" sz="1200" dirty="0" err="1">
                <a:solidFill>
                  <a:schemeClr val="accent1">
                    <a:lumMod val="75000"/>
                  </a:schemeClr>
                </a:solidFill>
              </a:rPr>
              <a:t>Actividad</a:t>
            </a:r>
            <a:r>
              <a:rPr lang="en-US" sz="1200" dirty="0">
                <a:solidFill>
                  <a:schemeClr val="accent1">
                    <a:lumMod val="75000"/>
                  </a:schemeClr>
                </a:solidFill>
              </a:rPr>
              <a:t> de </a:t>
            </a:r>
            <a:r>
              <a:rPr lang="en-US" sz="1200" dirty="0" err="1">
                <a:solidFill>
                  <a:schemeClr val="accent1">
                    <a:lumMod val="75000"/>
                  </a:schemeClr>
                </a:solidFill>
              </a:rPr>
              <a:t>Aprendizaje</a:t>
            </a:r>
            <a:r>
              <a:rPr lang="en-US" sz="1200" dirty="0">
                <a:solidFill>
                  <a:schemeClr val="accent1">
                    <a:lumMod val="75000"/>
                  </a:schemeClr>
                </a:solidFill>
              </a:rPr>
              <a:t> </a:t>
            </a:r>
            <a:r>
              <a:rPr lang="en-US" sz="1200" dirty="0">
                <a:solidFill>
                  <a:srgbClr val="000000"/>
                </a:solidFill>
              </a:rPr>
              <a:t>"</a:t>
            </a:r>
            <a:r>
              <a:rPr lang="en-US" sz="1200" dirty="0" err="1">
                <a:solidFill>
                  <a:schemeClr val="accent1">
                    <a:lumMod val="75000"/>
                  </a:schemeClr>
                </a:solidFill>
              </a:rPr>
              <a:t>Modelar</a:t>
            </a:r>
            <a:r>
              <a:rPr lang="en-US" sz="1200" dirty="0">
                <a:solidFill>
                  <a:schemeClr val="accent1">
                    <a:lumMod val="75000"/>
                  </a:schemeClr>
                </a:solidFill>
              </a:rPr>
              <a:t> una </a:t>
            </a:r>
            <a:r>
              <a:rPr lang="en-US" sz="1200" dirty="0" err="1">
                <a:solidFill>
                  <a:schemeClr val="accent1">
                    <a:lumMod val="75000"/>
                  </a:schemeClr>
                </a:solidFill>
              </a:rPr>
              <a:t>cuenca</a:t>
            </a:r>
            <a:r>
              <a:rPr lang="en-US" sz="1200" dirty="0">
                <a:solidFill>
                  <a:schemeClr val="accent1">
                    <a:lumMod val="75000"/>
                  </a:schemeClr>
                </a:solidFill>
              </a:rPr>
              <a:t> </a:t>
            </a:r>
            <a:r>
              <a:rPr lang="en-US" sz="1200" dirty="0" err="1">
                <a:solidFill>
                  <a:schemeClr val="accent1">
                    <a:lumMod val="75000"/>
                  </a:schemeClr>
                </a:solidFill>
              </a:rPr>
              <a:t>hidrográfica</a:t>
            </a:r>
            <a:r>
              <a:rPr lang="en-US" sz="1200" dirty="0">
                <a:solidFill>
                  <a:schemeClr val="accent1">
                    <a:lumMod val="75000"/>
                  </a:schemeClr>
                </a:solidFill>
              </a:rPr>
              <a:t>" </a:t>
            </a:r>
            <a:r>
              <a:rPr lang="en-US" sz="1200" dirty="0" err="1">
                <a:solidFill>
                  <a:srgbClr val="000000"/>
                </a:solidFill>
              </a:rPr>
              <a:t>proporciona</a:t>
            </a:r>
            <a:r>
              <a:rPr lang="en-US" sz="1200" dirty="0">
                <a:solidFill>
                  <a:srgbClr val="000000"/>
                </a:solidFill>
              </a:rPr>
              <a:t> una </a:t>
            </a:r>
            <a:r>
              <a:rPr lang="en-US" sz="1200" dirty="0" err="1">
                <a:solidFill>
                  <a:srgbClr val="000000"/>
                </a:solidFill>
              </a:rPr>
              <a:t>visión</a:t>
            </a:r>
            <a:r>
              <a:rPr lang="en-US" sz="1200" dirty="0">
                <a:solidFill>
                  <a:srgbClr val="000000"/>
                </a:solidFill>
              </a:rPr>
              <a:t> general de la </a:t>
            </a:r>
            <a:r>
              <a:rPr lang="en-US" sz="1200" dirty="0" err="1">
                <a:solidFill>
                  <a:srgbClr val="000000"/>
                </a:solidFill>
              </a:rPr>
              <a:t>cuenca</a:t>
            </a:r>
            <a:r>
              <a:rPr lang="en-US" sz="1200" dirty="0">
                <a:solidFill>
                  <a:srgbClr val="000000"/>
                </a:solidFill>
              </a:rPr>
              <a:t> </a:t>
            </a:r>
            <a:r>
              <a:rPr lang="en-US" sz="1200" dirty="0" err="1">
                <a:solidFill>
                  <a:srgbClr val="000000"/>
                </a:solidFill>
              </a:rPr>
              <a:t>hidrográfica</a:t>
            </a:r>
            <a:r>
              <a:rPr lang="en-US" sz="1200" dirty="0">
                <a:solidFill>
                  <a:srgbClr val="000000"/>
                </a:solidFill>
              </a:rPr>
              <a:t> de los </a:t>
            </a:r>
            <a:r>
              <a:rPr lang="en-US" sz="1200" dirty="0" err="1">
                <a:solidFill>
                  <a:srgbClr val="000000"/>
                </a:solidFill>
              </a:rPr>
              <a:t>alumnos</a:t>
            </a:r>
            <a:r>
              <a:rPr lang="en-US" sz="1200" dirty="0">
                <a:solidFill>
                  <a:srgbClr val="000000"/>
                </a:solidFill>
              </a:rPr>
              <a:t> y del </a:t>
            </a:r>
            <a:r>
              <a:rPr lang="en-US" sz="1200" dirty="0" err="1">
                <a:solidFill>
                  <a:srgbClr val="000000"/>
                </a:solidFill>
              </a:rPr>
              <a:t>agua</a:t>
            </a:r>
            <a:r>
              <a:rPr lang="en-US" sz="1200" dirty="0">
                <a:solidFill>
                  <a:srgbClr val="000000"/>
                </a:solidFill>
              </a:rPr>
              <a:t> y del </a:t>
            </a:r>
            <a:r>
              <a:rPr lang="en-US" sz="1200" dirty="0" err="1">
                <a:solidFill>
                  <a:srgbClr val="000000"/>
                </a:solidFill>
              </a:rPr>
              <a:t>lugar</a:t>
            </a:r>
            <a:r>
              <a:rPr lang="en-US" sz="1200" dirty="0">
                <a:solidFill>
                  <a:srgbClr val="000000"/>
                </a:solidFill>
              </a:rPr>
              <a:t> de </a:t>
            </a:r>
            <a:r>
              <a:rPr lang="en-US" sz="1200" dirty="0" err="1">
                <a:solidFill>
                  <a:srgbClr val="000000"/>
                </a:solidFill>
              </a:rPr>
              <a:t>estudio</a:t>
            </a:r>
            <a:r>
              <a:rPr lang="en-US" sz="1200" dirty="0">
                <a:solidFill>
                  <a:srgbClr val="000000"/>
                </a:solidFill>
              </a:rPr>
              <a:t> </a:t>
            </a:r>
            <a:r>
              <a:rPr lang="en-US" sz="1200" dirty="0" err="1">
                <a:solidFill>
                  <a:srgbClr val="000000"/>
                </a:solidFill>
              </a:rPr>
              <a:t>en</a:t>
            </a:r>
            <a:r>
              <a:rPr lang="en-US" sz="1200" dirty="0">
                <a:solidFill>
                  <a:srgbClr val="000000"/>
                </a:solidFill>
              </a:rPr>
              <a:t> </a:t>
            </a:r>
            <a:r>
              <a:rPr lang="en-US" sz="1200" dirty="0" err="1">
                <a:solidFill>
                  <a:srgbClr val="000000"/>
                </a:solidFill>
              </a:rPr>
              <a:t>relación</a:t>
            </a:r>
            <a:r>
              <a:rPr lang="en-US" sz="1200" dirty="0">
                <a:solidFill>
                  <a:srgbClr val="000000"/>
                </a:solidFill>
              </a:rPr>
              <a:t> con </a:t>
            </a:r>
            <a:r>
              <a:rPr lang="en-US" sz="1200" dirty="0" err="1">
                <a:solidFill>
                  <a:srgbClr val="000000"/>
                </a:solidFill>
              </a:rPr>
              <a:t>esta</a:t>
            </a:r>
            <a:r>
              <a:rPr lang="en-US" sz="1200" dirty="0">
                <a:solidFill>
                  <a:srgbClr val="000000"/>
                </a:solidFill>
              </a:rPr>
              <a:t> </a:t>
            </a:r>
            <a:r>
              <a:rPr lang="en-US" sz="1200" dirty="0" err="1">
                <a:solidFill>
                  <a:srgbClr val="000000"/>
                </a:solidFill>
              </a:rPr>
              <a:t>cuenca</a:t>
            </a:r>
            <a:r>
              <a:rPr lang="en-US" sz="1200" dirty="0">
                <a:solidFill>
                  <a:srgbClr val="000000"/>
                </a:solidFill>
              </a:rPr>
              <a:t>.</a:t>
            </a:r>
          </a:p>
          <a:p>
            <a:pPr marL="0" indent="0">
              <a:buNone/>
            </a:pPr>
            <a:r>
              <a:rPr lang="en-US" sz="1200" dirty="0">
                <a:solidFill>
                  <a:srgbClr val="000000"/>
                </a:solidFill>
              </a:rPr>
              <a:t>• Trace un </a:t>
            </a:r>
            <a:r>
              <a:rPr lang="en-US" sz="1200" dirty="0" err="1">
                <a:solidFill>
                  <a:srgbClr val="000000"/>
                </a:solidFill>
              </a:rPr>
              <a:t>mapa</a:t>
            </a:r>
            <a:r>
              <a:rPr lang="en-US" sz="1200" dirty="0">
                <a:solidFill>
                  <a:srgbClr val="000000"/>
                </a:solidFill>
              </a:rPr>
              <a:t> de </a:t>
            </a:r>
            <a:r>
              <a:rPr lang="en-US" sz="1200" dirty="0" err="1">
                <a:solidFill>
                  <a:srgbClr val="000000"/>
                </a:solidFill>
              </a:rPr>
              <a:t>su</a:t>
            </a:r>
            <a:r>
              <a:rPr lang="en-US" sz="1200" dirty="0">
                <a:solidFill>
                  <a:srgbClr val="000000"/>
                </a:solidFill>
              </a:rPr>
              <a:t> Sitio de </a:t>
            </a:r>
            <a:r>
              <a:rPr lang="en-US" sz="1200" dirty="0" err="1">
                <a:solidFill>
                  <a:srgbClr val="000000"/>
                </a:solidFill>
              </a:rPr>
              <a:t>Estudio</a:t>
            </a:r>
            <a:r>
              <a:rPr lang="en-US" sz="1200" dirty="0">
                <a:solidFill>
                  <a:srgbClr val="000000"/>
                </a:solidFill>
              </a:rPr>
              <a:t> de la </a:t>
            </a:r>
            <a:r>
              <a:rPr lang="en-US" sz="1200" dirty="0" err="1">
                <a:solidFill>
                  <a:srgbClr val="000000"/>
                </a:solidFill>
              </a:rPr>
              <a:t>Hidrósfera</a:t>
            </a:r>
            <a:r>
              <a:rPr lang="en-US" sz="1200" dirty="0">
                <a:solidFill>
                  <a:srgbClr val="000000"/>
                </a:solidFill>
              </a:rPr>
              <a:t>. Al principio de </a:t>
            </a:r>
            <a:r>
              <a:rPr lang="en-US" sz="1200" dirty="0" err="1">
                <a:solidFill>
                  <a:srgbClr val="000000"/>
                </a:solidFill>
              </a:rPr>
              <a:t>su</a:t>
            </a:r>
            <a:r>
              <a:rPr lang="en-US" sz="1200" dirty="0">
                <a:solidFill>
                  <a:srgbClr val="000000"/>
                </a:solidFill>
              </a:rPr>
              <a:t> </a:t>
            </a:r>
            <a:r>
              <a:rPr lang="en-US" sz="1200" dirty="0" err="1">
                <a:solidFill>
                  <a:srgbClr val="000000"/>
                </a:solidFill>
              </a:rPr>
              <a:t>estudio</a:t>
            </a:r>
            <a:r>
              <a:rPr lang="en-US" sz="1200" dirty="0">
                <a:solidFill>
                  <a:srgbClr val="000000"/>
                </a:solidFill>
              </a:rPr>
              <a:t>, </a:t>
            </a:r>
            <a:r>
              <a:rPr lang="en-US" sz="1200" dirty="0" err="1">
                <a:solidFill>
                  <a:srgbClr val="000000"/>
                </a:solidFill>
              </a:rPr>
              <a:t>como</a:t>
            </a:r>
            <a:r>
              <a:rPr lang="en-US" sz="1200" dirty="0">
                <a:solidFill>
                  <a:srgbClr val="000000"/>
                </a:solidFill>
              </a:rPr>
              <a:t> </a:t>
            </a:r>
            <a:r>
              <a:rPr lang="en-US" sz="1200" dirty="0" err="1">
                <a:solidFill>
                  <a:srgbClr val="000000"/>
                </a:solidFill>
              </a:rPr>
              <a:t>parte</a:t>
            </a:r>
            <a:r>
              <a:rPr lang="en-US" sz="1200" dirty="0">
                <a:solidFill>
                  <a:srgbClr val="000000"/>
                </a:solidFill>
              </a:rPr>
              <a:t> de la </a:t>
            </a:r>
            <a:r>
              <a:rPr lang="en-US" sz="1200" dirty="0" err="1">
                <a:solidFill>
                  <a:srgbClr val="000000"/>
                </a:solidFill>
              </a:rPr>
              <a:t>definición</a:t>
            </a:r>
            <a:r>
              <a:rPr lang="en-US" sz="1200" dirty="0">
                <a:solidFill>
                  <a:srgbClr val="000000"/>
                </a:solidFill>
              </a:rPr>
              <a:t> de </a:t>
            </a:r>
            <a:r>
              <a:rPr lang="en-US" sz="1200" dirty="0" err="1">
                <a:solidFill>
                  <a:srgbClr val="000000"/>
                </a:solidFill>
              </a:rPr>
              <a:t>su</a:t>
            </a:r>
            <a:r>
              <a:rPr lang="en-US" sz="1200" dirty="0">
                <a:solidFill>
                  <a:srgbClr val="000000"/>
                </a:solidFill>
              </a:rPr>
              <a:t> sitio, y una </a:t>
            </a:r>
            <a:r>
              <a:rPr lang="en-US" sz="1200" dirty="0" err="1">
                <a:solidFill>
                  <a:srgbClr val="000000"/>
                </a:solidFill>
              </a:rPr>
              <a:t>vez</a:t>
            </a:r>
            <a:r>
              <a:rPr lang="en-US" sz="1200" dirty="0">
                <a:solidFill>
                  <a:srgbClr val="000000"/>
                </a:solidFill>
              </a:rPr>
              <a:t> al </a:t>
            </a:r>
            <a:r>
              <a:rPr lang="en-US" sz="1200" dirty="0" err="1">
                <a:solidFill>
                  <a:srgbClr val="000000"/>
                </a:solidFill>
              </a:rPr>
              <a:t>año</a:t>
            </a:r>
            <a:r>
              <a:rPr lang="en-US" sz="1200" dirty="0">
                <a:solidFill>
                  <a:srgbClr val="000000"/>
                </a:solidFill>
              </a:rPr>
              <a:t> a </a:t>
            </a:r>
            <a:r>
              <a:rPr lang="en-US" sz="1200" dirty="0" err="1">
                <a:solidFill>
                  <a:srgbClr val="000000"/>
                </a:solidFill>
              </a:rPr>
              <a:t>partir</a:t>
            </a:r>
            <a:r>
              <a:rPr lang="en-US" sz="1200" dirty="0">
                <a:solidFill>
                  <a:srgbClr val="000000"/>
                </a:solidFill>
              </a:rPr>
              <a:t> de </a:t>
            </a:r>
            <a:r>
              <a:rPr lang="en-US" sz="1200" dirty="0" err="1">
                <a:solidFill>
                  <a:srgbClr val="000000"/>
                </a:solidFill>
              </a:rPr>
              <a:t>entonces</a:t>
            </a:r>
            <a:r>
              <a:rPr lang="en-US" sz="1200" dirty="0">
                <a:solidFill>
                  <a:srgbClr val="000000"/>
                </a:solidFill>
              </a:rPr>
              <a:t>, cree un </a:t>
            </a:r>
            <a:r>
              <a:rPr lang="en-US" sz="1200" dirty="0" err="1">
                <a:solidFill>
                  <a:srgbClr val="000000"/>
                </a:solidFill>
              </a:rPr>
              <a:t>mapa</a:t>
            </a:r>
            <a:r>
              <a:rPr lang="en-US" sz="1200" dirty="0">
                <a:solidFill>
                  <a:srgbClr val="000000"/>
                </a:solidFill>
              </a:rPr>
              <a:t> del Sitio de </a:t>
            </a:r>
            <a:r>
              <a:rPr lang="en-US" sz="1200" dirty="0" err="1">
                <a:solidFill>
                  <a:srgbClr val="000000"/>
                </a:solidFill>
              </a:rPr>
              <a:t>Estudio</a:t>
            </a:r>
            <a:r>
              <a:rPr lang="en-US" sz="1200" dirty="0">
                <a:solidFill>
                  <a:srgbClr val="000000"/>
                </a:solidFill>
              </a:rPr>
              <a:t> de la </a:t>
            </a:r>
            <a:r>
              <a:rPr lang="en-US" sz="1200" dirty="0" err="1">
                <a:solidFill>
                  <a:srgbClr val="000000"/>
                </a:solidFill>
              </a:rPr>
              <a:t>Hidrósfera</a:t>
            </a:r>
            <a:r>
              <a:rPr lang="en-US" sz="1200" dirty="0">
                <a:solidFill>
                  <a:srgbClr val="000000"/>
                </a:solidFill>
              </a:rPr>
              <a:t> y tome </a:t>
            </a:r>
            <a:r>
              <a:rPr lang="en-US" sz="1200" dirty="0" err="1">
                <a:solidFill>
                  <a:srgbClr val="000000"/>
                </a:solidFill>
              </a:rPr>
              <a:t>fotografías</a:t>
            </a:r>
            <a:r>
              <a:rPr lang="en-US" sz="1200" dirty="0">
                <a:solidFill>
                  <a:srgbClr val="000000"/>
                </a:solidFill>
              </a:rPr>
              <a:t>.</a:t>
            </a:r>
          </a:p>
          <a:p>
            <a:pPr marL="0" indent="0">
              <a:buNone/>
            </a:pPr>
            <a:r>
              <a:rPr lang="en-US" sz="1200" dirty="0">
                <a:solidFill>
                  <a:srgbClr val="000000"/>
                </a:solidFill>
              </a:rPr>
              <a:t>• - La </a:t>
            </a:r>
            <a:r>
              <a:rPr lang="en-US" sz="1200" dirty="0" err="1">
                <a:solidFill>
                  <a:srgbClr val="000000"/>
                </a:solidFill>
              </a:rPr>
              <a:t>actividad</a:t>
            </a:r>
            <a:r>
              <a:rPr lang="en-US" sz="1200" dirty="0">
                <a:solidFill>
                  <a:srgbClr val="000000"/>
                </a:solidFill>
              </a:rPr>
              <a:t> de </a:t>
            </a:r>
            <a:r>
              <a:rPr lang="en-US" sz="1200" dirty="0" err="1">
                <a:solidFill>
                  <a:srgbClr val="000000"/>
                </a:solidFill>
              </a:rPr>
              <a:t>aprendizaje</a:t>
            </a:r>
            <a:r>
              <a:rPr lang="en-US" sz="1200" dirty="0">
                <a:solidFill>
                  <a:srgbClr val="000000"/>
                </a:solidFill>
              </a:rPr>
              <a:t> "</a:t>
            </a:r>
            <a:r>
              <a:rPr lang="en-US" sz="1200" dirty="0" err="1">
                <a:solidFill>
                  <a:schemeClr val="accent1">
                    <a:lumMod val="75000"/>
                  </a:schemeClr>
                </a:solidFill>
              </a:rPr>
              <a:t>Practicando</a:t>
            </a:r>
            <a:r>
              <a:rPr lang="en-US" sz="1200" dirty="0">
                <a:solidFill>
                  <a:schemeClr val="accent1">
                    <a:lumMod val="75000"/>
                  </a:schemeClr>
                </a:solidFill>
              </a:rPr>
              <a:t> sus </a:t>
            </a:r>
            <a:r>
              <a:rPr lang="en-US" sz="1200" dirty="0" err="1">
                <a:solidFill>
                  <a:schemeClr val="accent1">
                    <a:lumMod val="75000"/>
                  </a:schemeClr>
                </a:solidFill>
              </a:rPr>
              <a:t>protocolos</a:t>
            </a:r>
            <a:r>
              <a:rPr lang="en-US" sz="1200" dirty="0">
                <a:solidFill>
                  <a:srgbClr val="000000"/>
                </a:solidFill>
              </a:rPr>
              <a:t>" </a:t>
            </a:r>
            <a:r>
              <a:rPr lang="en-US" sz="1200" dirty="0" err="1">
                <a:solidFill>
                  <a:srgbClr val="000000"/>
                </a:solidFill>
              </a:rPr>
              <a:t>guía</a:t>
            </a:r>
            <a:r>
              <a:rPr lang="en-US" sz="1200" dirty="0">
                <a:solidFill>
                  <a:srgbClr val="000000"/>
                </a:solidFill>
              </a:rPr>
              <a:t> a los </a:t>
            </a:r>
            <a:r>
              <a:rPr lang="en-US" sz="1200" dirty="0" err="1">
                <a:solidFill>
                  <a:srgbClr val="000000"/>
                </a:solidFill>
              </a:rPr>
              <a:t>estudiantes</a:t>
            </a:r>
            <a:r>
              <a:rPr lang="en-US" sz="1200" dirty="0">
                <a:solidFill>
                  <a:srgbClr val="000000"/>
                </a:solidFill>
              </a:rPr>
              <a:t> </a:t>
            </a:r>
            <a:r>
              <a:rPr lang="en-US" sz="1200" dirty="0" err="1">
                <a:solidFill>
                  <a:srgbClr val="000000"/>
                </a:solidFill>
              </a:rPr>
              <a:t>en</a:t>
            </a:r>
            <a:r>
              <a:rPr lang="en-US" sz="1200" dirty="0">
                <a:solidFill>
                  <a:srgbClr val="000000"/>
                </a:solidFill>
              </a:rPr>
              <a:t> el </a:t>
            </a:r>
            <a:r>
              <a:rPr lang="en-US" sz="1200" dirty="0" err="1">
                <a:solidFill>
                  <a:srgbClr val="000000"/>
                </a:solidFill>
              </a:rPr>
              <a:t>aprendizaje</a:t>
            </a:r>
            <a:r>
              <a:rPr lang="en-US" sz="1200" dirty="0">
                <a:solidFill>
                  <a:srgbClr val="000000"/>
                </a:solidFill>
              </a:rPr>
              <a:t> del </a:t>
            </a:r>
            <a:r>
              <a:rPr lang="en-US" sz="1200" dirty="0" err="1">
                <a:solidFill>
                  <a:srgbClr val="000000"/>
                </a:solidFill>
              </a:rPr>
              <a:t>uso</a:t>
            </a:r>
            <a:r>
              <a:rPr lang="en-US" sz="1200" dirty="0">
                <a:solidFill>
                  <a:srgbClr val="000000"/>
                </a:solidFill>
              </a:rPr>
              <a:t> de los </a:t>
            </a:r>
            <a:r>
              <a:rPr lang="en-US" sz="1200" dirty="0" err="1">
                <a:solidFill>
                  <a:srgbClr val="000000"/>
                </a:solidFill>
              </a:rPr>
              <a:t>instrumentos</a:t>
            </a:r>
            <a:r>
              <a:rPr lang="en-US" sz="1200" dirty="0">
                <a:solidFill>
                  <a:srgbClr val="000000"/>
                </a:solidFill>
              </a:rPr>
              <a:t> y </a:t>
            </a:r>
            <a:r>
              <a:rPr lang="en-US" sz="1200" dirty="0" err="1">
                <a:solidFill>
                  <a:srgbClr val="000000"/>
                </a:solidFill>
              </a:rPr>
              <a:t>en</a:t>
            </a:r>
            <a:r>
              <a:rPr lang="en-US" sz="1200" dirty="0">
                <a:solidFill>
                  <a:srgbClr val="000000"/>
                </a:solidFill>
              </a:rPr>
              <a:t> el </a:t>
            </a:r>
            <a:r>
              <a:rPr lang="en-US" sz="1200" dirty="0" err="1">
                <a:solidFill>
                  <a:srgbClr val="000000"/>
                </a:solidFill>
              </a:rPr>
              <a:t>seguimiento</a:t>
            </a:r>
            <a:r>
              <a:rPr lang="en-US" sz="1200" dirty="0">
                <a:solidFill>
                  <a:srgbClr val="000000"/>
                </a:solidFill>
              </a:rPr>
              <a:t> de los </a:t>
            </a:r>
            <a:r>
              <a:rPr lang="en-US" sz="1200" dirty="0" err="1">
                <a:solidFill>
                  <a:srgbClr val="000000"/>
                </a:solidFill>
              </a:rPr>
              <a:t>protocolos</a:t>
            </a:r>
            <a:r>
              <a:rPr lang="en-US" sz="1200" dirty="0">
                <a:solidFill>
                  <a:srgbClr val="000000"/>
                </a:solidFill>
              </a:rPr>
              <a:t> para que </a:t>
            </a:r>
            <a:r>
              <a:rPr lang="en-US" sz="1200" dirty="0" err="1">
                <a:solidFill>
                  <a:srgbClr val="000000"/>
                </a:solidFill>
              </a:rPr>
              <a:t>puedan</a:t>
            </a:r>
            <a:r>
              <a:rPr lang="en-US" sz="1200" dirty="0">
                <a:solidFill>
                  <a:srgbClr val="000000"/>
                </a:solidFill>
              </a:rPr>
              <a:t> </a:t>
            </a:r>
            <a:r>
              <a:rPr lang="en-US" sz="1200" dirty="0" err="1">
                <a:solidFill>
                  <a:srgbClr val="000000"/>
                </a:solidFill>
              </a:rPr>
              <a:t>recopilar</a:t>
            </a:r>
            <a:r>
              <a:rPr lang="en-US" sz="1200" dirty="0">
                <a:solidFill>
                  <a:srgbClr val="000000"/>
                </a:solidFill>
              </a:rPr>
              <a:t> </a:t>
            </a:r>
            <a:r>
              <a:rPr lang="en-US" sz="1200" dirty="0" err="1">
                <a:solidFill>
                  <a:srgbClr val="000000"/>
                </a:solidFill>
              </a:rPr>
              <a:t>datos</a:t>
            </a:r>
            <a:r>
              <a:rPr lang="en-US" sz="1200" dirty="0">
                <a:solidFill>
                  <a:srgbClr val="000000"/>
                </a:solidFill>
              </a:rPr>
              <a:t> </a:t>
            </a:r>
            <a:r>
              <a:rPr lang="en-US" sz="1200" dirty="0" err="1">
                <a:solidFill>
                  <a:srgbClr val="000000"/>
                </a:solidFill>
              </a:rPr>
              <a:t>fiables</a:t>
            </a:r>
            <a:endParaRPr lang="en-US" sz="1200" dirty="0">
              <a:solidFill>
                <a:srgbClr val="000000"/>
              </a:solidFill>
            </a:endParaRPr>
          </a:p>
          <a:p>
            <a:pPr marL="0" indent="0">
              <a:buNone/>
            </a:pPr>
            <a:r>
              <a:rPr lang="en-US" sz="1200" dirty="0">
                <a:solidFill>
                  <a:srgbClr val="000000"/>
                </a:solidFill>
              </a:rPr>
              <a:t>•  </a:t>
            </a:r>
            <a:r>
              <a:rPr lang="en-US" sz="1200" dirty="0" err="1">
                <a:solidFill>
                  <a:srgbClr val="000000"/>
                </a:solidFill>
              </a:rPr>
              <a:t>Comience</a:t>
            </a:r>
            <a:r>
              <a:rPr lang="en-US" sz="1200" dirty="0">
                <a:solidFill>
                  <a:srgbClr val="000000"/>
                </a:solidFill>
              </a:rPr>
              <a:t> el </a:t>
            </a:r>
            <a:r>
              <a:rPr lang="en-US" sz="1200" dirty="0" err="1">
                <a:solidFill>
                  <a:srgbClr val="000000"/>
                </a:solidFill>
              </a:rPr>
              <a:t>muestreo</a:t>
            </a:r>
            <a:r>
              <a:rPr lang="en-US" sz="1200" dirty="0">
                <a:solidFill>
                  <a:srgbClr val="000000"/>
                </a:solidFill>
              </a:rPr>
              <a:t> de campo. Vaya al sitio y </a:t>
            </a:r>
            <a:r>
              <a:rPr lang="en-US" sz="1200" dirty="0" err="1">
                <a:solidFill>
                  <a:srgbClr val="000000"/>
                </a:solidFill>
              </a:rPr>
              <a:t>comience</a:t>
            </a:r>
            <a:r>
              <a:rPr lang="en-US" sz="1200" dirty="0">
                <a:solidFill>
                  <a:srgbClr val="000000"/>
                </a:solidFill>
              </a:rPr>
              <a:t> las </a:t>
            </a:r>
            <a:r>
              <a:rPr lang="en-US" sz="1200" dirty="0" err="1">
                <a:solidFill>
                  <a:srgbClr val="000000"/>
                </a:solidFill>
              </a:rPr>
              <a:t>mediciones</a:t>
            </a:r>
            <a:r>
              <a:rPr lang="en-US" sz="1200" dirty="0">
                <a:solidFill>
                  <a:srgbClr val="000000"/>
                </a:solidFill>
              </a:rPr>
              <a:t> </a:t>
            </a:r>
            <a:r>
              <a:rPr lang="en-US" sz="1200" dirty="0" err="1">
                <a:solidFill>
                  <a:srgbClr val="000000"/>
                </a:solidFill>
              </a:rPr>
              <a:t>semanales</a:t>
            </a:r>
            <a:r>
              <a:rPr lang="en-US" sz="1200" dirty="0">
                <a:solidFill>
                  <a:srgbClr val="000000"/>
                </a:solidFill>
              </a:rPr>
              <a:t> del </a:t>
            </a:r>
            <a:r>
              <a:rPr lang="en-US" sz="1200" dirty="0" err="1">
                <a:solidFill>
                  <a:srgbClr val="000000"/>
                </a:solidFill>
              </a:rPr>
              <a:t>agua</a:t>
            </a:r>
            <a:r>
              <a:rPr lang="en-US" sz="1200" dirty="0">
                <a:solidFill>
                  <a:srgbClr val="000000"/>
                </a:solidFill>
              </a:rPr>
              <a:t>.</a:t>
            </a:r>
          </a:p>
          <a:p>
            <a:pPr marL="0" indent="0">
              <a:buNone/>
            </a:pPr>
            <a:r>
              <a:rPr lang="en-US" sz="1200" dirty="0">
                <a:solidFill>
                  <a:srgbClr val="000000"/>
                </a:solidFill>
              </a:rPr>
              <a:t>• </a:t>
            </a:r>
            <a:r>
              <a:rPr lang="en-US" sz="1200" dirty="0" err="1">
                <a:solidFill>
                  <a:srgbClr val="000000"/>
                </a:solidFill>
              </a:rPr>
              <a:t>Utilice</a:t>
            </a:r>
            <a:r>
              <a:rPr lang="en-US" sz="1200" dirty="0">
                <a:solidFill>
                  <a:srgbClr val="000000"/>
                </a:solidFill>
              </a:rPr>
              <a:t> la </a:t>
            </a:r>
            <a:r>
              <a:rPr lang="en-US" sz="1200" dirty="0" err="1">
                <a:solidFill>
                  <a:srgbClr val="000000"/>
                </a:solidFill>
              </a:rPr>
              <a:t>sección</a:t>
            </a:r>
            <a:r>
              <a:rPr lang="en-US" sz="1200" dirty="0">
                <a:solidFill>
                  <a:srgbClr val="000000"/>
                </a:solidFill>
              </a:rPr>
              <a:t> </a:t>
            </a:r>
            <a:r>
              <a:rPr lang="en-US" sz="1200" dirty="0" err="1">
                <a:solidFill>
                  <a:srgbClr val="000000"/>
                </a:solidFill>
              </a:rPr>
              <a:t>Mirando</a:t>
            </a:r>
            <a:r>
              <a:rPr lang="en-US" sz="1200" dirty="0">
                <a:solidFill>
                  <a:srgbClr val="000000"/>
                </a:solidFill>
              </a:rPr>
              <a:t> los </a:t>
            </a:r>
            <a:r>
              <a:rPr lang="en-US" sz="1200" dirty="0" err="1">
                <a:solidFill>
                  <a:srgbClr val="000000"/>
                </a:solidFill>
              </a:rPr>
              <a:t>Datos</a:t>
            </a:r>
            <a:r>
              <a:rPr lang="en-US" sz="1200" dirty="0">
                <a:solidFill>
                  <a:srgbClr val="000000"/>
                </a:solidFill>
              </a:rPr>
              <a:t> al final de </a:t>
            </a:r>
            <a:r>
              <a:rPr lang="en-US" sz="1200" dirty="0" err="1">
                <a:solidFill>
                  <a:srgbClr val="000000"/>
                </a:solidFill>
              </a:rPr>
              <a:t>cada</a:t>
            </a:r>
            <a:r>
              <a:rPr lang="en-US" sz="1200" dirty="0">
                <a:solidFill>
                  <a:srgbClr val="000000"/>
                </a:solidFill>
              </a:rPr>
              <a:t> </a:t>
            </a:r>
            <a:r>
              <a:rPr lang="en-US" sz="1200" dirty="0" err="1">
                <a:solidFill>
                  <a:srgbClr val="000000"/>
                </a:solidFill>
              </a:rPr>
              <a:t>protocolo</a:t>
            </a:r>
            <a:r>
              <a:rPr lang="en-US" sz="1200" dirty="0">
                <a:solidFill>
                  <a:srgbClr val="000000"/>
                </a:solidFill>
              </a:rPr>
              <a:t> </a:t>
            </a:r>
            <a:r>
              <a:rPr lang="en-US" sz="1200" dirty="0" err="1">
                <a:solidFill>
                  <a:srgbClr val="000000"/>
                </a:solidFill>
              </a:rPr>
              <a:t>como</a:t>
            </a:r>
            <a:r>
              <a:rPr lang="en-US" sz="1200" dirty="0">
                <a:solidFill>
                  <a:srgbClr val="000000"/>
                </a:solidFill>
              </a:rPr>
              <a:t> </a:t>
            </a:r>
            <a:r>
              <a:rPr lang="en-US" sz="1200" dirty="0" err="1">
                <a:solidFill>
                  <a:srgbClr val="000000"/>
                </a:solidFill>
              </a:rPr>
              <a:t>guía</a:t>
            </a:r>
            <a:r>
              <a:rPr lang="en-US" sz="1200" dirty="0">
                <a:solidFill>
                  <a:srgbClr val="000000"/>
                </a:solidFill>
              </a:rPr>
              <a:t> para </a:t>
            </a:r>
            <a:r>
              <a:rPr lang="en-US" sz="1200" dirty="0" err="1">
                <a:solidFill>
                  <a:srgbClr val="000000"/>
                </a:solidFill>
              </a:rPr>
              <a:t>examinar</a:t>
            </a:r>
            <a:r>
              <a:rPr lang="en-US" sz="1200" dirty="0">
                <a:solidFill>
                  <a:srgbClr val="000000"/>
                </a:solidFill>
              </a:rPr>
              <a:t> sus </a:t>
            </a:r>
            <a:r>
              <a:rPr lang="en-US" sz="1200" dirty="0" err="1">
                <a:solidFill>
                  <a:srgbClr val="000000"/>
                </a:solidFill>
              </a:rPr>
              <a:t>datos</a:t>
            </a:r>
            <a:r>
              <a:rPr lang="en-US" sz="1200" dirty="0">
                <a:solidFill>
                  <a:srgbClr val="000000"/>
                </a:solidFill>
              </a:rPr>
              <a:t>, </a:t>
            </a:r>
            <a:r>
              <a:rPr lang="en-US" sz="1200" dirty="0" err="1">
                <a:solidFill>
                  <a:srgbClr val="000000"/>
                </a:solidFill>
              </a:rPr>
              <a:t>hacer</a:t>
            </a:r>
            <a:r>
              <a:rPr lang="en-US" sz="1200" dirty="0">
                <a:solidFill>
                  <a:srgbClr val="000000"/>
                </a:solidFill>
              </a:rPr>
              <a:t> </a:t>
            </a:r>
            <a:r>
              <a:rPr lang="en-US" sz="1200" dirty="0" err="1">
                <a:solidFill>
                  <a:srgbClr val="000000"/>
                </a:solidFill>
              </a:rPr>
              <a:t>preguntas</a:t>
            </a:r>
            <a:r>
              <a:rPr lang="en-US" sz="1200" dirty="0">
                <a:solidFill>
                  <a:srgbClr val="000000"/>
                </a:solidFill>
              </a:rPr>
              <a:t> e </a:t>
            </a:r>
            <a:r>
              <a:rPr lang="en-US" sz="1200" dirty="0" err="1">
                <a:solidFill>
                  <a:srgbClr val="000000"/>
                </a:solidFill>
              </a:rPr>
              <a:t>interpretar</a:t>
            </a:r>
            <a:r>
              <a:rPr lang="en-US" sz="1200" dirty="0">
                <a:solidFill>
                  <a:srgbClr val="000000"/>
                </a:solidFill>
              </a:rPr>
              <a:t> lo que </a:t>
            </a:r>
            <a:r>
              <a:rPr lang="en-US" sz="1200" dirty="0" err="1">
                <a:solidFill>
                  <a:srgbClr val="000000"/>
                </a:solidFill>
              </a:rPr>
              <a:t>encuentre</a:t>
            </a:r>
            <a:r>
              <a:rPr lang="en-US" sz="1200" dirty="0">
                <a:solidFill>
                  <a:srgbClr val="000000"/>
                </a:solidFill>
              </a:rPr>
              <a:t>. </a:t>
            </a:r>
            <a:r>
              <a:rPr lang="en-US" sz="1200" dirty="0" err="1">
                <a:solidFill>
                  <a:srgbClr val="000000"/>
                </a:solidFill>
              </a:rPr>
              <a:t>Empiece</a:t>
            </a:r>
            <a:r>
              <a:rPr lang="en-US" sz="1200" dirty="0">
                <a:solidFill>
                  <a:srgbClr val="000000"/>
                </a:solidFill>
              </a:rPr>
              <a:t> a </a:t>
            </a:r>
            <a:r>
              <a:rPr lang="en-US" sz="1200" dirty="0" err="1">
                <a:solidFill>
                  <a:srgbClr val="000000"/>
                </a:solidFill>
              </a:rPr>
              <a:t>relacionar</a:t>
            </a:r>
            <a:r>
              <a:rPr lang="en-US" sz="1200" dirty="0">
                <a:solidFill>
                  <a:srgbClr val="000000"/>
                </a:solidFill>
              </a:rPr>
              <a:t> los </a:t>
            </a:r>
            <a:r>
              <a:rPr lang="en-US" sz="1200" dirty="0" err="1">
                <a:solidFill>
                  <a:srgbClr val="000000"/>
                </a:solidFill>
              </a:rPr>
              <a:t>datos</a:t>
            </a:r>
            <a:r>
              <a:rPr lang="en-US" sz="1200" dirty="0">
                <a:solidFill>
                  <a:srgbClr val="000000"/>
                </a:solidFill>
              </a:rPr>
              <a:t> del </a:t>
            </a:r>
            <a:r>
              <a:rPr lang="en-US" sz="1200" dirty="0" err="1">
                <a:solidFill>
                  <a:srgbClr val="000000"/>
                </a:solidFill>
              </a:rPr>
              <a:t>agua</a:t>
            </a:r>
            <a:r>
              <a:rPr lang="en-US" sz="1200" dirty="0">
                <a:solidFill>
                  <a:srgbClr val="000000"/>
                </a:solidFill>
              </a:rPr>
              <a:t> con </a:t>
            </a:r>
            <a:r>
              <a:rPr lang="en-US" sz="1200" dirty="0" err="1">
                <a:solidFill>
                  <a:srgbClr val="000000"/>
                </a:solidFill>
              </a:rPr>
              <a:t>otras</a:t>
            </a:r>
            <a:r>
              <a:rPr lang="en-US" sz="1200" dirty="0">
                <a:solidFill>
                  <a:srgbClr val="000000"/>
                </a:solidFill>
              </a:rPr>
              <a:t> </a:t>
            </a:r>
            <a:r>
              <a:rPr lang="en-US" sz="1200" dirty="0" err="1">
                <a:solidFill>
                  <a:srgbClr val="000000"/>
                </a:solidFill>
              </a:rPr>
              <a:t>mediciones</a:t>
            </a:r>
            <a:r>
              <a:rPr lang="en-US" sz="1200" dirty="0">
                <a:solidFill>
                  <a:srgbClr val="000000"/>
                </a:solidFill>
              </a:rPr>
              <a:t> de GLOBE.</a:t>
            </a:r>
          </a:p>
          <a:p>
            <a:pPr marL="0" indent="0">
              <a:buNone/>
            </a:pPr>
            <a:r>
              <a:rPr lang="en-US" sz="1200" dirty="0">
                <a:solidFill>
                  <a:srgbClr val="000000"/>
                </a:solidFill>
              </a:rPr>
              <a:t>•  </a:t>
            </a:r>
            <a:r>
              <a:rPr lang="en-US" sz="1200" dirty="0" err="1">
                <a:solidFill>
                  <a:srgbClr val="000000"/>
                </a:solidFill>
              </a:rPr>
              <a:t>Concéntrese</a:t>
            </a:r>
            <a:r>
              <a:rPr lang="en-US" sz="1200" dirty="0">
                <a:solidFill>
                  <a:srgbClr val="000000"/>
                </a:solidFill>
              </a:rPr>
              <a:t> </a:t>
            </a:r>
            <a:r>
              <a:rPr lang="en-US" sz="1200" dirty="0" err="1">
                <a:solidFill>
                  <a:srgbClr val="000000"/>
                </a:solidFill>
              </a:rPr>
              <a:t>en</a:t>
            </a:r>
            <a:r>
              <a:rPr lang="en-US" sz="1200" dirty="0">
                <a:solidFill>
                  <a:srgbClr val="000000"/>
                </a:solidFill>
              </a:rPr>
              <a:t> las Ideas </a:t>
            </a:r>
            <a:r>
              <a:rPr lang="en-US" sz="1200" dirty="0" err="1">
                <a:solidFill>
                  <a:srgbClr val="000000"/>
                </a:solidFill>
              </a:rPr>
              <a:t>científicas</a:t>
            </a:r>
            <a:r>
              <a:rPr lang="en-US" sz="1200" dirty="0">
                <a:solidFill>
                  <a:srgbClr val="000000"/>
                </a:solidFill>
              </a:rPr>
              <a:t> clave </a:t>
            </a:r>
            <a:r>
              <a:rPr lang="en-US" sz="1200" dirty="0" err="1">
                <a:solidFill>
                  <a:srgbClr val="000000"/>
                </a:solidFill>
              </a:rPr>
              <a:t>realizando</a:t>
            </a:r>
            <a:r>
              <a:rPr lang="en-US" sz="1200" dirty="0">
                <a:solidFill>
                  <a:srgbClr val="000000"/>
                </a:solidFill>
              </a:rPr>
              <a:t> las </a:t>
            </a:r>
            <a:r>
              <a:rPr lang="en-US" sz="1200" dirty="0" err="1">
                <a:solidFill>
                  <a:srgbClr val="000000"/>
                </a:solidFill>
              </a:rPr>
              <a:t>siguientes</a:t>
            </a:r>
            <a:r>
              <a:rPr lang="en-US" sz="1200" dirty="0">
                <a:solidFill>
                  <a:srgbClr val="000000"/>
                </a:solidFill>
              </a:rPr>
              <a:t>  </a:t>
            </a:r>
            <a:r>
              <a:rPr lang="en-US" sz="1200" dirty="0" err="1">
                <a:solidFill>
                  <a:srgbClr val="000000"/>
                </a:solidFill>
              </a:rPr>
              <a:t>Actividades</a:t>
            </a:r>
            <a:r>
              <a:rPr lang="en-US" sz="1200" dirty="0">
                <a:solidFill>
                  <a:srgbClr val="000000"/>
                </a:solidFill>
              </a:rPr>
              <a:t> de </a:t>
            </a:r>
            <a:r>
              <a:rPr lang="en-US" sz="1200" dirty="0" err="1">
                <a:solidFill>
                  <a:srgbClr val="000000"/>
                </a:solidFill>
              </a:rPr>
              <a:t>Aprendizaje</a:t>
            </a:r>
            <a:r>
              <a:rPr lang="en-US" sz="1200" dirty="0">
                <a:solidFill>
                  <a:srgbClr val="000000"/>
                </a:solidFill>
              </a:rPr>
              <a:t>:</a:t>
            </a:r>
          </a:p>
          <a:p>
            <a:pPr marL="0" indent="0">
              <a:buNone/>
            </a:pPr>
            <a:r>
              <a:rPr lang="en-US" sz="1200" dirty="0">
                <a:solidFill>
                  <a:srgbClr val="000000"/>
                </a:solidFill>
              </a:rPr>
              <a:t>. </a:t>
            </a:r>
            <a:r>
              <a:rPr lang="en-US" sz="1200" dirty="0">
                <a:solidFill>
                  <a:schemeClr val="accent1">
                    <a:lumMod val="75000"/>
                  </a:schemeClr>
                </a:solidFill>
              </a:rPr>
              <a:t>Los detectives del </a:t>
            </a:r>
            <a:r>
              <a:rPr lang="en-US" sz="1200" dirty="0" err="1">
                <a:solidFill>
                  <a:schemeClr val="accent1">
                    <a:lumMod val="75000"/>
                  </a:schemeClr>
                </a:solidFill>
              </a:rPr>
              <a:t>agua</a:t>
            </a:r>
            <a:r>
              <a:rPr lang="en-US" sz="1200" dirty="0">
                <a:solidFill>
                  <a:schemeClr val="accent1">
                    <a:lumMod val="75000"/>
                  </a:schemeClr>
                </a:solidFill>
              </a:rPr>
              <a:t> </a:t>
            </a:r>
            <a:r>
              <a:rPr lang="en-US" sz="1200" dirty="0">
                <a:solidFill>
                  <a:srgbClr val="000000"/>
                </a:solidFill>
              </a:rPr>
              <a:t>y el </a:t>
            </a:r>
            <a:r>
              <a:rPr lang="en-US" sz="1200" dirty="0" err="1">
                <a:solidFill>
                  <a:schemeClr val="accent1">
                    <a:lumMod val="75000"/>
                  </a:schemeClr>
                </a:solidFill>
              </a:rPr>
              <a:t>Juego</a:t>
            </a:r>
            <a:r>
              <a:rPr lang="en-US" sz="1200" dirty="0">
                <a:solidFill>
                  <a:schemeClr val="accent1">
                    <a:lumMod val="75000"/>
                  </a:schemeClr>
                </a:solidFill>
              </a:rPr>
              <a:t> del pH </a:t>
            </a:r>
            <a:r>
              <a:rPr lang="en-US" sz="1200" dirty="0" err="1">
                <a:solidFill>
                  <a:srgbClr val="000000"/>
                </a:solidFill>
              </a:rPr>
              <a:t>introducen</a:t>
            </a:r>
            <a:r>
              <a:rPr lang="en-US" sz="1200" dirty="0">
                <a:solidFill>
                  <a:srgbClr val="000000"/>
                </a:solidFill>
              </a:rPr>
              <a:t> a los </a:t>
            </a:r>
            <a:r>
              <a:rPr lang="en-US" sz="1200" dirty="0" err="1">
                <a:solidFill>
                  <a:srgbClr val="000000"/>
                </a:solidFill>
              </a:rPr>
              <a:t>alumnos</a:t>
            </a:r>
            <a:r>
              <a:rPr lang="en-US" sz="1200" dirty="0">
                <a:solidFill>
                  <a:srgbClr val="000000"/>
                </a:solidFill>
              </a:rPr>
              <a:t> </a:t>
            </a:r>
            <a:r>
              <a:rPr lang="en-US" sz="1200" dirty="0" err="1">
                <a:solidFill>
                  <a:srgbClr val="000000"/>
                </a:solidFill>
              </a:rPr>
              <a:t>en</a:t>
            </a:r>
            <a:r>
              <a:rPr lang="en-US" sz="1200" dirty="0">
                <a:solidFill>
                  <a:srgbClr val="000000"/>
                </a:solidFill>
              </a:rPr>
              <a:t> las variables </a:t>
            </a:r>
            <a:r>
              <a:rPr lang="en-US" sz="1200" dirty="0" err="1">
                <a:solidFill>
                  <a:srgbClr val="000000"/>
                </a:solidFill>
              </a:rPr>
              <a:t>químicas</a:t>
            </a:r>
            <a:r>
              <a:rPr lang="en-US" sz="1200" dirty="0">
                <a:solidFill>
                  <a:srgbClr val="000000"/>
                </a:solidFill>
              </a:rPr>
              <a:t> claves del </a:t>
            </a:r>
            <a:r>
              <a:rPr lang="en-US" sz="1200" dirty="0" err="1">
                <a:solidFill>
                  <a:srgbClr val="000000"/>
                </a:solidFill>
              </a:rPr>
              <a:t>agua</a:t>
            </a:r>
            <a:r>
              <a:rPr lang="en-US" sz="1200" dirty="0">
                <a:solidFill>
                  <a:srgbClr val="000000"/>
                </a:solidFill>
              </a:rPr>
              <a:t> y </a:t>
            </a:r>
            <a:r>
              <a:rPr lang="en-US" sz="1200" dirty="0" err="1">
                <a:solidFill>
                  <a:srgbClr val="000000"/>
                </a:solidFill>
              </a:rPr>
              <a:t>en</a:t>
            </a:r>
            <a:r>
              <a:rPr lang="en-US" sz="1200" dirty="0">
                <a:solidFill>
                  <a:srgbClr val="000000"/>
                </a:solidFill>
              </a:rPr>
              <a:t> la </a:t>
            </a:r>
            <a:r>
              <a:rPr lang="en-US" sz="1200" dirty="0" err="1">
                <a:solidFill>
                  <a:srgbClr val="000000"/>
                </a:solidFill>
              </a:rPr>
              <a:t>necesidad</a:t>
            </a:r>
            <a:r>
              <a:rPr lang="en-US" sz="1200" dirty="0">
                <a:solidFill>
                  <a:srgbClr val="000000"/>
                </a:solidFill>
              </a:rPr>
              <a:t> de </a:t>
            </a:r>
            <a:r>
              <a:rPr lang="en-US" sz="1200" dirty="0" err="1">
                <a:solidFill>
                  <a:srgbClr val="000000"/>
                </a:solidFill>
              </a:rPr>
              <a:t>utilizar</a:t>
            </a:r>
            <a:r>
              <a:rPr lang="en-US" sz="1200" dirty="0">
                <a:solidFill>
                  <a:srgbClr val="000000"/>
                </a:solidFill>
              </a:rPr>
              <a:t> </a:t>
            </a:r>
            <a:r>
              <a:rPr lang="en-US" sz="1200" dirty="0" err="1">
                <a:solidFill>
                  <a:srgbClr val="000000"/>
                </a:solidFill>
              </a:rPr>
              <a:t>instrumentos</a:t>
            </a:r>
            <a:r>
              <a:rPr lang="en-US" sz="1200" dirty="0">
                <a:solidFill>
                  <a:srgbClr val="000000"/>
                </a:solidFill>
              </a:rPr>
              <a:t> para </a:t>
            </a:r>
            <a:r>
              <a:rPr lang="en-US" sz="1200" dirty="0" err="1">
                <a:solidFill>
                  <a:srgbClr val="000000"/>
                </a:solidFill>
              </a:rPr>
              <a:t>realizar</a:t>
            </a:r>
            <a:r>
              <a:rPr lang="en-US" sz="1200" dirty="0">
                <a:solidFill>
                  <a:srgbClr val="000000"/>
                </a:solidFill>
              </a:rPr>
              <a:t> </a:t>
            </a:r>
            <a:r>
              <a:rPr lang="en-US" sz="1200" dirty="0" err="1">
                <a:solidFill>
                  <a:srgbClr val="000000"/>
                </a:solidFill>
              </a:rPr>
              <a:t>determinadas</a:t>
            </a:r>
            <a:r>
              <a:rPr lang="en-US" sz="1200" dirty="0">
                <a:solidFill>
                  <a:srgbClr val="000000"/>
                </a:solidFill>
              </a:rPr>
              <a:t> </a:t>
            </a:r>
            <a:r>
              <a:rPr lang="en-US" sz="1200" dirty="0" err="1">
                <a:solidFill>
                  <a:srgbClr val="000000"/>
                </a:solidFill>
              </a:rPr>
              <a:t>mediciones</a:t>
            </a:r>
            <a:r>
              <a:rPr lang="en-US" sz="1200" dirty="0">
                <a:solidFill>
                  <a:srgbClr val="000000"/>
                </a:solidFill>
              </a:rPr>
              <a:t>.</a:t>
            </a:r>
          </a:p>
          <a:p>
            <a:pPr marL="0" indent="0">
              <a:buNone/>
            </a:pPr>
            <a:r>
              <a:rPr lang="en-US" sz="1200" dirty="0">
                <a:solidFill>
                  <a:srgbClr val="000000"/>
                </a:solidFill>
              </a:rPr>
              <a:t>- </a:t>
            </a:r>
            <a:r>
              <a:rPr lang="en-US" sz="1200" dirty="0" err="1">
                <a:solidFill>
                  <a:schemeClr val="accent1">
                    <a:lumMod val="75000"/>
                  </a:schemeClr>
                </a:solidFill>
                <a:latin typeface=""/>
              </a:rPr>
              <a:t>Modelando</a:t>
            </a:r>
            <a:r>
              <a:rPr lang="en-US" sz="1200" dirty="0">
                <a:solidFill>
                  <a:schemeClr val="accent1">
                    <a:lumMod val="75000"/>
                  </a:schemeClr>
                </a:solidFill>
                <a:latin typeface=""/>
              </a:rPr>
              <a:t> </a:t>
            </a:r>
            <a:r>
              <a:rPr lang="en-US" sz="1200" dirty="0" err="1">
                <a:solidFill>
                  <a:schemeClr val="accent1">
                    <a:lumMod val="75000"/>
                  </a:schemeClr>
                </a:solidFill>
                <a:latin typeface=""/>
              </a:rPr>
              <a:t>su</a:t>
            </a:r>
            <a:r>
              <a:rPr lang="en-US" sz="1200" dirty="0">
                <a:solidFill>
                  <a:schemeClr val="accent1">
                    <a:lumMod val="75000"/>
                  </a:schemeClr>
                </a:solidFill>
                <a:latin typeface=""/>
              </a:rPr>
              <a:t> </a:t>
            </a:r>
            <a:r>
              <a:rPr lang="en-US" sz="1200" dirty="0" err="1">
                <a:solidFill>
                  <a:schemeClr val="accent1">
                    <a:lumMod val="75000"/>
                  </a:schemeClr>
                </a:solidFill>
                <a:latin typeface=""/>
              </a:rPr>
              <a:t>Equilibrio</a:t>
            </a:r>
            <a:r>
              <a:rPr lang="en-US" sz="1200" dirty="0">
                <a:solidFill>
                  <a:schemeClr val="accent1">
                    <a:lumMod val="75000"/>
                  </a:schemeClr>
                </a:solidFill>
                <a:latin typeface=""/>
              </a:rPr>
              <a:t> del Agua  </a:t>
            </a:r>
            <a:r>
              <a:rPr lang="en-US" sz="1200" dirty="0">
                <a:solidFill>
                  <a:srgbClr val="000000"/>
                </a:solidFill>
                <a:latin typeface=""/>
              </a:rPr>
              <a:t>le </a:t>
            </a:r>
            <a:r>
              <a:rPr lang="en-US" sz="1200" dirty="0" err="1">
                <a:solidFill>
                  <a:srgbClr val="000000"/>
                </a:solidFill>
                <a:latin typeface=""/>
              </a:rPr>
              <a:t>permite</a:t>
            </a:r>
            <a:r>
              <a:rPr lang="en-US" sz="1200" dirty="0">
                <a:solidFill>
                  <a:srgbClr val="000000"/>
                </a:solidFill>
                <a:latin typeface=""/>
              </a:rPr>
              <a:t> a los </a:t>
            </a:r>
            <a:r>
              <a:rPr lang="en-US" sz="1200" dirty="0" err="1">
                <a:solidFill>
                  <a:srgbClr val="000000"/>
                </a:solidFill>
                <a:latin typeface=""/>
              </a:rPr>
              <a:t>estudiantes</a:t>
            </a:r>
            <a:r>
              <a:rPr lang="en-US" sz="1200" dirty="0">
                <a:solidFill>
                  <a:srgbClr val="000000"/>
                </a:solidFill>
                <a:latin typeface=""/>
              </a:rPr>
              <a:t> </a:t>
            </a:r>
            <a:r>
              <a:rPr lang="en-US" sz="1200" dirty="0" err="1">
                <a:solidFill>
                  <a:srgbClr val="000000"/>
                </a:solidFill>
                <a:latin typeface=""/>
              </a:rPr>
              <a:t>explorar</a:t>
            </a:r>
            <a:r>
              <a:rPr lang="en-US" sz="1200" dirty="0">
                <a:solidFill>
                  <a:srgbClr val="000000"/>
                </a:solidFill>
                <a:latin typeface=""/>
              </a:rPr>
              <a:t> </a:t>
            </a:r>
            <a:r>
              <a:rPr lang="en-US" sz="1200" dirty="0" err="1">
                <a:solidFill>
                  <a:srgbClr val="000000"/>
                </a:solidFill>
                <a:latin typeface=""/>
              </a:rPr>
              <a:t>cómo</a:t>
            </a:r>
            <a:r>
              <a:rPr lang="en-US" sz="1200" dirty="0">
                <a:solidFill>
                  <a:srgbClr val="000000"/>
                </a:solidFill>
                <a:latin typeface=""/>
              </a:rPr>
              <a:t> </a:t>
            </a:r>
            <a:r>
              <a:rPr lang="en-US" sz="1200" dirty="0" err="1">
                <a:solidFill>
                  <a:srgbClr val="000000"/>
                </a:solidFill>
                <a:latin typeface=""/>
              </a:rPr>
              <a:t>utilizar</a:t>
            </a:r>
            <a:r>
              <a:rPr lang="en-US" sz="1200" dirty="0">
                <a:solidFill>
                  <a:srgbClr val="000000"/>
                </a:solidFill>
                <a:latin typeface=""/>
              </a:rPr>
              <a:t> sus </a:t>
            </a:r>
            <a:r>
              <a:rPr lang="en-US" sz="1200" dirty="0" err="1">
                <a:solidFill>
                  <a:srgbClr val="000000"/>
                </a:solidFill>
                <a:latin typeface=""/>
              </a:rPr>
              <a:t>datos</a:t>
            </a:r>
            <a:r>
              <a:rPr lang="en-US" sz="1200" dirty="0">
                <a:solidFill>
                  <a:srgbClr val="000000"/>
                </a:solidFill>
                <a:latin typeface=""/>
              </a:rPr>
              <a:t> para </a:t>
            </a:r>
            <a:r>
              <a:rPr lang="en-US" sz="1200" dirty="0" err="1">
                <a:solidFill>
                  <a:srgbClr val="000000"/>
                </a:solidFill>
                <a:latin typeface=""/>
              </a:rPr>
              <a:t>modelar</a:t>
            </a:r>
            <a:endParaRPr lang="en-US" sz="1200" dirty="0">
              <a:solidFill>
                <a:srgbClr val="000000"/>
              </a:solidFill>
              <a:latin typeface=""/>
            </a:endParaRPr>
          </a:p>
        </p:txBody>
      </p:sp>
      <p:sp>
        <p:nvSpPr>
          <p:cNvPr id="7" name="Rectángulo redondeado 6"/>
          <p:cNvSpPr/>
          <p:nvPr/>
        </p:nvSpPr>
        <p:spPr>
          <a:xfrm>
            <a:off x="7434469" y="127179"/>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Información adicional</a:t>
            </a:r>
            <a:endParaRPr lang="es-AR" sz="1200" dirty="0">
              <a:solidFill>
                <a:schemeClr val="bg1"/>
              </a:solidFill>
            </a:endParaRPr>
          </a:p>
        </p:txBody>
      </p:sp>
      <p:sp>
        <p:nvSpPr>
          <p:cNvPr id="8" name="CuadroTexto 7"/>
          <p:cNvSpPr txBox="1"/>
          <p:nvPr/>
        </p:nvSpPr>
        <p:spPr>
          <a:xfrm>
            <a:off x="29532" y="1078181"/>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Tree>
    <p:extLst>
      <p:ext uri="{BB962C8B-B14F-4D97-AF65-F5344CB8AC3E}">
        <p14:creationId xmlns:p14="http://schemas.microsoft.com/office/powerpoint/2010/main" val="20583716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watermark of student with turbidity tube."/>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1178847" y="2714081"/>
            <a:ext cx="7965151" cy="4196392"/>
          </a:xfrm>
          <a:prstGeom prst="rect">
            <a:avLst/>
          </a:prstGeom>
        </p:spPr>
      </p:pic>
      <p:sp>
        <p:nvSpPr>
          <p:cNvPr id="5" name="Slide Number Placeholder 4"/>
          <p:cNvSpPr>
            <a:spLocks noGrp="1"/>
          </p:cNvSpPr>
          <p:nvPr>
            <p:ph type="sldNum" sz="quarter" idx="12"/>
          </p:nvPr>
        </p:nvSpPr>
        <p:spPr/>
        <p:txBody>
          <a:bodyPr/>
          <a:lstStyle/>
          <a:p>
            <a:fld id="{F1302235-4686-FA4D-82D3-9660211AF392}" type="slidenum">
              <a:rPr lang="en-US" smtClean="0"/>
              <a:t>63</a:t>
            </a:fld>
            <a:endParaRPr lang="en-US" dirty="0"/>
          </a:p>
        </p:txBody>
      </p:sp>
      <p:sp>
        <p:nvSpPr>
          <p:cNvPr id="2" name="Title 1"/>
          <p:cNvSpPr>
            <a:spLocks noGrp="1"/>
          </p:cNvSpPr>
          <p:nvPr>
            <p:ph type="title"/>
          </p:nvPr>
        </p:nvSpPr>
        <p:spPr>
          <a:xfrm>
            <a:off x="1202607" y="1001952"/>
            <a:ext cx="7917627" cy="735948"/>
          </a:xfrm>
        </p:spPr>
        <p:txBody>
          <a:bodyPr>
            <a:noAutofit/>
          </a:bodyPr>
          <a:lstStyle/>
          <a:p>
            <a:r>
              <a:rPr lang="en-US" sz="1600" b="1" dirty="0"/>
              <a:t>Por favor </a:t>
            </a:r>
            <a:r>
              <a:rPr lang="en-US" sz="1600" b="1" dirty="0" err="1"/>
              <a:t>envíenos</a:t>
            </a:r>
            <a:r>
              <a:rPr lang="en-US" sz="1600" b="1" dirty="0"/>
              <a:t> </a:t>
            </a:r>
            <a:r>
              <a:rPr lang="es-ES" sz="1600" b="1" dirty="0"/>
              <a:t>sus comentarios sobre este módulo. ¡Este es un proyecto comunitario y agradecemos sus comentarios, sugerencias y ediciones!</a:t>
            </a:r>
            <a:r>
              <a:rPr lang="en-US" sz="1600" b="1" dirty="0"/>
              <a:t>! </a:t>
            </a:r>
            <a:r>
              <a:rPr lang="en-US" sz="1600" b="1" dirty="0" err="1"/>
              <a:t>Comente</a:t>
            </a:r>
            <a:r>
              <a:rPr lang="en-US" sz="1600" b="1" dirty="0"/>
              <a:t> </a:t>
            </a:r>
            <a:r>
              <a:rPr lang="en-US" sz="1600" b="1" dirty="0" err="1"/>
              <a:t>aquí</a:t>
            </a:r>
            <a:r>
              <a:rPr lang="en-US" sz="1600" b="1" dirty="0"/>
              <a:t>: </a:t>
            </a:r>
            <a:r>
              <a:rPr lang="en-US" sz="1600" b="1" u="sng" dirty="0">
                <a:solidFill>
                  <a:srgbClr val="0563C1"/>
                </a:solidFill>
                <a:hlinkClick r:id="rId3"/>
              </a:rPr>
              <a:t>eTraining Feedback</a:t>
            </a:r>
            <a:r>
              <a:rPr lang="en-US" sz="1600" b="1" u="sng" dirty="0">
                <a:solidFill>
                  <a:srgbClr val="0563C1"/>
                </a:solidFill>
              </a:rPr>
              <a:t/>
            </a:r>
            <a:br>
              <a:rPr lang="en-US" sz="1600" b="1" u="sng" dirty="0">
                <a:solidFill>
                  <a:srgbClr val="0563C1"/>
                </a:solidFill>
              </a:rPr>
            </a:br>
            <a:r>
              <a:rPr lang="en-US" sz="1600" b="1" dirty="0"/>
              <a:t>¿</a:t>
            </a:r>
            <a:r>
              <a:rPr lang="en-US" sz="1600" b="1" dirty="0" err="1"/>
              <a:t>Preguntas</a:t>
            </a:r>
            <a:r>
              <a:rPr lang="en-US" sz="1600" b="1" dirty="0"/>
              <a:t> </a:t>
            </a:r>
            <a:r>
              <a:rPr lang="en-US" sz="1600" b="1" dirty="0" err="1"/>
              <a:t>acerca</a:t>
            </a:r>
            <a:r>
              <a:rPr lang="en-US" sz="1600" b="1" dirty="0"/>
              <a:t> del </a:t>
            </a:r>
            <a:r>
              <a:rPr lang="en-US" sz="1600" b="1" dirty="0" err="1"/>
              <a:t>contenido</a:t>
            </a:r>
            <a:r>
              <a:rPr lang="en-US" sz="1600" b="1" dirty="0"/>
              <a:t> de </a:t>
            </a:r>
            <a:r>
              <a:rPr lang="en-US" sz="1600" b="1" dirty="0" err="1"/>
              <a:t>este</a:t>
            </a:r>
            <a:r>
              <a:rPr lang="en-US" sz="1600" b="1" dirty="0"/>
              <a:t> </a:t>
            </a:r>
            <a:r>
              <a:rPr lang="en-US" sz="1600" b="1" dirty="0" err="1"/>
              <a:t>módulo</a:t>
            </a:r>
            <a:r>
              <a:rPr lang="en-US" sz="1600" b="1" dirty="0"/>
              <a:t>? </a:t>
            </a:r>
            <a:r>
              <a:rPr lang="en-US" sz="1600" b="1" dirty="0" err="1"/>
              <a:t>Contacte</a:t>
            </a:r>
            <a:r>
              <a:rPr lang="en-US" sz="1600" b="1" dirty="0"/>
              <a:t> a GLOBE: </a:t>
            </a:r>
            <a:r>
              <a:rPr lang="en-US" sz="1600" b="1" u="sng" dirty="0">
                <a:solidFill>
                  <a:srgbClr val="0563C1"/>
                </a:solidFill>
                <a:hlinkClick r:id="rId4"/>
              </a:rPr>
              <a:t>help@globe.gov</a:t>
            </a:r>
            <a:endParaRPr lang="en-US" sz="1600" b="1" dirty="0">
              <a:solidFill>
                <a:srgbClr val="002060"/>
              </a:solidFill>
              <a:latin typeface="+mn-lt"/>
            </a:endParaRPr>
          </a:p>
        </p:txBody>
      </p:sp>
      <p:sp>
        <p:nvSpPr>
          <p:cNvPr id="3" name="Content Placeholder 2"/>
          <p:cNvSpPr>
            <a:spLocks noGrp="1"/>
          </p:cNvSpPr>
          <p:nvPr>
            <p:ph sz="half" idx="1"/>
          </p:nvPr>
        </p:nvSpPr>
        <p:spPr>
          <a:xfrm>
            <a:off x="1226372" y="1762879"/>
            <a:ext cx="7722687" cy="6539629"/>
          </a:xfrm>
        </p:spPr>
        <p:txBody>
          <a:bodyPr>
            <a:normAutofit/>
          </a:bodyPr>
          <a:lstStyle/>
          <a:p>
            <a:pPr marL="0" indent="0">
              <a:buNone/>
            </a:pPr>
            <a:r>
              <a:rPr lang="en-US" sz="2400" b="1" dirty="0" err="1">
                <a:solidFill>
                  <a:srgbClr val="002060"/>
                </a:solidFill>
              </a:rPr>
              <a:t>Créditos</a:t>
            </a:r>
            <a:endParaRPr lang="en-US" sz="2400" b="1" dirty="0"/>
          </a:p>
          <a:p>
            <a:pPr marL="0" indent="0">
              <a:buNone/>
            </a:pPr>
            <a:r>
              <a:rPr lang="en-US" sz="1400" b="1" dirty="0" err="1"/>
              <a:t>Diapositivas</a:t>
            </a:r>
            <a:r>
              <a:rPr lang="en-US" sz="1400" b="1" dirty="0"/>
              <a:t>:  </a:t>
            </a:r>
          </a:p>
          <a:p>
            <a:r>
              <a:rPr lang="en-US" sz="1400" dirty="0" err="1"/>
              <a:t>Russanne</a:t>
            </a:r>
            <a:r>
              <a:rPr lang="en-US" sz="1400" dirty="0"/>
              <a:t> Low, Ph.D., University of Nebraska-Lincoln </a:t>
            </a:r>
          </a:p>
          <a:p>
            <a:r>
              <a:rPr lang="en-US" sz="1400" dirty="0"/>
              <a:t>Rebecca Boger, Ph.D., Brooklyn College</a:t>
            </a:r>
          </a:p>
          <a:p>
            <a:pPr marL="0" indent="0">
              <a:buNone/>
            </a:pPr>
            <a:r>
              <a:rPr lang="en-US" sz="1400" b="1" dirty="0" err="1"/>
              <a:t>Créditos</a:t>
            </a:r>
            <a:r>
              <a:rPr lang="en-US" sz="1400" b="1" dirty="0"/>
              <a:t> de </a:t>
            </a:r>
            <a:r>
              <a:rPr lang="en-US" sz="1400" b="1" dirty="0" err="1"/>
              <a:t>fotos</a:t>
            </a:r>
            <a:r>
              <a:rPr lang="en-US" sz="1400" b="1" dirty="0"/>
              <a:t>: </a:t>
            </a:r>
            <a:r>
              <a:rPr lang="en-US" sz="1400" dirty="0" err="1"/>
              <a:t>Russanne</a:t>
            </a:r>
            <a:r>
              <a:rPr lang="en-US" sz="1400" dirty="0"/>
              <a:t> Low</a:t>
            </a:r>
          </a:p>
          <a:p>
            <a:pPr marL="0" indent="0">
              <a:buNone/>
            </a:pPr>
            <a:r>
              <a:rPr lang="en-US" sz="1400" b="1" dirty="0" err="1"/>
              <a:t>Arte</a:t>
            </a:r>
            <a:r>
              <a:rPr lang="en-US" sz="1400" b="1" dirty="0"/>
              <a:t> </a:t>
            </a:r>
            <a:r>
              <a:rPr lang="en-US" sz="1400" b="1" dirty="0" err="1"/>
              <a:t>gráfico</a:t>
            </a:r>
            <a:r>
              <a:rPr lang="en-US" sz="1400" b="1" dirty="0"/>
              <a:t>:  </a:t>
            </a:r>
            <a:r>
              <a:rPr lang="en-US" sz="1400" dirty="0"/>
              <a:t>Jenn Glaser, </a:t>
            </a:r>
            <a:r>
              <a:rPr lang="en-US" sz="1400" dirty="0" err="1"/>
              <a:t>ScribeArts</a:t>
            </a:r>
            <a:endParaRPr lang="en-US" sz="1400" dirty="0"/>
          </a:p>
          <a:p>
            <a:endParaRPr lang="en-US" sz="1400" dirty="0"/>
          </a:p>
          <a:p>
            <a:pPr marL="0" indent="0">
              <a:buNone/>
            </a:pPr>
            <a:r>
              <a:rPr lang="en-US" sz="1400" b="1" dirty="0"/>
              <a:t>Más </a:t>
            </a:r>
            <a:r>
              <a:rPr lang="en-US" sz="1400" b="1" dirty="0" err="1"/>
              <a:t>Información</a:t>
            </a:r>
            <a:r>
              <a:rPr lang="en-US" sz="1400" b="1" dirty="0"/>
              <a:t>:</a:t>
            </a:r>
          </a:p>
          <a:p>
            <a:r>
              <a:rPr lang="en-US" sz="1400" dirty="0">
                <a:hlinkClick r:id="rId5"/>
              </a:rPr>
              <a:t>The GLOBE Program</a:t>
            </a:r>
            <a:endParaRPr lang="en-US" sz="1400" dirty="0"/>
          </a:p>
          <a:p>
            <a:r>
              <a:rPr lang="en-US" sz="1400" dirty="0">
                <a:hlinkClick r:id="rId6"/>
              </a:rPr>
              <a:t>NASA Wavelength  </a:t>
            </a:r>
            <a:r>
              <a:rPr lang="en-US" sz="1400" i="1" dirty="0" err="1"/>
              <a:t>Biblioteca</a:t>
            </a:r>
            <a:r>
              <a:rPr lang="en-US" sz="1400" i="1" dirty="0"/>
              <a:t> digital de la NASA  para </a:t>
            </a:r>
            <a:r>
              <a:rPr lang="en-US" sz="1400" i="1" dirty="0" err="1"/>
              <a:t>recursos</a:t>
            </a:r>
            <a:r>
              <a:rPr lang="en-US" sz="1400" i="1" dirty="0"/>
              <a:t> </a:t>
            </a:r>
            <a:r>
              <a:rPr lang="en-US" sz="1400" i="1" dirty="0" err="1"/>
              <a:t>académicos</a:t>
            </a:r>
            <a:r>
              <a:rPr lang="en-US" sz="1400" i="1" dirty="0"/>
              <a:t> de la Tierra y el </a:t>
            </a:r>
            <a:r>
              <a:rPr lang="en-US" sz="1400" i="1" dirty="0" err="1"/>
              <a:t>espacio</a:t>
            </a:r>
            <a:r>
              <a:rPr lang="en-US" sz="1400" i="1" dirty="0"/>
              <a:t> </a:t>
            </a:r>
          </a:p>
          <a:p>
            <a:r>
              <a:rPr lang="en-US" sz="1400" dirty="0">
                <a:hlinkClick r:id="rId7"/>
              </a:rPr>
              <a:t>NASA Global Climate Change: Vital Signs of the Planet</a:t>
            </a:r>
            <a:endParaRPr lang="en-US" sz="1400" dirty="0"/>
          </a:p>
          <a:p>
            <a:pPr marL="0" indent="0">
              <a:buNone/>
            </a:pPr>
            <a:endParaRPr lang="en-US" sz="1600" b="1" dirty="0"/>
          </a:p>
          <a:p>
            <a:r>
              <a:rPr lang="en-US" sz="1400" b="1" dirty="0"/>
              <a:t>El </a:t>
            </a:r>
            <a:r>
              <a:rPr lang="en-US" sz="1400" b="1" dirty="0" err="1"/>
              <a:t>Programa</a:t>
            </a:r>
            <a:r>
              <a:rPr lang="en-US" sz="1400" b="1" dirty="0"/>
              <a:t>  GLOBE </a:t>
            </a:r>
            <a:r>
              <a:rPr lang="en-US" sz="1400" b="1" dirty="0" err="1"/>
              <a:t>está</a:t>
            </a:r>
            <a:r>
              <a:rPr lang="en-US" sz="1400" b="1" dirty="0"/>
              <a:t> </a:t>
            </a:r>
            <a:r>
              <a:rPr lang="en-US" sz="1400" b="1" dirty="0" err="1"/>
              <a:t>patrocinado</a:t>
            </a:r>
            <a:r>
              <a:rPr lang="en-US" sz="1400" b="1" dirty="0"/>
              <a:t> por </a:t>
            </a:r>
            <a:r>
              <a:rPr lang="en-US" sz="1400" b="1" dirty="0" err="1"/>
              <a:t>estas</a:t>
            </a:r>
            <a:r>
              <a:rPr lang="en-US" sz="1400" b="1" dirty="0"/>
              <a:t> </a:t>
            </a:r>
            <a:r>
              <a:rPr lang="en-US" sz="1400" b="1" dirty="0" err="1"/>
              <a:t>organizaciones</a:t>
            </a:r>
            <a:r>
              <a:rPr lang="en-US" sz="1400" b="1" dirty="0"/>
              <a:t>: </a:t>
            </a:r>
          </a:p>
          <a:p>
            <a:pPr marL="0" indent="0">
              <a:buNone/>
            </a:pPr>
            <a:r>
              <a:rPr lang="en-US" sz="1200" i="1" dirty="0"/>
              <a:t>Si </a:t>
            </a:r>
            <a:r>
              <a:rPr lang="en-US" sz="1200" i="1" dirty="0" err="1"/>
              <a:t>edita</a:t>
            </a:r>
            <a:r>
              <a:rPr lang="en-US" sz="1200" i="1" dirty="0"/>
              <a:t> y </a:t>
            </a:r>
            <a:r>
              <a:rPr lang="en-US" sz="1200" i="1" dirty="0" err="1"/>
              <a:t>modifica</a:t>
            </a:r>
            <a:r>
              <a:rPr lang="en-US" sz="1200" i="1" dirty="0"/>
              <a:t> </a:t>
            </a:r>
            <a:r>
              <a:rPr lang="en-US" sz="1200" i="1" dirty="0" err="1"/>
              <a:t>este</a:t>
            </a:r>
            <a:r>
              <a:rPr lang="en-US" sz="1200" i="1" dirty="0"/>
              <a:t> conjunto de </a:t>
            </a:r>
            <a:r>
              <a:rPr lang="en-US" sz="1200" i="1" dirty="0" err="1"/>
              <a:t>diapositivas</a:t>
            </a:r>
            <a:r>
              <a:rPr lang="en-US" sz="1200" i="1" dirty="0"/>
              <a:t> para </a:t>
            </a:r>
            <a:r>
              <a:rPr lang="en-US" sz="1200" i="1" dirty="0" err="1"/>
              <a:t>utilizarlo</a:t>
            </a:r>
            <a:r>
              <a:rPr lang="en-US" sz="1200" i="1" dirty="0"/>
              <a:t> con fines </a:t>
            </a:r>
            <a:r>
              <a:rPr lang="en-US" sz="1200" i="1" dirty="0" err="1"/>
              <a:t>educativos</a:t>
            </a:r>
            <a:r>
              <a:rPr lang="en-US" sz="1200" i="1" dirty="0"/>
              <a:t>, </a:t>
            </a:r>
            <a:r>
              <a:rPr lang="en-US" sz="1200" i="1" dirty="0" err="1"/>
              <a:t>anote</a:t>
            </a:r>
            <a:r>
              <a:rPr lang="en-US" sz="1200" i="1" dirty="0"/>
              <a:t> "</a:t>
            </a:r>
            <a:r>
              <a:rPr lang="en-US" sz="1200" i="1" dirty="0" err="1"/>
              <a:t>modificado</a:t>
            </a:r>
            <a:r>
              <a:rPr lang="en-US" sz="1200" i="1" dirty="0"/>
              <a:t> por (y </a:t>
            </a:r>
            <a:r>
              <a:rPr lang="en-US" sz="1200" i="1" dirty="0" err="1"/>
              <a:t>su</a:t>
            </a:r>
            <a:r>
              <a:rPr lang="en-US" sz="1200" i="1" dirty="0"/>
              <a:t> </a:t>
            </a:r>
            <a:r>
              <a:rPr lang="en-US" sz="1200" i="1" dirty="0" err="1"/>
              <a:t>nombre</a:t>
            </a:r>
            <a:r>
              <a:rPr lang="en-US" sz="1200" i="1" dirty="0"/>
              <a:t> y </a:t>
            </a:r>
            <a:r>
              <a:rPr lang="en-US" sz="1200" i="1" dirty="0" err="1"/>
              <a:t>fecha</a:t>
            </a:r>
            <a:r>
              <a:rPr lang="en-US" sz="1200" i="1" dirty="0"/>
              <a:t>)" </a:t>
            </a:r>
            <a:r>
              <a:rPr lang="en-US" sz="1200" i="1" dirty="0" err="1"/>
              <a:t>en</a:t>
            </a:r>
            <a:r>
              <a:rPr lang="en-US" sz="1200" i="1" dirty="0"/>
              <a:t> </a:t>
            </a:r>
            <a:r>
              <a:rPr lang="en-US" sz="1200" i="1" dirty="0" err="1"/>
              <a:t>esta</a:t>
            </a:r>
            <a:r>
              <a:rPr lang="en-US" sz="1200" i="1" dirty="0"/>
              <a:t> </a:t>
            </a:r>
            <a:r>
              <a:rPr lang="en-US" sz="1200" i="1" dirty="0" err="1"/>
              <a:t>página</a:t>
            </a:r>
            <a:r>
              <a:rPr lang="en-US" sz="1200" i="1" dirty="0"/>
              <a:t>. Gracias</a:t>
            </a:r>
          </a:p>
          <a:p>
            <a:pPr marL="0" indent="0">
              <a:buNone/>
            </a:pPr>
            <a:r>
              <a:rPr lang="en-US" altLang="en-US" sz="1600" i="1" dirty="0">
                <a:solidFill>
                  <a:srgbClr val="000000"/>
                </a:solidFill>
              </a:rPr>
              <a:t>.</a:t>
            </a:r>
            <a:endParaRPr lang="en-US" sz="1600" b="1" dirty="0"/>
          </a:p>
          <a:p>
            <a:pPr marL="0" indent="0">
              <a:buNone/>
            </a:pPr>
            <a:r>
              <a:rPr lang="en-US" sz="1600" b="1" dirty="0"/>
              <a:t> </a:t>
            </a:r>
          </a:p>
          <a:p>
            <a:endParaRPr lang="en-US" sz="2000" dirty="0">
              <a:solidFill>
                <a:srgbClr val="000000"/>
              </a:solidFill>
              <a:latin typeface=""/>
            </a:endParaRPr>
          </a:p>
        </p:txBody>
      </p:sp>
      <p:pic>
        <p:nvPicPr>
          <p:cNvPr id="6" name="Picture 5" descr="Logos for NASA, NOAA, NSF and the U.S. Department of Stat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1820" y="5607064"/>
            <a:ext cx="2118875" cy="443429"/>
          </a:xfrm>
          <a:prstGeom prst="rect">
            <a:avLst/>
          </a:prstGeom>
        </p:spPr>
      </p:pic>
      <p:sp>
        <p:nvSpPr>
          <p:cNvPr id="9" name="Rectángulo redondeado 8"/>
          <p:cNvSpPr/>
          <p:nvPr/>
        </p:nvSpPr>
        <p:spPr>
          <a:xfrm>
            <a:off x="7434469" y="127179"/>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Información adicional</a:t>
            </a:r>
            <a:endParaRPr lang="es-AR" sz="1200" dirty="0">
              <a:solidFill>
                <a:schemeClr val="bg1"/>
              </a:solidFill>
            </a:endParaRPr>
          </a:p>
        </p:txBody>
      </p:sp>
      <p:sp>
        <p:nvSpPr>
          <p:cNvPr id="11" name="CuadroTexto 10"/>
          <p:cNvSpPr txBox="1"/>
          <p:nvPr/>
        </p:nvSpPr>
        <p:spPr>
          <a:xfrm>
            <a:off x="29532" y="1078181"/>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Tree>
    <p:extLst>
      <p:ext uri="{BB962C8B-B14F-4D97-AF65-F5344CB8AC3E}">
        <p14:creationId xmlns:p14="http://schemas.microsoft.com/office/powerpoint/2010/main" val="27565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2"/>
          </p:nvPr>
        </p:nvSpPr>
        <p:spPr/>
        <p:txBody>
          <a:bodyPr/>
          <a:lstStyle/>
          <a:p>
            <a:fld id="{F1302235-4686-FA4D-82D3-9660211AF392}" type="slidenum">
              <a:rPr lang="en-US" smtClean="0"/>
              <a:t>64</a:t>
            </a:fld>
            <a:endParaRPr lang="en-US" dirty="0"/>
          </a:p>
        </p:txBody>
      </p:sp>
      <p:sp>
        <p:nvSpPr>
          <p:cNvPr id="6" name="Rectángulo redondeado 5"/>
          <p:cNvSpPr/>
          <p:nvPr/>
        </p:nvSpPr>
        <p:spPr>
          <a:xfrm>
            <a:off x="7434469" y="127179"/>
            <a:ext cx="148950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Información adicional</a:t>
            </a:r>
            <a:endParaRPr lang="es-AR" sz="1200" dirty="0">
              <a:solidFill>
                <a:schemeClr val="bg1"/>
              </a:solidFill>
            </a:endParaRPr>
          </a:p>
        </p:txBody>
      </p:sp>
      <p:sp>
        <p:nvSpPr>
          <p:cNvPr id="7" name="CuadroTexto 6"/>
          <p:cNvSpPr txBox="1"/>
          <p:nvPr/>
        </p:nvSpPr>
        <p:spPr>
          <a:xfrm>
            <a:off x="29532" y="1078181"/>
            <a:ext cx="1160471" cy="5447645"/>
          </a:xfrm>
          <a:prstGeom prst="rect">
            <a:avLst/>
          </a:prstGeom>
          <a:noFill/>
        </p:spPr>
        <p:txBody>
          <a:bodyPr wrap="square" rtlCol="0">
            <a:spAutoFit/>
          </a:bodyPr>
          <a:lstStyle/>
          <a:p>
            <a:r>
              <a:rPr lang="es-AR" sz="1200" b="1" dirty="0">
                <a:solidFill>
                  <a:srgbClr val="95A9C1"/>
                </a:solidFill>
              </a:rPr>
              <a:t>A. ¿Qué es la </a:t>
            </a:r>
            <a:r>
              <a:rPr lang="es-AR" sz="1200" b="1" dirty="0">
                <a:solidFill>
                  <a:srgbClr val="95A9C1"/>
                </a:solidFill>
              </a:rPr>
              <a:t>transparencia del agua?</a:t>
            </a:r>
          </a:p>
          <a:p>
            <a:endParaRPr lang="es-AR" sz="1200" b="1" dirty="0">
              <a:solidFill>
                <a:srgbClr val="95A9C1"/>
              </a:solidFill>
            </a:endParaRPr>
          </a:p>
          <a:p>
            <a:r>
              <a:rPr lang="es-AR" sz="1200" b="1" dirty="0">
                <a:solidFill>
                  <a:srgbClr val="95A9C1"/>
                </a:solidFill>
              </a:rPr>
              <a:t>B. ¿Por qué recolectar datos de la transparencia del agua?</a:t>
            </a:r>
          </a:p>
          <a:p>
            <a:endParaRPr lang="es-AR" sz="1200" b="1" dirty="0">
              <a:solidFill>
                <a:srgbClr val="95A9C1"/>
              </a:solidFill>
            </a:endParaRPr>
          </a:p>
          <a:p>
            <a:r>
              <a:rPr lang="es-AR" sz="1200" b="1" dirty="0">
                <a:solidFill>
                  <a:srgbClr val="95A9C1"/>
                </a:solidFill>
              </a:rPr>
              <a:t>C. Cómo pueden ayudar sus mediciones</a:t>
            </a:r>
          </a:p>
          <a:p>
            <a:endParaRPr lang="es-AR" sz="1200" b="1" dirty="0">
              <a:solidFill>
                <a:srgbClr val="95A9C1"/>
              </a:solidFill>
            </a:endParaRPr>
          </a:p>
          <a:p>
            <a:r>
              <a:rPr lang="es-AR" sz="1200" b="1" dirty="0">
                <a:solidFill>
                  <a:srgbClr val="95A9C1"/>
                </a:solidFill>
              </a:rPr>
              <a:t>D. Cómo recopilar datos</a:t>
            </a:r>
          </a:p>
          <a:p>
            <a:endParaRPr lang="es-AR" sz="1200" b="1" dirty="0">
              <a:solidFill>
                <a:srgbClr val="95A9C1"/>
              </a:solidFill>
            </a:endParaRPr>
          </a:p>
          <a:p>
            <a:r>
              <a:rPr lang="es-AR" sz="1200" b="1" dirty="0">
                <a:solidFill>
                  <a:srgbClr val="95A9C1"/>
                </a:solidFill>
              </a:rPr>
              <a:t>E. Ingresar datos al sitio web de GLOBE</a:t>
            </a:r>
          </a:p>
          <a:p>
            <a:endParaRPr lang="es-AR" sz="1200" b="1" dirty="0">
              <a:solidFill>
                <a:srgbClr val="95A9C1"/>
              </a:solidFill>
            </a:endParaRPr>
          </a:p>
          <a:p>
            <a:r>
              <a:rPr lang="es-AR" sz="1200" b="1" dirty="0">
                <a:solidFill>
                  <a:srgbClr val="95A9C1"/>
                </a:solidFill>
              </a:rPr>
              <a:t>F. Entender los datos</a:t>
            </a:r>
          </a:p>
          <a:p>
            <a:endParaRPr lang="es-AR" sz="1200" b="1" dirty="0">
              <a:solidFill>
                <a:srgbClr val="95A9C1"/>
              </a:solidFill>
            </a:endParaRPr>
          </a:p>
          <a:p>
            <a:r>
              <a:rPr lang="es-AR" sz="1200" b="1" dirty="0">
                <a:solidFill>
                  <a:srgbClr val="95A9C1"/>
                </a:solidFill>
              </a:rPr>
              <a:t>G. Auto evaluación</a:t>
            </a:r>
          </a:p>
          <a:p>
            <a:endParaRPr lang="es-AR" sz="1200" b="1" dirty="0">
              <a:solidFill>
                <a:srgbClr val="0B037B"/>
              </a:solidFill>
            </a:endParaRPr>
          </a:p>
          <a:p>
            <a:r>
              <a:rPr lang="es-AR" sz="1200" b="1" dirty="0">
                <a:solidFill>
                  <a:srgbClr val="0B037B"/>
                </a:solidFill>
              </a:rPr>
              <a:t>H. Información Adicional</a:t>
            </a:r>
            <a:endParaRPr lang="es-AR" sz="1200" b="1" dirty="0">
              <a:solidFill>
                <a:srgbClr val="0B037B"/>
              </a:solidFill>
            </a:endParaRPr>
          </a:p>
        </p:txBody>
      </p:sp>
      <p:sp>
        <p:nvSpPr>
          <p:cNvPr id="8" name="Shape 438"/>
          <p:cNvSpPr txBox="1">
            <a:spLocks/>
          </p:cNvSpPr>
          <p:nvPr/>
        </p:nvSpPr>
        <p:spPr>
          <a:xfrm>
            <a:off x="1853721" y="1275810"/>
            <a:ext cx="5429250" cy="500174"/>
          </a:xfrm>
          <a:prstGeom prst="rect">
            <a:avLst/>
          </a:prstGeom>
          <a:noFill/>
          <a:ln>
            <a:noFill/>
          </a:ln>
        </p:spPr>
        <p:txBody>
          <a:bodyPr vert="horz" wrap="square" lIns="68569" tIns="34275" rIns="68569" bIns="34275" rtlCol="0" anchor="ctr"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spcBef>
                <a:spcPts val="0"/>
              </a:spcBef>
            </a:pPr>
            <a:r>
              <a:rPr lang="es-AR" sz="2400" b="1" dirty="0">
                <a:solidFill>
                  <a:schemeClr val="accent5">
                    <a:lumMod val="75000"/>
                  </a:schemeClr>
                </a:solidFill>
                <a:latin typeface="Calibri" panose="020F0502020204030204" pitchFamily="34" charset="0"/>
                <a:cs typeface="Calibri" panose="020F0502020204030204" pitchFamily="34" charset="0"/>
              </a:rPr>
              <a:t>Traducción al español</a:t>
            </a:r>
            <a:endParaRPr lang="es-AR" sz="2400" b="1" dirty="0">
              <a:solidFill>
                <a:schemeClr val="accent5">
                  <a:lumMod val="75000"/>
                </a:schemeClr>
              </a:solidFill>
              <a:latin typeface="Calibri" panose="020F0502020204030204" pitchFamily="34" charset="0"/>
              <a:cs typeface="Calibri" panose="020F0502020204030204" pitchFamily="34" charset="0"/>
              <a:sym typeface="Arial"/>
            </a:endParaRPr>
          </a:p>
        </p:txBody>
      </p:sp>
      <p:sp>
        <p:nvSpPr>
          <p:cNvPr id="9" name="Title 1"/>
          <p:cNvSpPr txBox="1">
            <a:spLocks/>
          </p:cNvSpPr>
          <p:nvPr/>
        </p:nvSpPr>
        <p:spPr>
          <a:xfrm>
            <a:off x="1853721" y="1836918"/>
            <a:ext cx="5607844" cy="31761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400" indent="0">
              <a:buNone/>
            </a:pPr>
            <a:r>
              <a:rPr lang="es-AR" sz="1600" b="1" dirty="0">
                <a:latin typeface="Calibri" panose="020F0502020204030204" pitchFamily="34" charset="0"/>
                <a:cs typeface="Calibri" panose="020F0502020204030204" pitchFamily="34" charset="0"/>
              </a:rPr>
              <a:t>Oficina Regional Para América Latina Y El Caribe</a:t>
            </a:r>
            <a:br>
              <a:rPr lang="es-AR" sz="1600" b="1" dirty="0">
                <a:latin typeface="Calibri" panose="020F0502020204030204" pitchFamily="34" charset="0"/>
                <a:cs typeface="Calibri" panose="020F0502020204030204" pitchFamily="34" charset="0"/>
              </a:rPr>
            </a:br>
            <a:endParaRPr lang="es-AR" sz="1600" b="1" dirty="0">
              <a:latin typeface="Calibri" panose="020F0502020204030204" pitchFamily="34" charset="0"/>
              <a:cs typeface="Calibri" panose="020F0502020204030204" pitchFamily="34" charset="0"/>
            </a:endParaRPr>
          </a:p>
          <a:p>
            <a:pPr marL="152400" indent="0">
              <a:buNone/>
            </a:pPr>
            <a:r>
              <a:rPr lang="es-AR" sz="1600" b="1" dirty="0">
                <a:latin typeface="Calibri" panose="020F0502020204030204" pitchFamily="34" charset="0"/>
                <a:cs typeface="Calibri" panose="020F0502020204030204" pitchFamily="34" charset="0"/>
              </a:rPr>
              <a:t>Para más información contáctese con:</a:t>
            </a:r>
          </a:p>
          <a:p>
            <a:pPr marL="452438" lvl="1" indent="0">
              <a:buNone/>
            </a:pPr>
            <a:r>
              <a:rPr lang="es-AR" sz="1600" dirty="0">
                <a:latin typeface="Calibri" panose="020F0502020204030204" pitchFamily="34" charset="0"/>
                <a:cs typeface="Calibri" panose="020F0502020204030204" pitchFamily="34" charset="0"/>
                <a:hlinkClick r:id="rId2"/>
              </a:rPr>
              <a:t>lac_rco@educ.austral.edu.ar</a:t>
            </a:r>
            <a:r>
              <a:rPr lang="es-AR" sz="1600" dirty="0">
                <a:latin typeface="Calibri" panose="020F0502020204030204" pitchFamily="34" charset="0"/>
                <a:cs typeface="Calibri" panose="020F0502020204030204" pitchFamily="34" charset="0"/>
              </a:rPr>
              <a:t/>
            </a:r>
            <a:br>
              <a:rPr lang="es-AR" sz="1600" dirty="0">
                <a:latin typeface="Calibri" panose="020F0502020204030204" pitchFamily="34" charset="0"/>
                <a:cs typeface="Calibri" panose="020F0502020204030204" pitchFamily="34" charset="0"/>
              </a:rPr>
            </a:br>
            <a:r>
              <a:rPr lang="es-AR" sz="1600" dirty="0">
                <a:latin typeface="Calibri" panose="020F0502020204030204" pitchFamily="34" charset="0"/>
                <a:cs typeface="Calibri" panose="020F0502020204030204" pitchFamily="34" charset="0"/>
                <a:hlinkClick r:id="rId3"/>
              </a:rPr>
              <a:t>globelac.communications@educ.austral.edu.ar</a:t>
            </a:r>
            <a:r>
              <a:rPr lang="es-AR" sz="1600" dirty="0">
                <a:latin typeface="Calibri" panose="020F0502020204030204" pitchFamily="34" charset="0"/>
                <a:cs typeface="Calibri" panose="020F0502020204030204" pitchFamily="34" charset="0"/>
              </a:rPr>
              <a:t/>
            </a:r>
            <a:br>
              <a:rPr lang="es-AR" sz="1600" dirty="0">
                <a:latin typeface="Calibri" panose="020F0502020204030204" pitchFamily="34" charset="0"/>
                <a:cs typeface="Calibri" panose="020F0502020204030204" pitchFamily="34" charset="0"/>
              </a:rPr>
            </a:br>
            <a:endParaRPr lang="es-AR" sz="1600" dirty="0">
              <a:latin typeface="Calibri" panose="020F0502020204030204" pitchFamily="34" charset="0"/>
              <a:cs typeface="Calibri" panose="020F0502020204030204" pitchFamily="34" charset="0"/>
            </a:endParaRPr>
          </a:p>
          <a:p>
            <a:pPr marL="152400" indent="0">
              <a:buNone/>
            </a:pPr>
            <a:r>
              <a:rPr lang="es-AR" sz="1600" b="1" dirty="0">
                <a:latin typeface="Calibri" panose="020F0502020204030204" pitchFamily="34" charset="0"/>
                <a:cs typeface="Calibri" panose="020F0502020204030204" pitchFamily="34" charset="0"/>
              </a:rPr>
              <a:t>Redes sociales </a:t>
            </a:r>
          </a:p>
          <a:p>
            <a:pPr marL="752475" lvl="2" indent="0">
              <a:lnSpc>
                <a:spcPct val="200000"/>
              </a:lnSpc>
              <a:buNone/>
            </a:pPr>
            <a:r>
              <a:rPr lang="es-AR" sz="1600" dirty="0">
                <a:latin typeface="Calibri" panose="020F0502020204030204" pitchFamily="34" charset="0"/>
                <a:cs typeface="Calibri" panose="020F0502020204030204" pitchFamily="34" charset="0"/>
                <a:hlinkClick r:id="rId4"/>
              </a:rPr>
              <a:t>@</a:t>
            </a:r>
            <a:r>
              <a:rPr lang="es-AR" sz="1600" dirty="0" err="1">
                <a:latin typeface="Calibri" panose="020F0502020204030204" pitchFamily="34" charset="0"/>
                <a:cs typeface="Calibri" panose="020F0502020204030204" pitchFamily="34" charset="0"/>
                <a:hlinkClick r:id="rId4"/>
              </a:rPr>
              <a:t>globe_lac</a:t>
            </a:r>
            <a:r>
              <a:rPr lang="es-AR" sz="1600" dirty="0">
                <a:latin typeface="Calibri" panose="020F0502020204030204" pitchFamily="34" charset="0"/>
                <a:cs typeface="Calibri" panose="020F0502020204030204" pitchFamily="34" charset="0"/>
              </a:rPr>
              <a:t/>
            </a:r>
            <a:br>
              <a:rPr lang="es-AR" sz="1600" dirty="0">
                <a:latin typeface="Calibri" panose="020F0502020204030204" pitchFamily="34" charset="0"/>
                <a:cs typeface="Calibri" panose="020F0502020204030204" pitchFamily="34" charset="0"/>
              </a:rPr>
            </a:br>
            <a:r>
              <a:rPr lang="es-AR" sz="1600" dirty="0">
                <a:latin typeface="Calibri" panose="020F0502020204030204" pitchFamily="34" charset="0"/>
                <a:cs typeface="Calibri" panose="020F0502020204030204" pitchFamily="34" charset="0"/>
                <a:hlinkClick r:id="rId5"/>
              </a:rPr>
              <a:t>GLOBE Latinoamérica y Caribe</a:t>
            </a:r>
            <a:endParaRPr lang="es-AR" sz="1600" dirty="0">
              <a:latin typeface="Calibri" panose="020F0502020204030204" pitchFamily="34" charset="0"/>
              <a:cs typeface="Calibri" panose="020F0502020204030204" pitchFamily="34" charset="0"/>
            </a:endParaRPr>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01087" y="5497525"/>
            <a:ext cx="1151793" cy="863539"/>
          </a:xfrm>
          <a:prstGeom prst="rect">
            <a:avLst/>
          </a:prstGeom>
        </p:spPr>
      </p:pic>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4142" y="5782132"/>
            <a:ext cx="4801763" cy="632921"/>
          </a:xfrm>
          <a:prstGeom prst="rect">
            <a:avLst/>
          </a:prstGeom>
        </p:spPr>
      </p:pic>
    </p:spTree>
    <p:extLst>
      <p:ext uri="{BB962C8B-B14F-4D97-AF65-F5344CB8AC3E}">
        <p14:creationId xmlns:p14="http://schemas.microsoft.com/office/powerpoint/2010/main" val="2562712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6</a:t>
            </a:fld>
            <a:endParaRPr lang="en-US" dirty="0"/>
          </a:p>
        </p:txBody>
      </p:sp>
      <p:sp>
        <p:nvSpPr>
          <p:cNvPr id="2" name="Title 1"/>
          <p:cNvSpPr>
            <a:spLocks noGrp="1"/>
          </p:cNvSpPr>
          <p:nvPr>
            <p:ph type="title"/>
          </p:nvPr>
        </p:nvSpPr>
        <p:spPr>
          <a:xfrm>
            <a:off x="1352671" y="933668"/>
            <a:ext cx="7621993" cy="735948"/>
          </a:xfrm>
        </p:spPr>
        <p:txBody>
          <a:bodyPr>
            <a:normAutofit fontScale="90000"/>
          </a:bodyPr>
          <a:lstStyle/>
          <a:p>
            <a:pPr>
              <a:spcAft>
                <a:spcPts val="600"/>
              </a:spcAft>
            </a:pPr>
            <a:r>
              <a:rPr lang="en-US" sz="3200" b="1" dirty="0">
                <a:solidFill>
                  <a:srgbClr val="000072"/>
                </a:solidFill>
              </a:rPr>
              <a:t>Las </a:t>
            </a:r>
            <a:r>
              <a:rPr lang="en-US" sz="3200" b="1" dirty="0" err="1">
                <a:solidFill>
                  <a:srgbClr val="000072"/>
                </a:solidFill>
              </a:rPr>
              <a:t>partículas</a:t>
            </a:r>
            <a:r>
              <a:rPr lang="en-US" sz="3200" b="1" dirty="0">
                <a:solidFill>
                  <a:srgbClr val="000072"/>
                </a:solidFill>
              </a:rPr>
              <a:t> del </a:t>
            </a:r>
            <a:r>
              <a:rPr lang="en-US" sz="3200" b="1" dirty="0" err="1">
                <a:solidFill>
                  <a:srgbClr val="000072"/>
                </a:solidFill>
              </a:rPr>
              <a:t>agua</a:t>
            </a:r>
            <a:r>
              <a:rPr lang="en-US" sz="3200" b="1" dirty="0">
                <a:solidFill>
                  <a:srgbClr val="000072"/>
                </a:solidFill>
              </a:rPr>
              <a:t> </a:t>
            </a:r>
            <a:r>
              <a:rPr lang="en-US" sz="3200" b="1" dirty="0" err="1">
                <a:solidFill>
                  <a:srgbClr val="000072"/>
                </a:solidFill>
              </a:rPr>
              <a:t>absorben</a:t>
            </a:r>
            <a:r>
              <a:rPr lang="en-US" sz="3200" b="1" dirty="0">
                <a:solidFill>
                  <a:srgbClr val="000072"/>
                </a:solidFill>
              </a:rPr>
              <a:t> y </a:t>
            </a:r>
            <a:r>
              <a:rPr lang="en-US" sz="3200" b="1" dirty="0" err="1">
                <a:solidFill>
                  <a:srgbClr val="000072"/>
                </a:solidFill>
              </a:rPr>
              <a:t>dispersan</a:t>
            </a:r>
            <a:r>
              <a:rPr lang="en-US" sz="3200" b="1" dirty="0">
                <a:solidFill>
                  <a:srgbClr val="000072"/>
                </a:solidFill>
              </a:rPr>
              <a:t> la luz</a:t>
            </a:r>
          </a:p>
        </p:txBody>
      </p:sp>
      <p:sp>
        <p:nvSpPr>
          <p:cNvPr id="3" name="Content Placeholder 2"/>
          <p:cNvSpPr>
            <a:spLocks noGrp="1"/>
          </p:cNvSpPr>
          <p:nvPr>
            <p:ph sz="half" idx="1"/>
          </p:nvPr>
        </p:nvSpPr>
        <p:spPr>
          <a:xfrm>
            <a:off x="1352671" y="1669616"/>
            <a:ext cx="7469594" cy="4832783"/>
          </a:xfrm>
        </p:spPr>
        <p:txBody>
          <a:bodyPr>
            <a:noAutofit/>
          </a:bodyPr>
          <a:lstStyle/>
          <a:p>
            <a:pPr marL="0" indent="0">
              <a:buNone/>
            </a:pPr>
            <a:r>
              <a:rPr lang="en-US" sz="1400" dirty="0">
                <a:solidFill>
                  <a:schemeClr val="tx2">
                    <a:lumMod val="75000"/>
                  </a:schemeClr>
                </a:solidFill>
              </a:rPr>
              <a:t>Las </a:t>
            </a:r>
            <a:r>
              <a:rPr lang="en-US" sz="1400" dirty="0" err="1">
                <a:solidFill>
                  <a:schemeClr val="tx2">
                    <a:lumMod val="75000"/>
                  </a:schemeClr>
                </a:solidFill>
              </a:rPr>
              <a:t>partículas</a:t>
            </a:r>
            <a:r>
              <a:rPr lang="en-US" sz="1400" dirty="0">
                <a:solidFill>
                  <a:schemeClr val="tx2">
                    <a:lumMod val="75000"/>
                  </a:schemeClr>
                </a:solidFill>
              </a:rPr>
              <a:t> </a:t>
            </a:r>
            <a:r>
              <a:rPr lang="en-US" sz="1400" dirty="0" err="1">
                <a:solidFill>
                  <a:schemeClr val="tx2">
                    <a:lumMod val="75000"/>
                  </a:schemeClr>
                </a:solidFill>
              </a:rPr>
              <a:t>en</a:t>
            </a:r>
            <a:r>
              <a:rPr lang="en-US" sz="1400" dirty="0">
                <a:solidFill>
                  <a:schemeClr val="tx2">
                    <a:lumMod val="75000"/>
                  </a:schemeClr>
                </a:solidFill>
              </a:rPr>
              <a:t> </a:t>
            </a:r>
            <a:r>
              <a:rPr lang="en-US" sz="1400" dirty="0" err="1">
                <a:solidFill>
                  <a:schemeClr val="tx2">
                    <a:lumMod val="75000"/>
                  </a:schemeClr>
                </a:solidFill>
              </a:rPr>
              <a:t>suspensión</a:t>
            </a:r>
            <a:r>
              <a:rPr lang="en-US" sz="1400" dirty="0">
                <a:solidFill>
                  <a:schemeClr val="tx2">
                    <a:lumMod val="75000"/>
                  </a:schemeClr>
                </a:solidFill>
              </a:rPr>
              <a:t> </a:t>
            </a:r>
            <a:r>
              <a:rPr lang="en-US" sz="1400" dirty="0" err="1">
                <a:solidFill>
                  <a:schemeClr val="tx2">
                    <a:lumMod val="75000"/>
                  </a:schemeClr>
                </a:solidFill>
              </a:rPr>
              <a:t>en</a:t>
            </a:r>
            <a:r>
              <a:rPr lang="en-US" sz="1400" dirty="0">
                <a:solidFill>
                  <a:schemeClr val="tx2">
                    <a:lumMod val="75000"/>
                  </a:schemeClr>
                </a:solidFill>
              </a:rPr>
              <a:t> el </a:t>
            </a:r>
            <a:r>
              <a:rPr lang="en-US" sz="1400" dirty="0" err="1">
                <a:solidFill>
                  <a:schemeClr val="tx2">
                    <a:lumMod val="75000"/>
                  </a:schemeClr>
                </a:solidFill>
              </a:rPr>
              <a:t>agua</a:t>
            </a:r>
            <a:r>
              <a:rPr lang="en-US" sz="1400" dirty="0">
                <a:solidFill>
                  <a:schemeClr val="tx2">
                    <a:lumMod val="75000"/>
                  </a:schemeClr>
                </a:solidFill>
              </a:rPr>
              <a:t> se </a:t>
            </a:r>
            <a:r>
              <a:rPr lang="en-US" sz="1400" dirty="0" err="1">
                <a:solidFill>
                  <a:schemeClr val="tx2">
                    <a:lumMod val="75000"/>
                  </a:schemeClr>
                </a:solidFill>
              </a:rPr>
              <a:t>comportan</a:t>
            </a:r>
            <a:r>
              <a:rPr lang="en-US" sz="1400" dirty="0">
                <a:solidFill>
                  <a:schemeClr val="tx2">
                    <a:lumMod val="75000"/>
                  </a:schemeClr>
                </a:solidFill>
              </a:rPr>
              <a:t> de forma similar al </a:t>
            </a:r>
            <a:r>
              <a:rPr lang="en-US" sz="1400" dirty="0" err="1">
                <a:solidFill>
                  <a:schemeClr val="tx2">
                    <a:lumMod val="75000"/>
                  </a:schemeClr>
                </a:solidFill>
              </a:rPr>
              <a:t>polvo</a:t>
            </a:r>
            <a:r>
              <a:rPr lang="en-US" sz="1400" dirty="0">
                <a:solidFill>
                  <a:schemeClr val="tx2">
                    <a:lumMod val="75000"/>
                  </a:schemeClr>
                </a:solidFill>
              </a:rPr>
              <a:t> </a:t>
            </a:r>
            <a:r>
              <a:rPr lang="en-US" sz="1400" dirty="0" err="1">
                <a:solidFill>
                  <a:schemeClr val="tx2">
                    <a:lumMod val="75000"/>
                  </a:schemeClr>
                </a:solidFill>
              </a:rPr>
              <a:t>en</a:t>
            </a:r>
            <a:r>
              <a:rPr lang="en-US" sz="1400" dirty="0">
                <a:solidFill>
                  <a:schemeClr val="tx2">
                    <a:lumMod val="75000"/>
                  </a:schemeClr>
                </a:solidFill>
              </a:rPr>
              <a:t> la </a:t>
            </a:r>
            <a:r>
              <a:rPr lang="en-US" sz="1400" dirty="0" err="1">
                <a:solidFill>
                  <a:schemeClr val="tx2">
                    <a:lumMod val="75000"/>
                  </a:schemeClr>
                </a:solidFill>
              </a:rPr>
              <a:t>atmósfera</a:t>
            </a:r>
            <a:r>
              <a:rPr lang="en-US" sz="1400" dirty="0">
                <a:solidFill>
                  <a:schemeClr val="tx2">
                    <a:lumMod val="75000"/>
                  </a:schemeClr>
                </a:solidFill>
              </a:rPr>
              <a:t>. </a:t>
            </a:r>
            <a:r>
              <a:rPr lang="en-US" sz="1400" dirty="0" err="1">
                <a:solidFill>
                  <a:schemeClr val="tx2">
                    <a:lumMod val="75000"/>
                  </a:schemeClr>
                </a:solidFill>
              </a:rPr>
              <a:t>Reducen</a:t>
            </a:r>
            <a:r>
              <a:rPr lang="en-US" sz="1400" dirty="0">
                <a:solidFill>
                  <a:schemeClr val="tx2">
                    <a:lumMod val="75000"/>
                  </a:schemeClr>
                </a:solidFill>
              </a:rPr>
              <a:t> la </a:t>
            </a:r>
            <a:r>
              <a:rPr lang="en-US" sz="1400" dirty="0" err="1">
                <a:solidFill>
                  <a:schemeClr val="tx2">
                    <a:lumMod val="75000"/>
                  </a:schemeClr>
                </a:solidFill>
              </a:rPr>
              <a:t>profundidad</a:t>
            </a:r>
            <a:r>
              <a:rPr lang="en-US" sz="1400" dirty="0">
                <a:solidFill>
                  <a:schemeClr val="tx2">
                    <a:lumMod val="75000"/>
                  </a:schemeClr>
                </a:solidFill>
              </a:rPr>
              <a:t> a la que </a:t>
            </a:r>
            <a:r>
              <a:rPr lang="en-US" sz="1400" dirty="0" err="1">
                <a:solidFill>
                  <a:schemeClr val="tx2">
                    <a:lumMod val="75000"/>
                  </a:schemeClr>
                </a:solidFill>
              </a:rPr>
              <a:t>puede</a:t>
            </a:r>
            <a:r>
              <a:rPr lang="en-US" sz="1400" dirty="0">
                <a:solidFill>
                  <a:schemeClr val="tx2">
                    <a:lumMod val="75000"/>
                  </a:schemeClr>
                </a:solidFill>
              </a:rPr>
              <a:t> </a:t>
            </a:r>
            <a:r>
              <a:rPr lang="en-US" sz="1400" dirty="0" err="1">
                <a:solidFill>
                  <a:schemeClr val="tx2">
                    <a:lumMod val="75000"/>
                  </a:schemeClr>
                </a:solidFill>
              </a:rPr>
              <a:t>penetrar</a:t>
            </a:r>
            <a:r>
              <a:rPr lang="en-US" sz="1400" dirty="0">
                <a:solidFill>
                  <a:schemeClr val="tx2">
                    <a:lumMod val="75000"/>
                  </a:schemeClr>
                </a:solidFill>
              </a:rPr>
              <a:t> la luz. La luz solar </a:t>
            </a:r>
            <a:r>
              <a:rPr lang="en-US" sz="1400" dirty="0" err="1">
                <a:solidFill>
                  <a:schemeClr val="tx2">
                    <a:lumMod val="75000"/>
                  </a:schemeClr>
                </a:solidFill>
              </a:rPr>
              <a:t>proporciona</a:t>
            </a:r>
            <a:r>
              <a:rPr lang="en-US" sz="1400" dirty="0">
                <a:solidFill>
                  <a:schemeClr val="tx2">
                    <a:lumMod val="75000"/>
                  </a:schemeClr>
                </a:solidFill>
              </a:rPr>
              <a:t> la </a:t>
            </a:r>
            <a:r>
              <a:rPr lang="en-US" sz="1400" dirty="0" err="1">
                <a:solidFill>
                  <a:schemeClr val="tx2">
                    <a:lumMod val="75000"/>
                  </a:schemeClr>
                </a:solidFill>
              </a:rPr>
              <a:t>energía</a:t>
            </a:r>
            <a:r>
              <a:rPr lang="en-US" sz="1400" dirty="0">
                <a:solidFill>
                  <a:schemeClr val="tx2">
                    <a:lumMod val="75000"/>
                  </a:schemeClr>
                </a:solidFill>
              </a:rPr>
              <a:t> para la </a:t>
            </a:r>
            <a:r>
              <a:rPr lang="en-US" sz="1400" dirty="0" err="1">
                <a:solidFill>
                  <a:schemeClr val="tx2">
                    <a:lumMod val="75000"/>
                  </a:schemeClr>
                </a:solidFill>
              </a:rPr>
              <a:t>fotosíntesis</a:t>
            </a:r>
            <a:r>
              <a:rPr lang="en-US" sz="1400" dirty="0">
                <a:solidFill>
                  <a:schemeClr val="tx2">
                    <a:lumMod val="75000"/>
                  </a:schemeClr>
                </a:solidFill>
              </a:rPr>
              <a:t> (el </a:t>
            </a:r>
            <a:r>
              <a:rPr lang="en-US" sz="1400" dirty="0" err="1">
                <a:solidFill>
                  <a:schemeClr val="tx2">
                    <a:lumMod val="75000"/>
                  </a:schemeClr>
                </a:solidFill>
              </a:rPr>
              <a:t>proceso</a:t>
            </a:r>
            <a:r>
              <a:rPr lang="en-US" sz="1400" dirty="0">
                <a:solidFill>
                  <a:schemeClr val="tx2">
                    <a:lumMod val="75000"/>
                  </a:schemeClr>
                </a:solidFill>
              </a:rPr>
              <a:t> por el que las </a:t>
            </a:r>
            <a:r>
              <a:rPr lang="en-US" sz="1400" dirty="0" err="1">
                <a:solidFill>
                  <a:schemeClr val="tx2">
                    <a:lumMod val="75000"/>
                  </a:schemeClr>
                </a:solidFill>
              </a:rPr>
              <a:t>plantas</a:t>
            </a:r>
            <a:r>
              <a:rPr lang="en-US" sz="1400" dirty="0">
                <a:solidFill>
                  <a:schemeClr val="tx2">
                    <a:lumMod val="75000"/>
                  </a:schemeClr>
                </a:solidFill>
              </a:rPr>
              <a:t> </a:t>
            </a:r>
            <a:r>
              <a:rPr lang="en-US" sz="1400" dirty="0" err="1">
                <a:solidFill>
                  <a:schemeClr val="tx2">
                    <a:lumMod val="75000"/>
                  </a:schemeClr>
                </a:solidFill>
              </a:rPr>
              <a:t>crecen</a:t>
            </a:r>
            <a:r>
              <a:rPr lang="en-US" sz="1400" dirty="0">
                <a:solidFill>
                  <a:schemeClr val="tx2">
                    <a:lumMod val="75000"/>
                  </a:schemeClr>
                </a:solidFill>
              </a:rPr>
              <a:t> </a:t>
            </a:r>
            <a:r>
              <a:rPr lang="en-US" sz="1400" dirty="0" err="1">
                <a:solidFill>
                  <a:schemeClr val="tx2">
                    <a:lumMod val="75000"/>
                  </a:schemeClr>
                </a:solidFill>
              </a:rPr>
              <a:t>absorbiendo</a:t>
            </a:r>
            <a:r>
              <a:rPr lang="en-US" sz="1400" dirty="0">
                <a:solidFill>
                  <a:schemeClr val="tx2">
                    <a:lumMod val="75000"/>
                  </a:schemeClr>
                </a:solidFill>
              </a:rPr>
              <a:t> </a:t>
            </a:r>
            <a:r>
              <a:rPr lang="en-US" sz="1400" dirty="0" err="1">
                <a:solidFill>
                  <a:schemeClr val="tx2">
                    <a:lumMod val="75000"/>
                  </a:schemeClr>
                </a:solidFill>
              </a:rPr>
              <a:t>carbono</a:t>
            </a:r>
            <a:r>
              <a:rPr lang="en-US" sz="1400" dirty="0">
                <a:solidFill>
                  <a:schemeClr val="tx2">
                    <a:lumMod val="75000"/>
                  </a:schemeClr>
                </a:solidFill>
              </a:rPr>
              <a:t>, </a:t>
            </a:r>
            <a:r>
              <a:rPr lang="en-US" sz="1400" dirty="0" err="1">
                <a:solidFill>
                  <a:schemeClr val="tx2">
                    <a:lumMod val="75000"/>
                  </a:schemeClr>
                </a:solidFill>
              </a:rPr>
              <a:t>nitrógeno</a:t>
            </a:r>
            <a:r>
              <a:rPr lang="en-US" sz="1400" dirty="0">
                <a:solidFill>
                  <a:schemeClr val="tx2">
                    <a:lumMod val="75000"/>
                  </a:schemeClr>
                </a:solidFill>
              </a:rPr>
              <a:t>, </a:t>
            </a:r>
            <a:r>
              <a:rPr lang="en-US" sz="1400" dirty="0" err="1">
                <a:solidFill>
                  <a:schemeClr val="tx2">
                    <a:lumMod val="75000"/>
                  </a:schemeClr>
                </a:solidFill>
              </a:rPr>
              <a:t>fósforo</a:t>
            </a:r>
            <a:r>
              <a:rPr lang="en-US" sz="1400" dirty="0">
                <a:solidFill>
                  <a:schemeClr val="tx2">
                    <a:lumMod val="75000"/>
                  </a:schemeClr>
                </a:solidFill>
              </a:rPr>
              <a:t> y </a:t>
            </a:r>
            <a:r>
              <a:rPr lang="en-US" sz="1400" dirty="0" err="1">
                <a:solidFill>
                  <a:schemeClr val="tx2">
                    <a:lumMod val="75000"/>
                  </a:schemeClr>
                </a:solidFill>
              </a:rPr>
              <a:t>otros</a:t>
            </a:r>
            <a:r>
              <a:rPr lang="en-US" sz="1400" dirty="0">
                <a:solidFill>
                  <a:schemeClr val="tx2">
                    <a:lumMod val="75000"/>
                  </a:schemeClr>
                </a:solidFill>
              </a:rPr>
              <a:t> </a:t>
            </a:r>
            <a:r>
              <a:rPr lang="en-US" sz="1400" dirty="0" err="1">
                <a:solidFill>
                  <a:schemeClr val="tx2">
                    <a:lumMod val="75000"/>
                  </a:schemeClr>
                </a:solidFill>
              </a:rPr>
              <a:t>nutrientes</a:t>
            </a:r>
            <a:r>
              <a:rPr lang="en-US" sz="1400" dirty="0">
                <a:solidFill>
                  <a:schemeClr val="tx2">
                    <a:lumMod val="75000"/>
                  </a:schemeClr>
                </a:solidFill>
              </a:rPr>
              <a:t>, y </a:t>
            </a:r>
            <a:r>
              <a:rPr lang="en-US" sz="1400" dirty="0" err="1">
                <a:solidFill>
                  <a:schemeClr val="tx2">
                    <a:lumMod val="75000"/>
                  </a:schemeClr>
                </a:solidFill>
              </a:rPr>
              <a:t>liberando</a:t>
            </a:r>
            <a:r>
              <a:rPr lang="en-US" sz="1400" dirty="0">
                <a:solidFill>
                  <a:schemeClr val="tx2">
                    <a:lumMod val="75000"/>
                  </a:schemeClr>
                </a:solidFill>
              </a:rPr>
              <a:t> </a:t>
            </a:r>
            <a:r>
              <a:rPr lang="en-US" sz="1400" dirty="0" err="1">
                <a:solidFill>
                  <a:schemeClr val="tx2">
                    <a:lumMod val="75000"/>
                  </a:schemeClr>
                </a:solidFill>
              </a:rPr>
              <a:t>oxígeno</a:t>
            </a:r>
            <a:r>
              <a:rPr lang="en-US" sz="1400" dirty="0">
                <a:solidFill>
                  <a:schemeClr val="tx2">
                    <a:lumMod val="75000"/>
                  </a:schemeClr>
                </a:solidFill>
              </a:rPr>
              <a:t>). La </a:t>
            </a:r>
            <a:r>
              <a:rPr lang="en-US" sz="1400" dirty="0" err="1">
                <a:solidFill>
                  <a:schemeClr val="tx2">
                    <a:lumMod val="75000"/>
                  </a:schemeClr>
                </a:solidFill>
              </a:rPr>
              <a:t>profundidad</a:t>
            </a:r>
            <a:r>
              <a:rPr lang="en-US" sz="1400" dirty="0">
                <a:solidFill>
                  <a:schemeClr val="tx2">
                    <a:lumMod val="75000"/>
                  </a:schemeClr>
                </a:solidFill>
              </a:rPr>
              <a:t> a la que </a:t>
            </a:r>
            <a:r>
              <a:rPr lang="en-US" sz="1400" dirty="0" err="1">
                <a:solidFill>
                  <a:schemeClr val="tx2">
                    <a:lumMod val="75000"/>
                  </a:schemeClr>
                </a:solidFill>
              </a:rPr>
              <a:t>penetra</a:t>
            </a:r>
            <a:r>
              <a:rPr lang="en-US" sz="1400" dirty="0">
                <a:solidFill>
                  <a:schemeClr val="tx2">
                    <a:lumMod val="75000"/>
                  </a:schemeClr>
                </a:solidFill>
              </a:rPr>
              <a:t> la luz </a:t>
            </a:r>
            <a:r>
              <a:rPr lang="en-US" sz="1400" dirty="0" err="1">
                <a:solidFill>
                  <a:schemeClr val="tx2">
                    <a:lumMod val="75000"/>
                  </a:schemeClr>
                </a:solidFill>
              </a:rPr>
              <a:t>en</a:t>
            </a:r>
            <a:r>
              <a:rPr lang="en-US" sz="1400" dirty="0">
                <a:solidFill>
                  <a:schemeClr val="tx2">
                    <a:lumMod val="75000"/>
                  </a:schemeClr>
                </a:solidFill>
              </a:rPr>
              <a:t> una masa de </a:t>
            </a:r>
            <a:r>
              <a:rPr lang="en-US" sz="1400" dirty="0" err="1">
                <a:solidFill>
                  <a:schemeClr val="tx2">
                    <a:lumMod val="75000"/>
                  </a:schemeClr>
                </a:solidFill>
              </a:rPr>
              <a:t>agua</a:t>
            </a:r>
            <a:r>
              <a:rPr lang="en-US" sz="1400" dirty="0">
                <a:solidFill>
                  <a:schemeClr val="tx2">
                    <a:lumMod val="75000"/>
                  </a:schemeClr>
                </a:solidFill>
              </a:rPr>
              <a:t> </a:t>
            </a:r>
            <a:r>
              <a:rPr lang="en-US" sz="1400" dirty="0" err="1">
                <a:solidFill>
                  <a:schemeClr val="tx2">
                    <a:lumMod val="75000"/>
                  </a:schemeClr>
                </a:solidFill>
              </a:rPr>
              <a:t>determina</a:t>
            </a:r>
            <a:r>
              <a:rPr lang="en-US" sz="1400" dirty="0">
                <a:solidFill>
                  <a:schemeClr val="tx2">
                    <a:lumMod val="75000"/>
                  </a:schemeClr>
                </a:solidFill>
              </a:rPr>
              <a:t> la </a:t>
            </a:r>
            <a:r>
              <a:rPr lang="en-US" sz="1400" dirty="0" err="1">
                <a:solidFill>
                  <a:schemeClr val="tx2">
                    <a:lumMod val="75000"/>
                  </a:schemeClr>
                </a:solidFill>
              </a:rPr>
              <a:t>profundidad</a:t>
            </a:r>
            <a:r>
              <a:rPr lang="en-US" sz="1400" dirty="0">
                <a:solidFill>
                  <a:schemeClr val="tx2">
                    <a:lumMod val="75000"/>
                  </a:schemeClr>
                </a:solidFill>
              </a:rPr>
              <a:t> a la que </a:t>
            </a:r>
            <a:r>
              <a:rPr lang="en-US" sz="1400" dirty="0" err="1">
                <a:solidFill>
                  <a:schemeClr val="tx2">
                    <a:lumMod val="75000"/>
                  </a:schemeClr>
                </a:solidFill>
              </a:rPr>
              <a:t>pueden</a:t>
            </a:r>
            <a:r>
              <a:rPr lang="en-US" sz="1400" dirty="0">
                <a:solidFill>
                  <a:schemeClr val="tx2">
                    <a:lumMod val="75000"/>
                  </a:schemeClr>
                </a:solidFill>
              </a:rPr>
              <a:t> </a:t>
            </a:r>
            <a:r>
              <a:rPr lang="en-US" sz="1400" dirty="0" err="1">
                <a:solidFill>
                  <a:schemeClr val="tx2">
                    <a:lumMod val="75000"/>
                  </a:schemeClr>
                </a:solidFill>
              </a:rPr>
              <a:t>crecer</a:t>
            </a:r>
            <a:r>
              <a:rPr lang="en-US" sz="1400" dirty="0">
                <a:solidFill>
                  <a:schemeClr val="tx2">
                    <a:lumMod val="75000"/>
                  </a:schemeClr>
                </a:solidFill>
              </a:rPr>
              <a:t> las </a:t>
            </a:r>
            <a:r>
              <a:rPr lang="en-US" sz="1400" dirty="0" err="1">
                <a:solidFill>
                  <a:schemeClr val="tx2">
                    <a:lumMod val="75000"/>
                  </a:schemeClr>
                </a:solidFill>
              </a:rPr>
              <a:t>plantas</a:t>
            </a:r>
            <a:r>
              <a:rPr lang="en-US" sz="1400" dirty="0">
                <a:solidFill>
                  <a:schemeClr val="tx2">
                    <a:lumMod val="75000"/>
                  </a:schemeClr>
                </a:solidFill>
              </a:rPr>
              <a:t> </a:t>
            </a:r>
            <a:r>
              <a:rPr lang="en-US" sz="1400" dirty="0" err="1">
                <a:solidFill>
                  <a:schemeClr val="tx2">
                    <a:lumMod val="75000"/>
                  </a:schemeClr>
                </a:solidFill>
              </a:rPr>
              <a:t>acuáticas</a:t>
            </a:r>
            <a:r>
              <a:rPr lang="en-US" sz="1400" dirty="0">
                <a:solidFill>
                  <a:schemeClr val="tx2">
                    <a:lumMod val="75000"/>
                  </a:schemeClr>
                </a:solidFill>
              </a:rPr>
              <a:t>.</a:t>
            </a:r>
          </a:p>
          <a:p>
            <a:pPr marL="0" indent="0">
              <a:buNone/>
            </a:pPr>
            <a:r>
              <a:rPr lang="en-US" sz="1400" dirty="0">
                <a:solidFill>
                  <a:schemeClr val="tx2">
                    <a:lumMod val="75000"/>
                  </a:schemeClr>
                </a:solidFill>
              </a:rPr>
              <a:t>La </a:t>
            </a:r>
            <a:r>
              <a:rPr lang="en-US" sz="1400" dirty="0" err="1">
                <a:solidFill>
                  <a:schemeClr val="tx2">
                    <a:lumMod val="75000"/>
                  </a:schemeClr>
                </a:solidFill>
              </a:rPr>
              <a:t>transparencia</a:t>
            </a:r>
            <a:r>
              <a:rPr lang="en-US" sz="1400" dirty="0">
                <a:solidFill>
                  <a:schemeClr val="tx2">
                    <a:lumMod val="75000"/>
                  </a:schemeClr>
                </a:solidFill>
              </a:rPr>
              <a:t> </a:t>
            </a:r>
            <a:r>
              <a:rPr lang="en-US" sz="1400" dirty="0" err="1">
                <a:solidFill>
                  <a:schemeClr val="tx2">
                    <a:lumMod val="75000"/>
                  </a:schemeClr>
                </a:solidFill>
              </a:rPr>
              <a:t>disminuye</a:t>
            </a:r>
            <a:r>
              <a:rPr lang="en-US" sz="1400" dirty="0">
                <a:solidFill>
                  <a:schemeClr val="tx2">
                    <a:lumMod val="75000"/>
                  </a:schemeClr>
                </a:solidFill>
              </a:rPr>
              <a:t> con la </a:t>
            </a:r>
            <a:r>
              <a:rPr lang="en-US" sz="1400" dirty="0" err="1">
                <a:solidFill>
                  <a:schemeClr val="tx2">
                    <a:lumMod val="75000"/>
                  </a:schemeClr>
                </a:solidFill>
              </a:rPr>
              <a:t>presencia</a:t>
            </a:r>
            <a:r>
              <a:rPr lang="en-US" sz="1400" dirty="0">
                <a:solidFill>
                  <a:schemeClr val="tx2">
                    <a:lumMod val="75000"/>
                  </a:schemeClr>
                </a:solidFill>
              </a:rPr>
              <a:t> de </a:t>
            </a:r>
            <a:r>
              <a:rPr lang="en-US" sz="1400" dirty="0" err="1">
                <a:solidFill>
                  <a:schemeClr val="tx2">
                    <a:lumMod val="75000"/>
                  </a:schemeClr>
                </a:solidFill>
              </a:rPr>
              <a:t>moléculas</a:t>
            </a:r>
            <a:r>
              <a:rPr lang="en-US" sz="1400" dirty="0">
                <a:solidFill>
                  <a:schemeClr val="tx2">
                    <a:lumMod val="75000"/>
                  </a:schemeClr>
                </a:solidFill>
              </a:rPr>
              <a:t> y </a:t>
            </a:r>
            <a:r>
              <a:rPr lang="en-US" sz="1400" dirty="0" err="1">
                <a:solidFill>
                  <a:schemeClr val="tx2">
                    <a:lumMod val="75000"/>
                  </a:schemeClr>
                </a:solidFill>
              </a:rPr>
              <a:t>partículas</a:t>
            </a:r>
            <a:r>
              <a:rPr lang="en-US" sz="1400" dirty="0">
                <a:solidFill>
                  <a:schemeClr val="tx2">
                    <a:lumMod val="75000"/>
                  </a:schemeClr>
                </a:solidFill>
              </a:rPr>
              <a:t> que </a:t>
            </a:r>
            <a:r>
              <a:rPr lang="en-US" sz="1400" dirty="0" err="1">
                <a:solidFill>
                  <a:schemeClr val="tx2">
                    <a:lumMod val="75000"/>
                  </a:schemeClr>
                </a:solidFill>
              </a:rPr>
              <a:t>pueden</a:t>
            </a:r>
            <a:r>
              <a:rPr lang="en-US" sz="1400" dirty="0">
                <a:solidFill>
                  <a:schemeClr val="tx2">
                    <a:lumMod val="75000"/>
                  </a:schemeClr>
                </a:solidFill>
              </a:rPr>
              <a:t> absorber o </a:t>
            </a:r>
            <a:r>
              <a:rPr lang="en-US" sz="1400" dirty="0" err="1">
                <a:solidFill>
                  <a:schemeClr val="tx2">
                    <a:lumMod val="75000"/>
                  </a:schemeClr>
                </a:solidFill>
              </a:rPr>
              <a:t>dispersar</a:t>
            </a:r>
            <a:r>
              <a:rPr lang="en-US" sz="1400" dirty="0">
                <a:solidFill>
                  <a:schemeClr val="tx2">
                    <a:lumMod val="75000"/>
                  </a:schemeClr>
                </a:solidFill>
              </a:rPr>
              <a:t> la luz. Los </a:t>
            </a:r>
            <a:r>
              <a:rPr lang="en-US" sz="1400" dirty="0" err="1">
                <a:solidFill>
                  <a:schemeClr val="tx2">
                    <a:lumMod val="75000"/>
                  </a:schemeClr>
                </a:solidFill>
              </a:rPr>
              <a:t>materiales</a:t>
            </a:r>
            <a:r>
              <a:rPr lang="en-US" sz="1400" dirty="0">
                <a:solidFill>
                  <a:schemeClr val="tx2">
                    <a:lumMod val="75000"/>
                  </a:schemeClr>
                </a:solidFill>
              </a:rPr>
              <a:t> </a:t>
            </a:r>
            <a:r>
              <a:rPr lang="en-US" sz="1400" dirty="0" err="1">
                <a:solidFill>
                  <a:schemeClr val="tx2">
                    <a:lumMod val="75000"/>
                  </a:schemeClr>
                </a:solidFill>
              </a:rPr>
              <a:t>oscuros</a:t>
            </a:r>
            <a:r>
              <a:rPr lang="en-US" sz="1400" dirty="0">
                <a:solidFill>
                  <a:schemeClr val="tx2">
                    <a:lumMod val="75000"/>
                  </a:schemeClr>
                </a:solidFill>
              </a:rPr>
              <a:t> o negros </a:t>
            </a:r>
            <a:r>
              <a:rPr lang="en-US" sz="1400" dirty="0" err="1">
                <a:solidFill>
                  <a:schemeClr val="tx2">
                    <a:lumMod val="75000"/>
                  </a:schemeClr>
                </a:solidFill>
              </a:rPr>
              <a:t>absorben</a:t>
            </a:r>
            <a:r>
              <a:rPr lang="en-US" sz="1400" dirty="0">
                <a:solidFill>
                  <a:schemeClr val="tx2">
                    <a:lumMod val="75000"/>
                  </a:schemeClr>
                </a:solidFill>
              </a:rPr>
              <a:t> la </a:t>
            </a:r>
            <a:r>
              <a:rPr lang="en-US" sz="1400" dirty="0" err="1">
                <a:solidFill>
                  <a:schemeClr val="tx2">
                    <a:lumMod val="75000"/>
                  </a:schemeClr>
                </a:solidFill>
              </a:rPr>
              <a:t>mayoría</a:t>
            </a:r>
            <a:r>
              <a:rPr lang="en-US" sz="1400" dirty="0">
                <a:solidFill>
                  <a:schemeClr val="tx2">
                    <a:lumMod val="75000"/>
                  </a:schemeClr>
                </a:solidFill>
              </a:rPr>
              <a:t> de las longitudes de </a:t>
            </a:r>
            <a:r>
              <a:rPr lang="en-US" sz="1400" dirty="0" err="1">
                <a:solidFill>
                  <a:schemeClr val="tx2">
                    <a:lumMod val="75000"/>
                  </a:schemeClr>
                </a:solidFill>
              </a:rPr>
              <a:t>onda</a:t>
            </a:r>
            <a:r>
              <a:rPr lang="en-US" sz="1400" dirty="0">
                <a:solidFill>
                  <a:schemeClr val="tx2">
                    <a:lumMod val="75000"/>
                  </a:schemeClr>
                </a:solidFill>
              </a:rPr>
              <a:t> de la luz, </a:t>
            </a:r>
            <a:r>
              <a:rPr lang="en-US" sz="1400" dirty="0" err="1">
                <a:solidFill>
                  <a:schemeClr val="tx2">
                    <a:lumMod val="75000"/>
                  </a:schemeClr>
                </a:solidFill>
              </a:rPr>
              <a:t>mientras</a:t>
            </a:r>
            <a:r>
              <a:rPr lang="en-US" sz="1400" dirty="0">
                <a:solidFill>
                  <a:schemeClr val="tx2">
                    <a:lumMod val="75000"/>
                  </a:schemeClr>
                </a:solidFill>
              </a:rPr>
              <a:t> que los </a:t>
            </a:r>
            <a:r>
              <a:rPr lang="en-US" sz="1400" dirty="0" err="1">
                <a:solidFill>
                  <a:schemeClr val="tx2">
                    <a:lumMod val="75000"/>
                  </a:schemeClr>
                </a:solidFill>
              </a:rPr>
              <a:t>materiales</a:t>
            </a:r>
            <a:r>
              <a:rPr lang="en-US" sz="1400" dirty="0">
                <a:solidFill>
                  <a:schemeClr val="tx2">
                    <a:lumMod val="75000"/>
                  </a:schemeClr>
                </a:solidFill>
              </a:rPr>
              <a:t> </a:t>
            </a:r>
            <a:r>
              <a:rPr lang="en-US" sz="1400" dirty="0" err="1">
                <a:solidFill>
                  <a:schemeClr val="tx2">
                    <a:lumMod val="75000"/>
                  </a:schemeClr>
                </a:solidFill>
              </a:rPr>
              <a:t>blancos</a:t>
            </a:r>
            <a:r>
              <a:rPr lang="en-US" sz="1400" dirty="0">
                <a:solidFill>
                  <a:schemeClr val="tx2">
                    <a:lumMod val="75000"/>
                  </a:schemeClr>
                </a:solidFill>
              </a:rPr>
              <a:t> o claros </a:t>
            </a:r>
            <a:r>
              <a:rPr lang="en-US" sz="1400" dirty="0" err="1">
                <a:solidFill>
                  <a:schemeClr val="tx2">
                    <a:lumMod val="75000"/>
                  </a:schemeClr>
                </a:solidFill>
              </a:rPr>
              <a:t>reflejan</a:t>
            </a:r>
            <a:r>
              <a:rPr lang="en-US" sz="1400" dirty="0">
                <a:solidFill>
                  <a:schemeClr val="tx2">
                    <a:lumMod val="75000"/>
                  </a:schemeClr>
                </a:solidFill>
              </a:rPr>
              <a:t> la </a:t>
            </a:r>
            <a:r>
              <a:rPr lang="en-US" sz="1400" dirty="0" err="1">
                <a:solidFill>
                  <a:schemeClr val="tx2">
                    <a:lumMod val="75000"/>
                  </a:schemeClr>
                </a:solidFill>
              </a:rPr>
              <a:t>mayoría</a:t>
            </a:r>
            <a:r>
              <a:rPr lang="en-US" sz="1400" dirty="0">
                <a:solidFill>
                  <a:schemeClr val="tx2">
                    <a:lumMod val="75000"/>
                  </a:schemeClr>
                </a:solidFill>
              </a:rPr>
              <a:t> de las longitudes de </a:t>
            </a:r>
            <a:r>
              <a:rPr lang="en-US" sz="1400" dirty="0" err="1">
                <a:solidFill>
                  <a:schemeClr val="tx2">
                    <a:lumMod val="75000"/>
                  </a:schemeClr>
                </a:solidFill>
              </a:rPr>
              <a:t>onda</a:t>
            </a:r>
            <a:r>
              <a:rPr lang="en-US" sz="1400" dirty="0">
                <a:solidFill>
                  <a:schemeClr val="tx2">
                    <a:lumMod val="75000"/>
                  </a:schemeClr>
                </a:solidFill>
              </a:rPr>
              <a:t> de la luz. El </a:t>
            </a:r>
            <a:r>
              <a:rPr lang="en-US" sz="1400" dirty="0" err="1">
                <a:solidFill>
                  <a:schemeClr val="tx2">
                    <a:lumMod val="75000"/>
                  </a:schemeClr>
                </a:solidFill>
              </a:rPr>
              <a:t>tamaño</a:t>
            </a:r>
            <a:r>
              <a:rPr lang="en-US" sz="1400" dirty="0">
                <a:solidFill>
                  <a:schemeClr val="tx2">
                    <a:lumMod val="75000"/>
                  </a:schemeClr>
                </a:solidFill>
              </a:rPr>
              <a:t> de las </a:t>
            </a:r>
            <a:r>
              <a:rPr lang="en-US" sz="1400" dirty="0" err="1">
                <a:solidFill>
                  <a:schemeClr val="tx2">
                    <a:lumMod val="75000"/>
                  </a:schemeClr>
                </a:solidFill>
              </a:rPr>
              <a:t>partículas</a:t>
            </a:r>
            <a:r>
              <a:rPr lang="en-US" sz="1400" dirty="0">
                <a:solidFill>
                  <a:schemeClr val="tx2">
                    <a:lumMod val="75000"/>
                  </a:schemeClr>
                </a:solidFill>
              </a:rPr>
              <a:t> </a:t>
            </a:r>
            <a:r>
              <a:rPr lang="en-US" sz="1400" dirty="0" err="1">
                <a:solidFill>
                  <a:schemeClr val="tx2">
                    <a:lumMod val="75000"/>
                  </a:schemeClr>
                </a:solidFill>
              </a:rPr>
              <a:t>también</a:t>
            </a:r>
            <a:r>
              <a:rPr lang="en-US" sz="1400" dirty="0">
                <a:solidFill>
                  <a:schemeClr val="tx2">
                    <a:lumMod val="75000"/>
                  </a:schemeClr>
                </a:solidFill>
              </a:rPr>
              <a:t> es </a:t>
            </a:r>
            <a:r>
              <a:rPr lang="en-US" sz="1400" dirty="0" err="1">
                <a:solidFill>
                  <a:schemeClr val="tx2">
                    <a:lumMod val="75000"/>
                  </a:schemeClr>
                </a:solidFill>
              </a:rPr>
              <a:t>importante</a:t>
            </a:r>
            <a:r>
              <a:rPr lang="en-US" sz="1400" dirty="0">
                <a:solidFill>
                  <a:schemeClr val="tx2">
                    <a:lumMod val="75000"/>
                  </a:schemeClr>
                </a:solidFill>
              </a:rPr>
              <a:t>. Las </a:t>
            </a:r>
            <a:r>
              <a:rPr lang="en-US" sz="1400" dirty="0" err="1">
                <a:solidFill>
                  <a:schemeClr val="tx2">
                    <a:lumMod val="75000"/>
                  </a:schemeClr>
                </a:solidFill>
              </a:rPr>
              <a:t>partículas</a:t>
            </a:r>
            <a:r>
              <a:rPr lang="en-US" sz="1400" dirty="0">
                <a:solidFill>
                  <a:schemeClr val="tx2">
                    <a:lumMod val="75000"/>
                  </a:schemeClr>
                </a:solidFill>
              </a:rPr>
              <a:t> </a:t>
            </a:r>
            <a:r>
              <a:rPr lang="en-US" sz="1400" dirty="0" err="1">
                <a:solidFill>
                  <a:schemeClr val="tx2">
                    <a:lumMod val="75000"/>
                  </a:schemeClr>
                </a:solidFill>
              </a:rPr>
              <a:t>pequeñas</a:t>
            </a:r>
            <a:r>
              <a:rPr lang="en-US" sz="1400" dirty="0">
                <a:solidFill>
                  <a:schemeClr val="tx2">
                    <a:lumMod val="75000"/>
                  </a:schemeClr>
                </a:solidFill>
              </a:rPr>
              <a:t> (</a:t>
            </a:r>
            <a:r>
              <a:rPr lang="en-US" sz="1400" dirty="0" err="1">
                <a:solidFill>
                  <a:schemeClr val="tx2">
                    <a:lumMod val="75000"/>
                  </a:schemeClr>
                </a:solidFill>
              </a:rPr>
              <a:t>diámetros</a:t>
            </a:r>
            <a:r>
              <a:rPr lang="en-US" sz="1400" dirty="0">
                <a:solidFill>
                  <a:schemeClr val="tx2">
                    <a:lumMod val="75000"/>
                  </a:schemeClr>
                </a:solidFill>
              </a:rPr>
              <a:t> </a:t>
            </a:r>
            <a:r>
              <a:rPr lang="en-US" sz="1400" dirty="0" err="1">
                <a:solidFill>
                  <a:schemeClr val="tx2">
                    <a:lumMod val="75000"/>
                  </a:schemeClr>
                </a:solidFill>
              </a:rPr>
              <a:t>inferiores</a:t>
            </a:r>
            <a:r>
              <a:rPr lang="en-US" sz="1400" dirty="0">
                <a:solidFill>
                  <a:schemeClr val="tx2">
                    <a:lumMod val="75000"/>
                  </a:schemeClr>
                </a:solidFill>
              </a:rPr>
              <a:t> a 1 </a:t>
            </a:r>
            <a:r>
              <a:rPr lang="el-GR" sz="1400" dirty="0">
                <a:solidFill>
                  <a:schemeClr val="tx2">
                    <a:lumMod val="75000"/>
                  </a:schemeClr>
                </a:solidFill>
              </a:rPr>
              <a:t>μ</a:t>
            </a:r>
            <a:r>
              <a:rPr lang="en-US" sz="1400" dirty="0">
                <a:solidFill>
                  <a:schemeClr val="tx2">
                    <a:lumMod val="75000"/>
                  </a:schemeClr>
                </a:solidFill>
              </a:rPr>
              <a:t>m) </a:t>
            </a:r>
            <a:r>
              <a:rPr lang="en-US" sz="1400" dirty="0" err="1">
                <a:solidFill>
                  <a:schemeClr val="tx2">
                    <a:lumMod val="75000"/>
                  </a:schemeClr>
                </a:solidFill>
              </a:rPr>
              <a:t>pueden</a:t>
            </a:r>
            <a:r>
              <a:rPr lang="en-US" sz="1400" dirty="0">
                <a:solidFill>
                  <a:schemeClr val="tx2">
                    <a:lumMod val="75000"/>
                  </a:schemeClr>
                </a:solidFill>
              </a:rPr>
              <a:t> </a:t>
            </a:r>
            <a:r>
              <a:rPr lang="en-US" sz="1400" dirty="0" err="1">
                <a:solidFill>
                  <a:schemeClr val="tx2">
                    <a:lumMod val="75000"/>
                  </a:schemeClr>
                </a:solidFill>
              </a:rPr>
              <a:t>dispersar</a:t>
            </a:r>
            <a:r>
              <a:rPr lang="en-US" sz="1400" dirty="0">
                <a:solidFill>
                  <a:schemeClr val="tx2">
                    <a:lumMod val="75000"/>
                  </a:schemeClr>
                </a:solidFill>
              </a:rPr>
              <a:t> la luz.</a:t>
            </a:r>
          </a:p>
          <a:p>
            <a:pPr marL="0" indent="0">
              <a:buNone/>
            </a:pPr>
            <a:endParaRPr lang="en-US" sz="1600" dirty="0">
              <a:solidFill>
                <a:schemeClr val="tx2">
                  <a:lumMod val="75000"/>
                </a:schemeClr>
              </a:solidFill>
            </a:endParaRPr>
          </a:p>
          <a:p>
            <a:pPr marL="0" indent="0">
              <a:buNone/>
            </a:pPr>
            <a:endParaRPr lang="en-US" sz="1600" dirty="0">
              <a:solidFill>
                <a:schemeClr val="tx2">
                  <a:lumMod val="75000"/>
                </a:schemeClr>
              </a:solidFill>
            </a:endParaRPr>
          </a:p>
          <a:p>
            <a:pPr marL="0" indent="0">
              <a:buNone/>
            </a:pPr>
            <a:r>
              <a:rPr lang="en-US" sz="1600" dirty="0"/>
              <a:t> </a:t>
            </a:r>
          </a:p>
          <a:p>
            <a:pPr marL="0" indent="0">
              <a:buNone/>
            </a:pPr>
            <a:endParaRPr lang="en-US" sz="1600" dirty="0"/>
          </a:p>
          <a:p>
            <a:endParaRPr lang="en-US" sz="1600" dirty="0"/>
          </a:p>
          <a:p>
            <a:endParaRPr lang="en-US" sz="1600" dirty="0"/>
          </a:p>
        </p:txBody>
      </p:sp>
      <p:pic>
        <p:nvPicPr>
          <p:cNvPr id="9" name="Content Placeholder 8" descr="Diagram illustrating how particles in the water column can cause changes in color and transparency."/>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368591" y="3809999"/>
            <a:ext cx="3590155" cy="2692400"/>
          </a:xfrm>
          <a:prstGeom prst="rect">
            <a:avLst/>
          </a:prstGeom>
          <a:ln>
            <a:noFill/>
          </a:ln>
          <a:effectLst>
            <a:outerShdw blurRad="292100" dist="139700" dir="2700000" algn="tl" rotWithShape="0">
              <a:srgbClr val="333333">
                <a:alpha val="65000"/>
              </a:srgbClr>
            </a:outerShdw>
          </a:effectLst>
        </p:spPr>
      </p:pic>
      <p:sp>
        <p:nvSpPr>
          <p:cNvPr id="11" name="Rectángulo redondeado 10"/>
          <p:cNvSpPr/>
          <p:nvPr/>
        </p:nvSpPr>
        <p:spPr>
          <a:xfrm>
            <a:off x="7364897" y="147057"/>
            <a:ext cx="1559076"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¿Qué es </a:t>
            </a:r>
            <a:r>
              <a:rPr lang="es-AR" sz="1200" dirty="0" smtClean="0">
                <a:solidFill>
                  <a:schemeClr val="bg1"/>
                </a:solidFill>
              </a:rPr>
              <a:t>la transparencia </a:t>
            </a:r>
            <a:r>
              <a:rPr lang="es-AR" sz="1200" dirty="0" smtClean="0">
                <a:solidFill>
                  <a:schemeClr val="bg1"/>
                </a:solidFill>
              </a:rPr>
              <a:t>del </a:t>
            </a:r>
            <a:r>
              <a:rPr lang="es-AR" sz="1200" dirty="0" smtClean="0">
                <a:solidFill>
                  <a:schemeClr val="bg1"/>
                </a:solidFill>
              </a:rPr>
              <a:t>agua?</a:t>
            </a:r>
            <a:endParaRPr lang="es-AR" sz="1200" dirty="0">
              <a:solidFill>
                <a:schemeClr val="bg1"/>
              </a:solidFill>
            </a:endParaRPr>
          </a:p>
        </p:txBody>
      </p:sp>
      <p:sp>
        <p:nvSpPr>
          <p:cNvPr id="12" name="CuadroTexto 11"/>
          <p:cNvSpPr txBox="1"/>
          <p:nvPr/>
        </p:nvSpPr>
        <p:spPr>
          <a:xfrm>
            <a:off x="29532" y="1098059"/>
            <a:ext cx="1160471" cy="5447645"/>
          </a:xfrm>
          <a:prstGeom prst="rect">
            <a:avLst/>
          </a:prstGeom>
          <a:noFill/>
        </p:spPr>
        <p:txBody>
          <a:bodyPr wrap="square" rtlCol="0">
            <a:spAutoFit/>
          </a:bodyPr>
          <a:lstStyle/>
          <a:p>
            <a:r>
              <a:rPr lang="es-AR" sz="1200" b="1" dirty="0" smtClean="0">
                <a:solidFill>
                  <a:srgbClr val="0B037B"/>
                </a:solidFill>
              </a:rPr>
              <a:t>A. ¿Qué es </a:t>
            </a:r>
            <a:r>
              <a:rPr lang="es-AR" sz="1200" b="1" dirty="0" smtClean="0">
                <a:solidFill>
                  <a:srgbClr val="0B037B"/>
                </a:solidFill>
              </a:rPr>
              <a:t>la transparencia </a:t>
            </a:r>
            <a:r>
              <a:rPr lang="es-AR" sz="1200" b="1" dirty="0" smtClean="0">
                <a:solidFill>
                  <a:srgbClr val="0B037B"/>
                </a:solidFill>
              </a:rPr>
              <a:t>del </a:t>
            </a:r>
            <a:r>
              <a:rPr lang="es-AR" sz="1200" b="1" dirty="0" smtClean="0">
                <a:solidFill>
                  <a:srgbClr val="0B037B"/>
                </a:solidFill>
              </a:rPr>
              <a:t>agua?</a:t>
            </a:r>
          </a:p>
          <a:p>
            <a:endParaRPr lang="es-AR" sz="1200" b="1" dirty="0" smtClean="0">
              <a:solidFill>
                <a:srgbClr val="91AAC6"/>
              </a:solidFill>
            </a:endParaRPr>
          </a:p>
          <a:p>
            <a:r>
              <a:rPr lang="es-AR" sz="1200" b="1" dirty="0">
                <a:solidFill>
                  <a:srgbClr val="95A9C1"/>
                </a:solidFill>
              </a:rPr>
              <a:t>B</a:t>
            </a:r>
            <a:r>
              <a:rPr lang="es-AR" sz="1200" b="1" dirty="0" smtClean="0">
                <a:solidFill>
                  <a:srgbClr val="95A9C1"/>
                </a:solidFill>
              </a:rPr>
              <a:t>. ¿Por qué recolectar datos </a:t>
            </a:r>
            <a:r>
              <a:rPr lang="es-AR" sz="1200" b="1" dirty="0" smtClean="0">
                <a:solidFill>
                  <a:srgbClr val="95A9C1"/>
                </a:solidFill>
              </a:rPr>
              <a:t>de la transparencia del </a:t>
            </a:r>
            <a:r>
              <a:rPr lang="es-AR" sz="1200" b="1" dirty="0" smtClean="0">
                <a:solidFill>
                  <a:srgbClr val="95A9C1"/>
                </a:solidFill>
              </a:rPr>
              <a:t>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333180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7</a:t>
            </a:fld>
            <a:endParaRPr lang="en-US" dirty="0"/>
          </a:p>
        </p:txBody>
      </p:sp>
      <p:sp>
        <p:nvSpPr>
          <p:cNvPr id="2" name="Title 1"/>
          <p:cNvSpPr>
            <a:spLocks noGrp="1"/>
          </p:cNvSpPr>
          <p:nvPr>
            <p:ph type="title"/>
          </p:nvPr>
        </p:nvSpPr>
        <p:spPr>
          <a:xfrm>
            <a:off x="1207979" y="925150"/>
            <a:ext cx="7683251" cy="735948"/>
          </a:xfrm>
        </p:spPr>
        <p:txBody>
          <a:bodyPr>
            <a:normAutofit fontScale="90000"/>
          </a:bodyPr>
          <a:lstStyle/>
          <a:p>
            <a:r>
              <a:rPr lang="es-AR" sz="2800" b="1" dirty="0" smtClean="0">
                <a:solidFill>
                  <a:srgbClr val="000072"/>
                </a:solidFill>
              </a:rPr>
              <a:t>¿Por qué recopilar datos sobre la transparencia del agua?</a:t>
            </a:r>
            <a:endParaRPr lang="es-AR" sz="2800" b="1" dirty="0">
              <a:solidFill>
                <a:srgbClr val="000072"/>
              </a:solidFill>
            </a:endParaRPr>
          </a:p>
        </p:txBody>
      </p:sp>
      <p:sp>
        <p:nvSpPr>
          <p:cNvPr id="3" name="Content Placeholder 2"/>
          <p:cNvSpPr>
            <a:spLocks noGrp="1"/>
          </p:cNvSpPr>
          <p:nvPr>
            <p:ph sz="half" idx="1"/>
          </p:nvPr>
        </p:nvSpPr>
        <p:spPr>
          <a:xfrm>
            <a:off x="2976064" y="1989766"/>
            <a:ext cx="3753568" cy="4913842"/>
          </a:xfrm>
        </p:spPr>
        <p:txBody>
          <a:bodyPr>
            <a:normAutofit/>
          </a:bodyPr>
          <a:lstStyle/>
          <a:p>
            <a:pPr marL="0" indent="0" algn="just">
              <a:buNone/>
            </a:pPr>
            <a:r>
              <a:rPr lang="es-AR" sz="1600" dirty="0" smtClean="0"/>
              <a:t>En la mayoría de los países, los programas de medición actuales sólo cubren unas pocas masas de agua unas pocas veces al año. En consecuencia, los archivos de datos de la Hidrósfera de GLOBE proporcionan una importante información sobre la química y la calidad del agua que no se encuentra en otros lugares.</a:t>
            </a:r>
          </a:p>
          <a:p>
            <a:pPr marL="0" indent="0" algn="just">
              <a:buNone/>
            </a:pPr>
            <a:endParaRPr lang="es-AR" sz="1600" dirty="0" smtClean="0"/>
          </a:p>
          <a:p>
            <a:pPr marL="0" indent="0" algn="just">
              <a:buNone/>
            </a:pPr>
            <a:r>
              <a:rPr lang="es-AR" sz="1600" dirty="0" smtClean="0"/>
              <a:t>Al realizar mediciones a lo largo del tiempo en múltiples lugares, a menudo es posible determinar las épocas del año y la fuente de contaminación, por ejemplo, y, si es necesario, remediar la situación para mejorar la calidad del agua.</a:t>
            </a:r>
          </a:p>
          <a:p>
            <a:pPr marL="0" indent="0" algn="just">
              <a:buNone/>
            </a:pPr>
            <a:endParaRPr lang="es-AR" sz="1600" dirty="0"/>
          </a:p>
        </p:txBody>
      </p:sp>
      <p:sp>
        <p:nvSpPr>
          <p:cNvPr id="7" name="Rectángulo redondeado 6"/>
          <p:cNvSpPr/>
          <p:nvPr/>
        </p:nvSpPr>
        <p:spPr>
          <a:xfrm>
            <a:off x="6457950" y="147057"/>
            <a:ext cx="24660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¿Por qué recopilar datos sobre la transparencia del agua?</a:t>
            </a:r>
            <a:endParaRPr lang="es-AR" sz="1200" dirty="0">
              <a:solidFill>
                <a:schemeClr val="bg1"/>
              </a:solidFill>
            </a:endParaRPr>
          </a:p>
        </p:txBody>
      </p:sp>
      <p:sp>
        <p:nvSpPr>
          <p:cNvPr id="8" name="CuadroTexto 7"/>
          <p:cNvSpPr txBox="1"/>
          <p:nvPr/>
        </p:nvSpPr>
        <p:spPr>
          <a:xfrm>
            <a:off x="29532" y="1098059"/>
            <a:ext cx="1160471" cy="5447645"/>
          </a:xfrm>
          <a:prstGeom prst="rect">
            <a:avLst/>
          </a:prstGeom>
          <a:noFill/>
        </p:spPr>
        <p:txBody>
          <a:bodyPr wrap="square" rtlCol="0">
            <a:spAutoFit/>
          </a:bodyPr>
          <a:lstStyle/>
          <a:p>
            <a:r>
              <a:rPr lang="es-AR" sz="1200" b="1" dirty="0">
                <a:solidFill>
                  <a:srgbClr val="95A9C1"/>
                </a:solidFill>
              </a:rPr>
              <a:t>A. ¿Qué es la transparencia del agua?</a:t>
            </a:r>
          </a:p>
          <a:p>
            <a:endParaRPr lang="es-AR" sz="1200" b="1" dirty="0">
              <a:solidFill>
                <a:srgbClr val="0B037B"/>
              </a:solidFill>
            </a:endParaRPr>
          </a:p>
          <a:p>
            <a:r>
              <a:rPr lang="es-AR" sz="1200" b="1" dirty="0">
                <a:solidFill>
                  <a:srgbClr val="0B037B"/>
                </a:solidFill>
              </a:rPr>
              <a:t>B</a:t>
            </a:r>
            <a:r>
              <a:rPr lang="es-AR" sz="1200" b="1" dirty="0">
                <a:solidFill>
                  <a:srgbClr val="0B037B"/>
                </a:solidFill>
              </a:rPr>
              <a:t>. ¿Por qué recolectar datos de la transparencia del 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70291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1302235-4686-FA4D-82D3-9660211AF392}" type="slidenum">
              <a:rPr lang="en-US" smtClean="0"/>
              <a:t>8</a:t>
            </a:fld>
            <a:endParaRPr lang="en-US" dirty="0"/>
          </a:p>
        </p:txBody>
      </p:sp>
      <p:sp>
        <p:nvSpPr>
          <p:cNvPr id="2" name="Title 1"/>
          <p:cNvSpPr>
            <a:spLocks noGrp="1"/>
          </p:cNvSpPr>
          <p:nvPr>
            <p:ph type="title"/>
          </p:nvPr>
        </p:nvSpPr>
        <p:spPr>
          <a:xfrm>
            <a:off x="1207979" y="1141425"/>
            <a:ext cx="7683251" cy="735948"/>
          </a:xfrm>
        </p:spPr>
        <p:txBody>
          <a:bodyPr>
            <a:normAutofit fontScale="90000"/>
          </a:bodyPr>
          <a:lstStyle/>
          <a:p>
            <a:r>
              <a:rPr lang="es-AR" sz="3200" b="1" dirty="0" smtClean="0">
                <a:solidFill>
                  <a:srgbClr val="000072"/>
                </a:solidFill>
              </a:rPr>
              <a:t>Resumen: La transparencia del agua cambia en respuesta a factores ambientales</a:t>
            </a:r>
            <a:endParaRPr lang="es-AR" sz="3200" b="1" dirty="0">
              <a:solidFill>
                <a:srgbClr val="000072"/>
              </a:solidFill>
            </a:endParaRPr>
          </a:p>
        </p:txBody>
      </p:sp>
      <p:sp>
        <p:nvSpPr>
          <p:cNvPr id="3" name="Content Placeholder 2"/>
          <p:cNvSpPr>
            <a:spLocks noGrp="1"/>
          </p:cNvSpPr>
          <p:nvPr>
            <p:ph sz="half" idx="1"/>
          </p:nvPr>
        </p:nvSpPr>
        <p:spPr>
          <a:xfrm>
            <a:off x="1261533" y="2011474"/>
            <a:ext cx="7645399" cy="4913842"/>
          </a:xfrm>
        </p:spPr>
        <p:txBody>
          <a:bodyPr>
            <a:normAutofit/>
          </a:bodyPr>
          <a:lstStyle/>
          <a:p>
            <a:pPr marL="0" indent="0">
              <a:buNone/>
            </a:pPr>
            <a:r>
              <a:rPr lang="es-AR" sz="1600" b="1" dirty="0" smtClean="0">
                <a:solidFill>
                  <a:srgbClr val="000072"/>
                </a:solidFill>
              </a:rPr>
              <a:t>La transparencia del agua cambia con el tiempo en respuesta a factores ambientales.</a:t>
            </a:r>
          </a:p>
          <a:p>
            <a:pPr marL="0" indent="0">
              <a:buNone/>
            </a:pPr>
            <a:r>
              <a:rPr lang="es-AR" sz="1600" dirty="0" smtClean="0"/>
              <a:t>Las partículas en suspensión, como el fitoplancton, el zooplancton, los sedimentos, la materia orgánica... son </a:t>
            </a:r>
            <a:r>
              <a:rPr lang="es-AR" sz="1600" b="1" dirty="0" smtClean="0">
                <a:solidFill>
                  <a:schemeClr val="accent5">
                    <a:lumMod val="50000"/>
                  </a:schemeClr>
                </a:solidFill>
              </a:rPr>
              <a:t>componentes ópticamente activos </a:t>
            </a:r>
            <a:r>
              <a:rPr lang="es-AR" sz="1600" dirty="0" smtClean="0"/>
              <a:t>y su densidad y distribución varían con el tiempo. La erosión y la escorrentía durante una tormenta son una fuente de partículas de sedimento. La entrada de nutrientes, como el fósforo, en una masa de agua puede provocar una floración de algas, lo que aumenta considerablemente la densidad de estos organismos..</a:t>
            </a:r>
          </a:p>
          <a:p>
            <a:pPr marL="285750" indent="-285750">
              <a:buFont typeface="Arial"/>
              <a:buChar char="•"/>
            </a:pPr>
            <a:r>
              <a:rPr lang="es-AR" sz="1600" b="1" dirty="0" smtClean="0">
                <a:solidFill>
                  <a:srgbClr val="000072"/>
                </a:solidFill>
              </a:rPr>
              <a:t>Cuantas más partículas en suspensión, menos transparencia</a:t>
            </a:r>
          </a:p>
          <a:p>
            <a:pPr marL="0" indent="0">
              <a:buNone/>
            </a:pPr>
            <a:r>
              <a:rPr lang="es-AR" sz="1600" dirty="0" smtClean="0"/>
              <a:t>      Un aumento de las partículas en suspensión en una masa de agua disminuirá la        transparencia y la luz no podrá penetrar en las aguas más profundas.</a:t>
            </a:r>
          </a:p>
          <a:p>
            <a:pPr marL="285750" indent="-285750">
              <a:buFont typeface="Arial"/>
              <a:buChar char="•"/>
            </a:pPr>
            <a:r>
              <a:rPr lang="es-AR" sz="1600" b="1" dirty="0" smtClean="0">
                <a:solidFill>
                  <a:srgbClr val="000072"/>
                </a:solidFill>
              </a:rPr>
              <a:t>Las plantas necesitan la energía de la luz para realizar la fotosíntesis</a:t>
            </a:r>
          </a:p>
          <a:p>
            <a:pPr marL="0" indent="0">
              <a:buNone/>
            </a:pPr>
            <a:r>
              <a:rPr lang="es-AR" sz="1600" dirty="0" smtClean="0"/>
              <a:t>      Una menor penetración de la luz en el agua afectará a la salud de los organismos que viven en la masa de agua.</a:t>
            </a:r>
          </a:p>
          <a:p>
            <a:pPr marL="285750" indent="-285750">
              <a:buFont typeface="Arial"/>
              <a:buChar char="•"/>
            </a:pPr>
            <a:r>
              <a:rPr lang="es-AR" sz="1600" b="1" dirty="0" smtClean="0">
                <a:solidFill>
                  <a:srgbClr val="000072"/>
                </a:solidFill>
              </a:rPr>
              <a:t>La transparencia del agua afecta a la calidad del agua</a:t>
            </a:r>
          </a:p>
          <a:p>
            <a:pPr marL="0" indent="0">
              <a:buNone/>
            </a:pPr>
            <a:r>
              <a:rPr lang="es-AR" sz="1600" dirty="0" smtClean="0"/>
              <a:t>      Las partículas en suspensión afectan a la calidad del agua, tanto para el consumo humano como para el uso de los organismos acuáticos. </a:t>
            </a:r>
            <a:endParaRPr lang="es-AR" sz="1600" dirty="0"/>
          </a:p>
        </p:txBody>
      </p:sp>
      <p:sp>
        <p:nvSpPr>
          <p:cNvPr id="12" name="Rectángulo redondeado 11"/>
          <p:cNvSpPr/>
          <p:nvPr/>
        </p:nvSpPr>
        <p:spPr>
          <a:xfrm>
            <a:off x="6457950" y="147057"/>
            <a:ext cx="2466023" cy="647427"/>
          </a:xfrm>
          <a:prstGeom prst="roundRect">
            <a:avLst>
              <a:gd name="adj" fmla="val 50000"/>
            </a:avLst>
          </a:prstGeom>
          <a:solidFill>
            <a:srgbClr val="0070C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sz="1200" dirty="0" smtClean="0">
                <a:solidFill>
                  <a:schemeClr val="bg1"/>
                </a:solidFill>
              </a:rPr>
              <a:t>¿Por qué recopilar datos sobre la transparencia del agua?</a:t>
            </a:r>
            <a:endParaRPr lang="es-AR" sz="1200" dirty="0">
              <a:solidFill>
                <a:schemeClr val="bg1"/>
              </a:solidFill>
            </a:endParaRPr>
          </a:p>
        </p:txBody>
      </p:sp>
      <p:sp>
        <p:nvSpPr>
          <p:cNvPr id="13" name="CuadroTexto 12"/>
          <p:cNvSpPr txBox="1"/>
          <p:nvPr/>
        </p:nvSpPr>
        <p:spPr>
          <a:xfrm>
            <a:off x="29532" y="1098059"/>
            <a:ext cx="1160471" cy="5447645"/>
          </a:xfrm>
          <a:prstGeom prst="rect">
            <a:avLst/>
          </a:prstGeom>
          <a:noFill/>
        </p:spPr>
        <p:txBody>
          <a:bodyPr wrap="square" rtlCol="0">
            <a:spAutoFit/>
          </a:bodyPr>
          <a:lstStyle/>
          <a:p>
            <a:r>
              <a:rPr lang="es-AR" sz="1200" b="1" dirty="0">
                <a:solidFill>
                  <a:srgbClr val="95A9C1"/>
                </a:solidFill>
              </a:rPr>
              <a:t>A. ¿Qué es la transparencia del agua?</a:t>
            </a:r>
          </a:p>
          <a:p>
            <a:endParaRPr lang="es-AR" sz="1200" b="1" dirty="0">
              <a:solidFill>
                <a:srgbClr val="0B037B"/>
              </a:solidFill>
            </a:endParaRPr>
          </a:p>
          <a:p>
            <a:r>
              <a:rPr lang="es-AR" sz="1200" b="1" dirty="0">
                <a:solidFill>
                  <a:srgbClr val="0B037B"/>
                </a:solidFill>
              </a:rPr>
              <a:t>B</a:t>
            </a:r>
            <a:r>
              <a:rPr lang="es-AR" sz="1200" b="1" dirty="0">
                <a:solidFill>
                  <a:srgbClr val="0B037B"/>
                </a:solidFill>
              </a:rPr>
              <a:t>. ¿Por qué recolectar datos de la transparencia del agua?</a:t>
            </a:r>
          </a:p>
          <a:p>
            <a:endParaRPr lang="es-AR" sz="1200" b="1" dirty="0">
              <a:solidFill>
                <a:srgbClr val="95A9C1"/>
              </a:solidFill>
            </a:endParaRPr>
          </a:p>
          <a:p>
            <a:r>
              <a:rPr lang="es-AR" sz="1200" b="1" dirty="0" smtClean="0">
                <a:solidFill>
                  <a:srgbClr val="95A9C1"/>
                </a:solidFill>
              </a:rPr>
              <a:t>C. Cómo pueden ayudar sus mediciones</a:t>
            </a:r>
          </a:p>
          <a:p>
            <a:endParaRPr lang="es-AR" sz="1200" b="1" dirty="0">
              <a:solidFill>
                <a:srgbClr val="95A9C1"/>
              </a:solidFill>
            </a:endParaRPr>
          </a:p>
          <a:p>
            <a:r>
              <a:rPr lang="es-AR" sz="1200" b="1" dirty="0" smtClean="0">
                <a:solidFill>
                  <a:srgbClr val="95A9C1"/>
                </a:solidFill>
              </a:rPr>
              <a:t>D. Cómo recopilar datos</a:t>
            </a:r>
          </a:p>
          <a:p>
            <a:endParaRPr lang="es-AR" sz="1200" b="1" dirty="0">
              <a:solidFill>
                <a:srgbClr val="95A9C1"/>
              </a:solidFill>
            </a:endParaRPr>
          </a:p>
          <a:p>
            <a:r>
              <a:rPr lang="es-AR" sz="1200" b="1" dirty="0" smtClean="0">
                <a:solidFill>
                  <a:srgbClr val="95A9C1"/>
                </a:solidFill>
              </a:rPr>
              <a:t>E. Ingresar datos al sitio web de GLOBE</a:t>
            </a:r>
          </a:p>
          <a:p>
            <a:endParaRPr lang="es-AR" sz="1200" b="1" dirty="0">
              <a:solidFill>
                <a:srgbClr val="95A9C1"/>
              </a:solidFill>
            </a:endParaRPr>
          </a:p>
          <a:p>
            <a:r>
              <a:rPr lang="es-AR" sz="1200" b="1" dirty="0" smtClean="0">
                <a:solidFill>
                  <a:srgbClr val="95A9C1"/>
                </a:solidFill>
              </a:rPr>
              <a:t>F. Entender los datos</a:t>
            </a:r>
          </a:p>
          <a:p>
            <a:endParaRPr lang="es-AR" sz="1200" b="1" dirty="0">
              <a:solidFill>
                <a:srgbClr val="95A9C1"/>
              </a:solidFill>
            </a:endParaRPr>
          </a:p>
          <a:p>
            <a:r>
              <a:rPr lang="es-AR" sz="1200" b="1" dirty="0" smtClean="0">
                <a:solidFill>
                  <a:srgbClr val="95A9C1"/>
                </a:solidFill>
              </a:rPr>
              <a:t>G. Auto evaluación</a:t>
            </a:r>
          </a:p>
          <a:p>
            <a:endParaRPr lang="es-AR" sz="1200" b="1" dirty="0">
              <a:solidFill>
                <a:srgbClr val="95A9C1"/>
              </a:solidFill>
            </a:endParaRPr>
          </a:p>
          <a:p>
            <a:r>
              <a:rPr lang="es-AR" sz="1200" b="1" dirty="0" smtClean="0">
                <a:solidFill>
                  <a:srgbClr val="95A9C1"/>
                </a:solidFill>
              </a:rPr>
              <a:t>H. Información Adicional</a:t>
            </a:r>
            <a:endParaRPr lang="es-AR" sz="1200" b="1" dirty="0">
              <a:solidFill>
                <a:srgbClr val="95A9C1"/>
              </a:solidFill>
            </a:endParaRPr>
          </a:p>
        </p:txBody>
      </p:sp>
    </p:spTree>
    <p:extLst>
      <p:ext uri="{BB962C8B-B14F-4D97-AF65-F5344CB8AC3E}">
        <p14:creationId xmlns:p14="http://schemas.microsoft.com/office/powerpoint/2010/main" val="110418475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2326</TotalTime>
  <Words>10231</Words>
  <Application>Microsoft Office PowerPoint</Application>
  <PresentationFormat>Presentación en pantalla (4:3)</PresentationFormat>
  <Paragraphs>1583</Paragraphs>
  <Slides>65</Slides>
  <Notes>17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65</vt:i4>
      </vt:variant>
    </vt:vector>
  </HeadingPairs>
  <TitlesOfParts>
    <vt:vector size="70" baseType="lpstr">
      <vt:lpstr>Arial</vt:lpstr>
      <vt:lpstr>Calibri</vt:lpstr>
      <vt:lpstr>Calibri Light</vt:lpstr>
      <vt:lpstr>Wingdings</vt:lpstr>
      <vt:lpstr>Office Theme</vt:lpstr>
      <vt:lpstr>Intro SLide</vt:lpstr>
      <vt:lpstr>Descripción General</vt:lpstr>
      <vt:lpstr>La Hidrósfera como parte del sistema terrestre</vt:lpstr>
      <vt:lpstr>Protocolos de la Hidrósfera</vt:lpstr>
      <vt:lpstr>La transparencia del agua describe la claridad del agua</vt:lpstr>
      <vt:lpstr>¿Qué es la transparencia del agua?</vt:lpstr>
      <vt:lpstr>Las partículas del agua absorben y dispersan la luz</vt:lpstr>
      <vt:lpstr>¿Por qué recopilar datos sobre la transparencia del agua?</vt:lpstr>
      <vt:lpstr>Resumen: La transparencia del agua cambia en respuesta a factores ambientales</vt:lpstr>
      <vt:lpstr>Los científicos miden la transparencia del agua para determinar la salud de las masas de agua</vt:lpstr>
      <vt:lpstr>Cómo pueden ayudar sus medidas-1 </vt:lpstr>
      <vt:lpstr>Cómo pueden ayudar sus medidas-2 </vt:lpstr>
      <vt:lpstr>¡Hagamos un rápido repaso antes de pasar a la recopilación de datos! Pregunta 1</vt:lpstr>
      <vt:lpstr>¡Hagamos un rápido repaso antes de pasar a la recopilación de datos! Respuesta de la pregunta 1</vt:lpstr>
      <vt:lpstr>¡Hagamos un rápido repaso antes de pasar a la recopilación de datos! Pregunta 2</vt:lpstr>
      <vt:lpstr>¡Hagamos un rápido repaso antes de pasar a la recopilación de datos! Respuesta de la pregunta 2</vt:lpstr>
      <vt:lpstr>El protocolo en un vistazo</vt:lpstr>
      <vt:lpstr>Cómo recopilar sus datos</vt:lpstr>
      <vt:lpstr>Métodos del Protocolo de Transparencia del Agua</vt:lpstr>
      <vt:lpstr>Determine cuál es el adecuado para su masa de agua: ¿el Disco de Secchi o el Tubo de Transparencia?</vt:lpstr>
      <vt:lpstr>Cómo recopilar los datos: Seleccione el instrumento adecuado</vt:lpstr>
      <vt:lpstr>Requisitos generales para ambos métodos</vt:lpstr>
      <vt:lpstr>Reunir los documentos necesarios para el trabajo de  campo</vt:lpstr>
      <vt:lpstr>Medidas de seguridad</vt:lpstr>
      <vt:lpstr>Datos del Sitio de Investigación de la  Hidrósfera</vt:lpstr>
      <vt:lpstr>Describan las condiciones del cielo y las nubes</vt:lpstr>
      <vt:lpstr>I. Protocolo de Transparencia del Agua Mediante un Disco Secchi</vt:lpstr>
      <vt:lpstr>Descripción del Protocolo del Disco Secchi</vt:lpstr>
      <vt:lpstr>Requisitos de tiempo para el Método del Disco Secchi</vt:lpstr>
      <vt:lpstr>Montar el equipo de campo para el Método del Disco de Secchi</vt:lpstr>
      <vt:lpstr>Técnica adecuada para el uso del Disco Secchi</vt:lpstr>
      <vt:lpstr>Bajar el Disco Secchi hasta que desaparezca bajo el agua</vt:lpstr>
      <vt:lpstr>Marcar la profundidad de Secchi</vt:lpstr>
      <vt:lpstr>Mida la longitud de la cuerda</vt:lpstr>
      <vt:lpstr>Repita la medición 3 veces para el método del Disco Secchi y ¡ha terminado! </vt:lpstr>
      <vt:lpstr>II. Protocolo de la Transparencia del Agua mediante un Tubo de Transparencia </vt:lpstr>
      <vt:lpstr>Descripción del Protocolo del Tubo de Transparencia</vt:lpstr>
      <vt:lpstr>Uso del Tubo de Transparencia</vt:lpstr>
      <vt:lpstr>Requisitos de tiempo para el Método del Tubo de Transparencia</vt:lpstr>
      <vt:lpstr>Montar el equipo de campo para el Método del Tubo de Transparencia</vt:lpstr>
      <vt:lpstr>Instrucciones para la construcción del instrumento para hacer un tubo de transparencia</vt:lpstr>
      <vt:lpstr>En el campo: Recoger la muestra de agua</vt:lpstr>
      <vt:lpstr>Llenar el Tubo de Transparencia con la muestra de agua</vt:lpstr>
      <vt:lpstr>Recoja sus datos con el Tubo de Transparencia</vt:lpstr>
      <vt:lpstr>Repita la medición 3 veces para el Método del Tubo de Transparencia y  ¡ha terminado!</vt:lpstr>
      <vt:lpstr>¡Hagamos un rápido repaso antes de pasar a la visualización y al informe de datos de GLOBE ! Pregunta 3</vt:lpstr>
      <vt:lpstr>¡Hagamos un rápido repaso antes de pasar a la visualización y al informe de datos de GLOBE ! Respuesta de la pregunta 3</vt:lpstr>
      <vt:lpstr>¡Hagamos un rápido repaso antes de pasar a la visualización y al informe de datos de GLOBE ! Pregunta 4</vt:lpstr>
      <vt:lpstr>¡Hagamos un rápido repaso antes de pasar a la visualización y al informe de datos de GLOBE ! Respuesta de la pregunta 4</vt:lpstr>
      <vt:lpstr>¡Hagamos un rápido repaso antes de pasar a la visualización y al informe de datos de GLOBE ! Pregunta 5</vt:lpstr>
      <vt:lpstr>¡Hagamos un rápido repaso antes de pasar a la visualización y al informe de datos de GLOBE ! Respuesta de la pregunta 5</vt:lpstr>
      <vt:lpstr>¡Hagamos un rápido repaso antes de pasar a la visualización y al informe de datos de GLOBE ! Pregunta 6</vt:lpstr>
      <vt:lpstr>¡Hagamos un rápido repaso antes de pasar a la visualización y al informe de datos de GLOBE ! Respuesta de la pregunta 6</vt:lpstr>
      <vt:lpstr>Cómo enviar sus datos a GLOBE</vt:lpstr>
      <vt:lpstr>Ingreso de sus datos a través del Ingreso de Datos en Vivo o la aplicación de datos móviles- Paso 1</vt:lpstr>
      <vt:lpstr>Ingreso de sus datos a través del Ingreso de Datos en Vivo o la aplicación de datos móviles- Paso 2</vt:lpstr>
      <vt:lpstr>Visualice y recupere datos- Paso 1</vt:lpstr>
      <vt:lpstr>Visualice y recupere datos- Paso 2</vt:lpstr>
      <vt:lpstr>Visualice y recupere datos- Paso 3</vt:lpstr>
      <vt:lpstr>Repase las preguntas que le ayudarán a prepararse para medir la transparencia del agua en su Sitio de Estudio de la Hidrósfera </vt:lpstr>
      <vt:lpstr>¿Está listo para tomar la prueba?</vt:lpstr>
      <vt:lpstr>Preguntas frecuentes- PF</vt:lpstr>
      <vt:lpstr>Conexiones con el aula: Secuencia sugerida de Actividades de Aprendizaje de la Guía del Profesor de GLOBE</vt:lpstr>
      <vt:lpstr>Por favor envíenos sus comentarios sobre este módulo. ¡Este es un proyecto comunitario y agradecemos sus comentarios, sugerencias y ediciones!! Comente aquí: eTraining Feedback ¿Preguntas acerca del contenido de este módulo? Contacte a GLOBE: help@globe.gov</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rusty low</dc:creator>
  <cp:lastModifiedBy>Donna Candia</cp:lastModifiedBy>
  <cp:revision>379</cp:revision>
  <dcterms:created xsi:type="dcterms:W3CDTF">2016-04-05T18:25:17Z</dcterms:created>
  <dcterms:modified xsi:type="dcterms:W3CDTF">2021-09-02T18:43:06Z</dcterms:modified>
</cp:coreProperties>
</file>