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1" r:id="rId3"/>
    <p:sldId id="260" r:id="rId4"/>
    <p:sldId id="262" r:id="rId5"/>
    <p:sldId id="265" r:id="rId6"/>
    <p:sldId id="263" r:id="rId7"/>
    <p:sldId id="267" r:id="rId8"/>
    <p:sldId id="264" r:id="rId9"/>
    <p:sldId id="266" r:id="rId10"/>
    <p:sldId id="268" r:id="rId11"/>
    <p:sldId id="269" r:id="rId12"/>
    <p:sldId id="259" r:id="rId1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GzxTk91ZL/jQrVTtHwnyE/HjN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14" autoAdjust="0"/>
  </p:normalViewPr>
  <p:slideViewPr>
    <p:cSldViewPr snapToGrid="0">
      <p:cViewPr varScale="1">
        <p:scale>
          <a:sx n="45" d="100"/>
          <a:sy n="45" d="100"/>
        </p:scale>
        <p:origin x="1234"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F0090-55CA-4B05-A3DD-1E4594523843}" type="doc">
      <dgm:prSet loTypeId="urn:microsoft.com/office/officeart/2005/8/layout/vList3" loCatId="list" qsTypeId="urn:microsoft.com/office/officeart/2005/8/quickstyle/simple1" qsCatId="simple" csTypeId="urn:microsoft.com/office/officeart/2005/8/colors/accent1_2" csCatId="accent1" phldr="1"/>
      <dgm:spPr/>
    </dgm:pt>
    <dgm:pt modelId="{777666BC-C9BC-4E9C-A7FC-3D148711A490}">
      <dgm:prSet phldrT="[Text]"/>
      <dgm:spPr/>
      <dgm:t>
        <a:bodyPr/>
        <a:lstStyle/>
        <a:p>
          <a:r>
            <a:rPr lang="en-US" dirty="0" smtClean="0"/>
            <a:t>Vegetation</a:t>
          </a:r>
          <a:endParaRPr lang="en-US" dirty="0"/>
        </a:p>
      </dgm:t>
    </dgm:pt>
    <dgm:pt modelId="{A2AB915E-2467-44D3-83DD-C5127C9F7C6D}" type="parTrans" cxnId="{CF869785-D42A-4D8D-9B23-F232D6F2A4D4}">
      <dgm:prSet/>
      <dgm:spPr/>
      <dgm:t>
        <a:bodyPr/>
        <a:lstStyle/>
        <a:p>
          <a:endParaRPr lang="en-US"/>
        </a:p>
      </dgm:t>
    </dgm:pt>
    <dgm:pt modelId="{E51D0CBE-9595-4926-9F7A-B1A172679D04}" type="sibTrans" cxnId="{CF869785-D42A-4D8D-9B23-F232D6F2A4D4}">
      <dgm:prSet/>
      <dgm:spPr/>
      <dgm:t>
        <a:bodyPr/>
        <a:lstStyle/>
        <a:p>
          <a:endParaRPr lang="en-US"/>
        </a:p>
      </dgm:t>
    </dgm:pt>
    <dgm:pt modelId="{219DCE14-FBD3-49AC-8AF2-820AEC45A686}">
      <dgm:prSet phldrT="[Text]"/>
      <dgm:spPr/>
      <dgm:t>
        <a:bodyPr/>
        <a:lstStyle/>
        <a:p>
          <a:r>
            <a:rPr lang="en-US" dirty="0" smtClean="0"/>
            <a:t>Aerial roots</a:t>
          </a:r>
          <a:endParaRPr lang="en-US" dirty="0"/>
        </a:p>
      </dgm:t>
    </dgm:pt>
    <dgm:pt modelId="{9A1B63D4-FF6C-4BB5-B40E-2342F33277E0}" type="parTrans" cxnId="{97FEAA49-E6FC-4AB7-8D16-37089CACB936}">
      <dgm:prSet/>
      <dgm:spPr/>
      <dgm:t>
        <a:bodyPr/>
        <a:lstStyle/>
        <a:p>
          <a:endParaRPr lang="en-US"/>
        </a:p>
      </dgm:t>
    </dgm:pt>
    <dgm:pt modelId="{761B9A3E-2D05-415D-BFA3-D7D419E854E4}" type="sibTrans" cxnId="{97FEAA49-E6FC-4AB7-8D16-37089CACB936}">
      <dgm:prSet/>
      <dgm:spPr/>
      <dgm:t>
        <a:bodyPr/>
        <a:lstStyle/>
        <a:p>
          <a:endParaRPr lang="en-US"/>
        </a:p>
      </dgm:t>
    </dgm:pt>
    <dgm:pt modelId="{B65D1D4A-E334-4512-8460-7B774414D838}">
      <dgm:prSet phldrT="[Text]"/>
      <dgm:spPr/>
      <dgm:t>
        <a:bodyPr/>
        <a:lstStyle/>
        <a:p>
          <a:r>
            <a:rPr lang="en-US" dirty="0" smtClean="0"/>
            <a:t>Crab burrows</a:t>
          </a:r>
          <a:endParaRPr lang="en-US" dirty="0"/>
        </a:p>
      </dgm:t>
    </dgm:pt>
    <dgm:pt modelId="{BC94BD50-8B5C-474D-9473-FA00A71A8996}" type="parTrans" cxnId="{712DFE1A-E3C4-4BB9-9926-E601B1CBF91F}">
      <dgm:prSet/>
      <dgm:spPr/>
      <dgm:t>
        <a:bodyPr/>
        <a:lstStyle/>
        <a:p>
          <a:endParaRPr lang="en-US"/>
        </a:p>
      </dgm:t>
    </dgm:pt>
    <dgm:pt modelId="{CC5244AC-E04F-4573-9F48-C7BA255285A4}" type="sibTrans" cxnId="{712DFE1A-E3C4-4BB9-9926-E601B1CBF91F}">
      <dgm:prSet/>
      <dgm:spPr/>
      <dgm:t>
        <a:bodyPr/>
        <a:lstStyle/>
        <a:p>
          <a:endParaRPr lang="en-US"/>
        </a:p>
      </dgm:t>
    </dgm:pt>
    <dgm:pt modelId="{6B47377D-5AD6-4212-BC5B-3EB67E6D5182}">
      <dgm:prSet/>
      <dgm:spPr/>
      <dgm:t>
        <a:bodyPr/>
        <a:lstStyle/>
        <a:p>
          <a:r>
            <a:rPr lang="en-US" dirty="0" smtClean="0"/>
            <a:t>Birds</a:t>
          </a:r>
          <a:endParaRPr lang="en-US" dirty="0"/>
        </a:p>
      </dgm:t>
    </dgm:pt>
    <dgm:pt modelId="{175AE7BC-5B9C-47B1-A5C7-98E6A6B0FD21}" type="parTrans" cxnId="{F42154FC-2416-4585-B6C4-1EDDAB5A590B}">
      <dgm:prSet/>
      <dgm:spPr/>
      <dgm:t>
        <a:bodyPr/>
        <a:lstStyle/>
        <a:p>
          <a:endParaRPr lang="en-US"/>
        </a:p>
      </dgm:t>
    </dgm:pt>
    <dgm:pt modelId="{EBA50EA0-A882-439B-86C4-5EC4A7301E60}" type="sibTrans" cxnId="{F42154FC-2416-4585-B6C4-1EDDAB5A590B}">
      <dgm:prSet/>
      <dgm:spPr/>
      <dgm:t>
        <a:bodyPr/>
        <a:lstStyle/>
        <a:p>
          <a:endParaRPr lang="en-US"/>
        </a:p>
      </dgm:t>
    </dgm:pt>
    <dgm:pt modelId="{EE89FFE7-ABC8-41EE-8FDF-FE2B2C2C576E}" type="pres">
      <dgm:prSet presAssocID="{2D1F0090-55CA-4B05-A3DD-1E4594523843}" presName="linearFlow" presStyleCnt="0">
        <dgm:presLayoutVars>
          <dgm:dir/>
          <dgm:resizeHandles val="exact"/>
        </dgm:presLayoutVars>
      </dgm:prSet>
      <dgm:spPr/>
    </dgm:pt>
    <dgm:pt modelId="{21E12FDD-9D82-4AB2-A0EB-0A531FEA4CAC}" type="pres">
      <dgm:prSet presAssocID="{777666BC-C9BC-4E9C-A7FC-3D148711A490}" presName="composite" presStyleCnt="0"/>
      <dgm:spPr/>
    </dgm:pt>
    <dgm:pt modelId="{29386B77-A4A8-4854-8807-D9AF918178AA}" type="pres">
      <dgm:prSet presAssocID="{777666BC-C9BC-4E9C-A7FC-3D148711A49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ED88E05B-882F-46F1-B349-70FB5C81BE8D}" type="pres">
      <dgm:prSet presAssocID="{777666BC-C9BC-4E9C-A7FC-3D148711A490}" presName="txShp" presStyleLbl="node1" presStyleIdx="0" presStyleCnt="4">
        <dgm:presLayoutVars>
          <dgm:bulletEnabled val="1"/>
        </dgm:presLayoutVars>
      </dgm:prSet>
      <dgm:spPr/>
      <dgm:t>
        <a:bodyPr/>
        <a:lstStyle/>
        <a:p>
          <a:endParaRPr lang="en-US"/>
        </a:p>
      </dgm:t>
    </dgm:pt>
    <dgm:pt modelId="{9740DC2F-2679-4501-8ADF-F464549DBD72}" type="pres">
      <dgm:prSet presAssocID="{E51D0CBE-9595-4926-9F7A-B1A172679D04}" presName="spacing" presStyleCnt="0"/>
      <dgm:spPr/>
    </dgm:pt>
    <dgm:pt modelId="{58A703F5-1FF8-4D65-8941-8D6313184129}" type="pres">
      <dgm:prSet presAssocID="{219DCE14-FBD3-49AC-8AF2-820AEC45A686}" presName="composite" presStyleCnt="0"/>
      <dgm:spPr/>
    </dgm:pt>
    <dgm:pt modelId="{F18E418F-673B-4EE4-A2C6-25B9AED85D71}" type="pres">
      <dgm:prSet presAssocID="{219DCE14-FBD3-49AC-8AF2-820AEC45A686}" presName="imgShp"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3B8526C-2AFC-406E-A2C5-3ACB0BC7F23D}" type="pres">
      <dgm:prSet presAssocID="{219DCE14-FBD3-49AC-8AF2-820AEC45A686}" presName="txShp" presStyleLbl="node1" presStyleIdx="1" presStyleCnt="4">
        <dgm:presLayoutVars>
          <dgm:bulletEnabled val="1"/>
        </dgm:presLayoutVars>
      </dgm:prSet>
      <dgm:spPr/>
      <dgm:t>
        <a:bodyPr/>
        <a:lstStyle/>
        <a:p>
          <a:endParaRPr lang="en-US"/>
        </a:p>
      </dgm:t>
    </dgm:pt>
    <dgm:pt modelId="{946CCF08-073A-42BE-9890-17F075C1069B}" type="pres">
      <dgm:prSet presAssocID="{761B9A3E-2D05-415D-BFA3-D7D419E854E4}" presName="spacing" presStyleCnt="0"/>
      <dgm:spPr/>
    </dgm:pt>
    <dgm:pt modelId="{F11E4309-F456-42B5-AAE3-0B2E67A26F75}" type="pres">
      <dgm:prSet presAssocID="{B65D1D4A-E334-4512-8460-7B774414D838}" presName="composite" presStyleCnt="0"/>
      <dgm:spPr/>
    </dgm:pt>
    <dgm:pt modelId="{51E0B437-F62E-46D6-A51E-74E257EF096B}" type="pres">
      <dgm:prSet presAssocID="{B65D1D4A-E334-4512-8460-7B774414D838}" presName="imgShp"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BD4A7A2-5210-47E3-9E52-4B4465782160}" type="pres">
      <dgm:prSet presAssocID="{B65D1D4A-E334-4512-8460-7B774414D838}" presName="txShp" presStyleLbl="node1" presStyleIdx="2" presStyleCnt="4">
        <dgm:presLayoutVars>
          <dgm:bulletEnabled val="1"/>
        </dgm:presLayoutVars>
      </dgm:prSet>
      <dgm:spPr/>
      <dgm:t>
        <a:bodyPr/>
        <a:lstStyle/>
        <a:p>
          <a:endParaRPr lang="en-US"/>
        </a:p>
      </dgm:t>
    </dgm:pt>
    <dgm:pt modelId="{30D83852-1735-4627-81FC-6FDB9358DC80}" type="pres">
      <dgm:prSet presAssocID="{CC5244AC-E04F-4573-9F48-C7BA255285A4}" presName="spacing" presStyleCnt="0"/>
      <dgm:spPr/>
    </dgm:pt>
    <dgm:pt modelId="{DF17185E-A95F-43F7-91C7-D841CF44AF4D}" type="pres">
      <dgm:prSet presAssocID="{6B47377D-5AD6-4212-BC5B-3EB67E6D5182}" presName="composite" presStyleCnt="0"/>
      <dgm:spPr/>
    </dgm:pt>
    <dgm:pt modelId="{A61B85B9-6651-43F8-B3BE-C8C78E3BBB3B}" type="pres">
      <dgm:prSet presAssocID="{6B47377D-5AD6-4212-BC5B-3EB67E6D5182}" presName="imgShp"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111EC035-3B54-4853-8B2A-2EF5CF9EE719}" type="pres">
      <dgm:prSet presAssocID="{6B47377D-5AD6-4212-BC5B-3EB67E6D5182}" presName="txShp" presStyleLbl="node1" presStyleIdx="3" presStyleCnt="4">
        <dgm:presLayoutVars>
          <dgm:bulletEnabled val="1"/>
        </dgm:presLayoutVars>
      </dgm:prSet>
      <dgm:spPr/>
      <dgm:t>
        <a:bodyPr/>
        <a:lstStyle/>
        <a:p>
          <a:endParaRPr lang="en-US"/>
        </a:p>
      </dgm:t>
    </dgm:pt>
  </dgm:ptLst>
  <dgm:cxnLst>
    <dgm:cxn modelId="{E53307A8-DCD7-4F1B-8CE1-A2C66075F418}" type="presOf" srcId="{B65D1D4A-E334-4512-8460-7B774414D838}" destId="{FBD4A7A2-5210-47E3-9E52-4B4465782160}" srcOrd="0" destOrd="0" presId="urn:microsoft.com/office/officeart/2005/8/layout/vList3"/>
    <dgm:cxn modelId="{1F147CA3-4E94-43F9-BE7F-598AB23FAF0F}" type="presOf" srcId="{2D1F0090-55CA-4B05-A3DD-1E4594523843}" destId="{EE89FFE7-ABC8-41EE-8FDF-FE2B2C2C576E}" srcOrd="0" destOrd="0" presId="urn:microsoft.com/office/officeart/2005/8/layout/vList3"/>
    <dgm:cxn modelId="{E4493744-BD3E-49BB-94AA-C3AF669779B9}" type="presOf" srcId="{219DCE14-FBD3-49AC-8AF2-820AEC45A686}" destId="{B3B8526C-2AFC-406E-A2C5-3ACB0BC7F23D}" srcOrd="0" destOrd="0" presId="urn:microsoft.com/office/officeart/2005/8/layout/vList3"/>
    <dgm:cxn modelId="{CF869785-D42A-4D8D-9B23-F232D6F2A4D4}" srcId="{2D1F0090-55CA-4B05-A3DD-1E4594523843}" destId="{777666BC-C9BC-4E9C-A7FC-3D148711A490}" srcOrd="0" destOrd="0" parTransId="{A2AB915E-2467-44D3-83DD-C5127C9F7C6D}" sibTransId="{E51D0CBE-9595-4926-9F7A-B1A172679D04}"/>
    <dgm:cxn modelId="{B0992771-67E6-4B19-B5B0-2E13547C313F}" type="presOf" srcId="{777666BC-C9BC-4E9C-A7FC-3D148711A490}" destId="{ED88E05B-882F-46F1-B349-70FB5C81BE8D}" srcOrd="0" destOrd="0" presId="urn:microsoft.com/office/officeart/2005/8/layout/vList3"/>
    <dgm:cxn modelId="{97FEAA49-E6FC-4AB7-8D16-37089CACB936}" srcId="{2D1F0090-55CA-4B05-A3DD-1E4594523843}" destId="{219DCE14-FBD3-49AC-8AF2-820AEC45A686}" srcOrd="1" destOrd="0" parTransId="{9A1B63D4-FF6C-4BB5-B40E-2342F33277E0}" sibTransId="{761B9A3E-2D05-415D-BFA3-D7D419E854E4}"/>
    <dgm:cxn modelId="{B0907302-98DD-4238-8A2D-2B3BAE5AA99C}" type="presOf" srcId="{6B47377D-5AD6-4212-BC5B-3EB67E6D5182}" destId="{111EC035-3B54-4853-8B2A-2EF5CF9EE719}" srcOrd="0" destOrd="0" presId="urn:microsoft.com/office/officeart/2005/8/layout/vList3"/>
    <dgm:cxn modelId="{F42154FC-2416-4585-B6C4-1EDDAB5A590B}" srcId="{2D1F0090-55CA-4B05-A3DD-1E4594523843}" destId="{6B47377D-5AD6-4212-BC5B-3EB67E6D5182}" srcOrd="3" destOrd="0" parTransId="{175AE7BC-5B9C-47B1-A5C7-98E6A6B0FD21}" sibTransId="{EBA50EA0-A882-439B-86C4-5EC4A7301E60}"/>
    <dgm:cxn modelId="{712DFE1A-E3C4-4BB9-9926-E601B1CBF91F}" srcId="{2D1F0090-55CA-4B05-A3DD-1E4594523843}" destId="{B65D1D4A-E334-4512-8460-7B774414D838}" srcOrd="2" destOrd="0" parTransId="{BC94BD50-8B5C-474D-9473-FA00A71A8996}" sibTransId="{CC5244AC-E04F-4573-9F48-C7BA255285A4}"/>
    <dgm:cxn modelId="{4C37AA6E-4B3C-4CFB-9400-EBCF6ECF5C2C}" type="presParOf" srcId="{EE89FFE7-ABC8-41EE-8FDF-FE2B2C2C576E}" destId="{21E12FDD-9D82-4AB2-A0EB-0A531FEA4CAC}" srcOrd="0" destOrd="0" presId="urn:microsoft.com/office/officeart/2005/8/layout/vList3"/>
    <dgm:cxn modelId="{1C3C77EF-35F2-4DD6-9157-62C1BEF47458}" type="presParOf" srcId="{21E12FDD-9D82-4AB2-A0EB-0A531FEA4CAC}" destId="{29386B77-A4A8-4854-8807-D9AF918178AA}" srcOrd="0" destOrd="0" presId="urn:microsoft.com/office/officeart/2005/8/layout/vList3"/>
    <dgm:cxn modelId="{9BF9F0FA-EA74-40F3-A37D-7C73D2058ED5}" type="presParOf" srcId="{21E12FDD-9D82-4AB2-A0EB-0A531FEA4CAC}" destId="{ED88E05B-882F-46F1-B349-70FB5C81BE8D}" srcOrd="1" destOrd="0" presId="urn:microsoft.com/office/officeart/2005/8/layout/vList3"/>
    <dgm:cxn modelId="{1F9B30BC-3F4F-4E12-B2EF-7F7596818F1F}" type="presParOf" srcId="{EE89FFE7-ABC8-41EE-8FDF-FE2B2C2C576E}" destId="{9740DC2F-2679-4501-8ADF-F464549DBD72}" srcOrd="1" destOrd="0" presId="urn:microsoft.com/office/officeart/2005/8/layout/vList3"/>
    <dgm:cxn modelId="{F4BF3D75-EED3-466E-8CC2-DF007D5A3189}" type="presParOf" srcId="{EE89FFE7-ABC8-41EE-8FDF-FE2B2C2C576E}" destId="{58A703F5-1FF8-4D65-8941-8D6313184129}" srcOrd="2" destOrd="0" presId="urn:microsoft.com/office/officeart/2005/8/layout/vList3"/>
    <dgm:cxn modelId="{C69CC5EC-FC55-4880-B96F-9980D25D8345}" type="presParOf" srcId="{58A703F5-1FF8-4D65-8941-8D6313184129}" destId="{F18E418F-673B-4EE4-A2C6-25B9AED85D71}" srcOrd="0" destOrd="0" presId="urn:microsoft.com/office/officeart/2005/8/layout/vList3"/>
    <dgm:cxn modelId="{3330541C-9D37-4574-B1FA-ADAE044987B8}" type="presParOf" srcId="{58A703F5-1FF8-4D65-8941-8D6313184129}" destId="{B3B8526C-2AFC-406E-A2C5-3ACB0BC7F23D}" srcOrd="1" destOrd="0" presId="urn:microsoft.com/office/officeart/2005/8/layout/vList3"/>
    <dgm:cxn modelId="{1BAB0C3D-8C31-4906-957D-592F50CFEB24}" type="presParOf" srcId="{EE89FFE7-ABC8-41EE-8FDF-FE2B2C2C576E}" destId="{946CCF08-073A-42BE-9890-17F075C1069B}" srcOrd="3" destOrd="0" presId="urn:microsoft.com/office/officeart/2005/8/layout/vList3"/>
    <dgm:cxn modelId="{CB269708-0C02-40BD-97E5-EBF333BFF8E6}" type="presParOf" srcId="{EE89FFE7-ABC8-41EE-8FDF-FE2B2C2C576E}" destId="{F11E4309-F456-42B5-AAE3-0B2E67A26F75}" srcOrd="4" destOrd="0" presId="urn:microsoft.com/office/officeart/2005/8/layout/vList3"/>
    <dgm:cxn modelId="{54E13C7F-21F4-4531-9D54-8D21609677FD}" type="presParOf" srcId="{F11E4309-F456-42B5-AAE3-0B2E67A26F75}" destId="{51E0B437-F62E-46D6-A51E-74E257EF096B}" srcOrd="0" destOrd="0" presId="urn:microsoft.com/office/officeart/2005/8/layout/vList3"/>
    <dgm:cxn modelId="{E6C8D6D0-D8B8-4BFC-8747-0AD414FE42EA}" type="presParOf" srcId="{F11E4309-F456-42B5-AAE3-0B2E67A26F75}" destId="{FBD4A7A2-5210-47E3-9E52-4B4465782160}" srcOrd="1" destOrd="0" presId="urn:microsoft.com/office/officeart/2005/8/layout/vList3"/>
    <dgm:cxn modelId="{513F8A9D-B575-4751-A70B-C29A6BB0B43F}" type="presParOf" srcId="{EE89FFE7-ABC8-41EE-8FDF-FE2B2C2C576E}" destId="{30D83852-1735-4627-81FC-6FDB9358DC80}" srcOrd="5" destOrd="0" presId="urn:microsoft.com/office/officeart/2005/8/layout/vList3"/>
    <dgm:cxn modelId="{A6EEC26B-6C16-4143-AA0F-E0372DE99F47}" type="presParOf" srcId="{EE89FFE7-ABC8-41EE-8FDF-FE2B2C2C576E}" destId="{DF17185E-A95F-43F7-91C7-D841CF44AF4D}" srcOrd="6" destOrd="0" presId="urn:microsoft.com/office/officeart/2005/8/layout/vList3"/>
    <dgm:cxn modelId="{00C780F8-808E-4EA7-87AB-E2C09BF526C5}" type="presParOf" srcId="{DF17185E-A95F-43F7-91C7-D841CF44AF4D}" destId="{A61B85B9-6651-43F8-B3BE-C8C78E3BBB3B}" srcOrd="0" destOrd="0" presId="urn:microsoft.com/office/officeart/2005/8/layout/vList3"/>
    <dgm:cxn modelId="{8C5C7B04-9483-49EB-BFA7-C3B160DA3C18}" type="presParOf" srcId="{DF17185E-A95F-43F7-91C7-D841CF44AF4D}" destId="{111EC035-3B54-4853-8B2A-2EF5CF9EE71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8E05B-882F-46F1-B349-70FB5C81BE8D}">
      <dsp:nvSpPr>
        <dsp:cNvPr id="0" name=""/>
        <dsp:cNvSpPr/>
      </dsp:nvSpPr>
      <dsp:spPr>
        <a:xfrm rot="10800000">
          <a:off x="2049373" y="1285"/>
          <a:ext cx="6898439" cy="12471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975" tIns="228600" rIns="426720" bIns="228600" numCol="1" spcCol="1270" anchor="ctr" anchorCtr="0">
          <a:noAutofit/>
        </a:bodyPr>
        <a:lstStyle/>
        <a:p>
          <a:pPr lvl="0" algn="ctr" defTabSz="2667000">
            <a:lnSpc>
              <a:spcPct val="90000"/>
            </a:lnSpc>
            <a:spcBef>
              <a:spcPct val="0"/>
            </a:spcBef>
            <a:spcAft>
              <a:spcPct val="35000"/>
            </a:spcAft>
          </a:pPr>
          <a:r>
            <a:rPr lang="en-US" sz="6000" kern="1200" dirty="0" smtClean="0"/>
            <a:t>Vegetation</a:t>
          </a:r>
          <a:endParaRPr lang="en-US" sz="6000" kern="1200" dirty="0"/>
        </a:p>
      </dsp:txBody>
      <dsp:txXfrm rot="10800000">
        <a:off x="2361169" y="1285"/>
        <a:ext cx="6586643" cy="1247186"/>
      </dsp:txXfrm>
    </dsp:sp>
    <dsp:sp modelId="{29386B77-A4A8-4854-8807-D9AF918178AA}">
      <dsp:nvSpPr>
        <dsp:cNvPr id="0" name=""/>
        <dsp:cNvSpPr/>
      </dsp:nvSpPr>
      <dsp:spPr>
        <a:xfrm>
          <a:off x="1425780" y="1285"/>
          <a:ext cx="1247186" cy="12471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8526C-2AFC-406E-A2C5-3ACB0BC7F23D}">
      <dsp:nvSpPr>
        <dsp:cNvPr id="0" name=""/>
        <dsp:cNvSpPr/>
      </dsp:nvSpPr>
      <dsp:spPr>
        <a:xfrm rot="10800000">
          <a:off x="2049373" y="1620766"/>
          <a:ext cx="6898439" cy="12471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975" tIns="228600" rIns="426720" bIns="228600" numCol="1" spcCol="1270" anchor="ctr" anchorCtr="0">
          <a:noAutofit/>
        </a:bodyPr>
        <a:lstStyle/>
        <a:p>
          <a:pPr lvl="0" algn="ctr" defTabSz="2667000">
            <a:lnSpc>
              <a:spcPct val="90000"/>
            </a:lnSpc>
            <a:spcBef>
              <a:spcPct val="0"/>
            </a:spcBef>
            <a:spcAft>
              <a:spcPct val="35000"/>
            </a:spcAft>
          </a:pPr>
          <a:r>
            <a:rPr lang="en-US" sz="6000" kern="1200" dirty="0" smtClean="0"/>
            <a:t>Aerial roots</a:t>
          </a:r>
          <a:endParaRPr lang="en-US" sz="6000" kern="1200" dirty="0"/>
        </a:p>
      </dsp:txBody>
      <dsp:txXfrm rot="10800000">
        <a:off x="2361169" y="1620766"/>
        <a:ext cx="6586643" cy="1247186"/>
      </dsp:txXfrm>
    </dsp:sp>
    <dsp:sp modelId="{F18E418F-673B-4EE4-A2C6-25B9AED85D71}">
      <dsp:nvSpPr>
        <dsp:cNvPr id="0" name=""/>
        <dsp:cNvSpPr/>
      </dsp:nvSpPr>
      <dsp:spPr>
        <a:xfrm>
          <a:off x="1425780" y="1620766"/>
          <a:ext cx="1247186" cy="1247186"/>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4A7A2-5210-47E3-9E52-4B4465782160}">
      <dsp:nvSpPr>
        <dsp:cNvPr id="0" name=""/>
        <dsp:cNvSpPr/>
      </dsp:nvSpPr>
      <dsp:spPr>
        <a:xfrm rot="10800000">
          <a:off x="2049373" y="3240247"/>
          <a:ext cx="6898439" cy="12471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975" tIns="228600" rIns="426720" bIns="228600" numCol="1" spcCol="1270" anchor="ctr" anchorCtr="0">
          <a:noAutofit/>
        </a:bodyPr>
        <a:lstStyle/>
        <a:p>
          <a:pPr lvl="0" algn="ctr" defTabSz="2667000">
            <a:lnSpc>
              <a:spcPct val="90000"/>
            </a:lnSpc>
            <a:spcBef>
              <a:spcPct val="0"/>
            </a:spcBef>
            <a:spcAft>
              <a:spcPct val="35000"/>
            </a:spcAft>
          </a:pPr>
          <a:r>
            <a:rPr lang="en-US" sz="6000" kern="1200" dirty="0" smtClean="0"/>
            <a:t>Crab burrows</a:t>
          </a:r>
          <a:endParaRPr lang="en-US" sz="6000" kern="1200" dirty="0"/>
        </a:p>
      </dsp:txBody>
      <dsp:txXfrm rot="10800000">
        <a:off x="2361169" y="3240247"/>
        <a:ext cx="6586643" cy="1247186"/>
      </dsp:txXfrm>
    </dsp:sp>
    <dsp:sp modelId="{51E0B437-F62E-46D6-A51E-74E257EF096B}">
      <dsp:nvSpPr>
        <dsp:cNvPr id="0" name=""/>
        <dsp:cNvSpPr/>
      </dsp:nvSpPr>
      <dsp:spPr>
        <a:xfrm>
          <a:off x="1425780" y="3240247"/>
          <a:ext cx="1247186" cy="1247186"/>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EC035-3B54-4853-8B2A-2EF5CF9EE719}">
      <dsp:nvSpPr>
        <dsp:cNvPr id="0" name=""/>
        <dsp:cNvSpPr/>
      </dsp:nvSpPr>
      <dsp:spPr>
        <a:xfrm rot="10800000">
          <a:off x="2049373" y="4859728"/>
          <a:ext cx="6898439" cy="12471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9975" tIns="228600" rIns="426720" bIns="228600" numCol="1" spcCol="1270" anchor="ctr" anchorCtr="0">
          <a:noAutofit/>
        </a:bodyPr>
        <a:lstStyle/>
        <a:p>
          <a:pPr lvl="0" algn="ctr" defTabSz="2667000">
            <a:lnSpc>
              <a:spcPct val="90000"/>
            </a:lnSpc>
            <a:spcBef>
              <a:spcPct val="0"/>
            </a:spcBef>
            <a:spcAft>
              <a:spcPct val="35000"/>
            </a:spcAft>
          </a:pPr>
          <a:r>
            <a:rPr lang="en-US" sz="6000" kern="1200" dirty="0" smtClean="0"/>
            <a:t>Birds</a:t>
          </a:r>
          <a:endParaRPr lang="en-US" sz="6000" kern="1200" dirty="0"/>
        </a:p>
      </dsp:txBody>
      <dsp:txXfrm rot="10800000">
        <a:off x="2361169" y="4859728"/>
        <a:ext cx="6586643" cy="1247186"/>
      </dsp:txXfrm>
    </dsp:sp>
    <dsp:sp modelId="{A61B85B9-6651-43F8-B3BE-C8C78E3BBB3B}">
      <dsp:nvSpPr>
        <dsp:cNvPr id="0" name=""/>
        <dsp:cNvSpPr/>
      </dsp:nvSpPr>
      <dsp:spPr>
        <a:xfrm>
          <a:off x="1425780" y="4859728"/>
          <a:ext cx="1247186" cy="1247186"/>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Stratified random sampling.</a:t>
            </a:r>
          </a:p>
          <a:p>
            <a:pPr marL="0" lvl="0" indent="0" algn="l" rtl="0">
              <a:spcBef>
                <a:spcPts val="0"/>
              </a:spcBef>
              <a:spcAft>
                <a:spcPts val="0"/>
              </a:spcAft>
              <a:buNone/>
            </a:pPr>
            <a:r>
              <a:rPr lang="en-US" dirty="0" smtClean="0"/>
              <a:t>Define Strata by Inundation Frequency</a:t>
            </a:r>
          </a:p>
          <a:p>
            <a:pPr marL="0" lvl="0" indent="0" algn="l" rtl="0">
              <a:spcBef>
                <a:spcPts val="0"/>
              </a:spcBef>
              <a:spcAft>
                <a:spcPts val="0"/>
              </a:spcAft>
              <a:buNone/>
            </a:pPr>
            <a:r>
              <a:rPr lang="en-US" dirty="0" smtClean="0"/>
              <a:t>Confirm zones by observing watermarks, sediment types, or vegetation (e.g., </a:t>
            </a:r>
            <a:r>
              <a:rPr lang="en-US" dirty="0" err="1" smtClean="0"/>
              <a:t>Avicennia</a:t>
            </a:r>
            <a:r>
              <a:rPr lang="en-US" dirty="0" smtClean="0"/>
              <a:t> in high-frequency zones).</a:t>
            </a:r>
          </a:p>
          <a:p>
            <a:pPr marL="0" lvl="0" indent="0" algn="l" rtl="0">
              <a:spcBef>
                <a:spcPts val="0"/>
              </a:spcBef>
              <a:spcAft>
                <a:spcPts val="0"/>
              </a:spcAft>
              <a:buNone/>
            </a:pPr>
            <a:r>
              <a:rPr lang="en-US" dirty="0" smtClean="0"/>
              <a:t>Sample size: Aim for 3–5 plots of 50x50cm subplots within the 10x10m vegetation plot.</a:t>
            </a:r>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19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29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 name="Google Shape;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528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4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To establish a standardized, community-based protocol for assessing mangrove ecosystem health through scientifically validated </a:t>
            </a:r>
            <a:r>
              <a:rPr lang="en-US" dirty="0" err="1" smtClean="0"/>
              <a:t>bioindicators</a:t>
            </a:r>
            <a:r>
              <a:rPr lang="en-US" dirty="0" smtClean="0"/>
              <a:t>, enabling local stakeholders to monitor key ecological parameters linked to mangrove resilience, including vegetation structure, faunal diversity, and abiotic conditions; detect early signs of degradation such as reduced seedling density, shifts in crab abundance, or bird diversity loss; empower communities with actionable data to guide conservation efforts and adaptive management practices; and foster long-term stewardship by integrating local ecological knowledge with systematic monitoring frameworks. This protocol aims to bridge scientific rigor and community accessibility, ensuring data reliability while promoting participatory conservation of mangrove ecosystems.</a:t>
            </a:r>
            <a:endParaRPr dirty="0"/>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59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29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80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During the vegetation survey, mangrove tree species are taxonomically identified and enumerated, with seedling density quantified to assess regenerative capacity. The presence and abundance of seedlings serve as a critical </a:t>
            </a:r>
            <a:r>
              <a:rPr lang="en-US" dirty="0" err="1" smtClean="0"/>
              <a:t>bioindicator</a:t>
            </a:r>
            <a:r>
              <a:rPr lang="en-US" dirty="0" smtClean="0"/>
              <a:t> of ecosystem resilience and successful recruitment dynamics within the mangrove community.</a:t>
            </a:r>
            <a:endParaRPr dirty="0"/>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31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During the vegetation survey, mangrove tree species are taxonomically identified and enumerated, with seedling density quantified to assess regenerative capacity. The presence and abundance of seedlings serve as a critical </a:t>
            </a:r>
            <a:r>
              <a:rPr lang="en-US" dirty="0" err="1" smtClean="0"/>
              <a:t>bioindicator</a:t>
            </a:r>
            <a:r>
              <a:rPr lang="en-US" dirty="0" smtClean="0"/>
              <a:t> of ecosystem resilience and successful recruitment dynamics within the mangrove community.</a:t>
            </a:r>
            <a:endParaRPr dirty="0"/>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15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Stratified random sampling.</a:t>
            </a:r>
          </a:p>
          <a:p>
            <a:pPr marL="0" lvl="0" indent="0" algn="l" rtl="0">
              <a:spcBef>
                <a:spcPts val="0"/>
              </a:spcBef>
              <a:spcAft>
                <a:spcPts val="0"/>
              </a:spcAft>
              <a:buNone/>
            </a:pPr>
            <a:r>
              <a:rPr lang="en-US" dirty="0" smtClean="0"/>
              <a:t>Define Strata by Inundation Frequency</a:t>
            </a:r>
          </a:p>
          <a:p>
            <a:pPr marL="0" lvl="0" indent="0" algn="l" rtl="0">
              <a:spcBef>
                <a:spcPts val="0"/>
              </a:spcBef>
              <a:spcAft>
                <a:spcPts val="0"/>
              </a:spcAft>
              <a:buNone/>
            </a:pPr>
            <a:r>
              <a:rPr lang="en-US" dirty="0" smtClean="0"/>
              <a:t>Confirm zones by observing watermarks, sediment types, or vegetation (e.g., </a:t>
            </a:r>
            <a:r>
              <a:rPr lang="en-US" dirty="0" err="1" smtClean="0"/>
              <a:t>Avicennia</a:t>
            </a:r>
            <a:r>
              <a:rPr lang="en-US" dirty="0" smtClean="0"/>
              <a:t> in high-frequency zones).</a:t>
            </a:r>
          </a:p>
          <a:p>
            <a:pPr marL="0" lvl="0" indent="0" algn="l" rtl="0">
              <a:spcBef>
                <a:spcPts val="0"/>
              </a:spcBef>
              <a:spcAft>
                <a:spcPts val="0"/>
              </a:spcAft>
              <a:buNone/>
            </a:pPr>
            <a:r>
              <a:rPr lang="en-US" dirty="0" smtClean="0"/>
              <a:t>Sample size: Aim for 3–5 plots of 50x50cm subplots within the 10x10m vegetation plot.</a:t>
            </a:r>
          </a:p>
        </p:txBody>
      </p:sp>
      <p:sp>
        <p:nvSpPr>
          <p:cNvPr id="58" name="Google Shape;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382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1386509" y="2131944"/>
            <a:ext cx="15644192" cy="4040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6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9"/>
          <p:cNvSpPr txBox="1">
            <a:spLocks noGrp="1"/>
          </p:cNvSpPr>
          <p:nvPr>
            <p:ph type="body" idx="1"/>
          </p:nvPr>
        </p:nvSpPr>
        <p:spPr>
          <a:xfrm>
            <a:off x="1386509" y="3414092"/>
            <a:ext cx="15644192" cy="5329547"/>
          </a:xfrm>
          <a:prstGeom prst="rect">
            <a:avLst/>
          </a:prstGeom>
          <a:noFill/>
          <a:ln>
            <a:noFill/>
          </a:ln>
        </p:spPr>
        <p:txBody>
          <a:bodyPr spcFirstLastPara="1" wrap="square" lIns="91425" tIns="45700" rIns="91425" bIns="45700" anchor="t" anchorCtr="0">
            <a:normAutofit/>
          </a:bodyPr>
          <a:lstStyle>
            <a:lvl1pPr marL="457200" lvl="0" indent="-495300" algn="l">
              <a:lnSpc>
                <a:spcPct val="90000"/>
              </a:lnSpc>
              <a:spcBef>
                <a:spcPts val="1500"/>
              </a:spcBef>
              <a:spcAft>
                <a:spcPts val="0"/>
              </a:spcAft>
              <a:buClr>
                <a:schemeClr val="dk1"/>
              </a:buClr>
              <a:buSzPts val="4200"/>
              <a:buChar char="•"/>
              <a:defRPr>
                <a:latin typeface="Calibri"/>
                <a:ea typeface="Calibri"/>
                <a:cs typeface="Calibri"/>
                <a:sym typeface="Calibri"/>
              </a:defRPr>
            </a:lvl1pPr>
            <a:lvl2pPr marL="914400" lvl="1" indent="-457200" algn="l">
              <a:lnSpc>
                <a:spcPct val="90000"/>
              </a:lnSpc>
              <a:spcBef>
                <a:spcPts val="750"/>
              </a:spcBef>
              <a:spcAft>
                <a:spcPts val="0"/>
              </a:spcAft>
              <a:buClr>
                <a:schemeClr val="dk1"/>
              </a:buClr>
              <a:buSzPts val="3600"/>
              <a:buChar char="•"/>
              <a:defRPr>
                <a:latin typeface="Calibri"/>
                <a:ea typeface="Calibri"/>
                <a:cs typeface="Calibri"/>
                <a:sym typeface="Calibri"/>
              </a:defRPr>
            </a:lvl2pPr>
            <a:lvl3pPr marL="1371600" lvl="2" indent="-419100" algn="l">
              <a:lnSpc>
                <a:spcPct val="90000"/>
              </a:lnSpc>
              <a:spcBef>
                <a:spcPts val="750"/>
              </a:spcBef>
              <a:spcAft>
                <a:spcPts val="0"/>
              </a:spcAft>
              <a:buClr>
                <a:schemeClr val="dk1"/>
              </a:buClr>
              <a:buSzPts val="3000"/>
              <a:buChar char="•"/>
              <a:defRPr>
                <a:latin typeface="Calibri"/>
                <a:ea typeface="Calibri"/>
                <a:cs typeface="Calibri"/>
                <a:sym typeface="Calibri"/>
              </a:defRPr>
            </a:lvl3pPr>
            <a:lvl4pPr marL="1828800" lvl="3" indent="-400050" algn="l">
              <a:lnSpc>
                <a:spcPct val="90000"/>
              </a:lnSpc>
              <a:spcBef>
                <a:spcPts val="750"/>
              </a:spcBef>
              <a:spcAft>
                <a:spcPts val="0"/>
              </a:spcAft>
              <a:buClr>
                <a:schemeClr val="dk1"/>
              </a:buClr>
              <a:buSzPts val="2700"/>
              <a:buChar char="•"/>
              <a:defRPr>
                <a:latin typeface="Calibri"/>
                <a:ea typeface="Calibri"/>
                <a:cs typeface="Calibri"/>
                <a:sym typeface="Calibri"/>
              </a:defRPr>
            </a:lvl4pPr>
            <a:lvl5pPr marL="2286000" lvl="4" indent="-400050" algn="l">
              <a:lnSpc>
                <a:spcPct val="90000"/>
              </a:lnSpc>
              <a:spcBef>
                <a:spcPts val="750"/>
              </a:spcBef>
              <a:spcAft>
                <a:spcPts val="0"/>
              </a:spcAft>
              <a:buClr>
                <a:schemeClr val="dk1"/>
              </a:buClr>
              <a:buSzPts val="2700"/>
              <a:buChar char="•"/>
              <a:defRPr>
                <a:latin typeface="Calibri"/>
                <a:ea typeface="Calibri"/>
                <a:cs typeface="Calibri"/>
                <a:sym typeface="Calibri"/>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9000"/>
              <a:buFont typeface="Calibri"/>
              <a:buNone/>
              <a:defRPr sz="9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atin typeface="Calibri"/>
                <a:ea typeface="Calibri"/>
                <a:cs typeface="Calibri"/>
                <a:sym typeface="Calibri"/>
              </a:defRPr>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9000"/>
              <a:buFont typeface="Calibri"/>
              <a:buNone/>
              <a:defRPr sz="9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757575"/>
              </a:buClr>
              <a:buSzPts val="3600"/>
              <a:buNone/>
              <a:defRPr sz="3600">
                <a:solidFill>
                  <a:srgbClr val="757575"/>
                </a:solidFill>
              </a:defRPr>
            </a:lvl1pPr>
            <a:lvl2pPr marL="914400" lvl="1" indent="-228600" algn="l">
              <a:lnSpc>
                <a:spcPct val="90000"/>
              </a:lnSpc>
              <a:spcBef>
                <a:spcPts val="750"/>
              </a:spcBef>
              <a:spcAft>
                <a:spcPts val="0"/>
              </a:spcAft>
              <a:buClr>
                <a:srgbClr val="757575"/>
              </a:buClr>
              <a:buSzPts val="3000"/>
              <a:buNone/>
              <a:defRPr sz="3000">
                <a:solidFill>
                  <a:srgbClr val="757575"/>
                </a:solidFill>
              </a:defRPr>
            </a:lvl2pPr>
            <a:lvl3pPr marL="1371600" lvl="2" indent="-228600" algn="l">
              <a:lnSpc>
                <a:spcPct val="90000"/>
              </a:lnSpc>
              <a:spcBef>
                <a:spcPts val="750"/>
              </a:spcBef>
              <a:spcAft>
                <a:spcPts val="0"/>
              </a:spcAft>
              <a:buClr>
                <a:srgbClr val="757575"/>
              </a:buClr>
              <a:buSzPts val="2700"/>
              <a:buNone/>
              <a:defRPr sz="2700">
                <a:solidFill>
                  <a:srgbClr val="757575"/>
                </a:solidFill>
              </a:defRPr>
            </a:lvl3pPr>
            <a:lvl4pPr marL="1828800" lvl="3" indent="-228600" algn="l">
              <a:lnSpc>
                <a:spcPct val="90000"/>
              </a:lnSpc>
              <a:spcBef>
                <a:spcPts val="750"/>
              </a:spcBef>
              <a:spcAft>
                <a:spcPts val="0"/>
              </a:spcAft>
              <a:buClr>
                <a:srgbClr val="757575"/>
              </a:buClr>
              <a:buSzPts val="2400"/>
              <a:buNone/>
              <a:defRPr sz="2400">
                <a:solidFill>
                  <a:srgbClr val="757575"/>
                </a:solidFill>
              </a:defRPr>
            </a:lvl4pPr>
            <a:lvl5pPr marL="2286000" lvl="4" indent="-228600" algn="l">
              <a:lnSpc>
                <a:spcPct val="90000"/>
              </a:lnSpc>
              <a:spcBef>
                <a:spcPts val="750"/>
              </a:spcBef>
              <a:spcAft>
                <a:spcPts val="0"/>
              </a:spcAft>
              <a:buClr>
                <a:srgbClr val="757575"/>
              </a:buClr>
              <a:buSzPts val="2400"/>
              <a:buNone/>
              <a:defRPr sz="2400">
                <a:solidFill>
                  <a:srgbClr val="757575"/>
                </a:solidFill>
              </a:defRPr>
            </a:lvl5pPr>
            <a:lvl6pPr marL="2743200" lvl="5" indent="-228600" algn="l">
              <a:lnSpc>
                <a:spcPct val="90000"/>
              </a:lnSpc>
              <a:spcBef>
                <a:spcPts val="750"/>
              </a:spcBef>
              <a:spcAft>
                <a:spcPts val="0"/>
              </a:spcAft>
              <a:buClr>
                <a:srgbClr val="757575"/>
              </a:buClr>
              <a:buSzPts val="2400"/>
              <a:buNone/>
              <a:defRPr sz="2400">
                <a:solidFill>
                  <a:srgbClr val="757575"/>
                </a:solidFill>
              </a:defRPr>
            </a:lvl6pPr>
            <a:lvl7pPr marL="3200400" lvl="6" indent="-228600" algn="l">
              <a:lnSpc>
                <a:spcPct val="90000"/>
              </a:lnSpc>
              <a:spcBef>
                <a:spcPts val="750"/>
              </a:spcBef>
              <a:spcAft>
                <a:spcPts val="0"/>
              </a:spcAft>
              <a:buClr>
                <a:srgbClr val="757575"/>
              </a:buClr>
              <a:buSzPts val="2400"/>
              <a:buNone/>
              <a:defRPr sz="2400">
                <a:solidFill>
                  <a:srgbClr val="757575"/>
                </a:solidFill>
              </a:defRPr>
            </a:lvl7pPr>
            <a:lvl8pPr marL="3657600" lvl="7" indent="-228600" algn="l">
              <a:lnSpc>
                <a:spcPct val="90000"/>
              </a:lnSpc>
              <a:spcBef>
                <a:spcPts val="750"/>
              </a:spcBef>
              <a:spcAft>
                <a:spcPts val="0"/>
              </a:spcAft>
              <a:buClr>
                <a:srgbClr val="757575"/>
              </a:buClr>
              <a:buSzPts val="2400"/>
              <a:buNone/>
              <a:defRPr sz="2400">
                <a:solidFill>
                  <a:srgbClr val="757575"/>
                </a:solidFill>
              </a:defRPr>
            </a:lvl8pPr>
            <a:lvl9pPr marL="4114800" lvl="8" indent="-228600" algn="l">
              <a:lnSpc>
                <a:spcPct val="90000"/>
              </a:lnSpc>
              <a:spcBef>
                <a:spcPts val="750"/>
              </a:spcBef>
              <a:spcAft>
                <a:spcPts val="0"/>
              </a:spcAft>
              <a:buClr>
                <a:srgbClr val="757575"/>
              </a:buClr>
              <a:buSzPts val="2400"/>
              <a:buNone/>
              <a:defRPr sz="2400">
                <a:solidFill>
                  <a:srgbClr val="75757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1386509" y="2131944"/>
            <a:ext cx="15644192" cy="4040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6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257301" y="3339548"/>
            <a:ext cx="7270475" cy="5471492"/>
          </a:xfrm>
          <a:prstGeom prst="rect">
            <a:avLst/>
          </a:prstGeom>
          <a:noFill/>
          <a:ln>
            <a:noFill/>
          </a:ln>
        </p:spPr>
        <p:txBody>
          <a:bodyPr spcFirstLastPara="1" wrap="square" lIns="91425" tIns="45700" rIns="91425" bIns="45700" anchor="t" anchorCtr="0">
            <a:normAutofit/>
          </a:bodyPr>
          <a:lstStyle>
            <a:lvl1pPr marL="457200" lvl="0" indent="-495300" algn="l">
              <a:lnSpc>
                <a:spcPct val="90000"/>
              </a:lnSpc>
              <a:spcBef>
                <a:spcPts val="1500"/>
              </a:spcBef>
              <a:spcAft>
                <a:spcPts val="0"/>
              </a:spcAft>
              <a:buClr>
                <a:schemeClr val="dk1"/>
              </a:buClr>
              <a:buSzPts val="4200"/>
              <a:buChar char="•"/>
              <a:defRPr>
                <a:latin typeface="Calibri"/>
                <a:ea typeface="Calibri"/>
                <a:cs typeface="Calibri"/>
                <a:sym typeface="Calibri"/>
              </a:defRPr>
            </a:lvl1pPr>
            <a:lvl2pPr marL="914400" lvl="1" indent="-457200" algn="l">
              <a:lnSpc>
                <a:spcPct val="90000"/>
              </a:lnSpc>
              <a:spcBef>
                <a:spcPts val="750"/>
              </a:spcBef>
              <a:spcAft>
                <a:spcPts val="0"/>
              </a:spcAft>
              <a:buClr>
                <a:schemeClr val="dk1"/>
              </a:buClr>
              <a:buSzPts val="3600"/>
              <a:buChar char="•"/>
              <a:defRPr>
                <a:latin typeface="Calibri"/>
                <a:ea typeface="Calibri"/>
                <a:cs typeface="Calibri"/>
                <a:sym typeface="Calibri"/>
              </a:defRPr>
            </a:lvl2pPr>
            <a:lvl3pPr marL="1371600" lvl="2" indent="-419100" algn="l">
              <a:lnSpc>
                <a:spcPct val="90000"/>
              </a:lnSpc>
              <a:spcBef>
                <a:spcPts val="750"/>
              </a:spcBef>
              <a:spcAft>
                <a:spcPts val="0"/>
              </a:spcAft>
              <a:buClr>
                <a:schemeClr val="dk1"/>
              </a:buClr>
              <a:buSzPts val="3000"/>
              <a:buChar char="•"/>
              <a:defRPr>
                <a:latin typeface="Calibri"/>
                <a:ea typeface="Calibri"/>
                <a:cs typeface="Calibri"/>
                <a:sym typeface="Calibri"/>
              </a:defRPr>
            </a:lvl3pPr>
            <a:lvl4pPr marL="1828800" lvl="3" indent="-400050" algn="l">
              <a:lnSpc>
                <a:spcPct val="90000"/>
              </a:lnSpc>
              <a:spcBef>
                <a:spcPts val="750"/>
              </a:spcBef>
              <a:spcAft>
                <a:spcPts val="0"/>
              </a:spcAft>
              <a:buClr>
                <a:schemeClr val="dk1"/>
              </a:buClr>
              <a:buSzPts val="2700"/>
              <a:buChar char="•"/>
              <a:defRPr>
                <a:latin typeface="Calibri"/>
                <a:ea typeface="Calibri"/>
                <a:cs typeface="Calibri"/>
                <a:sym typeface="Calibri"/>
              </a:defRPr>
            </a:lvl4pPr>
            <a:lvl5pPr marL="2286000" lvl="4" indent="-400050" algn="l">
              <a:lnSpc>
                <a:spcPct val="90000"/>
              </a:lnSpc>
              <a:spcBef>
                <a:spcPts val="750"/>
              </a:spcBef>
              <a:spcAft>
                <a:spcPts val="0"/>
              </a:spcAft>
              <a:buClr>
                <a:schemeClr val="dk1"/>
              </a:buClr>
              <a:buSzPts val="2700"/>
              <a:buChar char="•"/>
              <a:defRPr>
                <a:latin typeface="Calibri"/>
                <a:ea typeface="Calibri"/>
                <a:cs typeface="Calibri"/>
                <a:sym typeface="Calibri"/>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 name="Google Shape;25;p22"/>
          <p:cNvSpPr txBox="1">
            <a:spLocks noGrp="1"/>
          </p:cNvSpPr>
          <p:nvPr>
            <p:ph type="body" idx="2"/>
          </p:nvPr>
        </p:nvSpPr>
        <p:spPr>
          <a:xfrm>
            <a:off x="9531625" y="3339549"/>
            <a:ext cx="7384775" cy="5352222"/>
          </a:xfrm>
          <a:prstGeom prst="rect">
            <a:avLst/>
          </a:prstGeom>
          <a:noFill/>
          <a:ln>
            <a:noFill/>
          </a:ln>
        </p:spPr>
        <p:txBody>
          <a:bodyPr spcFirstLastPara="1" wrap="square" lIns="91425" tIns="45700" rIns="91425" bIns="45700" anchor="t" anchorCtr="0">
            <a:normAutofit/>
          </a:bodyPr>
          <a:lstStyle>
            <a:lvl1pPr marL="457200" lvl="0" indent="-495300" algn="l">
              <a:lnSpc>
                <a:spcPct val="90000"/>
              </a:lnSpc>
              <a:spcBef>
                <a:spcPts val="1500"/>
              </a:spcBef>
              <a:spcAft>
                <a:spcPts val="0"/>
              </a:spcAft>
              <a:buClr>
                <a:schemeClr val="dk1"/>
              </a:buClr>
              <a:buSzPts val="4200"/>
              <a:buChar char="•"/>
              <a:defRPr>
                <a:latin typeface="Calibri"/>
                <a:ea typeface="Calibri"/>
                <a:cs typeface="Calibri"/>
                <a:sym typeface="Calibri"/>
              </a:defRPr>
            </a:lvl1pPr>
            <a:lvl2pPr marL="914400" lvl="1" indent="-457200" algn="l">
              <a:lnSpc>
                <a:spcPct val="90000"/>
              </a:lnSpc>
              <a:spcBef>
                <a:spcPts val="750"/>
              </a:spcBef>
              <a:spcAft>
                <a:spcPts val="0"/>
              </a:spcAft>
              <a:buClr>
                <a:schemeClr val="dk1"/>
              </a:buClr>
              <a:buSzPts val="3600"/>
              <a:buChar char="•"/>
              <a:defRPr>
                <a:latin typeface="Calibri"/>
                <a:ea typeface="Calibri"/>
                <a:cs typeface="Calibri"/>
                <a:sym typeface="Calibri"/>
              </a:defRPr>
            </a:lvl2pPr>
            <a:lvl3pPr marL="1371600" lvl="2" indent="-419100" algn="l">
              <a:lnSpc>
                <a:spcPct val="90000"/>
              </a:lnSpc>
              <a:spcBef>
                <a:spcPts val="750"/>
              </a:spcBef>
              <a:spcAft>
                <a:spcPts val="0"/>
              </a:spcAft>
              <a:buClr>
                <a:schemeClr val="dk1"/>
              </a:buClr>
              <a:buSzPts val="3000"/>
              <a:buChar char="•"/>
              <a:defRPr>
                <a:latin typeface="Calibri"/>
                <a:ea typeface="Calibri"/>
                <a:cs typeface="Calibri"/>
                <a:sym typeface="Calibri"/>
              </a:defRPr>
            </a:lvl3pPr>
            <a:lvl4pPr marL="1828800" lvl="3" indent="-400050" algn="l">
              <a:lnSpc>
                <a:spcPct val="90000"/>
              </a:lnSpc>
              <a:spcBef>
                <a:spcPts val="750"/>
              </a:spcBef>
              <a:spcAft>
                <a:spcPts val="0"/>
              </a:spcAft>
              <a:buClr>
                <a:schemeClr val="dk1"/>
              </a:buClr>
              <a:buSzPts val="2700"/>
              <a:buChar char="•"/>
              <a:defRPr>
                <a:latin typeface="Calibri"/>
                <a:ea typeface="Calibri"/>
                <a:cs typeface="Calibri"/>
                <a:sym typeface="Calibri"/>
              </a:defRPr>
            </a:lvl4pPr>
            <a:lvl5pPr marL="2286000" lvl="4" indent="-400050" algn="l">
              <a:lnSpc>
                <a:spcPct val="90000"/>
              </a:lnSpc>
              <a:spcBef>
                <a:spcPts val="750"/>
              </a:spcBef>
              <a:spcAft>
                <a:spcPts val="0"/>
              </a:spcAft>
              <a:buClr>
                <a:schemeClr val="dk1"/>
              </a:buClr>
              <a:buSzPts val="2700"/>
              <a:buChar char="•"/>
              <a:defRPr>
                <a:latin typeface="Calibri"/>
                <a:ea typeface="Calibri"/>
                <a:cs typeface="Calibri"/>
                <a:sym typeface="Calibri"/>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1386509" y="2131944"/>
            <a:ext cx="15644192" cy="4040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6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1254919" y="1481137"/>
            <a:ext cx="5903120" cy="16049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Calibri"/>
              <a:buNone/>
              <a:defRPr sz="4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a:spLocks noGrp="1"/>
          </p:cNvSpPr>
          <p:nvPr>
            <p:ph type="pic" idx="2"/>
          </p:nvPr>
        </p:nvSpPr>
        <p:spPr>
          <a:xfrm>
            <a:off x="7774782" y="1481138"/>
            <a:ext cx="9258300" cy="7310438"/>
          </a:xfrm>
          <a:prstGeom prst="rect">
            <a:avLst/>
          </a:prstGeom>
          <a:noFill/>
          <a:ln>
            <a:noFill/>
          </a:ln>
        </p:spPr>
      </p:sp>
      <p:sp>
        <p:nvSpPr>
          <p:cNvPr id="31" name="Google Shape;31;p24"/>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7" descr="Uma imagem com texto, captura de ecrã&#10;&#10;Os conteúdos gerados por IA poderão estar incorretos."/>
          <p:cNvPicPr preferRelativeResize="0"/>
          <p:nvPr/>
        </p:nvPicPr>
        <p:blipFill rotWithShape="1">
          <a:blip r:embed="rId9">
            <a:alphaModFix/>
          </a:blip>
          <a:srcRect/>
          <a:stretch/>
        </p:blipFill>
        <p:spPr>
          <a:xfrm>
            <a:off x="0" y="0"/>
            <a:ext cx="18288000" cy="10287000"/>
          </a:xfrm>
          <a:prstGeom prst="rect">
            <a:avLst/>
          </a:prstGeom>
          <a:noFill/>
          <a:ln>
            <a:noFill/>
          </a:ln>
        </p:spPr>
      </p:pic>
      <p:sp>
        <p:nvSpPr>
          <p:cNvPr id="7" name="Google Shape;7;p17"/>
          <p:cNvSpPr txBox="1">
            <a:spLocks noGrp="1"/>
          </p:cNvSpPr>
          <p:nvPr>
            <p:ph type="title"/>
          </p:nvPr>
        </p:nvSpPr>
        <p:spPr>
          <a:xfrm>
            <a:off x="1386509" y="2131944"/>
            <a:ext cx="15644192" cy="40408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7"/>
          <p:cNvSpPr txBox="1">
            <a:spLocks noGrp="1"/>
          </p:cNvSpPr>
          <p:nvPr>
            <p:ph type="body" idx="1"/>
          </p:nvPr>
        </p:nvSpPr>
        <p:spPr>
          <a:xfrm>
            <a:off x="1386509" y="3414092"/>
            <a:ext cx="15644192" cy="532954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p:cNvPicPr preferRelativeResize="0"/>
          <p:nvPr/>
        </p:nvPicPr>
        <p:blipFill rotWithShape="1">
          <a:blip r:embed="rId3">
            <a:alphaModFix/>
          </a:blip>
          <a:srcRect/>
          <a:stretch/>
        </p:blipFill>
        <p:spPr>
          <a:xfrm>
            <a:off x="0" y="0"/>
            <a:ext cx="18288001" cy="1543008"/>
          </a:xfrm>
          <a:prstGeom prst="rect">
            <a:avLst/>
          </a:prstGeom>
          <a:noFill/>
          <a:ln>
            <a:noFill/>
          </a:ln>
        </p:spPr>
      </p:pic>
      <p:pic>
        <p:nvPicPr>
          <p:cNvPr id="37" name="Google Shape;37;p1"/>
          <p:cNvPicPr preferRelativeResize="0"/>
          <p:nvPr/>
        </p:nvPicPr>
        <p:blipFill rotWithShape="1">
          <a:blip r:embed="rId4">
            <a:alphaModFix/>
          </a:blip>
          <a:srcRect r="832"/>
          <a:stretch/>
        </p:blipFill>
        <p:spPr>
          <a:xfrm>
            <a:off x="0" y="8595724"/>
            <a:ext cx="18288001" cy="1691276"/>
          </a:xfrm>
          <a:prstGeom prst="rect">
            <a:avLst/>
          </a:prstGeom>
          <a:noFill/>
          <a:ln>
            <a:noFill/>
          </a:ln>
        </p:spPr>
      </p:pic>
      <p:sp>
        <p:nvSpPr>
          <p:cNvPr id="38" name="Google Shape;38;p1"/>
          <p:cNvSpPr txBox="1"/>
          <p:nvPr/>
        </p:nvSpPr>
        <p:spPr>
          <a:xfrm>
            <a:off x="6286500" y="2742750"/>
            <a:ext cx="9582300" cy="3877954"/>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6000"/>
              <a:buFont typeface="Arial"/>
              <a:buNone/>
            </a:pPr>
            <a:endParaRPr sz="6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6000"/>
              <a:buFont typeface="Arial"/>
              <a:buNone/>
            </a:pPr>
            <a:r>
              <a:rPr lang="en-US" sz="6000" b="0" i="0" u="none" strike="noStrike" cap="none">
                <a:solidFill>
                  <a:schemeClr val="dk1"/>
                </a:solidFill>
                <a:latin typeface="Arial"/>
                <a:ea typeface="Arial"/>
                <a:cs typeface="Arial"/>
                <a:sym typeface="Arial"/>
              </a:rPr>
              <a:t>Exploring the Mangrove</a:t>
            </a:r>
            <a:endParaRPr sz="6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Use of  bioindicators for mangrove assessment</a:t>
            </a:r>
            <a:endParaRPr/>
          </a:p>
        </p:txBody>
      </p:sp>
      <p:pic>
        <p:nvPicPr>
          <p:cNvPr id="39" name="Google Shape;39;p1" descr="Uma imagem com logótipo, Guarda-rios-comum, pássaro, ilustração&#10;&#10;Os conteúdos gerados por IA poderão estar incorretos."/>
          <p:cNvPicPr preferRelativeResize="0"/>
          <p:nvPr/>
        </p:nvPicPr>
        <p:blipFill rotWithShape="1">
          <a:blip r:embed="rId5">
            <a:alphaModFix/>
          </a:blip>
          <a:srcRect/>
          <a:stretch/>
        </p:blipFill>
        <p:spPr>
          <a:xfrm>
            <a:off x="1340730" y="2771657"/>
            <a:ext cx="5626388" cy="47436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50508" y="2076523"/>
            <a:ext cx="8281028" cy="5419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Crab Burrow Survey</a:t>
            </a:r>
            <a:endParaRPr b="1" dirty="0"/>
          </a:p>
        </p:txBody>
      </p:sp>
      <p:sp>
        <p:nvSpPr>
          <p:cNvPr id="5" name="Rectangle 4"/>
          <p:cNvSpPr/>
          <p:nvPr/>
        </p:nvSpPr>
        <p:spPr>
          <a:xfrm>
            <a:off x="1657268" y="4670236"/>
            <a:ext cx="9144000" cy="5632311"/>
          </a:xfrm>
          <a:prstGeom prst="rect">
            <a:avLst/>
          </a:prstGeom>
        </p:spPr>
        <p:txBody>
          <a:bodyPr>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Data Collection</a:t>
            </a:r>
          </a:p>
          <a:p>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Step 1: Choose plots within the vegetation plot or mud flat</a:t>
            </a:r>
          </a:p>
          <a:p>
            <a:pPr marL="342900" indent="-342900">
              <a:buFont typeface="Courier New" panose="02070309020205020404" pitchFamily="49" charset="0"/>
              <a:buChar char="o"/>
            </a:pP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Sample size: 2x2 m</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Step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2: What to record in plots </a:t>
            </a: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Count all active crab burrows within the plot</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Calculate the average of the plots. </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Then calculate the density per square meter. </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	</a:t>
            </a:r>
          </a:p>
        </p:txBody>
      </p:sp>
      <p:sp>
        <p:nvSpPr>
          <p:cNvPr id="3" name="Rounded Rectangle 2"/>
          <p:cNvSpPr/>
          <p:nvPr/>
        </p:nvSpPr>
        <p:spPr>
          <a:xfrm>
            <a:off x="10801268" y="3035231"/>
            <a:ext cx="6960259" cy="497269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727200" y="2878919"/>
            <a:ext cx="8839200" cy="1569660"/>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Objective:</a:t>
            </a:r>
          </a:p>
          <a:p>
            <a:r>
              <a:rPr lang="en-US" sz="2400" dirty="0">
                <a:latin typeface="Calibri" panose="020F0502020204030204" pitchFamily="34" charset="0"/>
                <a:ea typeface="Calibri" panose="020F0502020204030204" pitchFamily="34" charset="0"/>
                <a:cs typeface="Calibri" panose="020F0502020204030204" pitchFamily="34" charset="0"/>
              </a:rPr>
              <a:t>To systematically count and assess the density of crab burrows on the </a:t>
            </a:r>
            <a:r>
              <a:rPr lang="en-US" sz="2400" dirty="0" err="1">
                <a:latin typeface="Calibri" panose="020F0502020204030204" pitchFamily="34" charset="0"/>
                <a:ea typeface="Calibri" panose="020F0502020204030204" pitchFamily="34" charset="0"/>
                <a:cs typeface="Calibri" panose="020F0502020204030204" pitchFamily="34" charset="0"/>
              </a:rPr>
              <a:t>mudbank</a:t>
            </a:r>
            <a:r>
              <a:rPr lang="en-US" sz="2400" dirty="0">
                <a:latin typeface="Calibri" panose="020F0502020204030204" pitchFamily="34" charset="0"/>
                <a:ea typeface="Calibri" panose="020F0502020204030204" pitchFamily="34" charset="0"/>
                <a:cs typeface="Calibri" panose="020F0502020204030204" pitchFamily="34" charset="0"/>
              </a:rPr>
              <a:t> adjacent to mangrove plots as an indicator of mangrove ecosystem health.</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743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50508" y="2076523"/>
            <a:ext cx="8281028" cy="5419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Bird Survey</a:t>
            </a:r>
            <a:endParaRPr b="1" dirty="0"/>
          </a:p>
        </p:txBody>
      </p:sp>
      <p:sp>
        <p:nvSpPr>
          <p:cNvPr id="5" name="Rectangle 4"/>
          <p:cNvSpPr/>
          <p:nvPr/>
        </p:nvSpPr>
        <p:spPr>
          <a:xfrm>
            <a:off x="6688667" y="3471586"/>
            <a:ext cx="10651065" cy="6740307"/>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Data Collection</a:t>
            </a:r>
          </a:p>
          <a:p>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Step 1</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 Point Counts at Fixed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Stations</a:t>
            </a:r>
          </a:p>
          <a:p>
            <a:pPr marL="342900" indent="-342900">
              <a:buFont typeface="Courier New" panose="02070309020205020404" pitchFamily="49" charset="0"/>
              <a:buChar char="o"/>
            </a:pP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Mark fixed </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points</a:t>
            </a:r>
          </a:p>
          <a:p>
            <a:pPr marL="342900" indent="-342900">
              <a:buFont typeface="Courier New" panose="02070309020205020404" pitchFamily="49" charset="0"/>
              <a:buChar char="o"/>
            </a:pPr>
            <a:r>
              <a:rPr lang="en-US"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Timer for half an hour</a:t>
            </a:r>
          </a:p>
          <a:p>
            <a:pPr marL="342900" indent="-3429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Use binoculars (if available) and a bird identification guide tailored to local species</a:t>
            </a:r>
            <a:r>
              <a:rPr lang="en-US" sz="2400"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Step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2: What to record </a:t>
            </a:r>
          </a:p>
          <a:p>
            <a:pPr marL="342900" indent="-3429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Bird species (Focus on common, easily identifiable species (e.g., herons, egrets, kingfishers) rather than rare or cryptic </a:t>
            </a:r>
            <a:r>
              <a:rPr lang="en-US" sz="2400" dirty="0" smtClean="0">
                <a:latin typeface="Calibri" panose="020F0502020204030204" pitchFamily="34" charset="0"/>
                <a:ea typeface="Calibri" panose="020F0502020204030204" pitchFamily="34" charset="0"/>
                <a:cs typeface="Calibri" panose="020F0502020204030204" pitchFamily="34" charset="0"/>
              </a:rPr>
              <a:t>birds)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Number of </a:t>
            </a:r>
            <a:r>
              <a:rPr lang="en-US" sz="2400" dirty="0" smtClean="0">
                <a:latin typeface="Calibri" panose="020F0502020204030204" pitchFamily="34" charset="0"/>
                <a:ea typeface="Calibri" panose="020F0502020204030204" pitchFamily="34" charset="0"/>
                <a:cs typeface="Calibri" panose="020F0502020204030204" pitchFamily="34" charset="0"/>
              </a:rPr>
              <a:t>individuals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Time/date and tidal </a:t>
            </a:r>
            <a:r>
              <a:rPr lang="en-US" sz="2400" dirty="0" smtClean="0">
                <a:latin typeface="Calibri" panose="020F0502020204030204" pitchFamily="34" charset="0"/>
                <a:ea typeface="Calibri" panose="020F0502020204030204" pitchFamily="34" charset="0"/>
                <a:cs typeface="Calibri" panose="020F0502020204030204" pitchFamily="34" charset="0"/>
              </a:rPr>
              <a:t>stage</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Notable behaviors (e.g., nesting, feeding)</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p:cNvSpPr/>
          <p:nvPr/>
        </p:nvSpPr>
        <p:spPr>
          <a:xfrm>
            <a:off x="1710267" y="3471586"/>
            <a:ext cx="4334933" cy="3046988"/>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Objective:</a:t>
            </a:r>
          </a:p>
          <a:p>
            <a:r>
              <a:rPr lang="en-US" sz="2400" dirty="0">
                <a:latin typeface="Calibri" panose="020F0502020204030204" pitchFamily="34" charset="0"/>
                <a:ea typeface="Calibri" panose="020F0502020204030204" pitchFamily="34" charset="0"/>
                <a:cs typeface="Calibri" panose="020F0502020204030204" pitchFamily="34" charset="0"/>
              </a:rPr>
              <a:t>To assess the status of mangrove health by monitoring bird species richness, abundance, and community composition, using standardized bird surveys as a sensitive and practical indicator of ecosystem </a:t>
            </a:r>
            <a:r>
              <a:rPr lang="en-US" sz="2400" dirty="0" smtClean="0">
                <a:latin typeface="Calibri" panose="020F0502020204030204" pitchFamily="34" charset="0"/>
                <a:ea typeface="Calibri" panose="020F0502020204030204" pitchFamily="34" charset="0"/>
                <a:cs typeface="Calibri" panose="020F0502020204030204" pitchFamily="34" charset="0"/>
              </a:rPr>
              <a:t>condition.</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880" y="6518574"/>
            <a:ext cx="1931187" cy="222747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315534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386509" y="2131944"/>
            <a:ext cx="15644192" cy="40408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a:t>Mangroves Committee</a:t>
            </a:r>
            <a:endParaRPr/>
          </a:p>
        </p:txBody>
      </p:sp>
      <p:sp>
        <p:nvSpPr>
          <p:cNvPr id="61" name="Google Shape;61;p15"/>
          <p:cNvSpPr/>
          <p:nvPr/>
        </p:nvSpPr>
        <p:spPr>
          <a:xfrm>
            <a:off x="2152650" y="3409950"/>
            <a:ext cx="3848100" cy="4057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62" name="Google Shape;62;p15"/>
          <p:cNvSpPr/>
          <p:nvPr/>
        </p:nvSpPr>
        <p:spPr>
          <a:xfrm>
            <a:off x="10934700" y="3585438"/>
            <a:ext cx="3848100" cy="4057650"/>
          </a:xfrm>
          <a:prstGeom prst="rect">
            <a:avLst/>
          </a:prstGeom>
          <a:solidFill>
            <a:srgbClr val="D9E5F8"/>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err="1">
                <a:solidFill>
                  <a:schemeClr val="dk1"/>
                </a:solidFill>
                <a:latin typeface="Arial"/>
                <a:ea typeface="Arial"/>
                <a:cs typeface="Arial"/>
                <a:sym typeface="Arial"/>
              </a:rPr>
              <a:t>Por</a:t>
            </a:r>
            <a:r>
              <a:rPr lang="en-US" sz="2400" b="0" i="0" u="none" strike="noStrike" cap="none" dirty="0">
                <a:solidFill>
                  <a:schemeClr val="dk1"/>
                </a:solidFill>
                <a:latin typeface="Arial"/>
                <a:ea typeface="Arial"/>
                <a:cs typeface="Arial"/>
                <a:sym typeface="Arial"/>
              </a:rPr>
              <a:t> favor </a:t>
            </a:r>
            <a:r>
              <a:rPr lang="en-US" sz="2400" b="0" i="0" u="none" strike="noStrike" cap="none" dirty="0" err="1">
                <a:solidFill>
                  <a:schemeClr val="dk1"/>
                </a:solidFill>
                <a:latin typeface="Arial"/>
                <a:ea typeface="Arial"/>
                <a:cs typeface="Arial"/>
                <a:sym typeface="Arial"/>
              </a:rPr>
              <a:t>agregar</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una</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foto</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suya</a:t>
            </a:r>
            <a:r>
              <a:rPr lang="en-US" sz="2400" b="0" i="0" u="none" strike="noStrike" cap="none" dirty="0">
                <a:solidFill>
                  <a:schemeClr val="dk1"/>
                </a:solidFill>
                <a:latin typeface="Arial"/>
                <a:ea typeface="Arial"/>
                <a:cs typeface="Arial"/>
                <a:sym typeface="Arial"/>
              </a:rPr>
              <a:t> con </a:t>
            </a:r>
            <a:r>
              <a:rPr lang="en-US" sz="2400" b="0" i="0" u="none" strike="noStrike" cap="none" dirty="0" err="1">
                <a:solidFill>
                  <a:schemeClr val="dk1"/>
                </a:solidFill>
                <a:latin typeface="Arial"/>
                <a:ea typeface="Arial"/>
                <a:cs typeface="Arial"/>
                <a:sym typeface="Arial"/>
              </a:rPr>
              <a:t>sus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nombres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debajo</a:t>
            </a:r>
            <a:r>
              <a:rPr lang="en-US" sz="2400" b="0" i="0" u="none" strike="noStrike" cap="none" dirty="0">
                <a:solidFill>
                  <a:schemeClr val="dk1"/>
                </a:solidFill>
                <a:latin typeface="Arial"/>
                <a:ea typeface="Arial"/>
                <a:cs typeface="Arial"/>
                <a:sym typeface="Arial"/>
              </a:rPr>
              <a:t>.</a:t>
            </a:r>
            <a:endParaRPr sz="2400" b="0" i="0" u="none" strike="noStrike" cap="none" dirty="0">
              <a:solidFill>
                <a:schemeClr val="dk1"/>
              </a:solidFill>
              <a:latin typeface="Arial"/>
              <a:ea typeface="Arial"/>
              <a:cs typeface="Arial"/>
              <a:sym typeface="Arial"/>
            </a:endParaRPr>
          </a:p>
        </p:txBody>
      </p:sp>
      <p:sp>
        <p:nvSpPr>
          <p:cNvPr id="2" name="TextBox 1"/>
          <p:cNvSpPr txBox="1"/>
          <p:nvPr/>
        </p:nvSpPr>
        <p:spPr>
          <a:xfrm>
            <a:off x="2043545" y="7555340"/>
            <a:ext cx="3957205" cy="1446550"/>
          </a:xfrm>
          <a:prstGeom prst="rect">
            <a:avLst/>
          </a:prstGeom>
          <a:noFill/>
        </p:spPr>
        <p:txBody>
          <a:bodyPr wrap="square" rtlCol="0">
            <a:spAutoFit/>
          </a:bodyPr>
          <a:lstStyle/>
          <a:p>
            <a:pPr algn="ctr"/>
            <a:r>
              <a:rPr lang="en-CA" sz="2400" b="1" dirty="0" smtClean="0">
                <a:latin typeface="Calibri" panose="020F0502020204030204" pitchFamily="34" charset="0"/>
                <a:ea typeface="Calibri" panose="020F0502020204030204" pitchFamily="34" charset="0"/>
                <a:cs typeface="Calibri" panose="020F0502020204030204" pitchFamily="34" charset="0"/>
              </a:rPr>
              <a:t>Geneviéve Sontowinggolo</a:t>
            </a:r>
          </a:p>
          <a:p>
            <a:pPr algn="ctr"/>
            <a:r>
              <a:rPr lang="en-CA" sz="2000" dirty="0" smtClean="0">
                <a:latin typeface="Calibri" panose="020F0502020204030204" pitchFamily="34" charset="0"/>
                <a:ea typeface="Calibri" panose="020F0502020204030204" pitchFamily="34" charset="0"/>
                <a:cs typeface="Calibri" panose="020F0502020204030204" pitchFamily="34" charset="0"/>
              </a:rPr>
              <a:t>Developer of mangrove protocol</a:t>
            </a:r>
          </a:p>
          <a:p>
            <a:pPr algn="ctr"/>
            <a:r>
              <a:rPr lang="en-CA" sz="2000" dirty="0" smtClean="0">
                <a:latin typeface="Calibri" panose="020F0502020204030204" pitchFamily="34" charset="0"/>
                <a:ea typeface="Calibri" panose="020F0502020204030204" pitchFamily="34" charset="0"/>
                <a:cs typeface="Calibri" panose="020F0502020204030204" pitchFamily="34" charset="0"/>
              </a:rPr>
              <a:t>Trainer</a:t>
            </a:r>
          </a:p>
          <a:p>
            <a:pPr algn="ctr"/>
            <a:r>
              <a:rPr lang="en-CA" sz="2400" dirty="0" smtClean="0">
                <a:latin typeface="Calibri" panose="020F0502020204030204" pitchFamily="34" charset="0"/>
                <a:ea typeface="Calibri" panose="020F0502020204030204" pitchFamily="34" charset="0"/>
                <a:cs typeface="Calibri" panose="020F0502020204030204" pitchFamily="34" charset="0"/>
              </a:rPr>
              <a:t>Suriname</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3">
            <a:alphaModFix/>
          </a:blip>
          <a:srcRect/>
          <a:stretch/>
        </p:blipFill>
        <p:spPr>
          <a:xfrm>
            <a:off x="0" y="0"/>
            <a:ext cx="18288001" cy="1543008"/>
          </a:xfrm>
          <a:prstGeom prst="rect">
            <a:avLst/>
          </a:prstGeom>
          <a:noFill/>
          <a:ln>
            <a:noFill/>
          </a:ln>
        </p:spPr>
      </p:pic>
      <p:pic>
        <p:nvPicPr>
          <p:cNvPr id="53" name="Google Shape;53;p14"/>
          <p:cNvPicPr preferRelativeResize="0"/>
          <p:nvPr/>
        </p:nvPicPr>
        <p:blipFill rotWithShape="1">
          <a:blip r:embed="rId4">
            <a:alphaModFix/>
          </a:blip>
          <a:srcRect r="832"/>
          <a:stretch/>
        </p:blipFill>
        <p:spPr>
          <a:xfrm>
            <a:off x="0" y="8595724"/>
            <a:ext cx="18288001" cy="1691276"/>
          </a:xfrm>
          <a:prstGeom prst="rect">
            <a:avLst/>
          </a:prstGeom>
          <a:noFill/>
          <a:ln>
            <a:noFill/>
          </a:ln>
        </p:spPr>
      </p:pic>
      <p:sp>
        <p:nvSpPr>
          <p:cNvPr id="54" name="Google Shape;54;p14"/>
          <p:cNvSpPr txBox="1"/>
          <p:nvPr/>
        </p:nvSpPr>
        <p:spPr>
          <a:xfrm>
            <a:off x="5012884" y="2894651"/>
            <a:ext cx="7719443" cy="2647168"/>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4400"/>
              <a:buFont typeface="Calibri"/>
              <a:buNone/>
            </a:pPr>
            <a:r>
              <a:rPr lang="en-US" sz="5400" b="1" i="0" u="none" strike="noStrike" cap="none" dirty="0">
                <a:solidFill>
                  <a:schemeClr val="dk1"/>
                </a:solidFill>
                <a:latin typeface="Calibri"/>
                <a:ea typeface="Calibri"/>
                <a:cs typeface="Calibri"/>
                <a:sym typeface="Calibri"/>
              </a:rPr>
              <a:t>Mangrove Protocol Proposal</a:t>
            </a:r>
            <a:endParaRPr sz="5400" b="1" i="0" u="none" strike="noStrike" cap="none" dirty="0">
              <a:solidFill>
                <a:schemeClr val="dk1"/>
              </a:solidFill>
              <a:latin typeface="Calibri"/>
              <a:ea typeface="Calibri"/>
              <a:cs typeface="Calibri"/>
              <a:sym typeface="Calibri"/>
            </a:endParaRPr>
          </a:p>
        </p:txBody>
      </p:sp>
      <p:sp>
        <p:nvSpPr>
          <p:cNvPr id="7" name="Google Shape;54;p14"/>
          <p:cNvSpPr txBox="1"/>
          <p:nvPr/>
        </p:nvSpPr>
        <p:spPr>
          <a:xfrm>
            <a:off x="6100466" y="4993763"/>
            <a:ext cx="5544278" cy="381802"/>
          </a:xfrm>
          <a:prstGeom prst="rect">
            <a:avLst/>
          </a:prstGeom>
          <a:noFill/>
          <a:ln>
            <a:noFill/>
          </a:ln>
        </p:spPr>
        <p:txBody>
          <a:bodyPr spcFirstLastPara="1" wrap="square" lIns="91425" tIns="91425" rIns="91425" bIns="91425" anchor="t" anchorCtr="0">
            <a:noAutofit/>
          </a:bodyPr>
          <a:lstStyle/>
          <a:p>
            <a:pPr algn="ctr"/>
            <a:r>
              <a:rPr lang="en-CA" sz="2400" b="1" dirty="0">
                <a:latin typeface="Calibri" panose="020F0502020204030204" pitchFamily="34" charset="0"/>
                <a:ea typeface="Calibri" panose="020F0502020204030204" pitchFamily="34" charset="0"/>
                <a:cs typeface="Calibri" panose="020F0502020204030204" pitchFamily="34" charset="0"/>
              </a:rPr>
              <a:t>Geneviéve Sontowinggolo</a:t>
            </a:r>
          </a:p>
          <a:p>
            <a:pPr algn="ctr"/>
            <a:r>
              <a:rPr lang="en-CA" sz="1800" dirty="0" smtClean="0">
                <a:latin typeface="Calibri" panose="020F0502020204030204" pitchFamily="34" charset="0"/>
                <a:ea typeface="Calibri" panose="020F0502020204030204" pitchFamily="34" charset="0"/>
                <a:cs typeface="Calibri" panose="020F0502020204030204" pitchFamily="34" charset="0"/>
              </a:rPr>
              <a:t>Project coordinator</a:t>
            </a:r>
          </a:p>
          <a:p>
            <a:pPr algn="ctr"/>
            <a:r>
              <a:rPr lang="en-CA" sz="1800" dirty="0" smtClean="0">
                <a:latin typeface="Calibri" panose="020F0502020204030204" pitchFamily="34" charset="0"/>
                <a:ea typeface="Calibri" panose="020F0502020204030204" pitchFamily="34" charset="0"/>
                <a:cs typeface="Calibri" panose="020F0502020204030204" pitchFamily="34" charset="0"/>
              </a:rPr>
              <a:t>Green Heritage Fund Suriname</a:t>
            </a:r>
            <a:endParaRPr lang="en-CA" sz="1800" dirty="0">
              <a:latin typeface="Calibri" panose="020F0502020204030204" pitchFamily="34" charset="0"/>
              <a:ea typeface="Calibri" panose="020F0502020204030204" pitchFamily="34" charset="0"/>
              <a:cs typeface="Calibri" panose="020F0502020204030204" pitchFamily="34" charset="0"/>
            </a:endParaRPr>
          </a:p>
          <a:p>
            <a:pPr algn="ctr"/>
            <a:r>
              <a:rPr lang="en-CA" sz="2400" dirty="0">
                <a:latin typeface="Calibri" panose="020F0502020204030204" pitchFamily="34" charset="0"/>
                <a:ea typeface="Calibri" panose="020F0502020204030204" pitchFamily="34" charset="0"/>
                <a:cs typeface="Calibri" panose="020F0502020204030204" pitchFamily="34" charset="0"/>
              </a:rPr>
              <a:t>Suriname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724" y="3285252"/>
            <a:ext cx="8472596" cy="8472596"/>
          </a:xfrm>
          <a:prstGeom prst="rect">
            <a:avLst/>
          </a:prstGeom>
        </p:spPr>
      </p:pic>
    </p:spTree>
    <p:extLst>
      <p:ext uri="{BB962C8B-B14F-4D97-AF65-F5344CB8AC3E}">
        <p14:creationId xmlns:p14="http://schemas.microsoft.com/office/powerpoint/2010/main" val="69661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699303" y="2428190"/>
            <a:ext cx="8752082" cy="11249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Background information</a:t>
            </a:r>
            <a:endParaRPr b="1" dirty="0"/>
          </a:p>
        </p:txBody>
      </p:sp>
      <p:sp>
        <p:nvSpPr>
          <p:cNvPr id="2" name="TextBox 1"/>
          <p:cNvSpPr txBox="1"/>
          <p:nvPr/>
        </p:nvSpPr>
        <p:spPr>
          <a:xfrm>
            <a:off x="13254387" y="6942965"/>
            <a:ext cx="3131296" cy="338554"/>
          </a:xfrm>
          <a:prstGeom prst="rect">
            <a:avLst/>
          </a:prstGeom>
          <a:noFill/>
        </p:spPr>
        <p:txBody>
          <a:bodyPr wrap="square" rtlCol="0">
            <a:spAutoFit/>
          </a:bodyPr>
          <a:lstStyle/>
          <a:p>
            <a:r>
              <a:rPr lang="en-US" sz="1600" dirty="0" smtClean="0">
                <a:latin typeface="Calibri" panose="020F0502020204030204" pitchFamily="34" charset="0"/>
                <a:ea typeface="Calibri" panose="020F0502020204030204" pitchFamily="34" charset="0"/>
                <a:cs typeface="Calibri" panose="020F0502020204030204" pitchFamily="34" charset="0"/>
              </a:rPr>
              <a:t>Photo </a:t>
            </a:r>
            <a:r>
              <a:rPr lang="en-US" sz="1600" dirty="0">
                <a:latin typeface="Calibri" panose="020F0502020204030204" pitchFamily="34" charset="0"/>
                <a:ea typeface="Calibri" panose="020F0502020204030204" pitchFamily="34" charset="0"/>
                <a:cs typeface="Calibri" panose="020F0502020204030204" pitchFamily="34" charset="0"/>
              </a:rPr>
              <a:t>by </a:t>
            </a:r>
            <a:r>
              <a:rPr lang="en-US" sz="1600" dirty="0" err="1">
                <a:latin typeface="Calibri" panose="020F0502020204030204" pitchFamily="34" charset="0"/>
                <a:ea typeface="Calibri" panose="020F0502020204030204" pitchFamily="34" charset="0"/>
                <a:cs typeface="Calibri" panose="020F0502020204030204" pitchFamily="34" charset="0"/>
              </a:rPr>
              <a:t>Geneviéve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Sontowinggolo</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5097" y="2743201"/>
            <a:ext cx="5610586" cy="4199764"/>
          </a:xfrm>
          <a:prstGeom prst="rect">
            <a:avLst/>
          </a:prstGeom>
        </p:spPr>
      </p:pic>
      <p:sp>
        <p:nvSpPr>
          <p:cNvPr id="13" name="TextBox 12"/>
          <p:cNvSpPr txBox="1"/>
          <p:nvPr/>
        </p:nvSpPr>
        <p:spPr>
          <a:xfrm>
            <a:off x="1699303" y="3688921"/>
            <a:ext cx="8257497" cy="2308324"/>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Mangrove ecosystems face increasing threats from human disturbance and environmental change, necessitating regular health assessments to inform management and restoration. </a:t>
            </a:r>
            <a:r>
              <a:rPr lang="en-US" sz="2400" dirty="0" smtClean="0">
                <a:latin typeface="Calibri" panose="020F0502020204030204" pitchFamily="34" charset="0"/>
                <a:ea typeface="Calibri" panose="020F0502020204030204" pitchFamily="34" charset="0"/>
                <a:cs typeface="Calibri" panose="020F0502020204030204" pitchFamily="34" charset="0"/>
              </a:rPr>
              <a:t>Bio indicators, organisms, </a:t>
            </a:r>
            <a:r>
              <a:rPr lang="en-US" sz="2400" dirty="0">
                <a:latin typeface="Calibri" panose="020F0502020204030204" pitchFamily="34" charset="0"/>
                <a:ea typeface="Calibri" panose="020F0502020204030204" pitchFamily="34" charset="0"/>
                <a:cs typeface="Calibri" panose="020F0502020204030204" pitchFamily="34" charset="0"/>
              </a:rPr>
              <a:t>or ecological attributes sensitive to environmental </a:t>
            </a:r>
            <a:r>
              <a:rPr lang="en-US" sz="2400" dirty="0" smtClean="0">
                <a:latin typeface="Calibri" panose="020F0502020204030204" pitchFamily="34" charset="0"/>
                <a:ea typeface="Calibri" panose="020F0502020204030204" pitchFamily="34" charset="0"/>
                <a:cs typeface="Calibri" panose="020F0502020204030204" pitchFamily="34" charset="0"/>
              </a:rPr>
              <a:t>conditions offer </a:t>
            </a:r>
            <a:r>
              <a:rPr lang="en-US" sz="2400" dirty="0">
                <a:latin typeface="Calibri" panose="020F0502020204030204" pitchFamily="34" charset="0"/>
                <a:ea typeface="Calibri" panose="020F0502020204030204" pitchFamily="34" charset="0"/>
                <a:cs typeface="Calibri" panose="020F0502020204030204" pitchFamily="34" charset="0"/>
              </a:rPr>
              <a:t>a practical and scientifically validated means for communities to monitor ecosystem </a:t>
            </a:r>
            <a:r>
              <a:rPr lang="en-US" sz="2400" dirty="0" smtClean="0">
                <a:latin typeface="Calibri" panose="020F0502020204030204" pitchFamily="34" charset="0"/>
                <a:ea typeface="Calibri" panose="020F0502020204030204" pitchFamily="34" charset="0"/>
                <a:cs typeface="Calibri" panose="020F0502020204030204" pitchFamily="34" charset="0"/>
              </a:rPr>
              <a:t>health.</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cxnSp>
        <p:nvCxnSpPr>
          <p:cNvPr id="14" name="Straight Connector 13"/>
          <p:cNvCxnSpPr/>
          <p:nvPr/>
        </p:nvCxnSpPr>
        <p:spPr>
          <a:xfrm flipV="1">
            <a:off x="1454727" y="3112330"/>
            <a:ext cx="1316182" cy="4944"/>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70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723445" y="4030016"/>
            <a:ext cx="3504146" cy="4034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Objective</a:t>
            </a:r>
            <a:endParaRPr b="1" dirty="0"/>
          </a:p>
        </p:txBody>
      </p:sp>
      <p:sp>
        <p:nvSpPr>
          <p:cNvPr id="2" name="TextBox 1"/>
          <p:cNvSpPr txBox="1"/>
          <p:nvPr/>
        </p:nvSpPr>
        <p:spPr>
          <a:xfrm>
            <a:off x="4634345" y="4825995"/>
            <a:ext cx="7209312" cy="1815882"/>
          </a:xfrm>
          <a:prstGeom prst="rect">
            <a:avLst/>
          </a:prstGeom>
          <a:noFill/>
        </p:spPr>
        <p:txBody>
          <a:bodyPr wrap="square" rtlCol="0">
            <a:spAutoFit/>
          </a:bodyPr>
          <a:lstStyle/>
          <a:p>
            <a:pPr algn="ctr"/>
            <a:r>
              <a:rPr lang="en-US" sz="2800" dirty="0">
                <a:latin typeface="Calibri" panose="020F0502020204030204" pitchFamily="34" charset="0"/>
                <a:ea typeface="Calibri" panose="020F0502020204030204" pitchFamily="34" charset="0"/>
                <a:cs typeface="Calibri" panose="020F0502020204030204" pitchFamily="34" charset="0"/>
              </a:rPr>
              <a:t>To enable communities to assess mangrove health using </a:t>
            </a:r>
            <a:r>
              <a:rPr lang="en-US" sz="2800" dirty="0" smtClean="0">
                <a:latin typeface="Calibri" panose="020F0502020204030204" pitchFamily="34" charset="0"/>
                <a:ea typeface="Calibri" panose="020F0502020204030204" pitchFamily="34" charset="0"/>
                <a:cs typeface="Calibri" panose="020F0502020204030204" pitchFamily="34" charset="0"/>
              </a:rPr>
              <a:t>bio indicators, </a:t>
            </a:r>
            <a:r>
              <a:rPr lang="en-US" sz="2800" dirty="0">
                <a:latin typeface="Calibri" panose="020F0502020204030204" pitchFamily="34" charset="0"/>
                <a:ea typeface="Calibri" panose="020F0502020204030204" pitchFamily="34" charset="0"/>
                <a:cs typeface="Calibri" panose="020F0502020204030204" pitchFamily="34" charset="0"/>
              </a:rPr>
              <a:t>detect degradation early, and guide conservation through accessible, science-based monitoring.</a:t>
            </a:r>
            <a:endParaRPr lang="en-CA"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Oval 2"/>
          <p:cNvSpPr/>
          <p:nvPr/>
        </p:nvSpPr>
        <p:spPr>
          <a:xfrm>
            <a:off x="1066800" y="1953491"/>
            <a:ext cx="2715491" cy="268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smtClean="0"/>
              <a:t>Monitor key ecological parameters:</a:t>
            </a:r>
          </a:p>
          <a:p>
            <a:pPr algn="ctr"/>
            <a:r>
              <a:rPr lang="en-CA" sz="1600" dirty="0" smtClean="0"/>
              <a:t>Vegetation structure</a:t>
            </a:r>
          </a:p>
          <a:p>
            <a:pPr algn="ctr"/>
            <a:r>
              <a:rPr lang="en-CA" sz="1600" dirty="0" smtClean="0"/>
              <a:t>Faunal diversity</a:t>
            </a:r>
          </a:p>
          <a:p>
            <a:pPr algn="ctr"/>
            <a:r>
              <a:rPr lang="en-CA" sz="1600" dirty="0" smtClean="0"/>
              <a:t>Abiotic conditions</a:t>
            </a:r>
            <a:endParaRPr lang="en-CA" sz="1600" dirty="0"/>
          </a:p>
        </p:txBody>
      </p:sp>
      <p:sp>
        <p:nvSpPr>
          <p:cNvPr id="8" name="Oval 7"/>
          <p:cNvSpPr/>
          <p:nvPr/>
        </p:nvSpPr>
        <p:spPr>
          <a:xfrm>
            <a:off x="1066800" y="5223163"/>
            <a:ext cx="2715491" cy="268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smtClean="0"/>
              <a:t>Detect early signs of degradation</a:t>
            </a:r>
            <a:r>
              <a:rPr lang="en-CA" sz="1800" dirty="0" smtClean="0"/>
              <a:t>:</a:t>
            </a:r>
          </a:p>
          <a:p>
            <a:pPr algn="ctr"/>
            <a:r>
              <a:rPr lang="en-CA" sz="1600" dirty="0" smtClean="0"/>
              <a:t>Reduced seedling density</a:t>
            </a:r>
          </a:p>
          <a:p>
            <a:pPr algn="ctr"/>
            <a:r>
              <a:rPr lang="en-CA" sz="1600" dirty="0" smtClean="0"/>
              <a:t>Shifts in crab abundance</a:t>
            </a:r>
          </a:p>
          <a:p>
            <a:pPr algn="ctr"/>
            <a:r>
              <a:rPr lang="en-CA" sz="1600" dirty="0" smtClean="0"/>
              <a:t>Bird diversity loss</a:t>
            </a:r>
          </a:p>
          <a:p>
            <a:pPr algn="ctr"/>
            <a:endParaRPr lang="en-CA" sz="1600" dirty="0"/>
          </a:p>
        </p:txBody>
      </p:sp>
      <p:sp>
        <p:nvSpPr>
          <p:cNvPr id="9" name="Oval 8"/>
          <p:cNvSpPr/>
          <p:nvPr/>
        </p:nvSpPr>
        <p:spPr>
          <a:xfrm>
            <a:off x="13168745" y="1953490"/>
            <a:ext cx="2715491" cy="268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t>Empower communities </a:t>
            </a:r>
            <a:r>
              <a:rPr lang="en-CA" sz="1600" dirty="0" smtClean="0"/>
              <a:t>with actionable data to guide conservation efforts and adaptive management practices</a:t>
            </a:r>
            <a:endParaRPr lang="en-CA" sz="1600" dirty="0"/>
          </a:p>
        </p:txBody>
      </p:sp>
      <p:sp>
        <p:nvSpPr>
          <p:cNvPr id="10" name="Oval 9"/>
          <p:cNvSpPr/>
          <p:nvPr/>
        </p:nvSpPr>
        <p:spPr>
          <a:xfrm>
            <a:off x="13168744" y="5223163"/>
            <a:ext cx="2715491" cy="268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t>Foster long-term stewardship </a:t>
            </a:r>
            <a:r>
              <a:rPr lang="en-CA" sz="1600" dirty="0" smtClean="0"/>
              <a:t>by integrating local ecological knowledge with systematic monitoring frameworks</a:t>
            </a:r>
            <a:endParaRPr lang="en-CA" sz="1600" dirty="0"/>
          </a:p>
        </p:txBody>
      </p:sp>
    </p:spTree>
    <p:extLst>
      <p:ext uri="{BB962C8B-B14F-4D97-AF65-F5344CB8AC3E}">
        <p14:creationId xmlns:p14="http://schemas.microsoft.com/office/powerpoint/2010/main" val="125734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4" name="Title 3"/>
          <p:cNvSpPr>
            <a:spLocks noGrp="1"/>
          </p:cNvSpPr>
          <p:nvPr>
            <p:ph type="title"/>
          </p:nvPr>
        </p:nvSpPr>
        <p:spPr>
          <a:xfrm>
            <a:off x="1622037" y="2277419"/>
            <a:ext cx="15644192" cy="404088"/>
          </a:xfrm>
        </p:spPr>
        <p:txBody>
          <a:bodyPr/>
          <a:lstStyle/>
          <a:p>
            <a:r>
              <a:rPr lang="en-CA" b="1" dirty="0" smtClean="0"/>
              <a:t>Bio indicators used for this assessment</a:t>
            </a:r>
            <a:endParaRPr lang="en-CA" b="1" dirty="0"/>
          </a:p>
        </p:txBody>
      </p:sp>
      <p:sp>
        <p:nvSpPr>
          <p:cNvPr id="6" name="Rectangle 5"/>
          <p:cNvSpPr/>
          <p:nvPr/>
        </p:nvSpPr>
        <p:spPr>
          <a:xfrm>
            <a:off x="1622037" y="4253693"/>
            <a:ext cx="6649127" cy="3508653"/>
          </a:xfrm>
          <a:prstGeom prst="rect">
            <a:avLst/>
          </a:prstGeom>
        </p:spPr>
        <p:txBody>
          <a:bodyPr wrap="square">
            <a:spAutoFit/>
          </a:bodyPr>
          <a:lstStyle/>
          <a:p>
            <a:r>
              <a:rPr lang="en-US" sz="2800" b="1" dirty="0" smtClean="0">
                <a:latin typeface="Calibri" panose="020F0502020204030204" pitchFamily="34" charset="0"/>
                <a:ea typeface="Calibri" panose="020F0502020204030204" pitchFamily="34" charset="0"/>
                <a:cs typeface="Calibri" panose="020F0502020204030204" pitchFamily="34" charset="0"/>
              </a:rPr>
              <a:t>Indicators </a:t>
            </a:r>
            <a:r>
              <a:rPr lang="en-US" sz="2800" b="1" dirty="0">
                <a:latin typeface="Calibri" panose="020F0502020204030204" pitchFamily="34" charset="0"/>
                <a:ea typeface="Calibri" panose="020F0502020204030204" pitchFamily="34" charset="0"/>
                <a:cs typeface="Calibri" panose="020F0502020204030204" pitchFamily="34" charset="0"/>
              </a:rPr>
              <a:t>selected based on their:</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i="1" dirty="0">
                <a:latin typeface="Calibri" panose="020F0502020204030204" pitchFamily="34" charset="0"/>
                <a:ea typeface="Calibri" panose="020F0502020204030204" pitchFamily="34" charset="0"/>
                <a:cs typeface="Calibri" panose="020F0502020204030204" pitchFamily="34" charset="0"/>
              </a:rPr>
              <a:t>Representativeness</a:t>
            </a:r>
            <a:r>
              <a:rPr lang="en-US" sz="2000" dirty="0">
                <a:latin typeface="Calibri" panose="020F0502020204030204" pitchFamily="34" charset="0"/>
                <a:ea typeface="Calibri" panose="020F0502020204030204" pitchFamily="34" charset="0"/>
                <a:cs typeface="Calibri" panose="020F0502020204030204" pitchFamily="34" charset="0"/>
              </a:rPr>
              <a:t>: Accurately </a:t>
            </a:r>
            <a:r>
              <a:rPr lang="en-US" sz="2000" dirty="0" smtClean="0">
                <a:latin typeface="Calibri" panose="020F0502020204030204" pitchFamily="34" charset="0"/>
                <a:ea typeface="Calibri" panose="020F0502020204030204" pitchFamily="34" charset="0"/>
                <a:cs typeface="Calibri" panose="020F0502020204030204" pitchFamily="34" charset="0"/>
              </a:rPr>
              <a:t>reflects </a:t>
            </a:r>
            <a:r>
              <a:rPr lang="en-US" sz="2000" dirty="0">
                <a:latin typeface="Calibri" panose="020F0502020204030204" pitchFamily="34" charset="0"/>
                <a:ea typeface="Calibri" panose="020F0502020204030204" pitchFamily="34" charset="0"/>
                <a:cs typeface="Calibri" panose="020F0502020204030204" pitchFamily="34" charset="0"/>
              </a:rPr>
              <a:t>ecosystem health and </a:t>
            </a:r>
            <a:r>
              <a:rPr lang="en-US" sz="2000" dirty="0" smtClean="0">
                <a:latin typeface="Calibri" panose="020F0502020204030204" pitchFamily="34" charset="0"/>
                <a:ea typeface="Calibri" panose="020F0502020204030204" pitchFamily="34" charset="0"/>
                <a:cs typeface="Calibri" panose="020F0502020204030204" pitchFamily="34" charset="0"/>
              </a:rPr>
              <a:t>responds </a:t>
            </a:r>
            <a:r>
              <a:rPr lang="en-US" sz="2000" dirty="0">
                <a:latin typeface="Calibri" panose="020F0502020204030204" pitchFamily="34" charset="0"/>
                <a:ea typeface="Calibri" panose="020F0502020204030204" pitchFamily="34" charset="0"/>
                <a:cs typeface="Calibri" panose="020F0502020204030204" pitchFamily="34" charset="0"/>
              </a:rPr>
              <a:t>to both natural and anthropogenic changes.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i="1" dirty="0" err="1">
                <a:latin typeface="Calibri" panose="020F0502020204030204" pitchFamily="34" charset="0"/>
                <a:ea typeface="Calibri" panose="020F0502020204030204" pitchFamily="34" charset="0"/>
                <a:cs typeface="Calibri" panose="020F0502020204030204" pitchFamily="34" charset="0"/>
              </a:rPr>
              <a:t>Systematicity</a:t>
            </a:r>
            <a:r>
              <a:rPr lang="en-US" sz="2000" dirty="0">
                <a:latin typeface="Calibri" panose="020F0502020204030204" pitchFamily="34" charset="0"/>
                <a:ea typeface="Calibri" panose="020F0502020204030204" pitchFamily="34" charset="0"/>
                <a:cs typeface="Calibri" panose="020F0502020204030204" pitchFamily="34" charset="0"/>
              </a:rPr>
              <a:t>: Scientifically validated, with clear definitions and relevance to key ecosystem functions.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i="1" dirty="0">
                <a:latin typeface="Calibri" panose="020F0502020204030204" pitchFamily="34" charset="0"/>
                <a:ea typeface="Calibri" panose="020F0502020204030204" pitchFamily="34" charset="0"/>
                <a:cs typeface="Calibri" panose="020F0502020204030204" pitchFamily="34" charset="0"/>
              </a:rPr>
              <a:t>Feasibility: </a:t>
            </a:r>
            <a:r>
              <a:rPr lang="en-US" sz="2000" dirty="0">
                <a:latin typeface="Calibri" panose="020F0502020204030204" pitchFamily="34" charset="0"/>
                <a:ea typeface="Calibri" panose="020F0502020204030204" pitchFamily="34" charset="0"/>
                <a:cs typeface="Calibri" panose="020F0502020204030204" pitchFamily="34" charset="0"/>
              </a:rPr>
              <a:t>Practical for community monitoring, requiring minimal specialized equipment or training.</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9118270" y="4253693"/>
            <a:ext cx="7355444" cy="3816429"/>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Key </a:t>
            </a:r>
            <a:r>
              <a:rPr lang="en-US" sz="2800" b="1" dirty="0" smtClean="0">
                <a:latin typeface="Calibri" panose="020F0502020204030204" pitchFamily="34" charset="0"/>
                <a:ea typeface="Calibri" panose="020F0502020204030204" pitchFamily="34" charset="0"/>
                <a:cs typeface="Calibri" panose="020F0502020204030204" pitchFamily="34" charset="0"/>
              </a:rPr>
              <a:t>bio indicators </a:t>
            </a:r>
            <a:r>
              <a:rPr lang="en-US" sz="2800" b="1" dirty="0">
                <a:latin typeface="Calibri" panose="020F0502020204030204" pitchFamily="34" charset="0"/>
                <a:ea typeface="Calibri" panose="020F0502020204030204" pitchFamily="34" charset="0"/>
                <a:cs typeface="Calibri" panose="020F0502020204030204" pitchFamily="34" charset="0"/>
              </a:rPr>
              <a:t>for mangrove health include</a:t>
            </a:r>
            <a:r>
              <a:rPr lang="en-US" sz="2800" dirty="0">
                <a:latin typeface="Calibri" panose="020F0502020204030204" pitchFamily="34" charset="0"/>
                <a:ea typeface="Calibri" panose="020F0502020204030204" pitchFamily="34" charset="0"/>
                <a:cs typeface="Calibri" panose="020F0502020204030204" pitchFamily="34" charset="0"/>
              </a:rPr>
              <a:t>:</a:t>
            </a:r>
          </a:p>
          <a:p>
            <a:endParaRPr lang="en-US" dirty="0"/>
          </a:p>
          <a:p>
            <a:r>
              <a:rPr lang="en-US" sz="2000" b="1" i="1" dirty="0">
                <a:latin typeface="Calibri" panose="020F0502020204030204" pitchFamily="34" charset="0"/>
                <a:ea typeface="Calibri" panose="020F0502020204030204" pitchFamily="34" charset="0"/>
                <a:cs typeface="Calibri" panose="020F0502020204030204" pitchFamily="34" charset="0"/>
              </a:rPr>
              <a:t>Bird diversity: </a:t>
            </a:r>
            <a:r>
              <a:rPr lang="en-US" sz="2000" dirty="0">
                <a:latin typeface="Calibri" panose="020F0502020204030204" pitchFamily="34" charset="0"/>
                <a:ea typeface="Calibri" panose="020F0502020204030204" pitchFamily="34" charset="0"/>
                <a:cs typeface="Calibri" panose="020F0502020204030204" pitchFamily="34" charset="0"/>
              </a:rPr>
              <a:t>Sensitive to habitat quality and structural complexity.</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i="1" dirty="0">
                <a:latin typeface="Calibri" panose="020F0502020204030204" pitchFamily="34" charset="0"/>
                <a:ea typeface="Calibri" panose="020F0502020204030204" pitchFamily="34" charset="0"/>
                <a:cs typeface="Calibri" panose="020F0502020204030204" pitchFamily="34" charset="0"/>
              </a:rPr>
              <a:t>Mangrove vegetation structure: </a:t>
            </a:r>
            <a:r>
              <a:rPr lang="en-US" sz="2000" dirty="0">
                <a:latin typeface="Calibri" panose="020F0502020204030204" pitchFamily="34" charset="0"/>
                <a:ea typeface="Calibri" panose="020F0502020204030204" pitchFamily="34" charset="0"/>
                <a:cs typeface="Calibri" panose="020F0502020204030204" pitchFamily="34" charset="0"/>
              </a:rPr>
              <a:t>Composition, density, and regeneration (seedlings, saplings, mature trees).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i="1" dirty="0">
                <a:latin typeface="Calibri" panose="020F0502020204030204" pitchFamily="34" charset="0"/>
                <a:ea typeface="Calibri" panose="020F0502020204030204" pitchFamily="34" charset="0"/>
                <a:cs typeface="Calibri" panose="020F0502020204030204" pitchFamily="34" charset="0"/>
              </a:rPr>
              <a:t>Crab activity: </a:t>
            </a:r>
            <a:r>
              <a:rPr lang="en-US" sz="2000" dirty="0">
                <a:latin typeface="Calibri" panose="020F0502020204030204" pitchFamily="34" charset="0"/>
                <a:ea typeface="Calibri" panose="020F0502020204030204" pitchFamily="34" charset="0"/>
                <a:cs typeface="Calibri" panose="020F0502020204030204" pitchFamily="34" charset="0"/>
              </a:rPr>
              <a:t>Abundance and diversity of burrowing crabs, which influence soil aeration and nutrient cycling.</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i="1" dirty="0" smtClean="0">
                <a:latin typeface="Calibri" panose="020F0502020204030204" pitchFamily="34" charset="0"/>
                <a:ea typeface="Calibri" panose="020F0502020204030204" pitchFamily="34" charset="0"/>
                <a:cs typeface="Calibri" panose="020F0502020204030204" pitchFamily="34" charset="0"/>
              </a:rPr>
              <a:t>Water </a:t>
            </a:r>
            <a:r>
              <a:rPr lang="en-US" sz="2000" b="1"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and sediment quality: </a:t>
            </a:r>
            <a:r>
              <a:rPr lang="en-US" sz="2000" dirty="0" smtClean="0">
                <a:latin typeface="Calibri" panose="020F0502020204030204" pitchFamily="34" charset="0"/>
                <a:ea typeface="Calibri" panose="020F0502020204030204" pitchFamily="34" charset="0"/>
                <a:cs typeface="Calibri" panose="020F0502020204030204" pitchFamily="34" charset="0"/>
              </a:rPr>
              <a:t>Simple </a:t>
            </a:r>
            <a:r>
              <a:rPr lang="en-US" sz="2000" dirty="0">
                <a:latin typeface="Calibri" panose="020F0502020204030204" pitchFamily="34" charset="0"/>
                <a:ea typeface="Calibri" panose="020F0502020204030204" pitchFamily="34" charset="0"/>
                <a:cs typeface="Calibri" panose="020F0502020204030204" pitchFamily="34" charset="0"/>
              </a:rPr>
              <a:t>visual or rapid tests for water </a:t>
            </a:r>
            <a:r>
              <a:rPr lang="en-US" sz="20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and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sediment </a:t>
            </a:r>
            <a:r>
              <a:rPr lang="en-US" sz="20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characteristics</a:t>
            </a:r>
            <a:r>
              <a:rPr lang="en-US" sz="2000" dirty="0" smtClean="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Connector 11"/>
          <p:cNvCxnSpPr/>
          <p:nvPr/>
        </p:nvCxnSpPr>
        <p:spPr>
          <a:xfrm flipV="1">
            <a:off x="1454727" y="3112330"/>
            <a:ext cx="1316182" cy="4944"/>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25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260799" y="1716305"/>
            <a:ext cx="8281028" cy="5419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Surveys/ observations</a:t>
            </a:r>
            <a:endParaRPr b="1" dirty="0"/>
          </a:p>
        </p:txBody>
      </p:sp>
      <p:graphicFrame>
        <p:nvGraphicFramePr>
          <p:cNvPr id="4" name="Diagram 3"/>
          <p:cNvGraphicFramePr/>
          <p:nvPr>
            <p:extLst>
              <p:ext uri="{D42A27DB-BD31-4B8C-83A1-F6EECF244321}">
                <p14:modId xmlns:p14="http://schemas.microsoft.com/office/powerpoint/2010/main" val="2838038768"/>
              </p:ext>
            </p:extLst>
          </p:nvPr>
        </p:nvGraphicFramePr>
        <p:xfrm>
          <a:off x="2912916" y="2647873"/>
          <a:ext cx="10373593" cy="610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1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50508" y="2076523"/>
            <a:ext cx="8281028" cy="5419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Vegetation Survey</a:t>
            </a:r>
            <a:endParaRPr b="1" dirty="0"/>
          </a:p>
        </p:txBody>
      </p:sp>
      <p:sp>
        <p:nvSpPr>
          <p:cNvPr id="2" name="Rectangle 1"/>
          <p:cNvSpPr/>
          <p:nvPr/>
        </p:nvSpPr>
        <p:spPr>
          <a:xfrm>
            <a:off x="1727200" y="2878919"/>
            <a:ext cx="15254514" cy="1200329"/>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Objective:</a:t>
            </a:r>
          </a:p>
          <a:p>
            <a:r>
              <a:rPr lang="en-US" sz="2400" dirty="0">
                <a:latin typeface="Calibri" panose="020F0502020204030204" pitchFamily="34" charset="0"/>
                <a:ea typeface="Calibri" panose="020F0502020204030204" pitchFamily="34" charset="0"/>
                <a:cs typeface="Calibri" panose="020F0502020204030204" pitchFamily="34" charset="0"/>
              </a:rPr>
              <a:t>To assess mangrove ecosystem health by quantifying tree species composition, generational structure (seedling, young, or adult), and the presence </a:t>
            </a:r>
            <a:r>
              <a:rPr lang="en-US" sz="2400" dirty="0" smtClean="0">
                <a:latin typeface="Calibri" panose="020F0502020204030204" pitchFamily="34" charset="0"/>
                <a:ea typeface="Calibri" panose="020F0502020204030204" pitchFamily="34" charset="0"/>
                <a:cs typeface="Calibri" panose="020F0502020204030204" pitchFamily="34" charset="0"/>
              </a:rPr>
              <a:t>of </a:t>
            </a:r>
            <a:r>
              <a:rPr lang="en-US" sz="2400" dirty="0">
                <a:latin typeface="Calibri" panose="020F0502020204030204" pitchFamily="34" charset="0"/>
                <a:ea typeface="Calibri" panose="020F0502020204030204" pitchFamily="34" charset="0"/>
                <a:cs typeface="Calibri" panose="020F0502020204030204" pitchFamily="34" charset="0"/>
              </a:rPr>
              <a:t>aerial roots within a defined survey area.</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1727200" y="4218804"/>
            <a:ext cx="15254514" cy="5078313"/>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Data </a:t>
            </a:r>
            <a:r>
              <a:rPr lang="en-US" sz="2000" b="1" dirty="0" smtClean="0">
                <a:latin typeface="Calibri" panose="020F0502020204030204" pitchFamily="34" charset="0"/>
                <a:ea typeface="Calibri" panose="020F0502020204030204" pitchFamily="34" charset="0"/>
                <a:cs typeface="Calibri" panose="020F0502020204030204" pitchFamily="34" charset="0"/>
              </a:rPr>
              <a:t>Collection</a:t>
            </a:r>
          </a:p>
          <a:p>
            <a:r>
              <a:rPr lang="en-US" sz="2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Step </a:t>
            </a:r>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1: Choose and Mark Your Plot</a:t>
            </a:r>
          </a:p>
          <a:p>
            <a:pPr marL="342900" indent="-3429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Find a representative spot:</a:t>
            </a:r>
          </a:p>
          <a:p>
            <a:r>
              <a:rPr lang="en-US" sz="2000" dirty="0">
                <a:latin typeface="Calibri" panose="020F0502020204030204" pitchFamily="34" charset="0"/>
                <a:ea typeface="Calibri" panose="020F0502020204030204" pitchFamily="34" charset="0"/>
                <a:cs typeface="Calibri" panose="020F0502020204030204" pitchFamily="34" charset="0"/>
              </a:rPr>
              <a:t>Use local knowledge and, if possible, aerial photos or maps to pick a spot that </a:t>
            </a:r>
            <a:r>
              <a:rPr lang="en-US" sz="2000" dirty="0" smtClean="0">
                <a:latin typeface="Calibri" panose="020F0502020204030204" pitchFamily="34" charset="0"/>
                <a:ea typeface="Calibri" panose="020F0502020204030204" pitchFamily="34" charset="0"/>
                <a:cs typeface="Calibri" panose="020F0502020204030204" pitchFamily="34" charset="0"/>
              </a:rPr>
              <a:t>resembles </a:t>
            </a:r>
            <a:r>
              <a:rPr lang="en-US" sz="2000" dirty="0">
                <a:latin typeface="Calibri" panose="020F0502020204030204" pitchFamily="34" charset="0"/>
                <a:ea typeface="Calibri" panose="020F0502020204030204" pitchFamily="34" charset="0"/>
                <a:cs typeface="Calibri" panose="020F0502020204030204" pitchFamily="34" charset="0"/>
              </a:rPr>
              <a:t>your mangrove area (not too close to the edge or a disturbed site</a:t>
            </a:r>
            <a:r>
              <a:rPr lang="en-US" sz="2000" dirty="0" smtClean="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Measure out a 10×10 meter square:</a:t>
            </a:r>
          </a:p>
          <a:p>
            <a:r>
              <a:rPr lang="en-US" sz="2000" dirty="0">
                <a:latin typeface="Calibri" panose="020F0502020204030204" pitchFamily="34" charset="0"/>
                <a:ea typeface="Calibri" panose="020F0502020204030204" pitchFamily="34" charset="0"/>
                <a:cs typeface="Calibri" panose="020F0502020204030204" pitchFamily="34" charset="0"/>
              </a:rPr>
              <a:t>Use a tape measure, rope, or marked sticks. Mark the four corners clearly (e.g., with stakes, flags, or painted stones).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Record the location:</a:t>
            </a:r>
          </a:p>
          <a:p>
            <a:r>
              <a:rPr lang="en-US" sz="2000" dirty="0">
                <a:latin typeface="Calibri" panose="020F0502020204030204" pitchFamily="34" charset="0"/>
                <a:ea typeface="Calibri" panose="020F0502020204030204" pitchFamily="34" charset="0"/>
                <a:cs typeface="Calibri" panose="020F0502020204030204" pitchFamily="34" charset="0"/>
              </a:rPr>
              <a:t>Write down a description and, if possible, take GPS coordinates so you can find the same spot again</a:t>
            </a:r>
            <a:r>
              <a:rPr lang="en-US" sz="2000" dirty="0" smtClean="0">
                <a:latin typeface="Calibri" panose="020F0502020204030204" pitchFamily="34" charset="0"/>
                <a:ea typeface="Calibri" panose="020F0502020204030204" pitchFamily="34" charset="0"/>
                <a:cs typeface="Calibri" panose="020F0502020204030204" pitchFamily="34" charset="0"/>
              </a:rPr>
              <a:t>.</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Why This Design?</a:t>
            </a: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Easy to learn and </a:t>
            </a:r>
            <a:r>
              <a:rPr lang="en-US" sz="1600" dirty="0" smtClean="0">
                <a:latin typeface="Calibri" panose="020F0502020204030204" pitchFamily="34" charset="0"/>
                <a:ea typeface="Calibri" panose="020F0502020204030204" pitchFamily="34" charset="0"/>
                <a:cs typeface="Calibri" panose="020F0502020204030204" pitchFamily="34" charset="0"/>
              </a:rPr>
              <a:t>repeat, no </a:t>
            </a:r>
            <a:r>
              <a:rPr lang="en-US" sz="1600" dirty="0">
                <a:latin typeface="Calibri" panose="020F0502020204030204" pitchFamily="34" charset="0"/>
                <a:ea typeface="Calibri" panose="020F0502020204030204" pitchFamily="34" charset="0"/>
                <a:cs typeface="Calibri" panose="020F0502020204030204" pitchFamily="34" charset="0"/>
              </a:rPr>
              <a:t>special equipment or technical skills </a:t>
            </a:r>
            <a:r>
              <a:rPr lang="en-US" sz="1600" dirty="0" smtClean="0">
                <a:latin typeface="Calibri" panose="020F0502020204030204" pitchFamily="34" charset="0"/>
                <a:ea typeface="Calibri" panose="020F0502020204030204" pitchFamily="34" charset="0"/>
                <a:cs typeface="Calibri" panose="020F0502020204030204" pitchFamily="34" charset="0"/>
              </a:rPr>
              <a:t>needed.</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Captures key changes in mangrove health and regeneration</a:t>
            </a:r>
            <a:r>
              <a:rPr lang="en-US" sz="1600" dirty="0" smtClean="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Builds ownership and understanding within the community, increasing the likelihood of long-term conservation </a:t>
            </a:r>
            <a:r>
              <a:rPr lang="en-US" sz="1600" dirty="0" smtClean="0">
                <a:latin typeface="Calibri" panose="020F0502020204030204" pitchFamily="34" charset="0"/>
                <a:ea typeface="Calibri" panose="020F0502020204030204" pitchFamily="34" charset="0"/>
                <a:cs typeface="Calibri" panose="020F0502020204030204" pitchFamily="34" charset="0"/>
              </a:rPr>
              <a:t>success.</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Flexible: Can be adapted to include additional indicators (e.g., crab holes, litter, or birds) if the community is interested</a:t>
            </a:r>
          </a:p>
        </p:txBody>
      </p:sp>
    </p:spTree>
    <p:extLst>
      <p:ext uri="{BB962C8B-B14F-4D97-AF65-F5344CB8AC3E}">
        <p14:creationId xmlns:p14="http://schemas.microsoft.com/office/powerpoint/2010/main" val="157345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50508" y="2076523"/>
            <a:ext cx="8281028" cy="5419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Vegetation Survey</a:t>
            </a:r>
            <a:endParaRPr b="1" dirty="0"/>
          </a:p>
        </p:txBody>
      </p:sp>
      <p:sp>
        <p:nvSpPr>
          <p:cNvPr id="5" name="Rectangle 4"/>
          <p:cNvSpPr/>
          <p:nvPr/>
        </p:nvSpPr>
        <p:spPr>
          <a:xfrm>
            <a:off x="1713346" y="3401387"/>
            <a:ext cx="9144000" cy="5262979"/>
          </a:xfrm>
          <a:prstGeom prst="rect">
            <a:avLst/>
          </a:prstGeom>
        </p:spPr>
        <p:txBody>
          <a:bodyPr>
            <a:spAutoFit/>
          </a:bodyPr>
          <a:lstStyle/>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Step 2: What to Record in the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Plot</a:t>
            </a:r>
          </a:p>
          <a:p>
            <a:r>
              <a:rPr lang="en-US" sz="2400" dirty="0" smtClean="0">
                <a:latin typeface="Calibri" panose="020F0502020204030204" pitchFamily="34" charset="0"/>
                <a:ea typeface="Calibri" panose="020F0502020204030204" pitchFamily="34" charset="0"/>
                <a:cs typeface="Calibri" panose="020F0502020204030204" pitchFamily="34" charset="0"/>
              </a:rPr>
              <a:t>Tree </a:t>
            </a:r>
            <a:r>
              <a:rPr lang="en-US" sz="2400" dirty="0">
                <a:latin typeface="Calibri" panose="020F0502020204030204" pitchFamily="34" charset="0"/>
                <a:ea typeface="Calibri" panose="020F0502020204030204" pitchFamily="34" charset="0"/>
                <a:cs typeface="Calibri" panose="020F0502020204030204" pitchFamily="34" charset="0"/>
              </a:rPr>
              <a:t>Identification and Categorization:</a:t>
            </a:r>
          </a:p>
          <a:p>
            <a:r>
              <a:rPr lang="en-US" sz="2400" dirty="0">
                <a:latin typeface="Calibri" panose="020F0502020204030204" pitchFamily="34" charset="0"/>
                <a:ea typeface="Calibri" panose="020F0502020204030204" pitchFamily="34" charset="0"/>
                <a:cs typeface="Calibri" panose="020F0502020204030204" pitchFamily="34" charset="0"/>
              </a:rPr>
              <a:t>For each tree within the plot:</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Record the species </a:t>
            </a:r>
            <a:r>
              <a:rPr lang="en-US" sz="2400" dirty="0" smtClean="0">
                <a:latin typeface="Calibri" panose="020F0502020204030204" pitchFamily="34" charset="0"/>
                <a:ea typeface="Calibri" panose="020F0502020204030204" pitchFamily="34" charset="0"/>
                <a:cs typeface="Calibri" panose="020F0502020204030204" pitchFamily="34" charset="0"/>
              </a:rPr>
              <a:t>in the plot </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(using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standard taxonomic </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keys).</a:t>
            </a:r>
            <a:endPar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Record the three </a:t>
            </a:r>
            <a:r>
              <a:rPr lang="en-US" sz="2400" dirty="0">
                <a:latin typeface="Calibri" panose="020F0502020204030204" pitchFamily="34" charset="0"/>
                <a:ea typeface="Calibri" panose="020F0502020204030204" pitchFamily="34" charset="0"/>
                <a:cs typeface="Calibri" panose="020F0502020204030204" pitchFamily="34" charset="0"/>
              </a:rPr>
              <a:t>generational categories:</a:t>
            </a:r>
          </a:p>
          <a:p>
            <a:pPr lvl="5"/>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Seedling</a:t>
            </a:r>
            <a:r>
              <a:rPr lang="en-US" sz="2400" i="1" dirty="0">
                <a:latin typeface="Calibri" panose="020F0502020204030204" pitchFamily="34" charset="0"/>
                <a:ea typeface="Calibri" panose="020F0502020204030204" pitchFamily="34" charset="0"/>
                <a:cs typeface="Calibri" panose="020F0502020204030204" pitchFamily="34" charset="0"/>
              </a:rPr>
              <a:t>: Height &lt;1 m, no significant woody stem.</a:t>
            </a:r>
          </a:p>
          <a:p>
            <a:r>
              <a:rPr lang="en-US" sz="2400" i="1" dirty="0">
                <a:latin typeface="Calibri" panose="020F0502020204030204" pitchFamily="34" charset="0"/>
                <a:ea typeface="Calibri" panose="020F0502020204030204" pitchFamily="34" charset="0"/>
                <a:cs typeface="Calibri" panose="020F0502020204030204" pitchFamily="34" charset="0"/>
              </a:rPr>
              <a:t>	</a:t>
            </a:r>
            <a:r>
              <a:rPr lang="en-US" sz="2400" i="1" dirty="0" smtClean="0">
                <a:latin typeface="Calibri" panose="020F0502020204030204" pitchFamily="34" charset="0"/>
                <a:ea typeface="Calibri" panose="020F0502020204030204" pitchFamily="34" charset="0"/>
                <a:cs typeface="Calibri" panose="020F0502020204030204" pitchFamily="34" charset="0"/>
              </a:rPr>
              <a:t>Young </a:t>
            </a:r>
            <a:r>
              <a:rPr lang="en-US" sz="2400" i="1" dirty="0">
                <a:latin typeface="Calibri" panose="020F0502020204030204" pitchFamily="34" charset="0"/>
                <a:ea typeface="Calibri" panose="020F0502020204030204" pitchFamily="34" charset="0"/>
                <a:cs typeface="Calibri" panose="020F0502020204030204" pitchFamily="34" charset="0"/>
              </a:rPr>
              <a:t>(sapling): Height </a:t>
            </a:r>
            <a:r>
              <a:rPr lang="en-US" sz="2400" i="1" dirty="0" smtClean="0">
                <a:latin typeface="Calibri" panose="020F0502020204030204" pitchFamily="34" charset="0"/>
                <a:ea typeface="Calibri" panose="020F0502020204030204" pitchFamily="34" charset="0"/>
                <a:cs typeface="Calibri" panose="020F0502020204030204" pitchFamily="34" charset="0"/>
              </a:rPr>
              <a:t>1-3 </a:t>
            </a:r>
            <a:r>
              <a:rPr lang="en-US" sz="2400" i="1" dirty="0">
                <a:latin typeface="Calibri" panose="020F0502020204030204" pitchFamily="34" charset="0"/>
                <a:ea typeface="Calibri" panose="020F0502020204030204" pitchFamily="34" charset="0"/>
                <a:cs typeface="Calibri" panose="020F0502020204030204" pitchFamily="34" charset="0"/>
              </a:rPr>
              <a:t>m but below reproductive maturity.</a:t>
            </a:r>
          </a:p>
          <a:p>
            <a:r>
              <a:rPr lang="en-US" sz="2400" i="1" dirty="0">
                <a:latin typeface="Calibri" panose="020F0502020204030204" pitchFamily="34" charset="0"/>
                <a:ea typeface="Calibri" panose="020F0502020204030204" pitchFamily="34" charset="0"/>
                <a:cs typeface="Calibri" panose="020F0502020204030204" pitchFamily="34" charset="0"/>
              </a:rPr>
              <a:t>	</a:t>
            </a:r>
            <a:r>
              <a:rPr lang="en-US" sz="2400" i="1" dirty="0" smtClean="0">
                <a:latin typeface="Calibri" panose="020F0502020204030204" pitchFamily="34" charset="0"/>
                <a:ea typeface="Calibri" panose="020F0502020204030204" pitchFamily="34" charset="0"/>
                <a:cs typeface="Calibri" panose="020F0502020204030204" pitchFamily="34" charset="0"/>
              </a:rPr>
              <a:t>Adult</a:t>
            </a:r>
            <a:r>
              <a:rPr lang="en-US" sz="2400" i="1" dirty="0">
                <a:latin typeface="Calibri" panose="020F0502020204030204" pitchFamily="34" charset="0"/>
                <a:ea typeface="Calibri" panose="020F0502020204030204" pitchFamily="34" charset="0"/>
                <a:cs typeface="Calibri" panose="020F0502020204030204" pitchFamily="34" charset="0"/>
              </a:rPr>
              <a:t>: </a:t>
            </a:r>
            <a:r>
              <a:rPr lang="en-US" sz="2400" i="1" dirty="0" smtClean="0">
                <a:latin typeface="Calibri" panose="020F0502020204030204" pitchFamily="34" charset="0"/>
                <a:ea typeface="Calibri" panose="020F0502020204030204" pitchFamily="34" charset="0"/>
                <a:cs typeface="Calibri" panose="020F0502020204030204" pitchFamily="34" charset="0"/>
              </a:rPr>
              <a:t>&gt;3 m Mature</a:t>
            </a:r>
            <a:r>
              <a:rPr lang="en-US" sz="2400" i="1" dirty="0">
                <a:latin typeface="Calibri" panose="020F0502020204030204" pitchFamily="34" charset="0"/>
                <a:ea typeface="Calibri" panose="020F0502020204030204" pitchFamily="34" charset="0"/>
                <a:cs typeface="Calibri" panose="020F0502020204030204" pitchFamily="34" charset="0"/>
              </a:rPr>
              <a:t>, reproductive tree</a:t>
            </a:r>
            <a:r>
              <a:rPr lang="en-US" sz="2400" i="1"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buFont typeface="Courier New" panose="02070309020205020404" pitchFamily="49" charset="0"/>
              <a:buChar char="o"/>
            </a:pPr>
            <a:endParaRPr lang="en-US" sz="2400" i="1"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Tree health</a:t>
            </a: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Calculate how many seedlings there are per square meter</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297" y="3036416"/>
            <a:ext cx="7268358" cy="545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87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50508" y="2076523"/>
            <a:ext cx="8281028" cy="5419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b="1" dirty="0" smtClean="0"/>
              <a:t>Aerial Root Survey</a:t>
            </a:r>
            <a:endParaRPr b="1" dirty="0"/>
          </a:p>
        </p:txBody>
      </p:sp>
      <p:sp>
        <p:nvSpPr>
          <p:cNvPr id="5" name="Rectangle 4"/>
          <p:cNvSpPr/>
          <p:nvPr/>
        </p:nvSpPr>
        <p:spPr>
          <a:xfrm>
            <a:off x="1657268" y="4670236"/>
            <a:ext cx="9144000" cy="6001643"/>
          </a:xfrm>
          <a:prstGeom prst="rect">
            <a:avLst/>
          </a:prstGeom>
        </p:spPr>
        <p:txBody>
          <a:bodyPr>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Data Collection</a:t>
            </a:r>
          </a:p>
          <a:p>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Step 1: Choose subplots within the vegetation plot</a:t>
            </a: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Sample </a:t>
            </a:r>
            <a:r>
              <a:rPr lang="en-US" sz="2400" dirty="0">
                <a:latin typeface="Calibri" panose="020F0502020204030204" pitchFamily="34" charset="0"/>
                <a:ea typeface="Calibri" panose="020F0502020204030204" pitchFamily="34" charset="0"/>
                <a:cs typeface="Calibri" panose="020F0502020204030204" pitchFamily="34" charset="0"/>
              </a:rPr>
              <a:t>size: Aim for </a:t>
            </a:r>
            <a:r>
              <a:rPr lang="en-US" sz="2400" dirty="0" smtClean="0">
                <a:latin typeface="Calibri" panose="020F0502020204030204" pitchFamily="34" charset="0"/>
                <a:ea typeface="Calibri" panose="020F0502020204030204" pitchFamily="34" charset="0"/>
                <a:cs typeface="Calibri" panose="020F0502020204030204" pitchFamily="34" charset="0"/>
              </a:rPr>
              <a:t>3 </a:t>
            </a:r>
            <a:r>
              <a:rPr lang="en-US" sz="2400" dirty="0">
                <a:latin typeface="Calibri" panose="020F0502020204030204" pitchFamily="34" charset="0"/>
                <a:ea typeface="Calibri" panose="020F0502020204030204" pitchFamily="34" charset="0"/>
                <a:cs typeface="Calibri" panose="020F0502020204030204" pitchFamily="34" charset="0"/>
              </a:rPr>
              <a:t>plots of 50x50cm subplots within the 10x10m vegetation plot</a:t>
            </a:r>
            <a:r>
              <a:rPr lang="en-US" sz="2400"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Step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2: What to record in subplots </a:t>
            </a: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Count all aerial roots within the 50x50 cm subplot</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Calculate the average of the 3 plots. </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2400" dirty="0" smtClean="0">
                <a:latin typeface="Calibri" panose="020F0502020204030204" pitchFamily="34" charset="0"/>
                <a:ea typeface="Calibri" panose="020F0502020204030204" pitchFamily="34" charset="0"/>
                <a:cs typeface="Calibri" panose="020F0502020204030204" pitchFamily="34" charset="0"/>
              </a:rPr>
              <a:t>Then calculate the density per square meter. </a:t>
            </a: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	</a:t>
            </a:r>
          </a:p>
        </p:txBody>
      </p:sp>
      <p:sp>
        <p:nvSpPr>
          <p:cNvPr id="3" name="Rounded Rectangle 2"/>
          <p:cNvSpPr/>
          <p:nvPr/>
        </p:nvSpPr>
        <p:spPr>
          <a:xfrm>
            <a:off x="10801268" y="3035231"/>
            <a:ext cx="6960259" cy="4972696"/>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727200" y="2878919"/>
            <a:ext cx="8839200" cy="1569660"/>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Objective:</a:t>
            </a:r>
          </a:p>
          <a:p>
            <a:r>
              <a:rPr lang="en-US" sz="2400" dirty="0">
                <a:latin typeface="Calibri" panose="020F0502020204030204" pitchFamily="34" charset="0"/>
                <a:ea typeface="Calibri" panose="020F0502020204030204" pitchFamily="34" charset="0"/>
                <a:cs typeface="Calibri" panose="020F0502020204030204" pitchFamily="34" charset="0"/>
              </a:rPr>
              <a:t>To quantify and assess the density, structure, and condition of aerial roots within standardized subplots as a direct indicator of mangrove health, resilience, and ecosystem function.</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5345977"/>
      </p:ext>
    </p:extLst>
  </p:cSld>
  <p:clrMapOvr>
    <a:masterClrMapping/>
  </p:clrMapOvr>
</p:sld>
</file>

<file path=ppt/theme/theme1.xml><?xml version="1.0" encoding="utf-8"?>
<a:theme xmlns:a="http://schemas.openxmlformats.org/drawingml/2006/main" name="Apresentação1">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1150</Words>
  <Application>Microsoft Office PowerPoint</Application>
  <PresentationFormat>Custom</PresentationFormat>
  <Paragraphs>151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Apresentação1</vt:lpstr>
      <vt:lpstr>PowerPoint Presentation</vt:lpstr>
      <vt:lpstr>PowerPoint Presentation</vt:lpstr>
      <vt:lpstr>Background information</vt:lpstr>
      <vt:lpstr>Objective</vt:lpstr>
      <vt:lpstr>Bio indicators used for this assessment</vt:lpstr>
      <vt:lpstr>Surveys/ observations</vt:lpstr>
      <vt:lpstr>Vegetation Survey</vt:lpstr>
      <vt:lpstr>Vegetation Survey</vt:lpstr>
      <vt:lpstr>Aerial Root Survey</vt:lpstr>
      <vt:lpstr>Crab Burrow Survey</vt:lpstr>
      <vt:lpstr>Bird Survey</vt:lpstr>
      <vt:lpstr>Mangroves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Josefina Gonzalez</dc:creator>
  <cp:lastModifiedBy>USER</cp:lastModifiedBy>
  <cp:revision>36</cp:revision>
  <dcterms:created xsi:type="dcterms:W3CDTF">2006-08-16T00:00:00Z</dcterms:created>
  <dcterms:modified xsi:type="dcterms:W3CDTF">2025-04-21T19:58:05Z</dcterms:modified>
</cp:coreProperties>
</file>