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1" r:id="rId3"/>
    <p:sldId id="257" r:id="rId4"/>
    <p:sldId id="269" r:id="rId5"/>
    <p:sldId id="273" r:id="rId6"/>
    <p:sldId id="272" r:id="rId7"/>
    <p:sldId id="277" r:id="rId8"/>
    <p:sldId id="270" r:id="rId9"/>
    <p:sldId id="276" r:id="rId10"/>
    <p:sldId id="279" r:id="rId11"/>
    <p:sldId id="278" r:id="rId12"/>
    <p:sldId id="275" r:id="rId13"/>
    <p:sldId id="280" r:id="rId14"/>
    <p:sldId id="281" r:id="rId15"/>
    <p:sldId id="282" r:id="rId16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h3bQdR3d8jzqe4yEf4gEXFqrMu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A7BA71B-D9A8-4E3E-93D7-413D1F06194E}">
  <a:tblStyle styleId="{7A7BA71B-D9A8-4E3E-93D7-413D1F0619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11" autoAdjust="0"/>
    <p:restoredTop sz="94660"/>
  </p:normalViewPr>
  <p:slideViewPr>
    <p:cSldViewPr snapToGrid="0">
      <p:cViewPr>
        <p:scale>
          <a:sx n="40" d="100"/>
          <a:sy n="40" d="100"/>
        </p:scale>
        <p:origin x="46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6E9CCECB-5125-6620-989E-27D97CAB1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2A3A36DE-C577-1CC6-5AF3-615F82EA4D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AF138C9D-8B13-3DBB-A622-C077C4CAAE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0195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9467A045-A6F2-09CF-33A5-5DC84C914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CE918A33-D88A-F953-4115-9BA682B19C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2D5CF81E-7FD2-D715-6ABF-89E380C153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8602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AA15CEED-80A7-9B5A-1AE2-B6B6C5AFD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8FB26912-5507-2C95-37B3-88C15EE472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33262CD1-B686-144E-355D-BFB96CE0A4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82758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389AE0B3-EA14-7FCF-02A7-FD70A8B03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2E8BC656-62D9-9FB5-492C-47D106F1E7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1828B427-FCD2-B65F-88FE-B6043F8382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16615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E204BC2F-E2B9-484A-1CC3-8F6BE334F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EA7E8DFA-2372-2BAB-BE87-06DE90BCCF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2087FE1C-33D8-7B92-325B-E7CA5C9BE3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9922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4DA6A72A-D52D-A728-BC93-245371E01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8F4C8B43-09DB-0309-FD19-CF2284CFAE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045C0C5E-09D7-A413-B380-0C5BF3B8AE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259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e3fb5a3aa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g2e3fb5a3aa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>
          <a:extLst>
            <a:ext uri="{FF2B5EF4-FFF2-40B4-BE49-F238E27FC236}">
              <a16:creationId xmlns:a16="http://schemas.microsoft.com/office/drawing/2014/main" id="{28E69DA9-EC4A-18E5-DD64-E875FC432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e3fb5a3aa9_0_20:notes">
            <a:extLst>
              <a:ext uri="{FF2B5EF4-FFF2-40B4-BE49-F238E27FC236}">
                <a16:creationId xmlns:a16="http://schemas.microsoft.com/office/drawing/2014/main" id="{D8B066F7-3ACB-397E-67CF-53A0D6EE71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6" name="Google Shape;246;g2e3fb5a3aa9_0_20:notes">
            <a:extLst>
              <a:ext uri="{FF2B5EF4-FFF2-40B4-BE49-F238E27FC236}">
                <a16:creationId xmlns:a16="http://schemas.microsoft.com/office/drawing/2014/main" id="{145DAAC6-82E4-4185-83EC-9B9776C52E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5762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>
          <a:extLst>
            <a:ext uri="{FF2B5EF4-FFF2-40B4-BE49-F238E27FC236}">
              <a16:creationId xmlns:a16="http://schemas.microsoft.com/office/drawing/2014/main" id="{4D9506AF-594A-A59D-BAF9-A7AADC02F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e3fb5a3aa9_0_20:notes">
            <a:extLst>
              <a:ext uri="{FF2B5EF4-FFF2-40B4-BE49-F238E27FC236}">
                <a16:creationId xmlns:a16="http://schemas.microsoft.com/office/drawing/2014/main" id="{9D405FBD-DA9F-9A44-2B0E-BDC42FC714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6" name="Google Shape;246;g2e3fb5a3aa9_0_20:notes">
            <a:extLst>
              <a:ext uri="{FF2B5EF4-FFF2-40B4-BE49-F238E27FC236}">
                <a16:creationId xmlns:a16="http://schemas.microsoft.com/office/drawing/2014/main" id="{E9E6E932-1559-0C40-3972-D1570A9FD7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48752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9EEE2F7C-11CF-B086-2512-60E20E16E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46FD8566-92D9-F920-B942-2D72876549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C755DAA2-3FCF-BAC9-1857-66AF84A5AC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8091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E021D575-AB28-A830-03F4-3F47A49EB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0AEA636E-4511-7BE8-A531-6D4DF92DA1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B909FDDC-14D2-090C-CA5C-475869497D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4837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C5B57926-796E-88E5-7A46-C10E6F404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79E14573-3B47-29DA-10C1-A01F5F12D8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F25841E3-ABBB-7D11-8ECB-2E28FA3C69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8054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B1712A67-FF1E-11E0-A4E4-611B56F88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E2BB2065-7D1E-8F2D-2778-562A790416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45D84E26-7772-287D-4943-E8FFD1939C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600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5359/ru.38-1.6" TargetMode="External"/><Relationship Id="rId13" Type="http://schemas.openxmlformats.org/officeDocument/2006/relationships/hyperlink" Target="https://doi.org/10.3390/w16223207" TargetMode="External"/><Relationship Id="rId18" Type="http://schemas.openxmlformats.org/officeDocument/2006/relationships/hyperlink" Target="https://www.sinac.go.cr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doi.org/10.15517/rev.biol.trop..v73iS1.64042" TargetMode="External"/><Relationship Id="rId12" Type="http://schemas.openxmlformats.org/officeDocument/2006/relationships/hyperlink" Target="https://doi.org/10.4000/1210m" TargetMode="External"/><Relationship Id="rId17" Type="http://schemas.openxmlformats.org/officeDocument/2006/relationships/hyperlink" Target="https://doi.org/10.1016/j.scitotenv.2023.166357" TargetMode="External"/><Relationship Id="rId2" Type="http://schemas.openxmlformats.org/officeDocument/2006/relationships/notesSlide" Target="../notesSlides/notesSlide13.xml"/><Relationship Id="rId16" Type="http://schemas.openxmlformats.org/officeDocument/2006/relationships/hyperlink" Target="https://doi.org/10.3390/f1402042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8257/raccefyn.2585" TargetMode="External"/><Relationship Id="rId11" Type="http://schemas.openxmlformats.org/officeDocument/2006/relationships/hyperlink" Target="https://doi.org/10.32854/agrop.v17i6.2818" TargetMode="External"/><Relationship Id="rId5" Type="http://schemas.openxmlformats.org/officeDocument/2006/relationships/hyperlink" Target="https://doi.org/10.1016/j.marpolbul.2023.115694" TargetMode="External"/><Relationship Id="rId15" Type="http://schemas.openxmlformats.org/officeDocument/2006/relationships/hyperlink" Target="https://doi.org/10.56556/jescae.v2i4.602" TargetMode="External"/><Relationship Id="rId10" Type="http://schemas.openxmlformats.org/officeDocument/2006/relationships/hyperlink" Target="https://doi.org/10.1016/j.ecoser.2021.101258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doi.org/10.1016/j.jnc.2025.126827" TargetMode="External"/><Relationship Id="rId14" Type="http://schemas.openxmlformats.org/officeDocument/2006/relationships/hyperlink" Target="https://doi.org/10.3389/fmars.2025.155281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1" cy="15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 r="832"/>
          <a:stretch/>
        </p:blipFill>
        <p:spPr>
          <a:xfrm>
            <a:off x="0" y="8595724"/>
            <a:ext cx="18288001" cy="16912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3B7C249-B6EF-4848-339C-0EE78665E7D4}"/>
              </a:ext>
            </a:extLst>
          </p:cNvPr>
          <p:cNvSpPr txBox="1"/>
          <p:nvPr/>
        </p:nvSpPr>
        <p:spPr>
          <a:xfrm>
            <a:off x="3160294" y="2005263"/>
            <a:ext cx="11967411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chemeClr val="tx1"/>
                </a:solidFill>
              </a:rPr>
              <a:t>Universidad Nacional </a:t>
            </a:r>
          </a:p>
          <a:p>
            <a:pPr algn="ctr"/>
            <a:r>
              <a:rPr lang="es-MX" sz="3000" b="1" dirty="0">
                <a:solidFill>
                  <a:schemeClr val="tx1"/>
                </a:solidFill>
              </a:rPr>
              <a:t>Escuela de Ciencias Biológicas</a:t>
            </a:r>
          </a:p>
          <a:p>
            <a:pPr algn="ctr"/>
            <a:endParaRPr lang="es-MX" sz="3000" dirty="0"/>
          </a:p>
          <a:p>
            <a:pPr algn="ctr"/>
            <a:endParaRPr lang="es-MX" sz="3000" dirty="0"/>
          </a:p>
          <a:p>
            <a:pPr algn="ctr"/>
            <a:r>
              <a:rPr lang="es-MX" sz="3000" b="1" dirty="0"/>
              <a:t>Exponente</a:t>
            </a:r>
          </a:p>
          <a:p>
            <a:pPr algn="ctr"/>
            <a:r>
              <a:rPr lang="es-MX" sz="3000" b="1" dirty="0"/>
              <a:t>Dra. Milagro Carvajal Oses</a:t>
            </a:r>
          </a:p>
          <a:p>
            <a:pPr algn="ctr"/>
            <a:endParaRPr lang="es-MX" sz="3000" b="1" dirty="0"/>
          </a:p>
          <a:p>
            <a:pPr algn="ctr"/>
            <a:endParaRPr lang="es-MX" sz="3000" b="1" dirty="0"/>
          </a:p>
          <a:p>
            <a:pPr algn="ctr"/>
            <a:r>
              <a:rPr lang="es-MX" sz="3000" b="1" dirty="0"/>
              <a:t>Tema:</a:t>
            </a:r>
          </a:p>
          <a:p>
            <a:pPr algn="ctr"/>
            <a:r>
              <a:rPr lang="es-MX" sz="3000" b="1" dirty="0"/>
              <a:t>Manglares: Biodiversidad, Resiliencia y Captura de carbono.</a:t>
            </a:r>
          </a:p>
          <a:p>
            <a:pPr algn="ctr"/>
            <a:endParaRPr lang="es-MX" sz="3000" b="1" dirty="0"/>
          </a:p>
          <a:p>
            <a:pPr algn="ctr"/>
            <a:endParaRPr lang="es-MX" sz="3000" b="1" dirty="0"/>
          </a:p>
          <a:p>
            <a:pPr algn="ctr"/>
            <a:r>
              <a:rPr lang="es-MX" sz="3000" b="1" dirty="0"/>
              <a:t>2025</a:t>
            </a:r>
          </a:p>
          <a:p>
            <a:pPr algn="ctr"/>
            <a:r>
              <a:rPr lang="es-MX" sz="3000" b="1" dirty="0"/>
              <a:t>Costa Rica</a:t>
            </a:r>
          </a:p>
          <a:p>
            <a:pPr algn="ctr"/>
            <a:endParaRPr lang="es-CR" sz="3000" b="1" dirty="0"/>
          </a:p>
        </p:txBody>
      </p:sp>
      <p:pic>
        <p:nvPicPr>
          <p:cNvPr id="3" name="0 Imagen" descr="Un dibujo de una cara feliz&#10;&#10;El contenido generado por IA puede ser incorrecto.">
            <a:extLst>
              <a:ext uri="{FF2B5EF4-FFF2-40B4-BE49-F238E27FC236}">
                <a16:creationId xmlns:a16="http://schemas.microsoft.com/office/drawing/2014/main" id="{6A6CCC4A-0924-328F-5B25-D9CD2BB3E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425866" y="1713790"/>
            <a:ext cx="2996366" cy="16114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B2387254-4D57-8A41-0A94-9B49414ED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06AA296D-1740-F3FB-1B8E-87F675A165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1" cy="15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extLst>
              <a:ext uri="{FF2B5EF4-FFF2-40B4-BE49-F238E27FC236}">
                <a16:creationId xmlns:a16="http://schemas.microsoft.com/office/drawing/2014/main" id="{9163BB77-739D-A51A-B2F2-A8F01F2749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832"/>
          <a:stretch/>
        </p:blipFill>
        <p:spPr>
          <a:xfrm>
            <a:off x="0" y="8595724"/>
            <a:ext cx="18288001" cy="1691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75052D9A-17DE-E0BD-9EDD-5FD65E3ACDD5}"/>
              </a:ext>
            </a:extLst>
          </p:cNvPr>
          <p:cNvCxnSpPr>
            <a:cxnSpLocks/>
          </p:cNvCxnSpPr>
          <p:nvPr/>
        </p:nvCxnSpPr>
        <p:spPr>
          <a:xfrm>
            <a:off x="728708" y="2026960"/>
            <a:ext cx="502556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51D7C-6ADA-E59A-7CBA-A2F0BEE47B51}"/>
              </a:ext>
            </a:extLst>
          </p:cNvPr>
          <p:cNvSpPr txBox="1"/>
          <p:nvPr/>
        </p:nvSpPr>
        <p:spPr>
          <a:xfrm>
            <a:off x="1231264" y="1758183"/>
            <a:ext cx="6651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Manglares en general</a:t>
            </a:r>
            <a:endParaRPr lang="es-CR" sz="2800" b="1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350D1AD-55AE-4F30-CA5D-3F5B4D3EC738}"/>
              </a:ext>
            </a:extLst>
          </p:cNvPr>
          <p:cNvCxnSpPr>
            <a:cxnSpLocks/>
          </p:cNvCxnSpPr>
          <p:nvPr/>
        </p:nvCxnSpPr>
        <p:spPr>
          <a:xfrm>
            <a:off x="6435583" y="1807577"/>
            <a:ext cx="0" cy="7283449"/>
          </a:xfrm>
          <a:prstGeom prst="line">
            <a:avLst/>
          </a:prstGeom>
          <a:ln w="635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1D587997-464B-D3EC-4C9C-15FB603F2238}"/>
              </a:ext>
            </a:extLst>
          </p:cNvPr>
          <p:cNvCxnSpPr>
            <a:cxnSpLocks/>
          </p:cNvCxnSpPr>
          <p:nvPr/>
        </p:nvCxnSpPr>
        <p:spPr>
          <a:xfrm flipH="1">
            <a:off x="728708" y="2026960"/>
            <a:ext cx="27373" cy="53225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18A0C589-CBBE-6975-C999-32333ABEB4CF}"/>
              </a:ext>
            </a:extLst>
          </p:cNvPr>
          <p:cNvCxnSpPr>
            <a:cxnSpLocks/>
          </p:cNvCxnSpPr>
          <p:nvPr/>
        </p:nvCxnSpPr>
        <p:spPr>
          <a:xfrm>
            <a:off x="756081" y="3219030"/>
            <a:ext cx="4751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B2DF8513-5756-371B-AF3C-CCDDD33A45B8}"/>
              </a:ext>
            </a:extLst>
          </p:cNvPr>
          <p:cNvCxnSpPr/>
          <p:nvPr/>
        </p:nvCxnSpPr>
        <p:spPr>
          <a:xfrm>
            <a:off x="710430" y="4659113"/>
            <a:ext cx="4751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8B6C6194-ECF4-7DBA-3266-A95AAD13A088}"/>
              </a:ext>
            </a:extLst>
          </p:cNvPr>
          <p:cNvCxnSpPr/>
          <p:nvPr/>
        </p:nvCxnSpPr>
        <p:spPr>
          <a:xfrm>
            <a:off x="772831" y="6099195"/>
            <a:ext cx="4751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FDCBCA93-ABD4-FC84-1CA1-099D88AFB461}"/>
              </a:ext>
            </a:extLst>
          </p:cNvPr>
          <p:cNvCxnSpPr/>
          <p:nvPr/>
        </p:nvCxnSpPr>
        <p:spPr>
          <a:xfrm>
            <a:off x="732661" y="7349496"/>
            <a:ext cx="4751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802F7808-7EC3-5D08-B83F-2DC8ED50ED0D}"/>
              </a:ext>
            </a:extLst>
          </p:cNvPr>
          <p:cNvCxnSpPr>
            <a:cxnSpLocks/>
          </p:cNvCxnSpPr>
          <p:nvPr/>
        </p:nvCxnSpPr>
        <p:spPr>
          <a:xfrm>
            <a:off x="6623923" y="6147395"/>
            <a:ext cx="502556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D0712626-4F30-2D6E-797F-CFA156F98F7C}"/>
              </a:ext>
            </a:extLst>
          </p:cNvPr>
          <p:cNvCxnSpPr/>
          <p:nvPr/>
        </p:nvCxnSpPr>
        <p:spPr>
          <a:xfrm>
            <a:off x="11962457" y="3372993"/>
            <a:ext cx="7612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AAC622F5-557C-9DE8-A289-1AEDA62094CE}"/>
              </a:ext>
            </a:extLst>
          </p:cNvPr>
          <p:cNvSpPr txBox="1"/>
          <p:nvPr/>
        </p:nvSpPr>
        <p:spPr>
          <a:xfrm>
            <a:off x="1309832" y="2823655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/>
              <a:t>Manglares tropicales almacenan entre 400 y  1,000 Mg C/ha (Tailandia, Malasia, México)  </a:t>
            </a:r>
            <a:r>
              <a:rPr lang="es-CR" sz="2000" dirty="0"/>
              <a:t>(Müller </a:t>
            </a:r>
            <a:r>
              <a:rPr lang="es-CR" sz="2000" i="1" dirty="0"/>
              <a:t>et al</a:t>
            </a:r>
            <a:r>
              <a:rPr lang="es-CR" sz="2000" dirty="0"/>
              <a:t>., 2025).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596C4A5-14E3-A463-C615-D927C49E6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636" y="1966128"/>
            <a:ext cx="5187821" cy="298157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F27917E-7D2A-282A-3B0F-FFBEA05F6BEB}"/>
              </a:ext>
            </a:extLst>
          </p:cNvPr>
          <p:cNvSpPr txBox="1"/>
          <p:nvPr/>
        </p:nvSpPr>
        <p:spPr>
          <a:xfrm>
            <a:off x="1337205" y="6884856"/>
            <a:ext cx="42576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/>
              <a:t>La reserva global de carbono de los manglares se estima entre 5.23 y 8.63 </a:t>
            </a:r>
            <a:r>
              <a:rPr lang="es-MX" sz="2000" dirty="0" err="1"/>
              <a:t>Pg</a:t>
            </a:r>
            <a:r>
              <a:rPr lang="es-MX" sz="2000" dirty="0"/>
              <a:t> C (</a:t>
            </a:r>
            <a:r>
              <a:rPr lang="es-MX" sz="2000" dirty="0" err="1"/>
              <a:t>Raihan</a:t>
            </a:r>
            <a:r>
              <a:rPr lang="es-MX" sz="2000" dirty="0"/>
              <a:t>, 2023).</a:t>
            </a:r>
            <a:endParaRPr lang="es-CR" sz="2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090B0D9-237D-21E1-EE61-E69CA160B911}"/>
              </a:ext>
            </a:extLst>
          </p:cNvPr>
          <p:cNvSpPr txBox="1"/>
          <p:nvPr/>
        </p:nvSpPr>
        <p:spPr>
          <a:xfrm>
            <a:off x="1337205" y="4154716"/>
            <a:ext cx="45172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/>
              <a:t>En Brasil, los manglares del norte (Amazonas, Pará, Amapá) tienen un promedio de 511 ± 63 </a:t>
            </a:r>
            <a:r>
              <a:rPr lang="es-CR" sz="2000" dirty="0"/>
              <a:t>(</a:t>
            </a:r>
            <a:r>
              <a:rPr lang="es-CR" sz="2000" dirty="0" err="1"/>
              <a:t>Beloto</a:t>
            </a:r>
            <a:r>
              <a:rPr lang="es-CR" sz="2000" dirty="0"/>
              <a:t> </a:t>
            </a:r>
            <a:r>
              <a:rPr lang="es-CR" sz="2000" i="1" dirty="0"/>
              <a:t>et al</a:t>
            </a:r>
            <a:r>
              <a:rPr lang="es-CR" sz="2000" dirty="0"/>
              <a:t>., 2023)</a:t>
            </a:r>
            <a:r>
              <a:rPr lang="es-MX" sz="2000" dirty="0"/>
              <a:t>.</a:t>
            </a:r>
            <a:endParaRPr lang="es-CR" sz="20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37200C9-A0E0-F53F-085E-710AD98831AD}"/>
              </a:ext>
            </a:extLst>
          </p:cNvPr>
          <p:cNvSpPr txBox="1"/>
          <p:nvPr/>
        </p:nvSpPr>
        <p:spPr>
          <a:xfrm>
            <a:off x="7144384" y="5085724"/>
            <a:ext cx="6997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Figura 6</a:t>
            </a:r>
            <a:r>
              <a:rPr lang="es-MX" dirty="0"/>
              <a:t>. Manglares del mundo </a:t>
            </a:r>
            <a:r>
              <a:rPr lang="es-CR" sz="1400" dirty="0"/>
              <a:t>(Müller et al., 2025).</a:t>
            </a:r>
            <a:endParaRPr lang="es-CR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95C27F31-3C8A-D4B3-3237-59B2E2769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1167" y="1864007"/>
            <a:ext cx="5204619" cy="2981573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86BB27F3-6DBF-1044-B100-50D971C0D600}"/>
              </a:ext>
            </a:extLst>
          </p:cNvPr>
          <p:cNvSpPr txBox="1"/>
          <p:nvPr/>
        </p:nvSpPr>
        <p:spPr>
          <a:xfrm>
            <a:off x="12984936" y="5080664"/>
            <a:ext cx="699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Figura 7.</a:t>
            </a:r>
            <a:r>
              <a:rPr lang="es-MX" dirty="0"/>
              <a:t> Publicaciones en manglares (Hernández-Hernández</a:t>
            </a:r>
          </a:p>
          <a:p>
            <a:r>
              <a:rPr lang="es-MX" dirty="0"/>
              <a:t> et al., 2024).</a:t>
            </a:r>
            <a:endParaRPr lang="es-CR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61D746-BED9-904A-6F23-B79235A416EF}"/>
              </a:ext>
            </a:extLst>
          </p:cNvPr>
          <p:cNvSpPr txBox="1"/>
          <p:nvPr/>
        </p:nvSpPr>
        <p:spPr>
          <a:xfrm>
            <a:off x="1337204" y="5739797"/>
            <a:ext cx="42576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/>
              <a:t>En Colombia se ha reportado entre 328 y 496 Mg C/ha (Bernal </a:t>
            </a:r>
            <a:r>
              <a:rPr lang="es-MX" sz="2000" i="1" dirty="0"/>
              <a:t>et al</a:t>
            </a:r>
            <a:r>
              <a:rPr lang="es-MX" sz="2000" dirty="0"/>
              <a:t>., 2024).</a:t>
            </a:r>
            <a:endParaRPr lang="es-CR" sz="2000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2CE9A1B-6B3A-5443-B162-EB49C3D88E79}"/>
              </a:ext>
            </a:extLst>
          </p:cNvPr>
          <p:cNvSpPr txBox="1"/>
          <p:nvPr/>
        </p:nvSpPr>
        <p:spPr>
          <a:xfrm>
            <a:off x="7191664" y="5887307"/>
            <a:ext cx="6651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Contribución al clima</a:t>
            </a:r>
            <a:endParaRPr lang="es-CR" sz="2800" b="1" dirty="0"/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602F4DB8-D6EA-2BF9-6151-368588727BCF}"/>
              </a:ext>
            </a:extLst>
          </p:cNvPr>
          <p:cNvCxnSpPr/>
          <p:nvPr/>
        </p:nvCxnSpPr>
        <p:spPr>
          <a:xfrm>
            <a:off x="6623923" y="6819305"/>
            <a:ext cx="4751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0B843AE-54F6-075D-24B8-711CAB0A2C1D}"/>
              </a:ext>
            </a:extLst>
          </p:cNvPr>
          <p:cNvSpPr txBox="1"/>
          <p:nvPr/>
        </p:nvSpPr>
        <p:spPr>
          <a:xfrm>
            <a:off x="7126479" y="6567817"/>
            <a:ext cx="10802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En Colombia el stock de carbono supera en 189% más  que las emisiones de CO₂  en 2020 (Bernal </a:t>
            </a:r>
            <a:r>
              <a:rPr lang="es-MX" sz="2000" i="1" dirty="0"/>
              <a:t>et al</a:t>
            </a:r>
            <a:r>
              <a:rPr lang="es-MX" sz="2000" dirty="0"/>
              <a:t>., 2024).</a:t>
            </a:r>
          </a:p>
          <a:p>
            <a:endParaRPr lang="es-CR" dirty="0"/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03FDB9E4-6B21-ABE5-4FC9-2B35D26543DA}"/>
              </a:ext>
            </a:extLst>
          </p:cNvPr>
          <p:cNvCxnSpPr/>
          <p:nvPr/>
        </p:nvCxnSpPr>
        <p:spPr>
          <a:xfrm>
            <a:off x="6637609" y="7800285"/>
            <a:ext cx="4751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B79D671-242C-3213-9C49-587FF674719A}"/>
              </a:ext>
            </a:extLst>
          </p:cNvPr>
          <p:cNvSpPr txBox="1"/>
          <p:nvPr/>
        </p:nvSpPr>
        <p:spPr>
          <a:xfrm>
            <a:off x="7099106" y="7405617"/>
            <a:ext cx="108024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/>
              <a:t>Capturan cuatro veces más que los bosques tropicales terrestres, con una gran proporción  en los suelos anóxicos (70 a 80%) (Segaran </a:t>
            </a:r>
            <a:r>
              <a:rPr lang="es-MX" sz="2000" i="1" dirty="0"/>
              <a:t>et al</a:t>
            </a:r>
            <a:r>
              <a:rPr lang="es-MX" sz="2000" dirty="0"/>
              <a:t>., 2023).</a:t>
            </a:r>
            <a:endParaRPr lang="es-CR" sz="2000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160F686-F305-2179-05DB-F3CA755AF3B4}"/>
              </a:ext>
            </a:extLst>
          </p:cNvPr>
          <p:cNvSpPr txBox="1"/>
          <p:nvPr/>
        </p:nvSpPr>
        <p:spPr>
          <a:xfrm>
            <a:off x="7112792" y="8282907"/>
            <a:ext cx="111898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/>
              <a:t>La pérdida global de manglares puede generar hasta 10 % de las emisiones de CO₂.</a:t>
            </a:r>
            <a:endParaRPr lang="es-CR" sz="2000" dirty="0"/>
          </a:p>
        </p:txBody>
      </p: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8EC6281D-CE06-A7B6-A114-BD08A88A20F1}"/>
              </a:ext>
            </a:extLst>
          </p:cNvPr>
          <p:cNvCxnSpPr/>
          <p:nvPr/>
        </p:nvCxnSpPr>
        <p:spPr>
          <a:xfrm>
            <a:off x="6598148" y="8495491"/>
            <a:ext cx="4751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809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F796C0EF-BD18-FDCE-41D9-79464A923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48670A54-CB96-EEA7-BD98-E47C1D0242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1" cy="15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extLst>
              <a:ext uri="{FF2B5EF4-FFF2-40B4-BE49-F238E27FC236}">
                <a16:creationId xmlns:a16="http://schemas.microsoft.com/office/drawing/2014/main" id="{BE9EAC82-1E2F-24F3-FA2E-9DBACCC62E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832"/>
          <a:stretch/>
        </p:blipFill>
        <p:spPr>
          <a:xfrm>
            <a:off x="0" y="8595724"/>
            <a:ext cx="18288001" cy="1691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08DE516D-A766-E0DC-6903-838F25C8F5DB}"/>
              </a:ext>
            </a:extLst>
          </p:cNvPr>
          <p:cNvCxnSpPr>
            <a:cxnSpLocks/>
          </p:cNvCxnSpPr>
          <p:nvPr/>
        </p:nvCxnSpPr>
        <p:spPr>
          <a:xfrm>
            <a:off x="728708" y="2026960"/>
            <a:ext cx="502556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74B610A-54E4-2A16-AAD8-266B8ED73FD5}"/>
              </a:ext>
            </a:extLst>
          </p:cNvPr>
          <p:cNvSpPr txBox="1"/>
          <p:nvPr/>
        </p:nvSpPr>
        <p:spPr>
          <a:xfrm>
            <a:off x="7111800" y="1838582"/>
            <a:ext cx="6651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Biodiversidad</a:t>
            </a:r>
            <a:endParaRPr lang="es-CR" sz="2800" b="1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E0181177-A020-3E5E-2703-9E85288ED6F3}"/>
              </a:ext>
            </a:extLst>
          </p:cNvPr>
          <p:cNvCxnSpPr>
            <a:cxnSpLocks/>
          </p:cNvCxnSpPr>
          <p:nvPr/>
        </p:nvCxnSpPr>
        <p:spPr>
          <a:xfrm>
            <a:off x="6435583" y="1807577"/>
            <a:ext cx="0" cy="7283449"/>
          </a:xfrm>
          <a:prstGeom prst="line">
            <a:avLst/>
          </a:prstGeom>
          <a:ln w="635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532CC95B-3B8B-6C70-B3DC-2608FC20001F}"/>
              </a:ext>
            </a:extLst>
          </p:cNvPr>
          <p:cNvCxnSpPr>
            <a:cxnSpLocks/>
          </p:cNvCxnSpPr>
          <p:nvPr/>
        </p:nvCxnSpPr>
        <p:spPr>
          <a:xfrm flipH="1">
            <a:off x="728708" y="2026960"/>
            <a:ext cx="27373" cy="4892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0AEDDD8A-90F6-8AF2-D402-A80205F74564}"/>
              </a:ext>
            </a:extLst>
          </p:cNvPr>
          <p:cNvCxnSpPr>
            <a:cxnSpLocks/>
          </p:cNvCxnSpPr>
          <p:nvPr/>
        </p:nvCxnSpPr>
        <p:spPr>
          <a:xfrm>
            <a:off x="756081" y="3219030"/>
            <a:ext cx="4751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2F383A89-5629-29D7-AED3-771CD2C8F1EA}"/>
              </a:ext>
            </a:extLst>
          </p:cNvPr>
          <p:cNvCxnSpPr/>
          <p:nvPr/>
        </p:nvCxnSpPr>
        <p:spPr>
          <a:xfrm>
            <a:off x="713960" y="5006800"/>
            <a:ext cx="4751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67E5F9F-BC7C-4BD3-096C-04EECA018E92}"/>
              </a:ext>
            </a:extLst>
          </p:cNvPr>
          <p:cNvCxnSpPr/>
          <p:nvPr/>
        </p:nvCxnSpPr>
        <p:spPr>
          <a:xfrm>
            <a:off x="713959" y="6946810"/>
            <a:ext cx="4751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09A21093-CEF5-807E-FC25-5A8CC10CE4C3}"/>
              </a:ext>
            </a:extLst>
          </p:cNvPr>
          <p:cNvCxnSpPr>
            <a:cxnSpLocks/>
          </p:cNvCxnSpPr>
          <p:nvPr/>
        </p:nvCxnSpPr>
        <p:spPr>
          <a:xfrm>
            <a:off x="6522414" y="2041678"/>
            <a:ext cx="502556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576623B0-5DE4-39F7-B857-AE59A9343904}"/>
              </a:ext>
            </a:extLst>
          </p:cNvPr>
          <p:cNvSpPr txBox="1"/>
          <p:nvPr/>
        </p:nvSpPr>
        <p:spPr>
          <a:xfrm>
            <a:off x="1315549" y="2557310"/>
            <a:ext cx="48316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dirty="0"/>
              <a:t>La conectividad ecológica entre manglares, pastos marinos y arrecifes (México, Australia y el Caribe) (Müller </a:t>
            </a:r>
            <a:r>
              <a:rPr lang="es-MX" sz="2000" i="1" dirty="0"/>
              <a:t>et al</a:t>
            </a:r>
            <a:r>
              <a:rPr lang="es-MX" sz="2000" dirty="0"/>
              <a:t>., 2025).</a:t>
            </a:r>
            <a:endParaRPr lang="es-CR" sz="20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7C54A8C-9484-730D-F55C-6D00F703F59D}"/>
              </a:ext>
            </a:extLst>
          </p:cNvPr>
          <p:cNvSpPr txBox="1"/>
          <p:nvPr/>
        </p:nvSpPr>
        <p:spPr>
          <a:xfrm>
            <a:off x="1231264" y="6268942"/>
            <a:ext cx="48397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dirty="0"/>
              <a:t>La regeneración natural y la presencia de especies resistentes (</a:t>
            </a:r>
            <a:r>
              <a:rPr lang="es-MX" sz="2000" i="1" dirty="0"/>
              <a:t>R. mangle</a:t>
            </a:r>
            <a:r>
              <a:rPr lang="es-MX" sz="2000" dirty="0"/>
              <a:t>, </a:t>
            </a:r>
            <a:r>
              <a:rPr lang="es-MX" sz="2000" i="1" dirty="0"/>
              <a:t>A. </a:t>
            </a:r>
            <a:r>
              <a:rPr lang="es-MX" sz="2000" i="1" dirty="0" err="1"/>
              <a:t>germinans</a:t>
            </a:r>
            <a:r>
              <a:rPr lang="es-MX" sz="2000" dirty="0"/>
              <a:t>) aumentan la resiliencia a eventos extremos, (</a:t>
            </a:r>
            <a:r>
              <a:rPr lang="es-MX" sz="2000" dirty="0" err="1"/>
              <a:t>Raihan</a:t>
            </a:r>
            <a:r>
              <a:rPr lang="es-MX" sz="2000" dirty="0"/>
              <a:t>, 2023; </a:t>
            </a:r>
            <a:r>
              <a:rPr lang="es-MX" sz="2000" dirty="0" err="1"/>
              <a:t>Beloto</a:t>
            </a:r>
            <a:r>
              <a:rPr lang="es-MX" sz="2000" dirty="0"/>
              <a:t> </a:t>
            </a:r>
            <a:r>
              <a:rPr lang="es-MX" sz="2000" i="1" dirty="0"/>
              <a:t>et al</a:t>
            </a:r>
            <a:r>
              <a:rPr lang="es-MX" sz="2000" dirty="0"/>
              <a:t>., 2023)</a:t>
            </a:r>
            <a:endParaRPr lang="es-CR" sz="200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7242E1E-A9F4-F5A7-0547-024EE5E43CDA}"/>
              </a:ext>
            </a:extLst>
          </p:cNvPr>
          <p:cNvSpPr txBox="1"/>
          <p:nvPr/>
        </p:nvSpPr>
        <p:spPr>
          <a:xfrm>
            <a:off x="1311773" y="4462154"/>
            <a:ext cx="4917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dirty="0"/>
              <a:t>Manglares con alta precipitación y régimen </a:t>
            </a:r>
            <a:r>
              <a:rPr lang="es-MX" sz="2000" dirty="0" err="1"/>
              <a:t>macrotidal</a:t>
            </a:r>
            <a:r>
              <a:rPr lang="es-MX" sz="2000" dirty="0"/>
              <a:t> (Brasil) muestran mayor capacidad de acumulación de carbono y. (</a:t>
            </a:r>
            <a:r>
              <a:rPr lang="es-MX" sz="2000" dirty="0" err="1"/>
              <a:t>Beloto</a:t>
            </a:r>
            <a:r>
              <a:rPr lang="es-MX" sz="2000" dirty="0"/>
              <a:t> </a:t>
            </a:r>
            <a:r>
              <a:rPr lang="es-MX" sz="2000" i="1" dirty="0"/>
              <a:t>et al</a:t>
            </a:r>
            <a:r>
              <a:rPr lang="es-MX" sz="2000" dirty="0"/>
              <a:t>., 2023).</a:t>
            </a:r>
            <a:endParaRPr lang="es-CR" sz="2000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2A458B4-E3BF-4D17-8954-6A93FA2493C5}"/>
              </a:ext>
            </a:extLst>
          </p:cNvPr>
          <p:cNvSpPr txBox="1"/>
          <p:nvPr/>
        </p:nvSpPr>
        <p:spPr>
          <a:xfrm>
            <a:off x="1356291" y="1838582"/>
            <a:ext cx="4489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Resiliencia</a:t>
            </a:r>
            <a:endParaRPr lang="es-CR" sz="2800" b="1" dirty="0"/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3D75D846-6F2E-11EF-1286-42955F0C3FF7}"/>
              </a:ext>
            </a:extLst>
          </p:cNvPr>
          <p:cNvCxnSpPr>
            <a:cxnSpLocks/>
          </p:cNvCxnSpPr>
          <p:nvPr/>
        </p:nvCxnSpPr>
        <p:spPr>
          <a:xfrm>
            <a:off x="6426469" y="3002579"/>
            <a:ext cx="4751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42C389D-342F-E067-CEE3-F03FC816CC70}"/>
              </a:ext>
            </a:extLst>
          </p:cNvPr>
          <p:cNvSpPr txBox="1"/>
          <p:nvPr/>
        </p:nvSpPr>
        <p:spPr>
          <a:xfrm>
            <a:off x="6997596" y="2740092"/>
            <a:ext cx="107434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/>
              <a:t>Albergan especies en peligro de extinción como el cocodrilo marino (</a:t>
            </a:r>
            <a:r>
              <a:rPr lang="es-MX" sz="2000" i="1" dirty="0" err="1"/>
              <a:t>Crocodylus</a:t>
            </a:r>
            <a:r>
              <a:rPr lang="es-MX" sz="2000" i="1" dirty="0"/>
              <a:t> </a:t>
            </a:r>
            <a:r>
              <a:rPr lang="es-MX" sz="2000" i="1" dirty="0" err="1"/>
              <a:t>porosus</a:t>
            </a:r>
            <a:r>
              <a:rPr lang="es-MX" sz="2000" dirty="0"/>
              <a:t>) en el sudeste asiático, y el mono aullador (</a:t>
            </a:r>
            <a:r>
              <a:rPr lang="es-MX" sz="2000" i="1" dirty="0" err="1"/>
              <a:t>Alouatta</a:t>
            </a:r>
            <a:r>
              <a:rPr lang="es-MX" sz="2000" i="1" dirty="0"/>
              <a:t> </a:t>
            </a:r>
            <a:r>
              <a:rPr lang="es-MX" sz="2000" i="1" dirty="0" err="1"/>
              <a:t>palliata</a:t>
            </a:r>
            <a:r>
              <a:rPr lang="es-MX" sz="2000" dirty="0"/>
              <a:t>) en América Latina (</a:t>
            </a:r>
            <a:r>
              <a:rPr lang="es-CR" sz="2000" dirty="0"/>
              <a:t>Segaran </a:t>
            </a:r>
            <a:r>
              <a:rPr lang="es-CR" sz="2000" i="1" dirty="0"/>
              <a:t>et al.</a:t>
            </a:r>
            <a:r>
              <a:rPr lang="es-CR" sz="2000" dirty="0"/>
              <a:t>, 2023)</a:t>
            </a:r>
            <a:r>
              <a:rPr lang="es-MX" sz="2000" dirty="0"/>
              <a:t>.</a:t>
            </a:r>
            <a:endParaRPr lang="es-CR" sz="2000" dirty="0"/>
          </a:p>
        </p:txBody>
      </p: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EB8B7E81-5D82-BFAA-D2F0-2712DCAEF74B}"/>
              </a:ext>
            </a:extLst>
          </p:cNvPr>
          <p:cNvCxnSpPr>
            <a:cxnSpLocks/>
          </p:cNvCxnSpPr>
          <p:nvPr/>
        </p:nvCxnSpPr>
        <p:spPr>
          <a:xfrm>
            <a:off x="6435583" y="4446440"/>
            <a:ext cx="4751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uadroTexto 47">
            <a:extLst>
              <a:ext uri="{FF2B5EF4-FFF2-40B4-BE49-F238E27FC236}">
                <a16:creationId xmlns:a16="http://schemas.microsoft.com/office/drawing/2014/main" id="{7CDA2FE3-ED64-7F33-CD82-45A7EFC758AA}"/>
              </a:ext>
            </a:extLst>
          </p:cNvPr>
          <p:cNvSpPr txBox="1"/>
          <p:nvPr/>
        </p:nvSpPr>
        <p:spPr>
          <a:xfrm>
            <a:off x="6997596" y="4111934"/>
            <a:ext cx="107434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/>
              <a:t>Más de 1,200 especies de peces y 250 especies de crustáceos utilizan los manglares. En países como Indonesia se reportan hasta 47 especies de mangle (</a:t>
            </a:r>
            <a:r>
              <a:rPr lang="es-CR" sz="2000" dirty="0"/>
              <a:t>Segaran </a:t>
            </a:r>
            <a:r>
              <a:rPr lang="es-CR" sz="2000" i="1" dirty="0"/>
              <a:t>et al.</a:t>
            </a:r>
            <a:r>
              <a:rPr lang="es-CR" sz="2000" dirty="0"/>
              <a:t>, 2023)</a:t>
            </a:r>
            <a:r>
              <a:rPr lang="es-MX" sz="2000" dirty="0"/>
              <a:t>.</a:t>
            </a:r>
          </a:p>
          <a:p>
            <a:endParaRPr lang="es-CR" sz="2000" dirty="0"/>
          </a:p>
        </p:txBody>
      </p: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B2F8637A-34C7-FCE2-8FCF-91B2C8F0FF5E}"/>
              </a:ext>
            </a:extLst>
          </p:cNvPr>
          <p:cNvCxnSpPr>
            <a:cxnSpLocks/>
          </p:cNvCxnSpPr>
          <p:nvPr/>
        </p:nvCxnSpPr>
        <p:spPr>
          <a:xfrm>
            <a:off x="6444698" y="5537741"/>
            <a:ext cx="4751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uadroTexto 50">
            <a:extLst>
              <a:ext uri="{FF2B5EF4-FFF2-40B4-BE49-F238E27FC236}">
                <a16:creationId xmlns:a16="http://schemas.microsoft.com/office/drawing/2014/main" id="{841E14F3-9CAA-C09E-BF53-0FA7B1862721}"/>
              </a:ext>
            </a:extLst>
          </p:cNvPr>
          <p:cNvSpPr txBox="1"/>
          <p:nvPr/>
        </p:nvSpPr>
        <p:spPr>
          <a:xfrm>
            <a:off x="6997596" y="5337686"/>
            <a:ext cx="107434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/>
              <a:t>Conectividad ecológica entre hábitats que contribuye por ejemplo a la pesquería.</a:t>
            </a:r>
            <a:endParaRPr lang="es-CR" sz="2000" dirty="0"/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887AFB62-00CA-4450-FE98-A75BA4050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991" y="6022726"/>
            <a:ext cx="9939081" cy="2197196"/>
          </a:xfrm>
          <a:prstGeom prst="rect">
            <a:avLst/>
          </a:prstGeom>
        </p:spPr>
      </p:pic>
      <p:sp>
        <p:nvSpPr>
          <p:cNvPr id="54" name="CuadroTexto 53">
            <a:extLst>
              <a:ext uri="{FF2B5EF4-FFF2-40B4-BE49-F238E27FC236}">
                <a16:creationId xmlns:a16="http://schemas.microsoft.com/office/drawing/2014/main" id="{6D6F9894-7F6E-FB44-AD09-4C1D81FF845D}"/>
              </a:ext>
            </a:extLst>
          </p:cNvPr>
          <p:cNvSpPr txBox="1"/>
          <p:nvPr/>
        </p:nvSpPr>
        <p:spPr>
          <a:xfrm>
            <a:off x="7144384" y="8286317"/>
            <a:ext cx="6997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Figura 8.</a:t>
            </a:r>
            <a:r>
              <a:rPr lang="es-MX" dirty="0"/>
              <a:t>  Biodiversidad en manglares (</a:t>
            </a:r>
            <a:r>
              <a:rPr lang="es-MX" dirty="0" err="1"/>
              <a:t>Sievers</a:t>
            </a:r>
            <a:r>
              <a:rPr lang="es-MX" dirty="0"/>
              <a:t> </a:t>
            </a:r>
            <a:r>
              <a:rPr lang="es-MX" i="1" dirty="0"/>
              <a:t>et al., </a:t>
            </a:r>
            <a:r>
              <a:rPr lang="es-MX" dirty="0"/>
              <a:t>2023).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151675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8BF84ACE-DB3B-1AB7-50DF-DD327843D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3034FAD7-7515-0975-E1C2-28D7A2D4EB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1" cy="15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extLst>
              <a:ext uri="{FF2B5EF4-FFF2-40B4-BE49-F238E27FC236}">
                <a16:creationId xmlns:a16="http://schemas.microsoft.com/office/drawing/2014/main" id="{D2216DEE-2585-B86E-7367-E8845457A66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832"/>
          <a:stretch/>
        </p:blipFill>
        <p:spPr>
          <a:xfrm>
            <a:off x="0" y="8595724"/>
            <a:ext cx="18288001" cy="1691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5255604D-69A4-9ACE-78DA-18F5F3AF48ED}"/>
              </a:ext>
            </a:extLst>
          </p:cNvPr>
          <p:cNvCxnSpPr>
            <a:cxnSpLocks/>
          </p:cNvCxnSpPr>
          <p:nvPr/>
        </p:nvCxnSpPr>
        <p:spPr>
          <a:xfrm>
            <a:off x="728708" y="2026960"/>
            <a:ext cx="502556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84A0DDE3-251E-4597-372B-4C0F211AB749}"/>
              </a:ext>
            </a:extLst>
          </p:cNvPr>
          <p:cNvCxnSpPr>
            <a:cxnSpLocks/>
          </p:cNvCxnSpPr>
          <p:nvPr/>
        </p:nvCxnSpPr>
        <p:spPr>
          <a:xfrm flipH="1">
            <a:off x="728708" y="2026960"/>
            <a:ext cx="27373" cy="4892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55AAAC8D-D40B-84A8-9286-32A9751CADBB}"/>
              </a:ext>
            </a:extLst>
          </p:cNvPr>
          <p:cNvCxnSpPr>
            <a:cxnSpLocks/>
          </p:cNvCxnSpPr>
          <p:nvPr/>
        </p:nvCxnSpPr>
        <p:spPr>
          <a:xfrm>
            <a:off x="756081" y="3219030"/>
            <a:ext cx="4751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FB7150D3-4959-396F-E568-AE1E23881753}"/>
              </a:ext>
            </a:extLst>
          </p:cNvPr>
          <p:cNvCxnSpPr/>
          <p:nvPr/>
        </p:nvCxnSpPr>
        <p:spPr>
          <a:xfrm>
            <a:off x="713960" y="5006800"/>
            <a:ext cx="4751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06A1E78F-72A0-A803-95DC-0CE49700736B}"/>
              </a:ext>
            </a:extLst>
          </p:cNvPr>
          <p:cNvCxnSpPr/>
          <p:nvPr/>
        </p:nvCxnSpPr>
        <p:spPr>
          <a:xfrm>
            <a:off x="713959" y="6946810"/>
            <a:ext cx="4751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B6BFD537-1419-B7AA-E9BF-B59E765DA7B1}"/>
              </a:ext>
            </a:extLst>
          </p:cNvPr>
          <p:cNvSpPr txBox="1"/>
          <p:nvPr/>
        </p:nvSpPr>
        <p:spPr>
          <a:xfrm>
            <a:off x="1315548" y="2557310"/>
            <a:ext cx="74662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dirty="0"/>
              <a:t>En Costa Rica, Colombia e Indonesia  se demuestran que si los gobiernos establecen marcos legales y se vinculan con universidades y organizaciones locales, se mejora la gestión </a:t>
            </a:r>
            <a:r>
              <a:rPr lang="es-CR" sz="2000" dirty="0"/>
              <a:t>(</a:t>
            </a:r>
            <a:r>
              <a:rPr lang="es-CR" sz="2000" dirty="0" err="1"/>
              <a:t>Ballut-Dajud</a:t>
            </a:r>
            <a:r>
              <a:rPr lang="es-CR" sz="2000" dirty="0"/>
              <a:t> </a:t>
            </a:r>
            <a:r>
              <a:rPr lang="es-CR" sz="2000" i="1" dirty="0"/>
              <a:t>et al</a:t>
            </a:r>
            <a:r>
              <a:rPr lang="es-CR" sz="2000" dirty="0"/>
              <a:t>., 2024)</a:t>
            </a:r>
            <a:r>
              <a:rPr lang="es-MX" sz="2000" dirty="0"/>
              <a:t>.</a:t>
            </a:r>
            <a:endParaRPr lang="es-CR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5C5675B-DA6D-3BD4-A057-D40F6F0FD8CA}"/>
              </a:ext>
            </a:extLst>
          </p:cNvPr>
          <p:cNvSpPr txBox="1"/>
          <p:nvPr/>
        </p:nvSpPr>
        <p:spPr>
          <a:xfrm>
            <a:off x="1231264" y="6268942"/>
            <a:ext cx="76052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dirty="0"/>
              <a:t>Programas de ciencia ciudadana en el Caribe y Sudeste Asiático han aumentado el conocimiento local sobre los servicios ecosistémicos de los manglares</a:t>
            </a:r>
            <a:r>
              <a:rPr lang="es-MX" sz="2000" i="1" dirty="0"/>
              <a:t> </a:t>
            </a:r>
            <a:r>
              <a:rPr lang="es-CR" sz="2000" i="1" dirty="0"/>
              <a:t>(</a:t>
            </a:r>
            <a:r>
              <a:rPr lang="es-CR" sz="2000" dirty="0"/>
              <a:t>Segaran</a:t>
            </a:r>
            <a:r>
              <a:rPr lang="es-CR" sz="2000" i="1" dirty="0"/>
              <a:t> et al., </a:t>
            </a:r>
            <a:r>
              <a:rPr lang="es-CR" sz="2000" dirty="0"/>
              <a:t>2023</a:t>
            </a:r>
            <a:r>
              <a:rPr lang="es-CR" sz="2000" i="1" dirty="0"/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B392D49-92C7-6A0E-334E-0D5281BE14D8}"/>
              </a:ext>
            </a:extLst>
          </p:cNvPr>
          <p:cNvSpPr txBox="1"/>
          <p:nvPr/>
        </p:nvSpPr>
        <p:spPr>
          <a:xfrm>
            <a:off x="1315548" y="4691810"/>
            <a:ext cx="74388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dirty="0"/>
              <a:t>En Brasil y México han incorporado a las comunidades en el monitoreo ecológico, recolección de semillas y siembra, generando restauración y empleo local.</a:t>
            </a:r>
            <a:endParaRPr lang="es-CR" sz="20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1115A22-7751-6D50-9790-B6966BA6A979}"/>
              </a:ext>
            </a:extLst>
          </p:cNvPr>
          <p:cNvSpPr txBox="1"/>
          <p:nvPr/>
        </p:nvSpPr>
        <p:spPr>
          <a:xfrm>
            <a:off x="1356291" y="1838582"/>
            <a:ext cx="4489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Manejo Integral</a:t>
            </a:r>
            <a:endParaRPr lang="es-CR" sz="2800" b="1" dirty="0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981AA12E-B825-EF20-46B1-46E9BB898D24}"/>
              </a:ext>
            </a:extLst>
          </p:cNvPr>
          <p:cNvCxnSpPr>
            <a:cxnSpLocks/>
          </p:cNvCxnSpPr>
          <p:nvPr/>
        </p:nvCxnSpPr>
        <p:spPr>
          <a:xfrm>
            <a:off x="8951496" y="2026960"/>
            <a:ext cx="0" cy="7283449"/>
          </a:xfrm>
          <a:prstGeom prst="line">
            <a:avLst/>
          </a:prstGeom>
          <a:ln w="635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D3B96D91-551D-F776-A0F9-82EBE0762306}"/>
              </a:ext>
            </a:extLst>
          </p:cNvPr>
          <p:cNvCxnSpPr>
            <a:cxnSpLocks/>
          </p:cNvCxnSpPr>
          <p:nvPr/>
        </p:nvCxnSpPr>
        <p:spPr>
          <a:xfrm>
            <a:off x="9704266" y="2311309"/>
            <a:ext cx="502556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A85E3F2-603E-8137-DD16-62E053D0FA83}"/>
              </a:ext>
            </a:extLst>
          </p:cNvPr>
          <p:cNvSpPr txBox="1"/>
          <p:nvPr/>
        </p:nvSpPr>
        <p:spPr>
          <a:xfrm>
            <a:off x="10206822" y="2034090"/>
            <a:ext cx="4489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Servicios ecosistémicos</a:t>
            </a:r>
            <a:endParaRPr lang="es-CR" sz="2800" b="1" dirty="0"/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2078205D-A909-A998-AE19-A32A15B33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9709" y="2762541"/>
            <a:ext cx="9264739" cy="5171461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167EB820-0400-B032-C22B-3FAD9B1C64FC}"/>
              </a:ext>
            </a:extLst>
          </p:cNvPr>
          <p:cNvSpPr txBox="1"/>
          <p:nvPr/>
        </p:nvSpPr>
        <p:spPr>
          <a:xfrm>
            <a:off x="9144000" y="8139233"/>
            <a:ext cx="699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Figura 9.</a:t>
            </a:r>
            <a:r>
              <a:rPr lang="es-MX" dirty="0"/>
              <a:t>  Relación entre las comunidades y los servicios ecosistémicos (</a:t>
            </a:r>
            <a:r>
              <a:rPr lang="es-CR" dirty="0" err="1"/>
              <a:t>Garmaeepour</a:t>
            </a:r>
            <a:r>
              <a:rPr lang="es-CR" dirty="0"/>
              <a:t> </a:t>
            </a:r>
            <a:r>
              <a:rPr lang="es-CR" i="1" dirty="0"/>
              <a:t>et al.</a:t>
            </a:r>
            <a:r>
              <a:rPr lang="es-CR" dirty="0"/>
              <a:t>, 2025).</a:t>
            </a:r>
            <a:r>
              <a:rPr lang="es-MX" dirty="0"/>
              <a:t> 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126376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6F1BB2CA-01CB-00B6-EC24-A8BD252DE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E63D8A8A-B6E1-26D5-E17C-4BE210C59D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1" cy="15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extLst>
              <a:ext uri="{FF2B5EF4-FFF2-40B4-BE49-F238E27FC236}">
                <a16:creationId xmlns:a16="http://schemas.microsoft.com/office/drawing/2014/main" id="{2513165C-41E3-54F4-462C-2F6C9F28E6E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832"/>
          <a:stretch/>
        </p:blipFill>
        <p:spPr>
          <a:xfrm>
            <a:off x="0" y="8595724"/>
            <a:ext cx="18288001" cy="169127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>
            <a:extLst>
              <a:ext uri="{FF2B5EF4-FFF2-40B4-BE49-F238E27FC236}">
                <a16:creationId xmlns:a16="http://schemas.microsoft.com/office/drawing/2014/main" id="{D6588A28-3683-3350-9BC4-9C504DD6B8D0}"/>
              </a:ext>
            </a:extLst>
          </p:cNvPr>
          <p:cNvSpPr txBox="1"/>
          <p:nvPr/>
        </p:nvSpPr>
        <p:spPr>
          <a:xfrm>
            <a:off x="2673708" y="3887855"/>
            <a:ext cx="121542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6000" b="1" dirty="0">
                <a:latin typeface="Calibri"/>
                <a:ea typeface="Calibri"/>
                <a:cs typeface="Calibri"/>
                <a:sym typeface="Calibri"/>
              </a:rPr>
              <a:t>REFERENCIAS</a:t>
            </a:r>
            <a:endParaRPr sz="6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45D539E-0B30-559F-463A-529785018550}"/>
              </a:ext>
            </a:extLst>
          </p:cNvPr>
          <p:cNvSpPr/>
          <p:nvPr/>
        </p:nvSpPr>
        <p:spPr>
          <a:xfrm>
            <a:off x="4901184" y="3173150"/>
            <a:ext cx="7699248" cy="252374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53442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DEBDE829-03E7-0EC2-636B-C0A8D2CEE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8A88F257-CE86-41E6-6040-DC090E98D0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1" cy="15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extLst>
              <a:ext uri="{FF2B5EF4-FFF2-40B4-BE49-F238E27FC236}">
                <a16:creationId xmlns:a16="http://schemas.microsoft.com/office/drawing/2014/main" id="{234ED9FD-F54B-ADC4-B847-E5F16FB566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832"/>
          <a:stretch/>
        </p:blipFill>
        <p:spPr>
          <a:xfrm>
            <a:off x="0" y="8595724"/>
            <a:ext cx="18288001" cy="16912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96AEF19-DEB2-7C76-0351-4747687AD899}"/>
              </a:ext>
            </a:extLst>
          </p:cNvPr>
          <p:cNvSpPr txBox="1"/>
          <p:nvPr/>
        </p:nvSpPr>
        <p:spPr>
          <a:xfrm>
            <a:off x="753979" y="1876926"/>
            <a:ext cx="15753347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s-CR" dirty="0" err="1"/>
              <a:t>Beloto</a:t>
            </a:r>
            <a:r>
              <a:rPr lang="es-CR" dirty="0"/>
              <a:t>, N., </a:t>
            </a:r>
            <a:r>
              <a:rPr lang="es-CR" dirty="0" err="1"/>
              <a:t>Cotovicz</a:t>
            </a:r>
            <a:r>
              <a:rPr lang="es-CR" dirty="0"/>
              <a:t> Jr., L. C., </a:t>
            </a:r>
            <a:r>
              <a:rPr lang="es-CR" dirty="0" err="1"/>
              <a:t>Rodrigues</a:t>
            </a:r>
            <a:r>
              <a:rPr lang="es-CR" dirty="0"/>
              <a:t>, J. V. M., </a:t>
            </a:r>
            <a:r>
              <a:rPr lang="es-CR" dirty="0" err="1"/>
              <a:t>Gmach</a:t>
            </a:r>
            <a:r>
              <a:rPr lang="es-CR" dirty="0"/>
              <a:t>, M. R., </a:t>
            </a:r>
            <a:r>
              <a:rPr lang="es-CR" dirty="0" err="1"/>
              <a:t>Zimmer</a:t>
            </a:r>
            <a:r>
              <a:rPr lang="es-CR" dirty="0"/>
              <a:t>, M., </a:t>
            </a:r>
            <a:r>
              <a:rPr lang="es-CR" dirty="0" err="1"/>
              <a:t>Helfer</a:t>
            </a:r>
            <a:r>
              <a:rPr lang="es-CR" dirty="0"/>
              <a:t>, V., Soares, M. O., &amp; Bezerra, L. E. A. (2023). Blue </a:t>
            </a:r>
            <a:r>
              <a:rPr lang="es-CR" dirty="0" err="1"/>
              <a:t>carbon</a:t>
            </a:r>
            <a:r>
              <a:rPr lang="es-CR" dirty="0"/>
              <a:t> stock </a:t>
            </a:r>
            <a:r>
              <a:rPr lang="es-CR" dirty="0" err="1"/>
              <a:t>heterogeneity</a:t>
            </a:r>
            <a:r>
              <a:rPr lang="es-CR" dirty="0"/>
              <a:t> in </a:t>
            </a:r>
            <a:r>
              <a:rPr lang="es-CR" dirty="0" err="1"/>
              <a:t>Brazilian</a:t>
            </a:r>
            <a:r>
              <a:rPr lang="es-CR" dirty="0"/>
              <a:t> </a:t>
            </a:r>
            <a:r>
              <a:rPr lang="es-CR" dirty="0" err="1"/>
              <a:t>mangrove</a:t>
            </a:r>
            <a:r>
              <a:rPr lang="es-CR" dirty="0"/>
              <a:t> </a:t>
            </a:r>
            <a:r>
              <a:rPr lang="es-CR" dirty="0" err="1"/>
              <a:t>forests</a:t>
            </a:r>
            <a:r>
              <a:rPr lang="es-CR" dirty="0"/>
              <a:t>: A </a:t>
            </a:r>
            <a:r>
              <a:rPr lang="es-CR" dirty="0" err="1"/>
              <a:t>systematic</a:t>
            </a:r>
            <a:r>
              <a:rPr lang="es-CR" dirty="0"/>
              <a:t> </a:t>
            </a:r>
            <a:r>
              <a:rPr lang="es-CR" dirty="0" err="1"/>
              <a:t>review</a:t>
            </a:r>
            <a:r>
              <a:rPr lang="es-CR" dirty="0"/>
              <a:t>. </a:t>
            </a:r>
            <a:r>
              <a:rPr lang="es-CR" i="1" dirty="0"/>
              <a:t>Marine </a:t>
            </a:r>
            <a:r>
              <a:rPr lang="es-CR" i="1" dirty="0" err="1"/>
              <a:t>Pollution</a:t>
            </a:r>
            <a:r>
              <a:rPr lang="es-CR" i="1" dirty="0"/>
              <a:t> </a:t>
            </a:r>
            <a:r>
              <a:rPr lang="es-CR" i="1" dirty="0" err="1"/>
              <a:t>Bulletin</a:t>
            </a:r>
            <a:r>
              <a:rPr lang="es-CR" i="1" dirty="0"/>
              <a:t>, 197</a:t>
            </a:r>
            <a:r>
              <a:rPr lang="es-CR" dirty="0"/>
              <a:t>, 115694. </a:t>
            </a:r>
            <a:r>
              <a:rPr lang="es-CR" dirty="0">
                <a:hlinkClick r:id="rId5"/>
              </a:rPr>
              <a:t>https://doi.org/10.1016/j.marpolbul.2023.115694</a:t>
            </a:r>
            <a:endParaRPr lang="es-CR" dirty="0"/>
          </a:p>
          <a:p>
            <a:pPr algn="just">
              <a:buNone/>
            </a:pPr>
            <a:r>
              <a:rPr lang="es-CR" dirty="0"/>
              <a:t>Bernal, J. O., Alfonso, L. P. A., Burbano, V. I. A., Vargas-Domínguez, S., González, M. F., Agudelo, J. E., &amp; Campos-Rozo, J. I. (2024). </a:t>
            </a:r>
            <a:r>
              <a:rPr lang="es-CR" dirty="0" err="1"/>
              <a:t>Quantifying</a:t>
            </a:r>
            <a:r>
              <a:rPr lang="es-CR" dirty="0"/>
              <a:t> </a:t>
            </a:r>
            <a:r>
              <a:rPr lang="es-CR" dirty="0" err="1"/>
              <a:t>Colombian</a:t>
            </a:r>
            <a:r>
              <a:rPr lang="es-CR" dirty="0"/>
              <a:t> blue </a:t>
            </a:r>
            <a:r>
              <a:rPr lang="es-CR" dirty="0" err="1"/>
              <a:t>carbon</a:t>
            </a:r>
            <a:r>
              <a:rPr lang="es-CR" dirty="0"/>
              <a:t> </a:t>
            </a:r>
            <a:r>
              <a:rPr lang="es-CR" dirty="0" err="1"/>
              <a:t>sinks</a:t>
            </a:r>
            <a:r>
              <a:rPr lang="es-CR" dirty="0"/>
              <a:t> </a:t>
            </a:r>
            <a:r>
              <a:rPr lang="es-CR" dirty="0" err="1"/>
              <a:t>from</a:t>
            </a:r>
            <a:r>
              <a:rPr lang="es-CR" dirty="0"/>
              <a:t> </a:t>
            </a:r>
            <a:r>
              <a:rPr lang="es-CR" dirty="0" err="1"/>
              <a:t>coastal</a:t>
            </a:r>
            <a:r>
              <a:rPr lang="es-CR" dirty="0"/>
              <a:t> </a:t>
            </a:r>
            <a:r>
              <a:rPr lang="es-CR" dirty="0" err="1"/>
              <a:t>mangroves</a:t>
            </a:r>
            <a:r>
              <a:rPr lang="es-CR" dirty="0"/>
              <a:t>. </a:t>
            </a:r>
            <a:r>
              <a:rPr lang="es-CR" i="1" dirty="0"/>
              <a:t>Revista de la Academia Colombiana de Ciencias Exactas, Físicas y Naturales, 48</a:t>
            </a:r>
            <a:r>
              <a:rPr lang="es-CR" dirty="0"/>
              <a:t>(188), 658–670. </a:t>
            </a:r>
            <a:r>
              <a:rPr lang="es-CR" dirty="0">
                <a:hlinkClick r:id="rId6"/>
              </a:rPr>
              <a:t>https://doi.org/10.18257/raccefyn.2585</a:t>
            </a:r>
            <a:endParaRPr lang="es-CR" dirty="0"/>
          </a:p>
          <a:p>
            <a:pPr algn="just">
              <a:buNone/>
            </a:pPr>
            <a:r>
              <a:rPr lang="es-CR" dirty="0"/>
              <a:t>Cambronero-Bolaños, R., Silva-Benavides, M., Samper-Villarreal, J., &amp; Benavides-Varela, C. (2025). Cobertura, estructura vegetal y almacenamiento de carbono del manglar de Morales, Puntarenas, Costa Rica. </a:t>
            </a:r>
            <a:r>
              <a:rPr lang="es-CR" i="1" dirty="0"/>
              <a:t>Revista de Biología Tropical, 73</a:t>
            </a:r>
            <a:r>
              <a:rPr lang="es-CR" dirty="0"/>
              <a:t>(S1), e64042. </a:t>
            </a:r>
            <a:r>
              <a:rPr lang="es-CR" dirty="0">
                <a:hlinkClick r:id="rId7"/>
              </a:rPr>
              <a:t>https://doi.org/10.15517/rev.biol.trop..v73iS1.64042</a:t>
            </a:r>
            <a:endParaRPr lang="es-CR" dirty="0"/>
          </a:p>
          <a:p>
            <a:pPr algn="just">
              <a:buNone/>
            </a:pPr>
            <a:r>
              <a:rPr lang="es-CR" dirty="0"/>
              <a:t>Carvajal-Oses, M., Pérez-Molina, J. P., Herrera-Ulloa, Á., &amp; Moreira-Segura, C. (2024). Estructura y composición en un manglar del Pacífico Central de Costa Rica: población de moluscos de interés comercial. </a:t>
            </a:r>
            <a:r>
              <a:rPr lang="es-CR" i="1" dirty="0" err="1"/>
              <a:t>Uniciencia</a:t>
            </a:r>
            <a:r>
              <a:rPr lang="es-CR" i="1" dirty="0"/>
              <a:t>, 38</a:t>
            </a:r>
            <a:r>
              <a:rPr lang="es-CR" dirty="0"/>
              <a:t>(1), 1–19. </a:t>
            </a:r>
            <a:r>
              <a:rPr lang="es-CR" dirty="0">
                <a:hlinkClick r:id="rId8"/>
              </a:rPr>
              <a:t>https://doi.org/10.15359/ru.38-1.6</a:t>
            </a:r>
            <a:endParaRPr lang="es-CR" dirty="0"/>
          </a:p>
          <a:p>
            <a:pPr algn="just">
              <a:buNone/>
            </a:pPr>
            <a:r>
              <a:rPr lang="es-CR" dirty="0" err="1"/>
              <a:t>Garmaeepour</a:t>
            </a:r>
            <a:r>
              <a:rPr lang="es-CR" dirty="0"/>
              <a:t>, R., </a:t>
            </a:r>
            <a:r>
              <a:rPr lang="es-CR" dirty="0" err="1"/>
              <a:t>Alambeigi</a:t>
            </a:r>
            <a:r>
              <a:rPr lang="es-CR" dirty="0"/>
              <a:t>, A., </a:t>
            </a:r>
            <a:r>
              <a:rPr lang="es-CR" dirty="0" err="1"/>
              <a:t>Danehkar</a:t>
            </a:r>
            <a:r>
              <a:rPr lang="es-CR" dirty="0"/>
              <a:t>, A., &amp; </a:t>
            </a:r>
            <a:r>
              <a:rPr lang="es-CR" dirty="0" err="1"/>
              <a:t>Alizadeh</a:t>
            </a:r>
            <a:r>
              <a:rPr lang="es-CR" dirty="0"/>
              <a:t> </a:t>
            </a:r>
            <a:r>
              <a:rPr lang="es-CR" dirty="0" err="1"/>
              <a:t>Shabani</a:t>
            </a:r>
            <a:r>
              <a:rPr lang="es-CR" dirty="0"/>
              <a:t>, A. (2025). </a:t>
            </a:r>
            <a:r>
              <a:rPr lang="es-CR" dirty="0" err="1"/>
              <a:t>Mangrove</a:t>
            </a:r>
            <a:r>
              <a:rPr lang="es-CR" dirty="0"/>
              <a:t> </a:t>
            </a:r>
            <a:r>
              <a:rPr lang="es-CR" dirty="0" err="1"/>
              <a:t>forest</a:t>
            </a:r>
            <a:r>
              <a:rPr lang="es-CR" dirty="0"/>
              <a:t> </a:t>
            </a:r>
            <a:r>
              <a:rPr lang="es-CR" dirty="0" err="1"/>
              <a:t>ecosystem</a:t>
            </a:r>
            <a:r>
              <a:rPr lang="es-CR" dirty="0"/>
              <a:t> </a:t>
            </a:r>
            <a:r>
              <a:rPr lang="es-CR" dirty="0" err="1"/>
              <a:t>services</a:t>
            </a:r>
            <a:r>
              <a:rPr lang="es-CR" dirty="0"/>
              <a:t> and </a:t>
            </a:r>
            <a:r>
              <a:rPr lang="es-CR" dirty="0" err="1"/>
              <a:t>the</a:t>
            </a:r>
            <a:r>
              <a:rPr lang="es-CR" dirty="0"/>
              <a:t> social </a:t>
            </a:r>
            <a:r>
              <a:rPr lang="es-CR" dirty="0" err="1"/>
              <a:t>well-being</a:t>
            </a:r>
            <a:r>
              <a:rPr lang="es-CR" dirty="0"/>
              <a:t> </a:t>
            </a:r>
            <a:r>
              <a:rPr lang="es-CR" dirty="0" err="1"/>
              <a:t>of</a:t>
            </a:r>
            <a:r>
              <a:rPr lang="es-CR" dirty="0"/>
              <a:t> local </a:t>
            </a:r>
            <a:r>
              <a:rPr lang="es-CR" dirty="0" err="1"/>
              <a:t>communities</a:t>
            </a:r>
            <a:r>
              <a:rPr lang="es-CR" dirty="0"/>
              <a:t>: </a:t>
            </a:r>
            <a:r>
              <a:rPr lang="es-CR" dirty="0" err="1"/>
              <a:t>Unboxing</a:t>
            </a:r>
            <a:r>
              <a:rPr lang="es-CR" dirty="0"/>
              <a:t> a </a:t>
            </a:r>
            <a:r>
              <a:rPr lang="es-CR" dirty="0" err="1"/>
              <a:t>dilemma</a:t>
            </a:r>
            <a:r>
              <a:rPr lang="es-CR" dirty="0"/>
              <a:t>. </a:t>
            </a:r>
            <a:r>
              <a:rPr lang="es-CR" i="1" dirty="0" err="1"/>
              <a:t>Journal</a:t>
            </a:r>
            <a:r>
              <a:rPr lang="es-CR" i="1" dirty="0"/>
              <a:t> </a:t>
            </a:r>
            <a:r>
              <a:rPr lang="es-CR" i="1" dirty="0" err="1"/>
              <a:t>for</a:t>
            </a:r>
            <a:r>
              <a:rPr lang="es-CR" i="1" dirty="0"/>
              <a:t> </a:t>
            </a:r>
            <a:r>
              <a:rPr lang="es-CR" i="1" dirty="0" err="1"/>
              <a:t>Nature</a:t>
            </a:r>
            <a:r>
              <a:rPr lang="es-CR" i="1" dirty="0"/>
              <a:t> </a:t>
            </a:r>
            <a:r>
              <a:rPr lang="es-CR" i="1" dirty="0" err="1"/>
              <a:t>Conservation</a:t>
            </a:r>
            <a:r>
              <a:rPr lang="es-CR" i="1" dirty="0"/>
              <a:t>, 84</a:t>
            </a:r>
            <a:r>
              <a:rPr lang="es-CR" dirty="0"/>
              <a:t>, 126827. </a:t>
            </a:r>
            <a:r>
              <a:rPr lang="es-CR" dirty="0">
                <a:hlinkClick r:id="rId9"/>
              </a:rPr>
              <a:t>https://doi.org/10.1016/j.jnc.2025.126827</a:t>
            </a:r>
            <a:endParaRPr lang="es-CR" dirty="0"/>
          </a:p>
          <a:p>
            <a:pPr algn="just">
              <a:buNone/>
            </a:pPr>
            <a:r>
              <a:rPr lang="es-CR" dirty="0"/>
              <a:t>Hernández-Blanco, M., Costanza, R., &amp; Cifuentes-Jara, M. (2021). </a:t>
            </a:r>
            <a:r>
              <a:rPr lang="es-CR" dirty="0" err="1"/>
              <a:t>Economic</a:t>
            </a:r>
            <a:r>
              <a:rPr lang="es-CR" dirty="0"/>
              <a:t> </a:t>
            </a:r>
            <a:r>
              <a:rPr lang="es-CR" dirty="0" err="1"/>
              <a:t>valuation</a:t>
            </a:r>
            <a:r>
              <a:rPr lang="es-CR" dirty="0"/>
              <a:t> </a:t>
            </a:r>
            <a:r>
              <a:rPr lang="es-CR" dirty="0" err="1"/>
              <a:t>of</a:t>
            </a:r>
            <a:r>
              <a:rPr lang="es-CR" dirty="0"/>
              <a:t> </a:t>
            </a:r>
            <a:r>
              <a:rPr lang="es-CR" dirty="0" err="1"/>
              <a:t>the</a:t>
            </a:r>
            <a:r>
              <a:rPr lang="es-CR" dirty="0"/>
              <a:t> </a:t>
            </a:r>
            <a:r>
              <a:rPr lang="es-CR" dirty="0" err="1"/>
              <a:t>ecosystem</a:t>
            </a:r>
            <a:r>
              <a:rPr lang="es-CR" dirty="0"/>
              <a:t> </a:t>
            </a:r>
            <a:r>
              <a:rPr lang="es-CR" dirty="0" err="1"/>
              <a:t>services</a:t>
            </a:r>
            <a:r>
              <a:rPr lang="es-CR" dirty="0"/>
              <a:t> </a:t>
            </a:r>
            <a:r>
              <a:rPr lang="es-CR" dirty="0" err="1"/>
              <a:t>provided</a:t>
            </a:r>
            <a:r>
              <a:rPr lang="es-CR" dirty="0"/>
              <a:t> </a:t>
            </a:r>
            <a:r>
              <a:rPr lang="es-CR" dirty="0" err="1"/>
              <a:t>by</a:t>
            </a:r>
            <a:r>
              <a:rPr lang="es-CR" dirty="0"/>
              <a:t> </a:t>
            </a:r>
            <a:r>
              <a:rPr lang="es-CR" dirty="0" err="1"/>
              <a:t>the</a:t>
            </a:r>
            <a:r>
              <a:rPr lang="es-CR" dirty="0"/>
              <a:t> </a:t>
            </a:r>
            <a:r>
              <a:rPr lang="es-CR" dirty="0" err="1"/>
              <a:t>mangroves</a:t>
            </a:r>
            <a:r>
              <a:rPr lang="es-CR" dirty="0"/>
              <a:t> </a:t>
            </a:r>
            <a:r>
              <a:rPr lang="es-CR" dirty="0" err="1"/>
              <a:t>of</a:t>
            </a:r>
            <a:r>
              <a:rPr lang="es-CR" dirty="0"/>
              <a:t> </a:t>
            </a:r>
            <a:r>
              <a:rPr lang="es-CR" dirty="0" err="1"/>
              <a:t>the</a:t>
            </a:r>
            <a:r>
              <a:rPr lang="es-CR" dirty="0"/>
              <a:t> </a:t>
            </a:r>
            <a:r>
              <a:rPr lang="es-CR" dirty="0" err="1"/>
              <a:t>Gulf</a:t>
            </a:r>
            <a:r>
              <a:rPr lang="es-CR" dirty="0"/>
              <a:t> </a:t>
            </a:r>
            <a:r>
              <a:rPr lang="es-CR" dirty="0" err="1"/>
              <a:t>of</a:t>
            </a:r>
            <a:r>
              <a:rPr lang="es-CR" dirty="0"/>
              <a:t> Nicoya </a:t>
            </a:r>
            <a:r>
              <a:rPr lang="es-CR" dirty="0" err="1"/>
              <a:t>using</a:t>
            </a:r>
            <a:r>
              <a:rPr lang="es-CR" dirty="0"/>
              <a:t> a </a:t>
            </a:r>
            <a:r>
              <a:rPr lang="es-CR" dirty="0" err="1"/>
              <a:t>hybrid</a:t>
            </a:r>
            <a:r>
              <a:rPr lang="es-CR" dirty="0"/>
              <a:t> </a:t>
            </a:r>
            <a:r>
              <a:rPr lang="es-CR" dirty="0" err="1"/>
              <a:t>methodology</a:t>
            </a:r>
            <a:r>
              <a:rPr lang="es-CR" dirty="0"/>
              <a:t>. </a:t>
            </a:r>
            <a:r>
              <a:rPr lang="es-CR" i="1" dirty="0" err="1"/>
              <a:t>Ecosystem</a:t>
            </a:r>
            <a:r>
              <a:rPr lang="es-CR" i="1" dirty="0"/>
              <a:t> </a:t>
            </a:r>
            <a:r>
              <a:rPr lang="es-CR" i="1" dirty="0" err="1"/>
              <a:t>Services</a:t>
            </a:r>
            <a:r>
              <a:rPr lang="es-CR" i="1" dirty="0"/>
              <a:t>, 49</a:t>
            </a:r>
            <a:r>
              <a:rPr lang="es-CR" dirty="0"/>
              <a:t>, 101258. </a:t>
            </a:r>
            <a:r>
              <a:rPr lang="es-CR" dirty="0">
                <a:hlinkClick r:id="rId10"/>
              </a:rPr>
              <a:t>https://doi.org/10.1016/j.ecoser.2021.101258</a:t>
            </a:r>
            <a:endParaRPr lang="es-CR" dirty="0"/>
          </a:p>
          <a:p>
            <a:pPr algn="just">
              <a:buNone/>
            </a:pPr>
            <a:r>
              <a:rPr lang="es-CR" dirty="0"/>
              <a:t>Hernández-Hernández, E., Valdés-Velarde, E., Ugalde-Lezama, S., Márquez-</a:t>
            </a:r>
            <a:r>
              <a:rPr lang="es-CR" dirty="0" err="1"/>
              <a:t>Berber</a:t>
            </a:r>
            <a:r>
              <a:rPr lang="es-CR" dirty="0"/>
              <a:t>, S. R., &amp; Ávila-Flores, G. (2024). Global </a:t>
            </a:r>
            <a:r>
              <a:rPr lang="es-CR" dirty="0" err="1"/>
              <a:t>trends</a:t>
            </a:r>
            <a:r>
              <a:rPr lang="es-CR" dirty="0"/>
              <a:t> in blue </a:t>
            </a:r>
            <a:r>
              <a:rPr lang="es-CR" dirty="0" err="1"/>
              <a:t>carbon</a:t>
            </a:r>
            <a:r>
              <a:rPr lang="es-CR" dirty="0"/>
              <a:t> </a:t>
            </a:r>
            <a:r>
              <a:rPr lang="es-CR" dirty="0" err="1"/>
              <a:t>research</a:t>
            </a:r>
            <a:r>
              <a:rPr lang="es-CR" dirty="0"/>
              <a:t> in </a:t>
            </a:r>
            <a:r>
              <a:rPr lang="es-CR" dirty="0" err="1"/>
              <a:t>mangroves</a:t>
            </a:r>
            <a:r>
              <a:rPr lang="es-CR" dirty="0"/>
              <a:t>. </a:t>
            </a:r>
            <a:r>
              <a:rPr lang="es-CR" i="1" dirty="0"/>
              <a:t>Agro Productividad, 17</a:t>
            </a:r>
            <a:r>
              <a:rPr lang="es-CR" dirty="0"/>
              <a:t>(6), 131–140. </a:t>
            </a:r>
            <a:r>
              <a:rPr lang="es-CR" dirty="0">
                <a:hlinkClick r:id="rId11"/>
              </a:rPr>
              <a:t>https://doi.org/10.32854/agrop.v17i6.2818</a:t>
            </a:r>
            <a:endParaRPr lang="es-CR" dirty="0"/>
          </a:p>
          <a:p>
            <a:pPr algn="just">
              <a:buNone/>
            </a:pPr>
            <a:r>
              <a:rPr lang="es-CR" dirty="0"/>
              <a:t>Macera, L., </a:t>
            </a:r>
            <a:r>
              <a:rPr lang="es-CR" dirty="0" err="1"/>
              <a:t>Deslarzes</a:t>
            </a:r>
            <a:r>
              <a:rPr lang="es-CR" dirty="0"/>
              <a:t>, K., </a:t>
            </a:r>
            <a:r>
              <a:rPr lang="es-CR" dirty="0" err="1"/>
              <a:t>Crook</a:t>
            </a:r>
            <a:r>
              <a:rPr lang="es-CR" dirty="0"/>
              <a:t>, O. J., </a:t>
            </a:r>
            <a:r>
              <a:rPr lang="es-CR" dirty="0" err="1"/>
              <a:t>Pioch</a:t>
            </a:r>
            <a:r>
              <a:rPr lang="es-CR" dirty="0"/>
              <a:t>, S., &amp; </a:t>
            </a:r>
            <a:r>
              <a:rPr lang="es-CR" dirty="0" err="1"/>
              <a:t>Andrieu</a:t>
            </a:r>
            <a:r>
              <a:rPr lang="es-CR" dirty="0"/>
              <a:t>, J. (2024). </a:t>
            </a:r>
            <a:r>
              <a:rPr lang="es-CR" dirty="0" err="1"/>
              <a:t>Monitoring</a:t>
            </a:r>
            <a:r>
              <a:rPr lang="es-CR" dirty="0"/>
              <a:t> </a:t>
            </a:r>
            <a:r>
              <a:rPr lang="es-CR" dirty="0" err="1"/>
              <a:t>mangrove</a:t>
            </a:r>
            <a:r>
              <a:rPr lang="es-CR" dirty="0"/>
              <a:t> </a:t>
            </a:r>
            <a:r>
              <a:rPr lang="es-CR" dirty="0" err="1"/>
              <a:t>restoration</a:t>
            </a:r>
            <a:r>
              <a:rPr lang="es-CR" dirty="0"/>
              <a:t> </a:t>
            </a:r>
            <a:r>
              <a:rPr lang="es-CR" dirty="0" err="1"/>
              <a:t>projects</a:t>
            </a:r>
            <a:r>
              <a:rPr lang="es-CR" dirty="0"/>
              <a:t> in Senegal, </a:t>
            </a:r>
            <a:r>
              <a:rPr lang="es-CR" dirty="0" err="1"/>
              <a:t>Benin</a:t>
            </a:r>
            <a:r>
              <a:rPr lang="es-CR" dirty="0"/>
              <a:t>, Costa Rica, and </a:t>
            </a:r>
            <a:r>
              <a:rPr lang="es-CR" dirty="0" err="1"/>
              <a:t>Philippines</a:t>
            </a:r>
            <a:r>
              <a:rPr lang="es-CR" dirty="0"/>
              <a:t> </a:t>
            </a:r>
            <a:r>
              <a:rPr lang="es-CR" dirty="0" err="1"/>
              <a:t>using</a:t>
            </a:r>
            <a:r>
              <a:rPr lang="es-CR" dirty="0"/>
              <a:t> remote </a:t>
            </a:r>
            <a:r>
              <a:rPr lang="es-CR" dirty="0" err="1"/>
              <a:t>sensing</a:t>
            </a:r>
            <a:r>
              <a:rPr lang="es-CR" dirty="0"/>
              <a:t>. </a:t>
            </a:r>
            <a:r>
              <a:rPr lang="es-CR" i="1" dirty="0" err="1"/>
              <a:t>Dynamiques</a:t>
            </a:r>
            <a:r>
              <a:rPr lang="es-CR" i="1" dirty="0"/>
              <a:t> </a:t>
            </a:r>
            <a:r>
              <a:rPr lang="es-CR" i="1" dirty="0" err="1"/>
              <a:t>Environnementales</a:t>
            </a:r>
            <a:r>
              <a:rPr lang="es-CR" i="1" dirty="0"/>
              <a:t>, 53</a:t>
            </a:r>
            <a:r>
              <a:rPr lang="es-CR" dirty="0"/>
              <a:t>. </a:t>
            </a:r>
            <a:r>
              <a:rPr lang="es-CR" dirty="0">
                <a:hlinkClick r:id="rId12"/>
              </a:rPr>
              <a:t>https://doi.org/10.4000/1210m</a:t>
            </a:r>
            <a:endParaRPr lang="es-CR" dirty="0"/>
          </a:p>
          <a:p>
            <a:pPr algn="just">
              <a:buNone/>
            </a:pPr>
            <a:r>
              <a:rPr lang="es-CR" dirty="0"/>
              <a:t>Moya, R., Tenorio, C., Torres-Gómez, D., &amp; Cifuentes-Jara, M. (2024). </a:t>
            </a:r>
            <a:r>
              <a:rPr lang="es-CR" dirty="0" err="1"/>
              <a:t>Variation</a:t>
            </a:r>
            <a:r>
              <a:rPr lang="es-CR" dirty="0"/>
              <a:t> in </a:t>
            </a:r>
            <a:r>
              <a:rPr lang="es-CR" dirty="0" err="1"/>
              <a:t>annual</a:t>
            </a:r>
            <a:r>
              <a:rPr lang="es-CR" dirty="0"/>
              <a:t> ring and </a:t>
            </a:r>
            <a:r>
              <a:rPr lang="es-CR" dirty="0" err="1"/>
              <a:t>wood</a:t>
            </a:r>
            <a:r>
              <a:rPr lang="es-CR" dirty="0"/>
              <a:t> </a:t>
            </a:r>
            <a:r>
              <a:rPr lang="es-CR" dirty="0" err="1"/>
              <a:t>anatomy</a:t>
            </a:r>
            <a:r>
              <a:rPr lang="es-CR" dirty="0"/>
              <a:t> </a:t>
            </a:r>
            <a:r>
              <a:rPr lang="es-CR" dirty="0" err="1"/>
              <a:t>of</a:t>
            </a:r>
            <a:r>
              <a:rPr lang="es-CR" dirty="0"/>
              <a:t> </a:t>
            </a:r>
            <a:r>
              <a:rPr lang="es-CR" dirty="0" err="1"/>
              <a:t>six</a:t>
            </a:r>
            <a:r>
              <a:rPr lang="es-CR" dirty="0"/>
              <a:t> </a:t>
            </a:r>
            <a:r>
              <a:rPr lang="es-CR" dirty="0" err="1"/>
              <a:t>tree</a:t>
            </a:r>
            <a:r>
              <a:rPr lang="es-CR" dirty="0"/>
              <a:t> </a:t>
            </a:r>
            <a:r>
              <a:rPr lang="es-CR" dirty="0" err="1"/>
              <a:t>mangrove</a:t>
            </a:r>
            <a:r>
              <a:rPr lang="es-CR" dirty="0"/>
              <a:t> </a:t>
            </a:r>
            <a:r>
              <a:rPr lang="es-CR" dirty="0" err="1"/>
              <a:t>species</a:t>
            </a:r>
            <a:r>
              <a:rPr lang="es-CR" dirty="0"/>
              <a:t> in </a:t>
            </a:r>
            <a:r>
              <a:rPr lang="es-CR" dirty="0" err="1"/>
              <a:t>the</a:t>
            </a:r>
            <a:r>
              <a:rPr lang="es-CR" dirty="0"/>
              <a:t> Nicoya </a:t>
            </a:r>
            <a:r>
              <a:rPr lang="es-CR" dirty="0" err="1"/>
              <a:t>Gulf</a:t>
            </a:r>
            <a:r>
              <a:rPr lang="es-CR" dirty="0"/>
              <a:t> </a:t>
            </a:r>
            <a:r>
              <a:rPr lang="es-CR" dirty="0" err="1"/>
              <a:t>of</a:t>
            </a:r>
            <a:r>
              <a:rPr lang="es-CR" dirty="0"/>
              <a:t> Costa Rica. </a:t>
            </a:r>
            <a:r>
              <a:rPr lang="es-CR" i="1" dirty="0" err="1"/>
              <a:t>Water</a:t>
            </a:r>
            <a:r>
              <a:rPr lang="es-CR" i="1" dirty="0"/>
              <a:t>, 16</a:t>
            </a:r>
            <a:r>
              <a:rPr lang="es-CR" dirty="0"/>
              <a:t>(11), 3207. </a:t>
            </a:r>
            <a:r>
              <a:rPr lang="es-CR" dirty="0">
                <a:hlinkClick r:id="rId13"/>
              </a:rPr>
              <a:t>https://doi.org/10.3390/w16223207</a:t>
            </a:r>
            <a:endParaRPr lang="es-CR" dirty="0"/>
          </a:p>
          <a:p>
            <a:pPr algn="just">
              <a:buNone/>
            </a:pPr>
            <a:r>
              <a:rPr lang="es-CR" dirty="0"/>
              <a:t>Müller, M., Santini, N. S., Samper-Villarreal, J., </a:t>
            </a:r>
            <a:r>
              <a:rPr lang="es-CR" dirty="0" err="1"/>
              <a:t>Jiang</a:t>
            </a:r>
            <a:r>
              <a:rPr lang="es-CR" dirty="0"/>
              <a:t>, S., </a:t>
            </a:r>
            <a:r>
              <a:rPr lang="es-CR" dirty="0" err="1"/>
              <a:t>Mujahid</a:t>
            </a:r>
            <a:r>
              <a:rPr lang="es-CR" dirty="0"/>
              <a:t>, A., Oakes, J., Vo, T., &amp; Zhang, J. (2025). Editorial: Tropical blue </a:t>
            </a:r>
            <a:r>
              <a:rPr lang="es-CR" dirty="0" err="1"/>
              <a:t>carbon</a:t>
            </a:r>
            <a:r>
              <a:rPr lang="es-CR" dirty="0"/>
              <a:t>: </a:t>
            </a:r>
            <a:r>
              <a:rPr lang="es-CR" dirty="0" err="1"/>
              <a:t>challenges</a:t>
            </a:r>
            <a:r>
              <a:rPr lang="es-CR" dirty="0"/>
              <a:t> and </a:t>
            </a:r>
            <a:r>
              <a:rPr lang="es-CR" dirty="0" err="1"/>
              <a:t>opportunities</a:t>
            </a:r>
            <a:r>
              <a:rPr lang="es-CR" dirty="0"/>
              <a:t>. </a:t>
            </a:r>
            <a:r>
              <a:rPr lang="es-CR" i="1" dirty="0" err="1"/>
              <a:t>Frontiers</a:t>
            </a:r>
            <a:r>
              <a:rPr lang="es-CR" i="1" dirty="0"/>
              <a:t> in Marine </a:t>
            </a:r>
            <a:r>
              <a:rPr lang="es-CR" i="1" dirty="0" err="1"/>
              <a:t>Science</a:t>
            </a:r>
            <a:r>
              <a:rPr lang="es-CR" i="1" dirty="0"/>
              <a:t>, 12</a:t>
            </a:r>
            <a:r>
              <a:rPr lang="es-CR" dirty="0"/>
              <a:t>, 1552817. </a:t>
            </a:r>
            <a:r>
              <a:rPr lang="es-CR" dirty="0">
                <a:hlinkClick r:id="rId14"/>
              </a:rPr>
              <a:t>https://doi.org/10.3389/fmars.2025.1552817</a:t>
            </a:r>
            <a:endParaRPr lang="es-CR" dirty="0"/>
          </a:p>
          <a:p>
            <a:pPr algn="just">
              <a:buNone/>
            </a:pPr>
            <a:r>
              <a:rPr lang="es-CR" dirty="0" err="1"/>
              <a:t>Raihan</a:t>
            </a:r>
            <a:r>
              <a:rPr lang="es-CR" dirty="0"/>
              <a:t>, A. (2023). A </a:t>
            </a:r>
            <a:r>
              <a:rPr lang="es-CR" dirty="0" err="1"/>
              <a:t>review</a:t>
            </a:r>
            <a:r>
              <a:rPr lang="es-CR" dirty="0"/>
              <a:t> </a:t>
            </a:r>
            <a:r>
              <a:rPr lang="es-CR" dirty="0" err="1"/>
              <a:t>of</a:t>
            </a:r>
            <a:r>
              <a:rPr lang="es-CR" dirty="0"/>
              <a:t> tropical blue </a:t>
            </a:r>
            <a:r>
              <a:rPr lang="es-CR" dirty="0" err="1"/>
              <a:t>carbon</a:t>
            </a:r>
            <a:r>
              <a:rPr lang="es-CR" dirty="0"/>
              <a:t> </a:t>
            </a:r>
            <a:r>
              <a:rPr lang="es-CR" dirty="0" err="1"/>
              <a:t>ecosystems</a:t>
            </a:r>
            <a:r>
              <a:rPr lang="es-CR" dirty="0"/>
              <a:t> </a:t>
            </a:r>
            <a:r>
              <a:rPr lang="es-CR" dirty="0" err="1"/>
              <a:t>for</a:t>
            </a:r>
            <a:r>
              <a:rPr lang="es-CR" dirty="0"/>
              <a:t> </a:t>
            </a:r>
            <a:r>
              <a:rPr lang="es-CR" dirty="0" err="1"/>
              <a:t>climate</a:t>
            </a:r>
            <a:r>
              <a:rPr lang="es-CR" dirty="0"/>
              <a:t> </a:t>
            </a:r>
            <a:r>
              <a:rPr lang="es-CR" dirty="0" err="1"/>
              <a:t>change</a:t>
            </a:r>
            <a:r>
              <a:rPr lang="es-CR" dirty="0"/>
              <a:t> </a:t>
            </a:r>
            <a:r>
              <a:rPr lang="es-CR" dirty="0" err="1"/>
              <a:t>mitigation</a:t>
            </a:r>
            <a:r>
              <a:rPr lang="es-CR" dirty="0"/>
              <a:t>. </a:t>
            </a:r>
            <a:r>
              <a:rPr lang="es-CR" i="1" dirty="0" err="1"/>
              <a:t>Journal</a:t>
            </a:r>
            <a:r>
              <a:rPr lang="es-CR" i="1" dirty="0"/>
              <a:t> </a:t>
            </a:r>
            <a:r>
              <a:rPr lang="es-CR" i="1" dirty="0" err="1"/>
              <a:t>of</a:t>
            </a:r>
            <a:r>
              <a:rPr lang="es-CR" i="1" dirty="0"/>
              <a:t> </a:t>
            </a:r>
            <a:r>
              <a:rPr lang="es-CR" i="1" dirty="0" err="1"/>
              <a:t>Environmental</a:t>
            </a:r>
            <a:r>
              <a:rPr lang="es-CR" i="1" dirty="0"/>
              <a:t> </a:t>
            </a:r>
            <a:r>
              <a:rPr lang="es-CR" i="1" dirty="0" err="1"/>
              <a:t>Science</a:t>
            </a:r>
            <a:r>
              <a:rPr lang="es-CR" i="1" dirty="0"/>
              <a:t> and </a:t>
            </a:r>
            <a:r>
              <a:rPr lang="es-CR" i="1" dirty="0" err="1"/>
              <a:t>Economics</a:t>
            </a:r>
            <a:r>
              <a:rPr lang="es-CR" i="1" dirty="0"/>
              <a:t>, 2</a:t>
            </a:r>
            <a:r>
              <a:rPr lang="es-CR" dirty="0"/>
              <a:t>(4), 14–24. </a:t>
            </a:r>
            <a:r>
              <a:rPr lang="es-CR" dirty="0">
                <a:hlinkClick r:id="rId15"/>
              </a:rPr>
              <a:t>https://doi.org/10.56556/jescae.v2i4.602</a:t>
            </a:r>
            <a:endParaRPr lang="es-CR" dirty="0"/>
          </a:p>
          <a:p>
            <a:pPr algn="just">
              <a:buNone/>
            </a:pPr>
            <a:r>
              <a:rPr lang="es-CR" dirty="0"/>
              <a:t>Segaran, T. C., </a:t>
            </a:r>
            <a:r>
              <a:rPr lang="es-CR" dirty="0" err="1"/>
              <a:t>Azra</a:t>
            </a:r>
            <a:r>
              <a:rPr lang="es-CR" dirty="0"/>
              <a:t>, M. N., </a:t>
            </a:r>
            <a:r>
              <a:rPr lang="es-CR" dirty="0" err="1"/>
              <a:t>Lananan</a:t>
            </a:r>
            <a:r>
              <a:rPr lang="es-CR" dirty="0"/>
              <a:t>, F., </a:t>
            </a:r>
            <a:r>
              <a:rPr lang="es-CR" dirty="0" err="1"/>
              <a:t>Burlakovs</a:t>
            </a:r>
            <a:r>
              <a:rPr lang="es-CR" dirty="0"/>
              <a:t>, J., </a:t>
            </a:r>
            <a:r>
              <a:rPr lang="es-CR" dirty="0" err="1"/>
              <a:t>Vincevica-Gaile</a:t>
            </a:r>
            <a:r>
              <a:rPr lang="es-CR" dirty="0"/>
              <a:t>, Z., </a:t>
            </a:r>
            <a:r>
              <a:rPr lang="es-CR" dirty="0" err="1"/>
              <a:t>Rudovica</a:t>
            </a:r>
            <a:r>
              <a:rPr lang="es-CR" dirty="0"/>
              <a:t>, V., </a:t>
            </a:r>
            <a:r>
              <a:rPr lang="es-CR" dirty="0" err="1"/>
              <a:t>Grinfelde</a:t>
            </a:r>
            <a:r>
              <a:rPr lang="es-CR" dirty="0"/>
              <a:t>, I., </a:t>
            </a:r>
            <a:r>
              <a:rPr lang="es-CR" dirty="0" err="1"/>
              <a:t>Rahim</a:t>
            </a:r>
            <a:r>
              <a:rPr lang="es-CR" dirty="0"/>
              <a:t>, N. H. A., &amp; </a:t>
            </a:r>
            <a:r>
              <a:rPr lang="es-CR" dirty="0" err="1"/>
              <a:t>Satyanarayana</a:t>
            </a:r>
            <a:r>
              <a:rPr lang="es-CR" dirty="0"/>
              <a:t>, B. (2023). </a:t>
            </a:r>
            <a:r>
              <a:rPr lang="es-CR" dirty="0" err="1"/>
              <a:t>Mapping</a:t>
            </a:r>
            <a:r>
              <a:rPr lang="es-CR" dirty="0"/>
              <a:t> </a:t>
            </a:r>
            <a:r>
              <a:rPr lang="es-CR" dirty="0" err="1"/>
              <a:t>the</a:t>
            </a:r>
            <a:r>
              <a:rPr lang="es-CR" dirty="0"/>
              <a:t> link </a:t>
            </a:r>
            <a:r>
              <a:rPr lang="es-CR" dirty="0" err="1"/>
              <a:t>between</a:t>
            </a:r>
            <a:r>
              <a:rPr lang="es-CR" dirty="0"/>
              <a:t> </a:t>
            </a:r>
            <a:r>
              <a:rPr lang="es-CR" dirty="0" err="1"/>
              <a:t>climate</a:t>
            </a:r>
            <a:r>
              <a:rPr lang="es-CR" dirty="0"/>
              <a:t> </a:t>
            </a:r>
            <a:r>
              <a:rPr lang="es-CR" dirty="0" err="1"/>
              <a:t>change</a:t>
            </a:r>
            <a:r>
              <a:rPr lang="es-CR" dirty="0"/>
              <a:t> and </a:t>
            </a:r>
            <a:r>
              <a:rPr lang="es-CR" dirty="0" err="1"/>
              <a:t>mangrove</a:t>
            </a:r>
            <a:r>
              <a:rPr lang="es-CR" dirty="0"/>
              <a:t> </a:t>
            </a:r>
            <a:r>
              <a:rPr lang="es-CR" dirty="0" err="1"/>
              <a:t>forest</a:t>
            </a:r>
            <a:r>
              <a:rPr lang="es-CR" dirty="0"/>
              <a:t>: A global </a:t>
            </a:r>
            <a:r>
              <a:rPr lang="es-CR" dirty="0" err="1"/>
              <a:t>overview</a:t>
            </a:r>
            <a:r>
              <a:rPr lang="es-CR" dirty="0"/>
              <a:t> </a:t>
            </a:r>
            <a:r>
              <a:rPr lang="es-CR" dirty="0" err="1"/>
              <a:t>of</a:t>
            </a:r>
            <a:r>
              <a:rPr lang="es-CR" dirty="0"/>
              <a:t> </a:t>
            </a:r>
            <a:r>
              <a:rPr lang="es-CR" dirty="0" err="1"/>
              <a:t>the</a:t>
            </a:r>
            <a:r>
              <a:rPr lang="es-CR" dirty="0"/>
              <a:t> </a:t>
            </a:r>
            <a:r>
              <a:rPr lang="es-CR" dirty="0" err="1"/>
              <a:t>literature</a:t>
            </a:r>
            <a:r>
              <a:rPr lang="es-CR" dirty="0"/>
              <a:t>. </a:t>
            </a:r>
            <a:r>
              <a:rPr lang="es-CR" i="1" dirty="0" err="1"/>
              <a:t>Forests</a:t>
            </a:r>
            <a:r>
              <a:rPr lang="es-CR" i="1" dirty="0"/>
              <a:t>, 14</a:t>
            </a:r>
            <a:r>
              <a:rPr lang="es-CR" dirty="0"/>
              <a:t>(2), 421. </a:t>
            </a:r>
            <a:r>
              <a:rPr lang="es-CR" dirty="0">
                <a:hlinkClick r:id="rId16"/>
              </a:rPr>
              <a:t>https://doi.org/10.3390/f14020421</a:t>
            </a:r>
            <a:endParaRPr lang="es-CR" dirty="0"/>
          </a:p>
          <a:p>
            <a:pPr algn="just">
              <a:buNone/>
            </a:pPr>
            <a:r>
              <a:rPr lang="es-CR" dirty="0" err="1"/>
              <a:t>Sievers</a:t>
            </a:r>
            <a:r>
              <a:rPr lang="es-CR" dirty="0"/>
              <a:t>, M., Brown, C. J., </a:t>
            </a:r>
            <a:r>
              <a:rPr lang="es-CR" dirty="0" err="1"/>
              <a:t>McGowan</a:t>
            </a:r>
            <a:r>
              <a:rPr lang="es-CR" dirty="0"/>
              <a:t>, J., </a:t>
            </a:r>
            <a:r>
              <a:rPr lang="es-CR" dirty="0" err="1"/>
              <a:t>Turschwell</a:t>
            </a:r>
            <a:r>
              <a:rPr lang="es-CR" dirty="0"/>
              <a:t>, M. P., </a:t>
            </a:r>
            <a:r>
              <a:rPr lang="es-CR" dirty="0" err="1"/>
              <a:t>Buelow</a:t>
            </a:r>
            <a:r>
              <a:rPr lang="es-CR" dirty="0"/>
              <a:t>, C. A., </a:t>
            </a:r>
            <a:r>
              <a:rPr lang="es-CR" dirty="0" err="1"/>
              <a:t>Holgate</a:t>
            </a:r>
            <a:r>
              <a:rPr lang="es-CR" dirty="0"/>
              <a:t>, B., Pearson, R. M., Adame, M. F., </a:t>
            </a:r>
            <a:r>
              <a:rPr lang="es-CR" dirty="0" err="1"/>
              <a:t>Andradi</a:t>
            </a:r>
            <a:r>
              <a:rPr lang="es-CR" dirty="0"/>
              <a:t>-Brown, D. A., </a:t>
            </a:r>
            <a:r>
              <a:rPr lang="es-CR" dirty="0" err="1"/>
              <a:t>Arnell</a:t>
            </a:r>
            <a:r>
              <a:rPr lang="es-CR" dirty="0"/>
              <a:t>, A., Mackey, B. G., </a:t>
            </a:r>
            <a:r>
              <a:rPr lang="es-CR" dirty="0" err="1"/>
              <a:t>zu</a:t>
            </a:r>
            <a:r>
              <a:rPr lang="es-CR" dirty="0"/>
              <a:t> </a:t>
            </a:r>
            <a:r>
              <a:rPr lang="es-CR" dirty="0" err="1"/>
              <a:t>Ermgassen</a:t>
            </a:r>
            <a:r>
              <a:rPr lang="es-CR" dirty="0"/>
              <a:t>, P. S. E., Gosling, J., </a:t>
            </a:r>
            <a:r>
              <a:rPr lang="es-CR" dirty="0" err="1"/>
              <a:t>McOwen</a:t>
            </a:r>
            <a:r>
              <a:rPr lang="es-CR" dirty="0"/>
              <a:t>, C. J., </a:t>
            </a:r>
            <a:r>
              <a:rPr lang="es-CR" dirty="0" err="1"/>
              <a:t>Worthington</a:t>
            </a:r>
            <a:r>
              <a:rPr lang="es-CR" dirty="0"/>
              <a:t>, T. A., &amp; Connolly, R. M. (2023). </a:t>
            </a:r>
            <a:r>
              <a:rPr lang="es-CR" dirty="0" err="1"/>
              <a:t>Co-occurrence</a:t>
            </a:r>
            <a:r>
              <a:rPr lang="es-CR" dirty="0"/>
              <a:t> </a:t>
            </a:r>
            <a:r>
              <a:rPr lang="es-CR" dirty="0" err="1"/>
              <a:t>of</a:t>
            </a:r>
            <a:r>
              <a:rPr lang="es-CR" dirty="0"/>
              <a:t> </a:t>
            </a:r>
            <a:r>
              <a:rPr lang="es-CR" dirty="0" err="1"/>
              <a:t>biodiversity</a:t>
            </a:r>
            <a:r>
              <a:rPr lang="es-CR" dirty="0"/>
              <a:t>, </a:t>
            </a:r>
            <a:r>
              <a:rPr lang="es-CR" dirty="0" err="1"/>
              <a:t>carbon</a:t>
            </a:r>
            <a:r>
              <a:rPr lang="es-CR" dirty="0"/>
              <a:t> </a:t>
            </a:r>
            <a:r>
              <a:rPr lang="es-CR" dirty="0" err="1"/>
              <a:t>storage</a:t>
            </a:r>
            <a:r>
              <a:rPr lang="es-CR" dirty="0"/>
              <a:t>, </a:t>
            </a:r>
            <a:r>
              <a:rPr lang="es-CR" dirty="0" err="1"/>
              <a:t>coastal</a:t>
            </a:r>
            <a:r>
              <a:rPr lang="es-CR" dirty="0"/>
              <a:t> </a:t>
            </a:r>
            <a:r>
              <a:rPr lang="es-CR" dirty="0" err="1"/>
              <a:t>protection</a:t>
            </a:r>
            <a:r>
              <a:rPr lang="es-CR" dirty="0"/>
              <a:t>, and </a:t>
            </a:r>
            <a:r>
              <a:rPr lang="es-CR" dirty="0" err="1"/>
              <a:t>fish</a:t>
            </a:r>
            <a:r>
              <a:rPr lang="es-CR" dirty="0"/>
              <a:t> and </a:t>
            </a:r>
            <a:r>
              <a:rPr lang="es-CR" dirty="0" err="1"/>
              <a:t>invertebrate</a:t>
            </a:r>
            <a:r>
              <a:rPr lang="es-CR" dirty="0"/>
              <a:t> </a:t>
            </a:r>
            <a:r>
              <a:rPr lang="es-CR" dirty="0" err="1"/>
              <a:t>production</a:t>
            </a:r>
            <a:r>
              <a:rPr lang="es-CR" dirty="0"/>
              <a:t> </a:t>
            </a:r>
            <a:r>
              <a:rPr lang="es-CR" dirty="0" err="1"/>
              <a:t>to</a:t>
            </a:r>
            <a:r>
              <a:rPr lang="es-CR" dirty="0"/>
              <a:t> </a:t>
            </a:r>
            <a:r>
              <a:rPr lang="es-CR" dirty="0" err="1"/>
              <a:t>inform</a:t>
            </a:r>
            <a:r>
              <a:rPr lang="es-CR" dirty="0"/>
              <a:t> global </a:t>
            </a:r>
            <a:r>
              <a:rPr lang="es-CR" dirty="0" err="1"/>
              <a:t>mangrove</a:t>
            </a:r>
            <a:r>
              <a:rPr lang="es-CR" dirty="0"/>
              <a:t> </a:t>
            </a:r>
            <a:r>
              <a:rPr lang="es-CR" dirty="0" err="1"/>
              <a:t>conservation</a:t>
            </a:r>
            <a:r>
              <a:rPr lang="es-CR" dirty="0"/>
              <a:t> </a:t>
            </a:r>
            <a:r>
              <a:rPr lang="es-CR" dirty="0" err="1"/>
              <a:t>planning</a:t>
            </a:r>
            <a:r>
              <a:rPr lang="es-CR" dirty="0"/>
              <a:t>. </a:t>
            </a:r>
            <a:r>
              <a:rPr lang="es-CR" i="1" dirty="0" err="1"/>
              <a:t>Science</a:t>
            </a:r>
            <a:r>
              <a:rPr lang="es-CR" i="1" dirty="0"/>
              <a:t> </a:t>
            </a:r>
            <a:r>
              <a:rPr lang="es-CR" i="1" dirty="0" err="1"/>
              <a:t>of</a:t>
            </a:r>
            <a:r>
              <a:rPr lang="es-CR" i="1" dirty="0"/>
              <a:t> </a:t>
            </a:r>
            <a:r>
              <a:rPr lang="es-CR" i="1" dirty="0" err="1"/>
              <a:t>the</a:t>
            </a:r>
            <a:r>
              <a:rPr lang="es-CR" i="1" dirty="0"/>
              <a:t> Total </a:t>
            </a:r>
            <a:r>
              <a:rPr lang="es-CR" i="1" dirty="0" err="1"/>
              <a:t>Environment</a:t>
            </a:r>
            <a:r>
              <a:rPr lang="es-CR" i="1" dirty="0"/>
              <a:t>, 904</a:t>
            </a:r>
            <a:r>
              <a:rPr lang="es-CR" dirty="0"/>
              <a:t>, 166357. </a:t>
            </a:r>
            <a:r>
              <a:rPr lang="es-CR" dirty="0">
                <a:hlinkClick r:id="rId17"/>
              </a:rPr>
              <a:t>https://doi.org/10.1016/j.scitotenv.2023.166357</a:t>
            </a:r>
            <a:endParaRPr lang="es-CR" dirty="0"/>
          </a:p>
          <a:p>
            <a:pPr algn="just">
              <a:buNone/>
            </a:pPr>
            <a:r>
              <a:rPr lang="es-CR" dirty="0"/>
              <a:t>Sistema Nacional de Áreas de Conservación (SINAC). (2018). </a:t>
            </a:r>
            <a:r>
              <a:rPr lang="es-CR" i="1" dirty="0"/>
              <a:t>Servicios ecosistémicos provistos por los manglares</a:t>
            </a:r>
            <a:r>
              <a:rPr lang="es-CR" dirty="0"/>
              <a:t>. Ministerio de Ambiente y Energía.</a:t>
            </a:r>
          </a:p>
          <a:p>
            <a:pPr algn="just"/>
            <a:r>
              <a:rPr lang="es-CR" dirty="0"/>
              <a:t>SINAC &amp; Universidad Nacional. (2020). </a:t>
            </a:r>
            <a:r>
              <a:rPr lang="es-CR" i="1" dirty="0"/>
              <a:t>Protocolo para el monitoreo ecológico de manglares en Costa Rica</a:t>
            </a:r>
            <a:r>
              <a:rPr lang="es-CR" dirty="0"/>
              <a:t>. Proyecto Humedales SINAC–PNUD–GEF. </a:t>
            </a:r>
            <a:r>
              <a:rPr lang="es-CR" dirty="0">
                <a:hlinkClick r:id="rId18"/>
              </a:rPr>
              <a:t>https://www.sinac.go.cr</a:t>
            </a:r>
            <a:endParaRPr lang="es-CR" dirty="0"/>
          </a:p>
          <a:p>
            <a:pPr algn="just"/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951268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1F7B8EA0-44A6-6628-318C-172947E76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A80065F9-D9DD-233E-97A8-34E351A858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1" cy="15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extLst>
              <a:ext uri="{FF2B5EF4-FFF2-40B4-BE49-F238E27FC236}">
                <a16:creationId xmlns:a16="http://schemas.microsoft.com/office/drawing/2014/main" id="{63336C89-8428-B105-D2E7-90833E288E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832"/>
          <a:stretch/>
        </p:blipFill>
        <p:spPr>
          <a:xfrm>
            <a:off x="0" y="8595724"/>
            <a:ext cx="18288001" cy="16912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E76C01B-DC5B-AD24-D34C-ADBF26D4809F}"/>
              </a:ext>
            </a:extLst>
          </p:cNvPr>
          <p:cNvSpPr txBox="1"/>
          <p:nvPr/>
        </p:nvSpPr>
        <p:spPr>
          <a:xfrm>
            <a:off x="3160294" y="2005263"/>
            <a:ext cx="11967411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chemeClr val="tx1"/>
                </a:solidFill>
              </a:rPr>
              <a:t>Universidad Nacional </a:t>
            </a:r>
          </a:p>
          <a:p>
            <a:pPr algn="ctr"/>
            <a:r>
              <a:rPr lang="es-MX" sz="3000" b="1" dirty="0">
                <a:solidFill>
                  <a:schemeClr val="tx1"/>
                </a:solidFill>
              </a:rPr>
              <a:t>Escuela de Ciencias Biológicas</a:t>
            </a:r>
          </a:p>
          <a:p>
            <a:pPr algn="ctr"/>
            <a:endParaRPr lang="es-MX" sz="3000" dirty="0"/>
          </a:p>
          <a:p>
            <a:pPr algn="ctr"/>
            <a:endParaRPr lang="es-MX" sz="3000" dirty="0"/>
          </a:p>
          <a:p>
            <a:pPr algn="ctr"/>
            <a:r>
              <a:rPr lang="es-MX" sz="3000" b="1" dirty="0"/>
              <a:t>Exponente</a:t>
            </a:r>
          </a:p>
          <a:p>
            <a:pPr algn="ctr"/>
            <a:r>
              <a:rPr lang="es-MX" sz="3000" b="1" dirty="0"/>
              <a:t>Dra. Milagro Carvajal Oses</a:t>
            </a:r>
          </a:p>
          <a:p>
            <a:pPr algn="ctr"/>
            <a:endParaRPr lang="es-MX" sz="3000" b="1" dirty="0"/>
          </a:p>
          <a:p>
            <a:pPr algn="ctr"/>
            <a:endParaRPr lang="es-MX" sz="3000" b="1" dirty="0"/>
          </a:p>
          <a:p>
            <a:pPr algn="ctr"/>
            <a:r>
              <a:rPr lang="es-MX" sz="3000" b="1" dirty="0"/>
              <a:t>Tema:</a:t>
            </a:r>
          </a:p>
          <a:p>
            <a:pPr algn="ctr"/>
            <a:r>
              <a:rPr lang="es-MX" sz="3000" b="1" dirty="0"/>
              <a:t>Manglares: Biodiversidad, Resiliencia y Captura de carbono.</a:t>
            </a:r>
          </a:p>
          <a:p>
            <a:pPr algn="ctr"/>
            <a:endParaRPr lang="es-MX" sz="3000" b="1" dirty="0"/>
          </a:p>
          <a:p>
            <a:pPr algn="ctr"/>
            <a:endParaRPr lang="es-MX" sz="3000" b="1" dirty="0"/>
          </a:p>
          <a:p>
            <a:pPr algn="ctr"/>
            <a:r>
              <a:rPr lang="es-MX" sz="3000" b="1" dirty="0"/>
              <a:t>2025</a:t>
            </a:r>
          </a:p>
          <a:p>
            <a:pPr algn="ctr"/>
            <a:r>
              <a:rPr lang="es-MX" sz="3000" b="1" dirty="0"/>
              <a:t>Costa Rica</a:t>
            </a:r>
          </a:p>
          <a:p>
            <a:pPr algn="ctr"/>
            <a:endParaRPr lang="es-CR" sz="3000" b="1" dirty="0"/>
          </a:p>
        </p:txBody>
      </p:sp>
      <p:pic>
        <p:nvPicPr>
          <p:cNvPr id="3" name="0 Imagen" descr="Un dibujo de una cara feliz&#10;&#10;El contenido generado por IA puede ser incorrecto.">
            <a:extLst>
              <a:ext uri="{FF2B5EF4-FFF2-40B4-BE49-F238E27FC236}">
                <a16:creationId xmlns:a16="http://schemas.microsoft.com/office/drawing/2014/main" id="{F0C57013-57A8-F787-81A2-CAC9FC72F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425866" y="1713790"/>
            <a:ext cx="2996366" cy="161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10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6E065690-0668-7C99-FF5A-81633D06F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EA1456F1-AC6C-34E5-1283-86DE8AF960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1" cy="15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extLst>
              <a:ext uri="{FF2B5EF4-FFF2-40B4-BE49-F238E27FC236}">
                <a16:creationId xmlns:a16="http://schemas.microsoft.com/office/drawing/2014/main" id="{FB3DB16A-D002-53A7-CD76-B51E9078C1F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832"/>
          <a:stretch/>
        </p:blipFill>
        <p:spPr>
          <a:xfrm>
            <a:off x="0" y="8595724"/>
            <a:ext cx="18288001" cy="169127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>
            <a:extLst>
              <a:ext uri="{FF2B5EF4-FFF2-40B4-BE49-F238E27FC236}">
                <a16:creationId xmlns:a16="http://schemas.microsoft.com/office/drawing/2014/main" id="{032F8814-3BEF-ABE4-9108-D89B7D030512}"/>
              </a:ext>
            </a:extLst>
          </p:cNvPr>
          <p:cNvSpPr txBox="1"/>
          <p:nvPr/>
        </p:nvSpPr>
        <p:spPr>
          <a:xfrm>
            <a:off x="2673708" y="3887855"/>
            <a:ext cx="121542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6000" b="1" dirty="0">
                <a:latin typeface="Calibri"/>
                <a:ea typeface="Calibri"/>
                <a:cs typeface="Calibri"/>
                <a:sym typeface="Calibri"/>
              </a:rPr>
              <a:t>Manglares: Costa Rica</a:t>
            </a:r>
            <a:endParaRPr sz="6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B26434C-D1B9-7E4D-52ED-B710B9977727}"/>
              </a:ext>
            </a:extLst>
          </p:cNvPr>
          <p:cNvSpPr/>
          <p:nvPr/>
        </p:nvSpPr>
        <p:spPr>
          <a:xfrm>
            <a:off x="4901184" y="3173150"/>
            <a:ext cx="7699248" cy="252374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601409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g2e3fb5a3aa9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1" cy="15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2e3fb5a3aa9_0_5"/>
          <p:cNvPicPr preferRelativeResize="0"/>
          <p:nvPr/>
        </p:nvPicPr>
        <p:blipFill rotWithShape="1">
          <a:blip r:embed="rId4">
            <a:alphaModFix/>
          </a:blip>
          <a:srcRect r="832"/>
          <a:stretch/>
        </p:blipFill>
        <p:spPr>
          <a:xfrm>
            <a:off x="0" y="8595724"/>
            <a:ext cx="18288001" cy="1691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982F6D7-351C-442E-1496-B73B345EFCFC}"/>
              </a:ext>
            </a:extLst>
          </p:cNvPr>
          <p:cNvCxnSpPr>
            <a:cxnSpLocks/>
          </p:cNvCxnSpPr>
          <p:nvPr/>
        </p:nvCxnSpPr>
        <p:spPr>
          <a:xfrm>
            <a:off x="6600175" y="1841870"/>
            <a:ext cx="0" cy="7283449"/>
          </a:xfrm>
          <a:prstGeom prst="line">
            <a:avLst/>
          </a:prstGeom>
          <a:ln w="635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9A187725-0D01-BAEB-5AC2-B106BB6D5887}"/>
              </a:ext>
            </a:extLst>
          </p:cNvPr>
          <p:cNvCxnSpPr>
            <a:cxnSpLocks/>
          </p:cNvCxnSpPr>
          <p:nvPr/>
        </p:nvCxnSpPr>
        <p:spPr>
          <a:xfrm>
            <a:off x="1012766" y="2063536"/>
            <a:ext cx="502556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A5168844-6EB3-30A7-BCC4-E2D95434859E}"/>
              </a:ext>
            </a:extLst>
          </p:cNvPr>
          <p:cNvCxnSpPr>
            <a:cxnSpLocks/>
          </p:cNvCxnSpPr>
          <p:nvPr/>
        </p:nvCxnSpPr>
        <p:spPr>
          <a:xfrm>
            <a:off x="1247656" y="3035668"/>
            <a:ext cx="502556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66E427E5-BEE1-1324-7AEE-D0D6892E8F0A}"/>
              </a:ext>
            </a:extLst>
          </p:cNvPr>
          <p:cNvCxnSpPr>
            <a:cxnSpLocks/>
          </p:cNvCxnSpPr>
          <p:nvPr/>
        </p:nvCxnSpPr>
        <p:spPr>
          <a:xfrm>
            <a:off x="1247656" y="2325146"/>
            <a:ext cx="0" cy="710522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9B2B816-5267-4CF7-CD62-A65B85C7DCB1}"/>
              </a:ext>
            </a:extLst>
          </p:cNvPr>
          <p:cNvSpPr txBox="1"/>
          <p:nvPr/>
        </p:nvSpPr>
        <p:spPr>
          <a:xfrm>
            <a:off x="1481344" y="1801926"/>
            <a:ext cx="6651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Manglares de Costa Rica </a:t>
            </a:r>
            <a:endParaRPr lang="es-CR" sz="2800" b="1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EDF933C-77F8-D217-7A09-83FDCE36EFB0}"/>
              </a:ext>
            </a:extLst>
          </p:cNvPr>
          <p:cNvSpPr/>
          <p:nvPr/>
        </p:nvSpPr>
        <p:spPr>
          <a:xfrm>
            <a:off x="707779" y="3336088"/>
            <a:ext cx="5233697" cy="1057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chemeClr val="tx1"/>
                </a:solidFill>
              </a:rPr>
              <a:t>Ley de Biodiversidad (Ley N.º 7788, 1998)</a:t>
            </a:r>
            <a:br>
              <a:rPr lang="es-MX" sz="1600" dirty="0">
                <a:solidFill>
                  <a:schemeClr val="tx1"/>
                </a:solidFill>
              </a:rPr>
            </a:br>
            <a:r>
              <a:rPr lang="es-MX" sz="1600" dirty="0">
                <a:solidFill>
                  <a:schemeClr val="tx1"/>
                </a:solidFill>
              </a:rPr>
              <a:t>Establece el Sistema Nacional de Áreas de Conservación (SINAC), encargado de los recursos naturales.</a:t>
            </a:r>
            <a:endParaRPr lang="es-CR" sz="1600" b="1" dirty="0">
              <a:solidFill>
                <a:schemeClr val="tx1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7533D4E-3FF4-C1CB-F860-0266D770D081}"/>
              </a:ext>
            </a:extLst>
          </p:cNvPr>
          <p:cNvSpPr txBox="1"/>
          <p:nvPr/>
        </p:nvSpPr>
        <p:spPr>
          <a:xfrm>
            <a:off x="1896946" y="2744173"/>
            <a:ext cx="3222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Legislación costarricense</a:t>
            </a:r>
            <a:endParaRPr lang="es-CR" sz="2000" dirty="0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DF262B7A-F851-9682-FD4B-56BE14D66D2D}"/>
              </a:ext>
            </a:extLst>
          </p:cNvPr>
          <p:cNvSpPr/>
          <p:nvPr/>
        </p:nvSpPr>
        <p:spPr>
          <a:xfrm>
            <a:off x="707779" y="7574568"/>
            <a:ext cx="5233697" cy="10374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chemeClr val="tx1"/>
                </a:solidFill>
              </a:rPr>
              <a:t>Ley de Conservación de Vida Silvestre (Ley N.º 7317,1992) </a:t>
            </a:r>
            <a:r>
              <a:rPr lang="es-MX" sz="1600" dirty="0">
                <a:solidFill>
                  <a:schemeClr val="tx1"/>
                </a:solidFill>
              </a:rPr>
              <a:t>Introduce el concepto de "humedal" en la legislación costarricense.</a:t>
            </a:r>
            <a:endParaRPr lang="es-CR" sz="1600" b="1" dirty="0">
              <a:solidFill>
                <a:schemeClr val="tx1"/>
              </a:solidFill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895EC0B-D8BB-7AD4-BEFA-87B162A0535F}"/>
              </a:ext>
            </a:extLst>
          </p:cNvPr>
          <p:cNvSpPr/>
          <p:nvPr/>
        </p:nvSpPr>
        <p:spPr>
          <a:xfrm>
            <a:off x="707779" y="4542435"/>
            <a:ext cx="5233697" cy="9411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chemeClr val="tx1"/>
                </a:solidFill>
              </a:rPr>
              <a:t>Ley Orgánica del Ambiente (Ley N.º 7554, 1995)</a:t>
            </a:r>
            <a:br>
              <a:rPr lang="es-MX" sz="1600" dirty="0">
                <a:solidFill>
                  <a:schemeClr val="tx1"/>
                </a:solidFill>
              </a:rPr>
            </a:br>
            <a:r>
              <a:rPr lang="es-MX" sz="1600" dirty="0">
                <a:solidFill>
                  <a:schemeClr val="tx1"/>
                </a:solidFill>
              </a:rPr>
              <a:t>Reconoce los humedales, como los manglares, como ecosistemas de interés público.</a:t>
            </a:r>
            <a:endParaRPr lang="es-CR" sz="1600" b="1" dirty="0">
              <a:solidFill>
                <a:schemeClr val="tx1"/>
              </a:solidFill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52D2A923-1792-CA85-B7A8-622B5FDA97EA}"/>
              </a:ext>
            </a:extLst>
          </p:cNvPr>
          <p:cNvSpPr/>
          <p:nvPr/>
        </p:nvSpPr>
        <p:spPr>
          <a:xfrm>
            <a:off x="707779" y="5679646"/>
            <a:ext cx="5233697" cy="5860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chemeClr val="tx1"/>
                </a:solidFill>
              </a:rPr>
              <a:t>Ley Forestal (Ley N.º 7575, 1996)</a:t>
            </a:r>
            <a:br>
              <a:rPr lang="es-MX" sz="1600" dirty="0">
                <a:solidFill>
                  <a:schemeClr val="tx1"/>
                </a:solidFill>
              </a:rPr>
            </a:br>
            <a:r>
              <a:rPr lang="es-MX" sz="1600" dirty="0">
                <a:solidFill>
                  <a:schemeClr val="tx1"/>
                </a:solidFill>
              </a:rPr>
              <a:t>Prohíbe la tala y explotación de los manglares.</a:t>
            </a:r>
            <a:endParaRPr lang="es-CR" sz="1600" b="1" dirty="0">
              <a:solidFill>
                <a:schemeClr val="tx1"/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B773F849-6A02-D7D5-B61F-38AEE22AD855}"/>
              </a:ext>
            </a:extLst>
          </p:cNvPr>
          <p:cNvSpPr/>
          <p:nvPr/>
        </p:nvSpPr>
        <p:spPr>
          <a:xfrm>
            <a:off x="707779" y="6509011"/>
            <a:ext cx="5233697" cy="8442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chemeClr val="tx1"/>
                </a:solidFill>
              </a:rPr>
              <a:t>Ley de Zona Marítimo Terrestre (Ley N.º 6043, 1977)</a:t>
            </a:r>
            <a:br>
              <a:rPr lang="es-MX" sz="1600" dirty="0">
                <a:solidFill>
                  <a:schemeClr val="tx1"/>
                </a:solidFill>
              </a:rPr>
            </a:br>
            <a:r>
              <a:rPr lang="es-MX" sz="1600" dirty="0">
                <a:solidFill>
                  <a:schemeClr val="tx1"/>
                </a:solidFill>
              </a:rPr>
              <a:t>Declara los manglares como parte del patrimonio natural del Estado.</a:t>
            </a:r>
            <a:endParaRPr lang="es-CR" sz="1600" b="1" dirty="0">
              <a:solidFill>
                <a:schemeClr val="tx1"/>
              </a:solidFill>
            </a:endParaRP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1B4049AB-ED63-95C9-64AB-2A4CD4C2406D}"/>
              </a:ext>
            </a:extLst>
          </p:cNvPr>
          <p:cNvCxnSpPr>
            <a:cxnSpLocks/>
          </p:cNvCxnSpPr>
          <p:nvPr/>
        </p:nvCxnSpPr>
        <p:spPr>
          <a:xfrm>
            <a:off x="7001492" y="2063536"/>
            <a:ext cx="502556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B0589D4-4FC0-EFE5-6596-AFB0AFE48C61}"/>
              </a:ext>
            </a:extLst>
          </p:cNvPr>
          <p:cNvSpPr txBox="1"/>
          <p:nvPr/>
        </p:nvSpPr>
        <p:spPr>
          <a:xfrm>
            <a:off x="7504048" y="1794759"/>
            <a:ext cx="6651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Características</a:t>
            </a:r>
            <a:endParaRPr lang="es-CR" sz="2800" b="1"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E305CA46-4F8D-65A0-D700-6E5CF2D99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6629" y="2756062"/>
            <a:ext cx="6651130" cy="5082074"/>
          </a:xfrm>
          <a:prstGeom prst="rect">
            <a:avLst/>
          </a:prstGeom>
        </p:spPr>
      </p:pic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7E22F9BD-1490-C78A-E3C1-5E2304E20518}"/>
              </a:ext>
            </a:extLst>
          </p:cNvPr>
          <p:cNvCxnSpPr>
            <a:cxnSpLocks/>
          </p:cNvCxnSpPr>
          <p:nvPr/>
        </p:nvCxnSpPr>
        <p:spPr>
          <a:xfrm>
            <a:off x="13955811" y="2826528"/>
            <a:ext cx="502556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>
            <a:extLst>
              <a:ext uri="{FF2B5EF4-FFF2-40B4-BE49-F238E27FC236}">
                <a16:creationId xmlns:a16="http://schemas.microsoft.com/office/drawing/2014/main" id="{BD7EBDCD-38D7-DAE5-AE1C-E1260EB29610}"/>
              </a:ext>
            </a:extLst>
          </p:cNvPr>
          <p:cNvSpPr txBox="1"/>
          <p:nvPr/>
        </p:nvSpPr>
        <p:spPr>
          <a:xfrm>
            <a:off x="14726419" y="2598086"/>
            <a:ext cx="3222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El 99% se encuentra el Pacífico.</a:t>
            </a:r>
            <a:endParaRPr lang="es-CR" sz="2000" dirty="0"/>
          </a:p>
        </p:txBody>
      </p: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A8EFE1D5-737B-6DD6-2241-B39CE3473CA9}"/>
              </a:ext>
            </a:extLst>
          </p:cNvPr>
          <p:cNvCxnSpPr>
            <a:cxnSpLocks/>
          </p:cNvCxnSpPr>
          <p:nvPr/>
        </p:nvCxnSpPr>
        <p:spPr>
          <a:xfrm>
            <a:off x="14027687" y="5238616"/>
            <a:ext cx="502556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adroTexto 46">
            <a:extLst>
              <a:ext uri="{FF2B5EF4-FFF2-40B4-BE49-F238E27FC236}">
                <a16:creationId xmlns:a16="http://schemas.microsoft.com/office/drawing/2014/main" id="{C3C778D5-3A08-1BB3-AA71-55C66590A5B2}"/>
              </a:ext>
            </a:extLst>
          </p:cNvPr>
          <p:cNvSpPr txBox="1"/>
          <p:nvPr/>
        </p:nvSpPr>
        <p:spPr>
          <a:xfrm>
            <a:off x="14630017" y="3593685"/>
            <a:ext cx="3222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/>
              <a:t>Costa Rica cuenta con 307.318,60 hectáreas de humedales</a:t>
            </a:r>
            <a:endParaRPr lang="es-CR" sz="2000" dirty="0"/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6D71A08E-AA39-FFC9-597E-6F8423DF1261}"/>
              </a:ext>
            </a:extLst>
          </p:cNvPr>
          <p:cNvCxnSpPr>
            <a:cxnSpLocks/>
          </p:cNvCxnSpPr>
          <p:nvPr/>
        </p:nvCxnSpPr>
        <p:spPr>
          <a:xfrm>
            <a:off x="14027687" y="3904952"/>
            <a:ext cx="502556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uadroTexto 48">
            <a:extLst>
              <a:ext uri="{FF2B5EF4-FFF2-40B4-BE49-F238E27FC236}">
                <a16:creationId xmlns:a16="http://schemas.microsoft.com/office/drawing/2014/main" id="{A69B1606-7AFA-AEE7-B509-5B956DB0348E}"/>
              </a:ext>
            </a:extLst>
          </p:cNvPr>
          <p:cNvSpPr txBox="1"/>
          <p:nvPr/>
        </p:nvSpPr>
        <p:spPr>
          <a:xfrm>
            <a:off x="14630017" y="4920957"/>
            <a:ext cx="3222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/>
              <a:t>17,22% son humedales estuarinos, es decir, unos 52.928,64 ha.</a:t>
            </a:r>
            <a:endParaRPr lang="es-CR" sz="2000" dirty="0"/>
          </a:p>
        </p:txBody>
      </p: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F445507C-0398-993C-77A7-C6984C48BA1A}"/>
              </a:ext>
            </a:extLst>
          </p:cNvPr>
          <p:cNvCxnSpPr>
            <a:cxnSpLocks/>
          </p:cNvCxnSpPr>
          <p:nvPr/>
        </p:nvCxnSpPr>
        <p:spPr>
          <a:xfrm>
            <a:off x="14027687" y="6801251"/>
            <a:ext cx="502556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uadroTexto 50">
            <a:extLst>
              <a:ext uri="{FF2B5EF4-FFF2-40B4-BE49-F238E27FC236}">
                <a16:creationId xmlns:a16="http://schemas.microsoft.com/office/drawing/2014/main" id="{BD02CCE4-D624-46D8-4C32-3886F9929FA3}"/>
              </a:ext>
            </a:extLst>
          </p:cNvPr>
          <p:cNvSpPr txBox="1"/>
          <p:nvPr/>
        </p:nvSpPr>
        <p:spPr>
          <a:xfrm>
            <a:off x="14630017" y="6354759"/>
            <a:ext cx="3222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sz="2000" dirty="0"/>
              <a:t>La cobertura total de manglares es de aproximadamente 36,250 hectáreas</a:t>
            </a:r>
            <a:r>
              <a:rPr lang="es-MX" sz="2000" dirty="0"/>
              <a:t>.</a:t>
            </a:r>
            <a:endParaRPr lang="es-CR" sz="2000" dirty="0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77121038-70A7-06E3-26E1-57A6A5A008D0}"/>
              </a:ext>
            </a:extLst>
          </p:cNvPr>
          <p:cNvSpPr txBox="1"/>
          <p:nvPr/>
        </p:nvSpPr>
        <p:spPr>
          <a:xfrm>
            <a:off x="8028707" y="7838136"/>
            <a:ext cx="6697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Figura 1. </a:t>
            </a:r>
            <a:r>
              <a:rPr lang="es-MX" dirty="0"/>
              <a:t>Humedales de Costa Rica (SINAC, 2018).</a:t>
            </a:r>
            <a:endParaRPr lang="es-C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>
          <a:extLst>
            <a:ext uri="{FF2B5EF4-FFF2-40B4-BE49-F238E27FC236}">
              <a16:creationId xmlns:a16="http://schemas.microsoft.com/office/drawing/2014/main" id="{4390175E-CA0D-73D8-7E63-3480F40CC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g2e3fb5a3aa9_0_20">
            <a:extLst>
              <a:ext uri="{FF2B5EF4-FFF2-40B4-BE49-F238E27FC236}">
                <a16:creationId xmlns:a16="http://schemas.microsoft.com/office/drawing/2014/main" id="{FDB6926D-58A3-4D94-7116-8ED9CF2D4AF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1" cy="15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2e3fb5a3aa9_0_20">
            <a:extLst>
              <a:ext uri="{FF2B5EF4-FFF2-40B4-BE49-F238E27FC236}">
                <a16:creationId xmlns:a16="http://schemas.microsoft.com/office/drawing/2014/main" id="{7742D96E-B61E-26B0-9A9C-84A54EA6C3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832"/>
          <a:stretch/>
        </p:blipFill>
        <p:spPr>
          <a:xfrm>
            <a:off x="0" y="8595724"/>
            <a:ext cx="18288001" cy="1691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6CF9991E-CA57-2268-A046-5E3EEDC64AC2}"/>
              </a:ext>
            </a:extLst>
          </p:cNvPr>
          <p:cNvCxnSpPr>
            <a:cxnSpLocks/>
          </p:cNvCxnSpPr>
          <p:nvPr/>
        </p:nvCxnSpPr>
        <p:spPr>
          <a:xfrm>
            <a:off x="603504" y="2063536"/>
            <a:ext cx="911818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8F0B4E21-EF29-A429-3A4F-E7B480F8D022}"/>
              </a:ext>
            </a:extLst>
          </p:cNvPr>
          <p:cNvSpPr txBox="1"/>
          <p:nvPr/>
        </p:nvSpPr>
        <p:spPr>
          <a:xfrm>
            <a:off x="1481344" y="1801926"/>
            <a:ext cx="6651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Problemáticas asociadas</a:t>
            </a:r>
            <a:endParaRPr lang="es-CR" sz="2800" b="1" dirty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A9F55DC6-28D0-9B1B-668C-207D95E30A15}"/>
              </a:ext>
            </a:extLst>
          </p:cNvPr>
          <p:cNvCxnSpPr>
            <a:cxnSpLocks/>
          </p:cNvCxnSpPr>
          <p:nvPr/>
        </p:nvCxnSpPr>
        <p:spPr>
          <a:xfrm>
            <a:off x="6600175" y="1801926"/>
            <a:ext cx="0" cy="7283449"/>
          </a:xfrm>
          <a:prstGeom prst="line">
            <a:avLst/>
          </a:prstGeom>
          <a:ln w="635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FC83C3A-9D30-BCFF-4611-1CC222C6A73B}"/>
              </a:ext>
            </a:extLst>
          </p:cNvPr>
          <p:cNvSpPr txBox="1"/>
          <p:nvPr/>
        </p:nvSpPr>
        <p:spPr>
          <a:xfrm>
            <a:off x="1264045" y="2598105"/>
            <a:ext cx="45698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b="1" dirty="0"/>
              <a:t>Pérdida acelerada de cobertura:</a:t>
            </a:r>
            <a:r>
              <a:rPr lang="es-MX" sz="2000" dirty="0"/>
              <a:t> Entre 1980 y 2013, Costa Rica perdió el 43% (Hernández-Blanco </a:t>
            </a:r>
            <a:r>
              <a:rPr lang="es-MX" sz="2000" i="1" dirty="0"/>
              <a:t>et al</a:t>
            </a:r>
            <a:r>
              <a:rPr lang="es-MX" sz="2000" dirty="0"/>
              <a:t>., 2021).</a:t>
            </a:r>
            <a:endParaRPr lang="es-CR" sz="20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AAB0620-4D15-F15A-BB09-EB95B72E67EA}"/>
              </a:ext>
            </a:extLst>
          </p:cNvPr>
          <p:cNvSpPr txBox="1"/>
          <p:nvPr/>
        </p:nvSpPr>
        <p:spPr>
          <a:xfrm>
            <a:off x="1264049" y="4128253"/>
            <a:ext cx="45698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b="1" dirty="0"/>
              <a:t>Actividades humanas destructivas:</a:t>
            </a:r>
            <a:r>
              <a:rPr lang="es-MX" sz="2000" dirty="0"/>
              <a:t> La deforestación para camaroneras, salineras, urbanización y tala (Walker </a:t>
            </a:r>
            <a:r>
              <a:rPr lang="es-MX" sz="2000" i="1" dirty="0"/>
              <a:t>et al</a:t>
            </a:r>
            <a:r>
              <a:rPr lang="es-MX" sz="2000" dirty="0"/>
              <a:t>., 2022).</a:t>
            </a:r>
            <a:endParaRPr lang="es-CR" sz="20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90EF055-BB8F-00CF-85E2-D789731EEA61}"/>
              </a:ext>
            </a:extLst>
          </p:cNvPr>
          <p:cNvSpPr txBox="1"/>
          <p:nvPr/>
        </p:nvSpPr>
        <p:spPr>
          <a:xfrm>
            <a:off x="1250453" y="5750802"/>
            <a:ext cx="45834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b="1" dirty="0"/>
              <a:t>Fragmentación del hábitat:</a:t>
            </a:r>
            <a:r>
              <a:rPr lang="es-MX" sz="2000" dirty="0"/>
              <a:t> La conversión del uso del suelo (Acuña-Piedra &amp; Quesada-Román, 2021).</a:t>
            </a:r>
            <a:endParaRPr lang="es-CR" sz="20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BA533AF-B7B9-643B-DA94-94CB3C434EA8}"/>
              </a:ext>
            </a:extLst>
          </p:cNvPr>
          <p:cNvSpPr txBox="1"/>
          <p:nvPr/>
        </p:nvSpPr>
        <p:spPr>
          <a:xfrm>
            <a:off x="1321716" y="7151866"/>
            <a:ext cx="45121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b="1" dirty="0"/>
              <a:t>Sobreexplotación de recursos:</a:t>
            </a:r>
            <a:r>
              <a:rPr lang="es-MX" sz="2000" dirty="0"/>
              <a:t> El aprovechamiento no regulado de servicios ecosistémicos (Carvajal-Oses </a:t>
            </a:r>
            <a:r>
              <a:rPr lang="es-MX" sz="2000" i="1" dirty="0"/>
              <a:t>et al</a:t>
            </a:r>
            <a:r>
              <a:rPr lang="es-MX" sz="2000" dirty="0"/>
              <a:t>., 2024).</a:t>
            </a:r>
            <a:endParaRPr lang="es-CR" sz="2000" dirty="0"/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03E6635B-00EC-BBD7-961B-AB5B1A86A6FB}"/>
              </a:ext>
            </a:extLst>
          </p:cNvPr>
          <p:cNvCxnSpPr/>
          <p:nvPr/>
        </p:nvCxnSpPr>
        <p:spPr>
          <a:xfrm>
            <a:off x="603504" y="2063536"/>
            <a:ext cx="0" cy="6239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D92B8F91-6DC3-03BA-5BC0-5824CE754CED}"/>
              </a:ext>
            </a:extLst>
          </p:cNvPr>
          <p:cNvCxnSpPr>
            <a:cxnSpLocks/>
          </p:cNvCxnSpPr>
          <p:nvPr/>
        </p:nvCxnSpPr>
        <p:spPr>
          <a:xfrm>
            <a:off x="7001492" y="2063536"/>
            <a:ext cx="502556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647BCE4-730E-A2AC-E181-1BBC94A9C4EA}"/>
              </a:ext>
            </a:extLst>
          </p:cNvPr>
          <p:cNvSpPr txBox="1"/>
          <p:nvPr/>
        </p:nvSpPr>
        <p:spPr>
          <a:xfrm>
            <a:off x="7504048" y="1794759"/>
            <a:ext cx="6651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Esfuerzos</a:t>
            </a:r>
            <a:endParaRPr lang="es-CR" sz="2800" b="1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E946700E-ED5A-97B3-4E69-4104474B0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679" y="2654599"/>
            <a:ext cx="4976125" cy="6164960"/>
          </a:xfrm>
          <a:prstGeom prst="rect">
            <a:avLst/>
          </a:prstGeom>
        </p:spPr>
      </p:pic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BC06AC61-9FBC-4C15-5646-92A3746AC3F5}"/>
              </a:ext>
            </a:extLst>
          </p:cNvPr>
          <p:cNvCxnSpPr>
            <a:cxnSpLocks/>
          </p:cNvCxnSpPr>
          <p:nvPr/>
        </p:nvCxnSpPr>
        <p:spPr>
          <a:xfrm>
            <a:off x="12419619" y="2701351"/>
            <a:ext cx="502556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306999E-C3EE-24FC-1C56-E03E912F95E2}"/>
              </a:ext>
            </a:extLst>
          </p:cNvPr>
          <p:cNvSpPr txBox="1"/>
          <p:nvPr/>
        </p:nvSpPr>
        <p:spPr>
          <a:xfrm>
            <a:off x="13161990" y="2438398"/>
            <a:ext cx="46451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dirty="0"/>
              <a:t>Se finiquitó en 2020 pero su desarrollo comenzó en 2016.</a:t>
            </a:r>
            <a:endParaRPr lang="es-CR" sz="2000" dirty="0"/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0FB5CCFA-181F-C572-B328-E126A652A20A}"/>
              </a:ext>
            </a:extLst>
          </p:cNvPr>
          <p:cNvCxnSpPr>
            <a:cxnSpLocks/>
          </p:cNvCxnSpPr>
          <p:nvPr/>
        </p:nvCxnSpPr>
        <p:spPr>
          <a:xfrm>
            <a:off x="12419619" y="3788703"/>
            <a:ext cx="502556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D0BBAE5-5EF9-2A6D-9BEF-C1E2D4A8B6C8}"/>
              </a:ext>
            </a:extLst>
          </p:cNvPr>
          <p:cNvSpPr txBox="1"/>
          <p:nvPr/>
        </p:nvSpPr>
        <p:spPr>
          <a:xfrm>
            <a:off x="13161990" y="3529940"/>
            <a:ext cx="49761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/>
              <a:t>Es una metodología estandarizada mediante 23 indicadores clave.</a:t>
            </a:r>
            <a:endParaRPr lang="es-CR" sz="2000" dirty="0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0AF36DEC-1903-5A50-9DA0-E411636B562A}"/>
              </a:ext>
            </a:extLst>
          </p:cNvPr>
          <p:cNvSpPr/>
          <p:nvPr/>
        </p:nvSpPr>
        <p:spPr>
          <a:xfrm>
            <a:off x="13605929" y="4496686"/>
            <a:ext cx="2952426" cy="37689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/>
              <a:t>Cobertura</a:t>
            </a:r>
            <a:endParaRPr lang="es-CR" sz="2000" dirty="0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5AA504BD-D170-2516-55FF-5B605EEE751F}"/>
              </a:ext>
            </a:extLst>
          </p:cNvPr>
          <p:cNvSpPr/>
          <p:nvPr/>
        </p:nvSpPr>
        <p:spPr>
          <a:xfrm>
            <a:off x="13583164" y="5231763"/>
            <a:ext cx="2952426" cy="37689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/>
              <a:t>Estructura</a:t>
            </a:r>
            <a:endParaRPr lang="es-CR" sz="2000" dirty="0"/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10F92066-4AE8-1DA8-2A9B-9E16E1F1EEDC}"/>
              </a:ext>
            </a:extLst>
          </p:cNvPr>
          <p:cNvSpPr/>
          <p:nvPr/>
        </p:nvSpPr>
        <p:spPr>
          <a:xfrm>
            <a:off x="13605929" y="6056894"/>
            <a:ext cx="2952426" cy="37689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/>
              <a:t>Composición</a:t>
            </a:r>
            <a:endParaRPr lang="es-CR" sz="2000" dirty="0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81703FF9-DFF3-F020-6F42-AA2BD34EE53C}"/>
              </a:ext>
            </a:extLst>
          </p:cNvPr>
          <p:cNvSpPr/>
          <p:nvPr/>
        </p:nvSpPr>
        <p:spPr>
          <a:xfrm>
            <a:off x="13605929" y="6913743"/>
            <a:ext cx="2952426" cy="37689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/>
              <a:t>Impactos antrópicos</a:t>
            </a:r>
            <a:endParaRPr lang="es-CR" sz="2000" dirty="0"/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530BFC0B-F2F4-6607-B0E3-4C48F238570F}"/>
              </a:ext>
            </a:extLst>
          </p:cNvPr>
          <p:cNvSpPr/>
          <p:nvPr/>
        </p:nvSpPr>
        <p:spPr>
          <a:xfrm>
            <a:off x="13583164" y="7771523"/>
            <a:ext cx="2952426" cy="37689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/>
              <a:t>Conectividad</a:t>
            </a:r>
            <a:endParaRPr lang="es-CR" sz="2000" dirty="0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660D3245-E5FF-A4A6-C6FF-53F6C5CB3399}"/>
              </a:ext>
            </a:extLst>
          </p:cNvPr>
          <p:cNvSpPr txBox="1"/>
          <p:nvPr/>
        </p:nvSpPr>
        <p:spPr>
          <a:xfrm>
            <a:off x="8658767" y="8777598"/>
            <a:ext cx="3760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Figura 2. </a:t>
            </a:r>
            <a:r>
              <a:rPr lang="es-MX" dirty="0"/>
              <a:t>SINAC-UNA, 2020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527562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>
          <a:extLst>
            <a:ext uri="{FF2B5EF4-FFF2-40B4-BE49-F238E27FC236}">
              <a16:creationId xmlns:a16="http://schemas.microsoft.com/office/drawing/2014/main" id="{189AA48E-5C70-4B85-E639-858926928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g2e3fb5a3aa9_0_20">
            <a:extLst>
              <a:ext uri="{FF2B5EF4-FFF2-40B4-BE49-F238E27FC236}">
                <a16:creationId xmlns:a16="http://schemas.microsoft.com/office/drawing/2014/main" id="{8271077D-2CC3-8F4E-C4A7-E7684C8CA2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1" cy="15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2e3fb5a3aa9_0_20">
            <a:extLst>
              <a:ext uri="{FF2B5EF4-FFF2-40B4-BE49-F238E27FC236}">
                <a16:creationId xmlns:a16="http://schemas.microsoft.com/office/drawing/2014/main" id="{8351AAD2-1D7E-D506-7549-7D0108FC5D0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832"/>
          <a:stretch/>
        </p:blipFill>
        <p:spPr>
          <a:xfrm>
            <a:off x="0" y="8595724"/>
            <a:ext cx="18288001" cy="1691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6958FB38-8F35-F007-5466-F4FFE75F52EC}"/>
              </a:ext>
            </a:extLst>
          </p:cNvPr>
          <p:cNvCxnSpPr>
            <a:cxnSpLocks/>
          </p:cNvCxnSpPr>
          <p:nvPr/>
        </p:nvCxnSpPr>
        <p:spPr>
          <a:xfrm>
            <a:off x="728708" y="2026960"/>
            <a:ext cx="502556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320C4A98-1C10-D846-0EB8-5A7A8F6E1F4D}"/>
              </a:ext>
            </a:extLst>
          </p:cNvPr>
          <p:cNvSpPr txBox="1"/>
          <p:nvPr/>
        </p:nvSpPr>
        <p:spPr>
          <a:xfrm>
            <a:off x="1231264" y="1758183"/>
            <a:ext cx="6651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Algunos indicadores</a:t>
            </a:r>
            <a:endParaRPr lang="es-CR" sz="2800" b="1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9BC8CBE0-73C4-9B95-A05F-FE983245FD70}"/>
              </a:ext>
            </a:extLst>
          </p:cNvPr>
          <p:cNvCxnSpPr>
            <a:cxnSpLocks/>
          </p:cNvCxnSpPr>
          <p:nvPr/>
        </p:nvCxnSpPr>
        <p:spPr>
          <a:xfrm>
            <a:off x="6435583" y="1807577"/>
            <a:ext cx="0" cy="7283449"/>
          </a:xfrm>
          <a:prstGeom prst="line">
            <a:avLst/>
          </a:prstGeom>
          <a:ln w="635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5987B3FC-79A1-8614-BBF5-94A22A54F8CD}"/>
              </a:ext>
            </a:extLst>
          </p:cNvPr>
          <p:cNvCxnSpPr>
            <a:cxnSpLocks/>
          </p:cNvCxnSpPr>
          <p:nvPr/>
        </p:nvCxnSpPr>
        <p:spPr>
          <a:xfrm>
            <a:off x="1231264" y="2281403"/>
            <a:ext cx="0" cy="5265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B570B52F-A91B-0E80-A93C-37B399100361}"/>
              </a:ext>
            </a:extLst>
          </p:cNvPr>
          <p:cNvCxnSpPr/>
          <p:nvPr/>
        </p:nvCxnSpPr>
        <p:spPr>
          <a:xfrm>
            <a:off x="1231264" y="2670048"/>
            <a:ext cx="7987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19A773F6-5BE0-9EDE-1B70-A1172B276664}"/>
              </a:ext>
            </a:extLst>
          </p:cNvPr>
          <p:cNvCxnSpPr/>
          <p:nvPr/>
        </p:nvCxnSpPr>
        <p:spPr>
          <a:xfrm>
            <a:off x="1231264" y="3389376"/>
            <a:ext cx="7987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9954296A-AAEB-E86C-8B34-0CD3455C1D70}"/>
              </a:ext>
            </a:extLst>
          </p:cNvPr>
          <p:cNvCxnSpPr/>
          <p:nvPr/>
        </p:nvCxnSpPr>
        <p:spPr>
          <a:xfrm>
            <a:off x="1231264" y="4145280"/>
            <a:ext cx="7987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7AA42C43-4050-DC22-0725-017680FB7DE4}"/>
              </a:ext>
            </a:extLst>
          </p:cNvPr>
          <p:cNvCxnSpPr/>
          <p:nvPr/>
        </p:nvCxnSpPr>
        <p:spPr>
          <a:xfrm>
            <a:off x="1231264" y="5004816"/>
            <a:ext cx="7987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6AA26729-62E3-DEE5-9209-5ADC5EBE5DBF}"/>
              </a:ext>
            </a:extLst>
          </p:cNvPr>
          <p:cNvCxnSpPr/>
          <p:nvPr/>
        </p:nvCxnSpPr>
        <p:spPr>
          <a:xfrm>
            <a:off x="1231264" y="5907024"/>
            <a:ext cx="7987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31A5D705-1A2B-E219-1ED4-A27A9CD78036}"/>
              </a:ext>
            </a:extLst>
          </p:cNvPr>
          <p:cNvCxnSpPr/>
          <p:nvPr/>
        </p:nvCxnSpPr>
        <p:spPr>
          <a:xfrm>
            <a:off x="1231264" y="6681216"/>
            <a:ext cx="7987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71B9A036-1FA7-5D74-98E5-1B237A525863}"/>
              </a:ext>
            </a:extLst>
          </p:cNvPr>
          <p:cNvCxnSpPr/>
          <p:nvPr/>
        </p:nvCxnSpPr>
        <p:spPr>
          <a:xfrm>
            <a:off x="1231264" y="7546848"/>
            <a:ext cx="7987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E3679D5-6D68-11A0-CEFB-664A512CD7CE}"/>
              </a:ext>
            </a:extLst>
          </p:cNvPr>
          <p:cNvSpPr txBox="1"/>
          <p:nvPr/>
        </p:nvSpPr>
        <p:spPr>
          <a:xfrm>
            <a:off x="2194559" y="2537486"/>
            <a:ext cx="3968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Área de cobertura de manglar</a:t>
            </a:r>
            <a:endParaRPr lang="es-CR" sz="20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27BA25B-230F-99DC-1089-60B15C518D44}"/>
              </a:ext>
            </a:extLst>
          </p:cNvPr>
          <p:cNvSpPr txBox="1"/>
          <p:nvPr/>
        </p:nvSpPr>
        <p:spPr>
          <a:xfrm>
            <a:off x="2194560" y="3247650"/>
            <a:ext cx="3968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Densidad de especies nucleares.</a:t>
            </a:r>
            <a:endParaRPr lang="es-CR" sz="20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AA6F2ED-4028-45FE-0469-7D56D7A2D5C5}"/>
              </a:ext>
            </a:extLst>
          </p:cNvPr>
          <p:cNvSpPr txBox="1"/>
          <p:nvPr/>
        </p:nvSpPr>
        <p:spPr>
          <a:xfrm>
            <a:off x="2194559" y="3991391"/>
            <a:ext cx="3968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Presencia de flora nuclear.</a:t>
            </a:r>
            <a:endParaRPr lang="es-CR" sz="20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BEBB42E-BBDE-792E-BB69-93AD1018C3FE}"/>
              </a:ext>
            </a:extLst>
          </p:cNvPr>
          <p:cNvSpPr txBox="1"/>
          <p:nvPr/>
        </p:nvSpPr>
        <p:spPr>
          <a:xfrm>
            <a:off x="2194555" y="4815559"/>
            <a:ext cx="3968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Presencia de flora marginal.</a:t>
            </a:r>
            <a:endParaRPr lang="es-CR" sz="20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C1BEF97-DF1C-D356-DF71-1BF4478E4A18}"/>
              </a:ext>
            </a:extLst>
          </p:cNvPr>
          <p:cNvSpPr txBox="1"/>
          <p:nvPr/>
        </p:nvSpPr>
        <p:spPr>
          <a:xfrm>
            <a:off x="2194554" y="5695445"/>
            <a:ext cx="3968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Presencia de aves.</a:t>
            </a:r>
            <a:endParaRPr lang="es-CR" sz="20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7E4ABE1-791F-0BA6-810A-CE5AC3280A37}"/>
              </a:ext>
            </a:extLst>
          </p:cNvPr>
          <p:cNvSpPr txBox="1"/>
          <p:nvPr/>
        </p:nvSpPr>
        <p:spPr>
          <a:xfrm>
            <a:off x="2194553" y="6528503"/>
            <a:ext cx="3968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Presencia de desechos sólidos.</a:t>
            </a:r>
            <a:endParaRPr lang="es-CR" sz="20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E32B66F-E8CA-B7EA-3EED-81EBF7102B0B}"/>
              </a:ext>
            </a:extLst>
          </p:cNvPr>
          <p:cNvSpPr txBox="1"/>
          <p:nvPr/>
        </p:nvSpPr>
        <p:spPr>
          <a:xfrm>
            <a:off x="2194553" y="7287695"/>
            <a:ext cx="3968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Presencia de  hidrocarburos.</a:t>
            </a:r>
            <a:endParaRPr lang="es-CR" sz="2000" dirty="0"/>
          </a:p>
        </p:txBody>
      </p:sp>
      <p:pic>
        <p:nvPicPr>
          <p:cNvPr id="25" name="Imagen 24" descr="Grupo de personas en un parque&#10;&#10;Descripción generada automáticamente con confianza media">
            <a:extLst>
              <a:ext uri="{FF2B5EF4-FFF2-40B4-BE49-F238E27FC236}">
                <a16:creationId xmlns:a16="http://schemas.microsoft.com/office/drawing/2014/main" id="{49A9DED9-E63D-E268-1605-7C80E0342C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340" y="2019793"/>
            <a:ext cx="4626438" cy="3246328"/>
          </a:xfrm>
          <a:prstGeom prst="rect">
            <a:avLst/>
          </a:prstGeom>
        </p:spPr>
      </p:pic>
      <p:pic>
        <p:nvPicPr>
          <p:cNvPr id="27" name="Imagen 26" descr="Un nido en un bosque&#10;&#10;Descripción generada automáticamente con confianza baja">
            <a:extLst>
              <a:ext uri="{FF2B5EF4-FFF2-40B4-BE49-F238E27FC236}">
                <a16:creationId xmlns:a16="http://schemas.microsoft.com/office/drawing/2014/main" id="{CC9809A8-2A56-1E4A-A091-FEE4F3F79E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312" y="2026960"/>
            <a:ext cx="4251960" cy="3188970"/>
          </a:xfrm>
          <a:prstGeom prst="rect">
            <a:avLst/>
          </a:prstGeom>
        </p:spPr>
      </p:pic>
      <p:pic>
        <p:nvPicPr>
          <p:cNvPr id="28" name="Imagen 27" descr="Un pájaro en la rama de un árbol&#10;&#10;Descripción generada automáticamente con confianza media">
            <a:extLst>
              <a:ext uri="{FF2B5EF4-FFF2-40B4-BE49-F238E27FC236}">
                <a16:creationId xmlns:a16="http://schemas.microsoft.com/office/drawing/2014/main" id="{45E644CB-43C2-9BE4-CFB7-7DF886D831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9663" y="5928086"/>
            <a:ext cx="3015615" cy="2261870"/>
          </a:xfrm>
          <a:prstGeom prst="rect">
            <a:avLst/>
          </a:prstGeom>
        </p:spPr>
      </p:pic>
      <p:pic>
        <p:nvPicPr>
          <p:cNvPr id="29" name="Imagen 28" descr="Una persona sentado en un bosque&#10;&#10;Descripción generada automáticamente con confianza baja">
            <a:extLst>
              <a:ext uri="{FF2B5EF4-FFF2-40B4-BE49-F238E27FC236}">
                <a16:creationId xmlns:a16="http://schemas.microsoft.com/office/drawing/2014/main" id="{457D7DB3-DD18-A655-BB2D-FBF86DFFDA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21" y="5498371"/>
            <a:ext cx="4251959" cy="3015615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2D82F3C2-B511-4EF1-71BA-C7EFD8CB31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51292" y="5449301"/>
            <a:ext cx="2238375" cy="3064685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B37C5732-5440-0E8A-F92D-592A7E22C8E8}"/>
              </a:ext>
            </a:extLst>
          </p:cNvPr>
          <p:cNvSpPr txBox="1"/>
          <p:nvPr/>
        </p:nvSpPr>
        <p:spPr>
          <a:xfrm>
            <a:off x="9958639" y="8652948"/>
            <a:ext cx="4379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Figura 3. </a:t>
            </a:r>
            <a:r>
              <a:rPr lang="es-MX" dirty="0"/>
              <a:t>Proceso de desarrollo de Protocolo.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052781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4B40E46A-0D40-E3A0-DA1D-96A1CC6FE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BDCCFC08-10F6-1FBC-43A3-EF2F1C252D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1" cy="15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extLst>
              <a:ext uri="{FF2B5EF4-FFF2-40B4-BE49-F238E27FC236}">
                <a16:creationId xmlns:a16="http://schemas.microsoft.com/office/drawing/2014/main" id="{EB2A0880-BC28-8138-561B-5AC3F16A23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832"/>
          <a:stretch/>
        </p:blipFill>
        <p:spPr>
          <a:xfrm>
            <a:off x="0" y="8595724"/>
            <a:ext cx="18288001" cy="1691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9B956D50-0003-9341-F103-005F9AE8475B}"/>
              </a:ext>
            </a:extLst>
          </p:cNvPr>
          <p:cNvCxnSpPr>
            <a:cxnSpLocks/>
          </p:cNvCxnSpPr>
          <p:nvPr/>
        </p:nvCxnSpPr>
        <p:spPr>
          <a:xfrm>
            <a:off x="728708" y="2026960"/>
            <a:ext cx="502556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2C36E976-D2D2-C4E8-22DA-015DEF752B56}"/>
              </a:ext>
            </a:extLst>
          </p:cNvPr>
          <p:cNvSpPr txBox="1"/>
          <p:nvPr/>
        </p:nvSpPr>
        <p:spPr>
          <a:xfrm>
            <a:off x="1231264" y="1758183"/>
            <a:ext cx="6651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Esfuerzos puntuales</a:t>
            </a:r>
            <a:endParaRPr lang="es-CR" sz="2800" b="1" dirty="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94E0FA54-5D30-1D21-094B-BC6E312B42C9}"/>
              </a:ext>
            </a:extLst>
          </p:cNvPr>
          <p:cNvCxnSpPr>
            <a:cxnSpLocks/>
          </p:cNvCxnSpPr>
          <p:nvPr/>
        </p:nvCxnSpPr>
        <p:spPr>
          <a:xfrm>
            <a:off x="6435583" y="1807577"/>
            <a:ext cx="0" cy="7283449"/>
          </a:xfrm>
          <a:prstGeom prst="line">
            <a:avLst/>
          </a:prstGeom>
          <a:ln w="635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AED0E94-4FA1-328D-BD02-C3CFBFB57668}"/>
              </a:ext>
            </a:extLst>
          </p:cNvPr>
          <p:cNvCxnSpPr>
            <a:cxnSpLocks/>
          </p:cNvCxnSpPr>
          <p:nvPr/>
        </p:nvCxnSpPr>
        <p:spPr>
          <a:xfrm>
            <a:off x="1231264" y="2281403"/>
            <a:ext cx="0" cy="2723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33958283-4D7B-3D35-3F4D-BB338F8ECB40}"/>
              </a:ext>
            </a:extLst>
          </p:cNvPr>
          <p:cNvCxnSpPr/>
          <p:nvPr/>
        </p:nvCxnSpPr>
        <p:spPr>
          <a:xfrm>
            <a:off x="1231264" y="2670048"/>
            <a:ext cx="7987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BB9C2B7B-3BE5-E472-CD88-A56E2B52E17A}"/>
              </a:ext>
            </a:extLst>
          </p:cNvPr>
          <p:cNvCxnSpPr/>
          <p:nvPr/>
        </p:nvCxnSpPr>
        <p:spPr>
          <a:xfrm>
            <a:off x="1231264" y="3389376"/>
            <a:ext cx="7987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784DA30A-9D7C-1C56-1E84-EE2D9D0804BD}"/>
              </a:ext>
            </a:extLst>
          </p:cNvPr>
          <p:cNvCxnSpPr/>
          <p:nvPr/>
        </p:nvCxnSpPr>
        <p:spPr>
          <a:xfrm>
            <a:off x="1231264" y="4145280"/>
            <a:ext cx="7987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89CDF50-9592-1804-B2C1-95EFB0B31E2F}"/>
              </a:ext>
            </a:extLst>
          </p:cNvPr>
          <p:cNvCxnSpPr/>
          <p:nvPr/>
        </p:nvCxnSpPr>
        <p:spPr>
          <a:xfrm>
            <a:off x="1231264" y="5004816"/>
            <a:ext cx="7987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86FEFD8E-CFB6-3020-C215-A91A0E5F24DA}"/>
              </a:ext>
            </a:extLst>
          </p:cNvPr>
          <p:cNvCxnSpPr/>
          <p:nvPr/>
        </p:nvCxnSpPr>
        <p:spPr>
          <a:xfrm>
            <a:off x="2584576" y="5907024"/>
            <a:ext cx="7987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09B423A1-0FDD-5561-E3EA-F01DC489E969}"/>
              </a:ext>
            </a:extLst>
          </p:cNvPr>
          <p:cNvCxnSpPr/>
          <p:nvPr/>
        </p:nvCxnSpPr>
        <p:spPr>
          <a:xfrm>
            <a:off x="2584576" y="6644640"/>
            <a:ext cx="7987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DF2AB0C9-AE8C-43A7-2BC6-1BD9E3883170}"/>
              </a:ext>
            </a:extLst>
          </p:cNvPr>
          <p:cNvCxnSpPr/>
          <p:nvPr/>
        </p:nvCxnSpPr>
        <p:spPr>
          <a:xfrm>
            <a:off x="2584576" y="7345680"/>
            <a:ext cx="7987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2DC7E27-782D-E6D8-6185-CAE3B165CD22}"/>
              </a:ext>
            </a:extLst>
          </p:cNvPr>
          <p:cNvSpPr txBox="1"/>
          <p:nvPr/>
        </p:nvSpPr>
        <p:spPr>
          <a:xfrm>
            <a:off x="2093305" y="2485534"/>
            <a:ext cx="3968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Comunidades costeras.</a:t>
            </a:r>
            <a:endParaRPr lang="es-CR" sz="20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CA0B666-E620-81B8-7B9F-EDA8BC7C395F}"/>
              </a:ext>
            </a:extLst>
          </p:cNvPr>
          <p:cNvSpPr txBox="1"/>
          <p:nvPr/>
        </p:nvSpPr>
        <p:spPr>
          <a:xfrm>
            <a:off x="2117292" y="3176889"/>
            <a:ext cx="3968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Investigaciones.</a:t>
            </a:r>
            <a:endParaRPr lang="es-CR" sz="20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1B9E10D-B64A-004F-60AA-C8DD7CEC8C27}"/>
              </a:ext>
            </a:extLst>
          </p:cNvPr>
          <p:cNvSpPr txBox="1"/>
          <p:nvPr/>
        </p:nvSpPr>
        <p:spPr>
          <a:xfrm>
            <a:off x="2194552" y="3935673"/>
            <a:ext cx="3968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Asociaciones ambientales.</a:t>
            </a:r>
            <a:endParaRPr lang="es-CR" sz="20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1E586DD-5872-528E-4BC4-4744811757C3}"/>
              </a:ext>
            </a:extLst>
          </p:cNvPr>
          <p:cNvSpPr txBox="1"/>
          <p:nvPr/>
        </p:nvSpPr>
        <p:spPr>
          <a:xfrm>
            <a:off x="2194555" y="4815559"/>
            <a:ext cx="3968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.</a:t>
            </a:r>
            <a:endParaRPr lang="es-CR" sz="2000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D1BCC33-0055-7220-5EA7-9375BCA9378F}"/>
              </a:ext>
            </a:extLst>
          </p:cNvPr>
          <p:cNvSpPr txBox="1"/>
          <p:nvPr/>
        </p:nvSpPr>
        <p:spPr>
          <a:xfrm>
            <a:off x="2194552" y="4804761"/>
            <a:ext cx="3968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Educación ambiental.</a:t>
            </a:r>
            <a:endParaRPr lang="es-CR" sz="2000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F3EB955E-8B22-4692-0CE7-DC60F8ECA764}"/>
              </a:ext>
            </a:extLst>
          </p:cNvPr>
          <p:cNvCxnSpPr>
            <a:cxnSpLocks/>
          </p:cNvCxnSpPr>
          <p:nvPr/>
        </p:nvCxnSpPr>
        <p:spPr>
          <a:xfrm>
            <a:off x="2584576" y="5215669"/>
            <a:ext cx="0" cy="30139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36FB702-7C7D-6B1D-791A-D334FF15FA09}"/>
              </a:ext>
            </a:extLst>
          </p:cNvPr>
          <p:cNvSpPr txBox="1"/>
          <p:nvPr/>
        </p:nvSpPr>
        <p:spPr>
          <a:xfrm>
            <a:off x="3383280" y="7164939"/>
            <a:ext cx="2052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Reforestación.</a:t>
            </a:r>
            <a:endParaRPr lang="es-CR" sz="2000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EAF8187-64BF-595F-3796-B70C1428BE31}"/>
              </a:ext>
            </a:extLst>
          </p:cNvPr>
          <p:cNvSpPr txBox="1"/>
          <p:nvPr/>
        </p:nvSpPr>
        <p:spPr>
          <a:xfrm>
            <a:off x="3347608" y="6306589"/>
            <a:ext cx="2815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Recolección desechos sólidos.</a:t>
            </a:r>
            <a:endParaRPr lang="es-CR" sz="2000" dirty="0"/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0A5EEDE6-117F-A756-16CC-3677D80CAEC3}"/>
              </a:ext>
            </a:extLst>
          </p:cNvPr>
          <p:cNvCxnSpPr/>
          <p:nvPr/>
        </p:nvCxnSpPr>
        <p:spPr>
          <a:xfrm>
            <a:off x="2584576" y="8229600"/>
            <a:ext cx="7987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2054EC7-6207-848E-A618-9AA0D158DBEC}"/>
              </a:ext>
            </a:extLst>
          </p:cNvPr>
          <p:cNvSpPr txBox="1"/>
          <p:nvPr/>
        </p:nvSpPr>
        <p:spPr>
          <a:xfrm>
            <a:off x="3356944" y="5610700"/>
            <a:ext cx="2052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Talleres</a:t>
            </a:r>
            <a:endParaRPr lang="es-CR" sz="2000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26585B3-9756-9735-C4DD-D4694B2579F6}"/>
              </a:ext>
            </a:extLst>
          </p:cNvPr>
          <p:cNvSpPr txBox="1"/>
          <p:nvPr/>
        </p:nvSpPr>
        <p:spPr>
          <a:xfrm>
            <a:off x="3383280" y="7767587"/>
            <a:ext cx="2815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Alianzas con Ministerio de Educación Pública.</a:t>
            </a:r>
            <a:endParaRPr lang="es-CR" sz="2000"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F992B9A3-DB4A-3C18-DB2F-9933F4CFA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1200" y="1751816"/>
            <a:ext cx="3233542" cy="2982372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7B4ADC40-C079-F5B7-2EFE-8E61F329F3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5203" y="1807577"/>
            <a:ext cx="3432214" cy="298237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F2AEB845-59DE-AF1C-54F0-17D19F1F0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48525" y="1767019"/>
            <a:ext cx="3184329" cy="2903149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E6279FCB-4225-64D1-CB26-6E5ECC8070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4140" y="5054519"/>
            <a:ext cx="6219825" cy="302895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05B0C62C-6E40-5512-C06E-5EACBF7F49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92521" y="5054519"/>
            <a:ext cx="4066612" cy="2995704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F0F014C3-F4D0-EAD2-ADF7-0F59B9DDC66A}"/>
              </a:ext>
            </a:extLst>
          </p:cNvPr>
          <p:cNvSpPr txBox="1"/>
          <p:nvPr/>
        </p:nvSpPr>
        <p:spPr>
          <a:xfrm>
            <a:off x="10753875" y="8245699"/>
            <a:ext cx="3760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Figura 4</a:t>
            </a:r>
            <a:r>
              <a:rPr lang="es-MX" dirty="0"/>
              <a:t>.  Trabajo comunal en manglares.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20064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50670E-C8CD-3F98-C6AA-43D534850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F5B389-667D-9F80-942C-83E64E91A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Aves Video1 (Proyecto Manglar)">
            <a:hlinkClick r:id="" action="ppaction://media"/>
            <a:extLst>
              <a:ext uri="{FF2B5EF4-FFF2-40B4-BE49-F238E27FC236}">
                <a16:creationId xmlns:a16="http://schemas.microsoft.com/office/drawing/2014/main" id="{D64C4FE5-B062-3128-0D3D-E7EE827092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31788"/>
            <a:ext cx="18877845" cy="1061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7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B0EB6E4D-BB89-7710-B09C-54C24175B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B84A939A-1198-F759-8763-7D7B65D603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1" cy="15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extLst>
              <a:ext uri="{FF2B5EF4-FFF2-40B4-BE49-F238E27FC236}">
                <a16:creationId xmlns:a16="http://schemas.microsoft.com/office/drawing/2014/main" id="{7D0EBD38-68B5-1BF2-BC71-1A914334C8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832"/>
          <a:stretch/>
        </p:blipFill>
        <p:spPr>
          <a:xfrm>
            <a:off x="0" y="8595724"/>
            <a:ext cx="18288001" cy="16912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B6B0D15-4A33-73B1-DE66-ADAE04527D81}"/>
              </a:ext>
            </a:extLst>
          </p:cNvPr>
          <p:cNvSpPr/>
          <p:nvPr/>
        </p:nvSpPr>
        <p:spPr>
          <a:xfrm>
            <a:off x="4261104" y="3173150"/>
            <a:ext cx="10131552" cy="315449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6D3CB4-0A55-2A9B-777E-8A338AC733ED}"/>
              </a:ext>
            </a:extLst>
          </p:cNvPr>
          <p:cNvSpPr txBox="1"/>
          <p:nvPr/>
        </p:nvSpPr>
        <p:spPr>
          <a:xfrm>
            <a:off x="4462272" y="3328416"/>
            <a:ext cx="101315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b="1" dirty="0"/>
              <a:t>Manglares:  biodiversidad, resiliencia y captura de carbono</a:t>
            </a:r>
            <a:endParaRPr lang="es-CR" sz="6000" b="1" dirty="0"/>
          </a:p>
        </p:txBody>
      </p:sp>
    </p:spTree>
    <p:extLst>
      <p:ext uri="{BB962C8B-B14F-4D97-AF65-F5344CB8AC3E}">
        <p14:creationId xmlns:p14="http://schemas.microsoft.com/office/powerpoint/2010/main" val="1799960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EAA50E9C-9CB4-85EE-7406-D7673635F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A67C43C4-D8D0-A067-BD60-2160A8FEC3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1" cy="15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extLst>
              <a:ext uri="{FF2B5EF4-FFF2-40B4-BE49-F238E27FC236}">
                <a16:creationId xmlns:a16="http://schemas.microsoft.com/office/drawing/2014/main" id="{A439B53A-7A14-BB2F-8511-A078561E3CA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832"/>
          <a:stretch/>
        </p:blipFill>
        <p:spPr>
          <a:xfrm>
            <a:off x="0" y="8595724"/>
            <a:ext cx="18288001" cy="1691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C3D1FBDA-3A7B-8EBA-2097-B9D6909B7826}"/>
              </a:ext>
            </a:extLst>
          </p:cNvPr>
          <p:cNvCxnSpPr>
            <a:cxnSpLocks/>
          </p:cNvCxnSpPr>
          <p:nvPr/>
        </p:nvCxnSpPr>
        <p:spPr>
          <a:xfrm>
            <a:off x="728708" y="2026960"/>
            <a:ext cx="502556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1534AD58-2DA6-5692-A4F1-D442008206A2}"/>
              </a:ext>
            </a:extLst>
          </p:cNvPr>
          <p:cNvSpPr txBox="1"/>
          <p:nvPr/>
        </p:nvSpPr>
        <p:spPr>
          <a:xfrm>
            <a:off x="1231264" y="1758183"/>
            <a:ext cx="6651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En Costa Rica</a:t>
            </a:r>
            <a:endParaRPr lang="es-CR" sz="2800" b="1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2D394AE-E210-E95B-0C11-E4B5A674D14C}"/>
              </a:ext>
            </a:extLst>
          </p:cNvPr>
          <p:cNvCxnSpPr>
            <a:cxnSpLocks/>
          </p:cNvCxnSpPr>
          <p:nvPr/>
        </p:nvCxnSpPr>
        <p:spPr>
          <a:xfrm>
            <a:off x="6435583" y="1807577"/>
            <a:ext cx="0" cy="7283449"/>
          </a:xfrm>
          <a:prstGeom prst="line">
            <a:avLst/>
          </a:prstGeom>
          <a:ln w="635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0821C514-DF37-F030-89AA-488B8027D0A9}"/>
              </a:ext>
            </a:extLst>
          </p:cNvPr>
          <p:cNvSpPr txBox="1"/>
          <p:nvPr/>
        </p:nvSpPr>
        <p:spPr>
          <a:xfrm>
            <a:off x="1231264" y="2711199"/>
            <a:ext cx="47461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/>
              <a:t>Golfo de Nicoya (valor general): entre 547–1,175 Mg C/ha (Hernández-Blanco </a:t>
            </a:r>
            <a:r>
              <a:rPr lang="es-MX" sz="2000" i="1" dirty="0"/>
              <a:t>et al</a:t>
            </a:r>
            <a:r>
              <a:rPr lang="es-MX" sz="2000" dirty="0"/>
              <a:t>., 2021).</a:t>
            </a:r>
            <a:endParaRPr lang="es-CR" sz="20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6B1D969-72FE-9C81-E73B-1CC9BEA81A08}"/>
              </a:ext>
            </a:extLst>
          </p:cNvPr>
          <p:cNvSpPr txBox="1"/>
          <p:nvPr/>
        </p:nvSpPr>
        <p:spPr>
          <a:xfrm>
            <a:off x="1231264" y="4196915"/>
            <a:ext cx="4968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MX" sz="2000" dirty="0"/>
              <a:t>Morales (Golfo de Nicoya, específico):</a:t>
            </a:r>
          </a:p>
          <a:p>
            <a:pPr algn="just"/>
            <a:r>
              <a:rPr lang="es-MX" sz="2000" dirty="0"/>
              <a:t>Biomasa viva: 48 ± 59 Mg C/ha</a:t>
            </a:r>
            <a:br>
              <a:rPr lang="es-MX" sz="2000" dirty="0"/>
            </a:br>
            <a:r>
              <a:rPr lang="es-MX" sz="2000" dirty="0"/>
              <a:t>(Cambronero-Bolaños </a:t>
            </a:r>
            <a:r>
              <a:rPr lang="es-MX" sz="2000" i="1" dirty="0"/>
              <a:t>et al</a:t>
            </a:r>
            <a:r>
              <a:rPr lang="es-MX" sz="2000" dirty="0"/>
              <a:t>., 2025).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47967CB-4ABA-299D-6B5B-69232A301A6F}"/>
              </a:ext>
            </a:extLst>
          </p:cNvPr>
          <p:cNvSpPr txBox="1"/>
          <p:nvPr/>
        </p:nvSpPr>
        <p:spPr>
          <a:xfrm>
            <a:off x="1286273" y="5597030"/>
            <a:ext cx="47461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CR" sz="2000" dirty="0"/>
              <a:t>Chacarita (Pacífico Central):  78.49 Mg C/ha (Carvajal-Oses </a:t>
            </a:r>
            <a:r>
              <a:rPr lang="es-CR" sz="2000" i="1" dirty="0"/>
              <a:t>et al., </a:t>
            </a:r>
            <a:r>
              <a:rPr lang="es-CR" sz="2000" dirty="0"/>
              <a:t>2024).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45CC225-E7F9-0326-58C5-8A8C6C9DD758}"/>
              </a:ext>
            </a:extLst>
          </p:cNvPr>
          <p:cNvSpPr txBox="1"/>
          <p:nvPr/>
        </p:nvSpPr>
        <p:spPr>
          <a:xfrm>
            <a:off x="1325821" y="6841666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/>
              <a:t>Térraba-Sierpe (Sur de CR):</a:t>
            </a:r>
          </a:p>
          <a:p>
            <a:r>
              <a:rPr lang="es-MX" sz="2000" dirty="0"/>
              <a:t>Valores promedio de 304 a 415 Mg C/ha </a:t>
            </a:r>
          </a:p>
          <a:p>
            <a:r>
              <a:rPr lang="es-MX" sz="2000" dirty="0"/>
              <a:t>(SINAC &amp; UNA, 2020).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0605A5F-7D01-85DF-C898-99EF2AC696D7}"/>
              </a:ext>
            </a:extLst>
          </p:cNvPr>
          <p:cNvCxnSpPr>
            <a:cxnSpLocks/>
          </p:cNvCxnSpPr>
          <p:nvPr/>
        </p:nvCxnSpPr>
        <p:spPr>
          <a:xfrm flipH="1">
            <a:off x="728708" y="2026960"/>
            <a:ext cx="27373" cy="53225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AE4BBB46-3E24-6CB2-7B16-B681CB72594D}"/>
              </a:ext>
            </a:extLst>
          </p:cNvPr>
          <p:cNvCxnSpPr>
            <a:endCxn id="9" idx="1"/>
          </p:cNvCxnSpPr>
          <p:nvPr/>
        </p:nvCxnSpPr>
        <p:spPr>
          <a:xfrm>
            <a:off x="756081" y="3219030"/>
            <a:ext cx="4751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7CF45D50-4176-AF26-1239-120490BDBE52}"/>
              </a:ext>
            </a:extLst>
          </p:cNvPr>
          <p:cNvCxnSpPr/>
          <p:nvPr/>
        </p:nvCxnSpPr>
        <p:spPr>
          <a:xfrm>
            <a:off x="708291" y="4576316"/>
            <a:ext cx="4751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B3269D6B-22F8-4881-0E23-98E496E80C1C}"/>
              </a:ext>
            </a:extLst>
          </p:cNvPr>
          <p:cNvCxnSpPr/>
          <p:nvPr/>
        </p:nvCxnSpPr>
        <p:spPr>
          <a:xfrm>
            <a:off x="772831" y="5933602"/>
            <a:ext cx="4751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7FEAC637-7B3C-85EC-3E33-CB17C76A256E}"/>
              </a:ext>
            </a:extLst>
          </p:cNvPr>
          <p:cNvCxnSpPr/>
          <p:nvPr/>
        </p:nvCxnSpPr>
        <p:spPr>
          <a:xfrm>
            <a:off x="732661" y="7349496"/>
            <a:ext cx="4751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865D64BD-84F4-CF4E-9F96-F6626229C3DB}"/>
              </a:ext>
            </a:extLst>
          </p:cNvPr>
          <p:cNvCxnSpPr>
            <a:cxnSpLocks/>
          </p:cNvCxnSpPr>
          <p:nvPr/>
        </p:nvCxnSpPr>
        <p:spPr>
          <a:xfrm>
            <a:off x="6641828" y="2100192"/>
            <a:ext cx="502556" cy="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3EC000E-2B8D-75F7-FB22-6FF5A408C034}"/>
              </a:ext>
            </a:extLst>
          </p:cNvPr>
          <p:cNvSpPr txBox="1"/>
          <p:nvPr/>
        </p:nvSpPr>
        <p:spPr>
          <a:xfrm>
            <a:off x="7350628" y="1765350"/>
            <a:ext cx="6651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Especies nucleares</a:t>
            </a:r>
            <a:endParaRPr lang="es-CR" sz="2800" b="1" dirty="0"/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3A78D287-24A7-2371-5009-4248C87EF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976" y="2609761"/>
            <a:ext cx="6054514" cy="6097212"/>
          </a:xfrm>
          <a:prstGeom prst="rect">
            <a:avLst/>
          </a:prstGeom>
        </p:spPr>
      </p:pic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3224B449-6272-0D15-A8FB-87FB7E3DEF63}"/>
              </a:ext>
            </a:extLst>
          </p:cNvPr>
          <p:cNvCxnSpPr/>
          <p:nvPr/>
        </p:nvCxnSpPr>
        <p:spPr>
          <a:xfrm>
            <a:off x="13057631" y="2925232"/>
            <a:ext cx="7612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0564FB7E-64A7-69C5-45C5-525DD95D9AC7}"/>
              </a:ext>
            </a:extLst>
          </p:cNvPr>
          <p:cNvSpPr txBox="1"/>
          <p:nvPr/>
        </p:nvSpPr>
        <p:spPr>
          <a:xfrm>
            <a:off x="13846825" y="2510912"/>
            <a:ext cx="41485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dirty="0"/>
              <a:t>Las especies de manglar presentan tolerancia fisiológica  (SINAC &amp; UNA, 2020).</a:t>
            </a:r>
            <a:endParaRPr lang="es-CR" sz="2000" dirty="0"/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1A6A2A80-466C-8903-061B-5D1106AE4C7A}"/>
              </a:ext>
            </a:extLst>
          </p:cNvPr>
          <p:cNvCxnSpPr/>
          <p:nvPr/>
        </p:nvCxnSpPr>
        <p:spPr>
          <a:xfrm>
            <a:off x="13057631" y="4526700"/>
            <a:ext cx="7612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4AD83FEE-521C-711F-C0ED-FD8D7A7A65D0}"/>
              </a:ext>
            </a:extLst>
          </p:cNvPr>
          <p:cNvSpPr txBox="1"/>
          <p:nvPr/>
        </p:nvSpPr>
        <p:spPr>
          <a:xfrm>
            <a:off x="13818878" y="3955903"/>
            <a:ext cx="41765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dirty="0"/>
              <a:t>La estructura compleja de los bosque y su alta densidad refleja resiliencia. (Cambronero-Bolaños </a:t>
            </a:r>
            <a:r>
              <a:rPr lang="es-MX" sz="2000" i="1" dirty="0"/>
              <a:t>et al</a:t>
            </a:r>
            <a:r>
              <a:rPr lang="es-MX" sz="2000" dirty="0"/>
              <a:t>., 2025).</a:t>
            </a:r>
            <a:endParaRPr lang="es-CR" sz="2000" dirty="0"/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4B767E70-3A2A-A6E0-F182-326F8EEB03E4}"/>
              </a:ext>
            </a:extLst>
          </p:cNvPr>
          <p:cNvCxnSpPr/>
          <p:nvPr/>
        </p:nvCxnSpPr>
        <p:spPr>
          <a:xfrm>
            <a:off x="13057631" y="6175820"/>
            <a:ext cx="7612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adroTexto 41">
            <a:extLst>
              <a:ext uri="{FF2B5EF4-FFF2-40B4-BE49-F238E27FC236}">
                <a16:creationId xmlns:a16="http://schemas.microsoft.com/office/drawing/2014/main" id="{0F2D09B6-268B-9F03-A461-5768944B96D9}"/>
              </a:ext>
            </a:extLst>
          </p:cNvPr>
          <p:cNvSpPr txBox="1"/>
          <p:nvPr/>
        </p:nvSpPr>
        <p:spPr>
          <a:xfrm>
            <a:off x="13818878" y="5628272"/>
            <a:ext cx="39936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dirty="0"/>
              <a:t>Capacidad de regeneración natural incluso después de deforestación histórica.</a:t>
            </a:r>
            <a:br>
              <a:rPr lang="es-MX" sz="2000" dirty="0"/>
            </a:br>
            <a:endParaRPr lang="es-CR" sz="2000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8F782512-EBC1-BD1D-A687-30D150BB1B59}"/>
              </a:ext>
            </a:extLst>
          </p:cNvPr>
          <p:cNvSpPr txBox="1"/>
          <p:nvPr/>
        </p:nvSpPr>
        <p:spPr>
          <a:xfrm>
            <a:off x="13818877" y="6976153"/>
            <a:ext cx="41765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dirty="0"/>
              <a:t>La conversión a usos como camaroneras libera hasta 92% del carbono  (Cambronero-Bolaños </a:t>
            </a:r>
            <a:r>
              <a:rPr lang="es-MX" sz="2000" i="1" dirty="0"/>
              <a:t>et al., </a:t>
            </a:r>
            <a:r>
              <a:rPr lang="es-MX" sz="2000" dirty="0"/>
              <a:t>2025).</a:t>
            </a:r>
            <a:endParaRPr lang="es-CR" sz="2000" dirty="0"/>
          </a:p>
        </p:txBody>
      </p: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B00B9254-B02C-6EDE-818F-D273E771C59A}"/>
              </a:ext>
            </a:extLst>
          </p:cNvPr>
          <p:cNvCxnSpPr/>
          <p:nvPr/>
        </p:nvCxnSpPr>
        <p:spPr>
          <a:xfrm>
            <a:off x="13057631" y="7637873"/>
            <a:ext cx="7612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1824CA2-B265-A033-61B0-E223B4E4DBFC}"/>
              </a:ext>
            </a:extLst>
          </p:cNvPr>
          <p:cNvSpPr txBox="1"/>
          <p:nvPr/>
        </p:nvSpPr>
        <p:spPr>
          <a:xfrm>
            <a:off x="7833505" y="8768393"/>
            <a:ext cx="5188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Figura 5</a:t>
            </a:r>
            <a:r>
              <a:rPr lang="es-MX" dirty="0"/>
              <a:t>.  Especies de árbol de  manglar en Costa Rica.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803908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2079</Words>
  <Application>Microsoft Office PowerPoint</Application>
  <PresentationFormat>Personalizado</PresentationFormat>
  <Paragraphs>134</Paragraphs>
  <Slides>15</Slides>
  <Notes>14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8" baseType="lpstr"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Josefina Gonzalez</dc:creator>
  <cp:lastModifiedBy>MARIA CARVAJAL  OSES</cp:lastModifiedBy>
  <cp:revision>5</cp:revision>
  <dcterms:created xsi:type="dcterms:W3CDTF">2006-08-16T00:00:00Z</dcterms:created>
  <dcterms:modified xsi:type="dcterms:W3CDTF">2025-04-18T23:54:27Z</dcterms:modified>
</cp:coreProperties>
</file>