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B_2E7BEE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8_DB6BA6D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_5523A311.xml" ContentType="application/vnd.ms-powerpoint.comments+xml"/>
  <Override PartName="/ppt/notesSlides/notesSlide9.xml" ContentType="application/vnd.openxmlformats-officedocument.presentationml.notesSlide+xml"/>
  <Override PartName="/ppt/comments/modernComment_117_6C826D5A.xml" ContentType="application/vnd.ms-powerpoint.comments+xml"/>
  <Override PartName="/ppt/comments/modernComment_115_D1E2ED92.xml" ContentType="application/vnd.ms-powerpoint.comments+xml"/>
  <Override PartName="/ppt/notesSlides/notesSlide10.xml" ContentType="application/vnd.openxmlformats-officedocument.presentationml.notesSlide+xml"/>
  <Override PartName="/ppt/comments/modernComment_111_5690AA0E.xml" ContentType="application/vnd.ms-powerpoint.comments+xml"/>
  <Override PartName="/ppt/notesSlides/notesSlide11.xml" ContentType="application/vnd.openxmlformats-officedocument.presentationml.notesSlide+xml"/>
  <Override PartName="/ppt/comments/modernComment_116_FCCE624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0" r:id="rId6"/>
    <p:sldId id="267" r:id="rId7"/>
    <p:sldId id="290" r:id="rId8"/>
    <p:sldId id="270" r:id="rId9"/>
    <p:sldId id="269" r:id="rId10"/>
    <p:sldId id="264" r:id="rId11"/>
    <p:sldId id="268" r:id="rId12"/>
    <p:sldId id="272" r:id="rId13"/>
    <p:sldId id="279" r:id="rId14"/>
    <p:sldId id="277" r:id="rId15"/>
    <p:sldId id="273"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F57D2A-7E9F-BFEC-3F41-89984127DAF3}" name="Sabrina Moore" initials="SM" userId="S::smoore@eeu.antaisce.org::731e552f-bf01-4e6e-b440-7e5e156d81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6BBD5-432A-4148-9C45-458DB14D459A}" v="1" dt="2023-06-08T13:30:18.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5" autoAdjust="0"/>
    <p:restoredTop sz="65306" autoAdjust="0"/>
  </p:normalViewPr>
  <p:slideViewPr>
    <p:cSldViewPr snapToGrid="0">
      <p:cViewPr varScale="1">
        <p:scale>
          <a:sx n="47" d="100"/>
          <a:sy n="47" d="100"/>
        </p:scale>
        <p:origin x="4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Moore" userId="731e552f-bf01-4e6e-b440-7e5e156d8120" providerId="ADAL" clId="{FA06BBD5-432A-4148-9C45-458DB14D459A}"/>
    <pc:docChg chg="undo custSel addSld delSld modSld sldOrd">
      <pc:chgData name="Sabrina Moore" userId="731e552f-bf01-4e6e-b440-7e5e156d8120" providerId="ADAL" clId="{FA06BBD5-432A-4148-9C45-458DB14D459A}" dt="2023-06-08T13:30:24.538" v="10" actId="47"/>
      <pc:docMkLst>
        <pc:docMk/>
      </pc:docMkLst>
      <pc:sldChg chg="del">
        <pc:chgData name="Sabrina Moore" userId="731e552f-bf01-4e6e-b440-7e5e156d8120" providerId="ADAL" clId="{FA06BBD5-432A-4148-9C45-458DB14D459A}" dt="2023-06-08T13:28:46.022" v="1" actId="47"/>
        <pc:sldMkLst>
          <pc:docMk/>
          <pc:sldMk cId="1440232922" sldId="261"/>
        </pc:sldMkLst>
      </pc:sldChg>
      <pc:sldChg chg="del">
        <pc:chgData name="Sabrina Moore" userId="731e552f-bf01-4e6e-b440-7e5e156d8120" providerId="ADAL" clId="{FA06BBD5-432A-4148-9C45-458DB14D459A}" dt="2023-06-08T13:28:46.022" v="1" actId="47"/>
        <pc:sldMkLst>
          <pc:docMk/>
          <pc:sldMk cId="1768041953" sldId="265"/>
        </pc:sldMkLst>
      </pc:sldChg>
      <pc:sldChg chg="ord">
        <pc:chgData name="Sabrina Moore" userId="731e552f-bf01-4e6e-b440-7e5e156d8120" providerId="ADAL" clId="{FA06BBD5-432A-4148-9C45-458DB14D459A}" dt="2023-06-08T13:29:53.139" v="6" actId="20578"/>
        <pc:sldMkLst>
          <pc:docMk/>
          <pc:sldMk cId="1452321294" sldId="273"/>
        </pc:sldMkLst>
      </pc:sldChg>
      <pc:sldChg chg="del">
        <pc:chgData name="Sabrina Moore" userId="731e552f-bf01-4e6e-b440-7e5e156d8120" providerId="ADAL" clId="{FA06BBD5-432A-4148-9C45-458DB14D459A}" dt="2023-06-08T13:28:46.022" v="1" actId="47"/>
        <pc:sldMkLst>
          <pc:docMk/>
          <pc:sldMk cId="4287034249" sldId="274"/>
        </pc:sldMkLst>
      </pc:sldChg>
      <pc:sldChg chg="del">
        <pc:chgData name="Sabrina Moore" userId="731e552f-bf01-4e6e-b440-7e5e156d8120" providerId="ADAL" clId="{FA06BBD5-432A-4148-9C45-458DB14D459A}" dt="2023-06-08T13:30:24.538" v="10" actId="47"/>
        <pc:sldMkLst>
          <pc:docMk/>
          <pc:sldMk cId="40632726" sldId="275"/>
        </pc:sldMkLst>
      </pc:sldChg>
      <pc:sldChg chg="del">
        <pc:chgData name="Sabrina Moore" userId="731e552f-bf01-4e6e-b440-7e5e156d8120" providerId="ADAL" clId="{FA06BBD5-432A-4148-9C45-458DB14D459A}" dt="2023-06-08T13:30:24.538" v="10" actId="47"/>
        <pc:sldMkLst>
          <pc:docMk/>
          <pc:sldMk cId="2763764670" sldId="276"/>
        </pc:sldMkLst>
      </pc:sldChg>
      <pc:sldChg chg="del">
        <pc:chgData name="Sabrina Moore" userId="731e552f-bf01-4e6e-b440-7e5e156d8120" providerId="ADAL" clId="{FA06BBD5-432A-4148-9C45-458DB14D459A}" dt="2023-06-08T13:30:13.211" v="8" actId="2696"/>
        <pc:sldMkLst>
          <pc:docMk/>
          <pc:sldMk cId="3424335645" sldId="277"/>
        </pc:sldMkLst>
      </pc:sldChg>
      <pc:sldChg chg="add">
        <pc:chgData name="Sabrina Moore" userId="731e552f-bf01-4e6e-b440-7e5e156d8120" providerId="ADAL" clId="{FA06BBD5-432A-4148-9C45-458DB14D459A}" dt="2023-06-08T13:30:18.001" v="9"/>
        <pc:sldMkLst>
          <pc:docMk/>
          <pc:sldMk cId="3521310098" sldId="277"/>
        </pc:sldMkLst>
      </pc:sldChg>
      <pc:sldChg chg="ord">
        <pc:chgData name="Sabrina Moore" userId="731e552f-bf01-4e6e-b440-7e5e156d8120" providerId="ADAL" clId="{FA06BBD5-432A-4148-9C45-458DB14D459A}" dt="2023-06-08T13:29:55.210" v="7" actId="20578"/>
        <pc:sldMkLst>
          <pc:docMk/>
          <pc:sldMk cId="1820487002" sldId="279"/>
        </pc:sldMkLst>
      </pc:sldChg>
      <pc:sldChg chg="del">
        <pc:chgData name="Sabrina Moore" userId="731e552f-bf01-4e6e-b440-7e5e156d8120" providerId="ADAL" clId="{FA06BBD5-432A-4148-9C45-458DB14D459A}" dt="2023-06-08T13:30:24.538" v="10" actId="47"/>
        <pc:sldMkLst>
          <pc:docMk/>
          <pc:sldMk cId="4262745015" sldId="281"/>
        </pc:sldMkLst>
      </pc:sldChg>
      <pc:sldChg chg="del">
        <pc:chgData name="Sabrina Moore" userId="731e552f-bf01-4e6e-b440-7e5e156d8120" providerId="ADAL" clId="{FA06BBD5-432A-4148-9C45-458DB14D459A}" dt="2023-06-08T13:28:46.022" v="1" actId="47"/>
        <pc:sldMkLst>
          <pc:docMk/>
          <pc:sldMk cId="1872475750" sldId="282"/>
        </pc:sldMkLst>
      </pc:sldChg>
      <pc:sldChg chg="del">
        <pc:chgData name="Sabrina Moore" userId="731e552f-bf01-4e6e-b440-7e5e156d8120" providerId="ADAL" clId="{FA06BBD5-432A-4148-9C45-458DB14D459A}" dt="2023-06-08T13:28:46.022" v="1" actId="47"/>
        <pc:sldMkLst>
          <pc:docMk/>
          <pc:sldMk cId="80225756" sldId="283"/>
        </pc:sldMkLst>
      </pc:sldChg>
      <pc:sldChg chg="del">
        <pc:chgData name="Sabrina Moore" userId="731e552f-bf01-4e6e-b440-7e5e156d8120" providerId="ADAL" clId="{FA06BBD5-432A-4148-9C45-458DB14D459A}" dt="2023-06-08T13:28:46.022" v="1" actId="47"/>
        <pc:sldMkLst>
          <pc:docMk/>
          <pc:sldMk cId="4060114870" sldId="284"/>
        </pc:sldMkLst>
      </pc:sldChg>
      <pc:sldChg chg="del">
        <pc:chgData name="Sabrina Moore" userId="731e552f-bf01-4e6e-b440-7e5e156d8120" providerId="ADAL" clId="{FA06BBD5-432A-4148-9C45-458DB14D459A}" dt="2023-06-08T13:28:46.022" v="1" actId="47"/>
        <pc:sldMkLst>
          <pc:docMk/>
          <pc:sldMk cId="382567441" sldId="285"/>
        </pc:sldMkLst>
      </pc:sldChg>
      <pc:sldChg chg="del">
        <pc:chgData name="Sabrina Moore" userId="731e552f-bf01-4e6e-b440-7e5e156d8120" providerId="ADAL" clId="{FA06BBD5-432A-4148-9C45-458DB14D459A}" dt="2023-06-08T13:28:46.022" v="1" actId="47"/>
        <pc:sldMkLst>
          <pc:docMk/>
          <pc:sldMk cId="1200123287" sldId="286"/>
        </pc:sldMkLst>
      </pc:sldChg>
      <pc:sldChg chg="del">
        <pc:chgData name="Sabrina Moore" userId="731e552f-bf01-4e6e-b440-7e5e156d8120" providerId="ADAL" clId="{FA06BBD5-432A-4148-9C45-458DB14D459A}" dt="2023-06-08T13:28:46.022" v="1" actId="47"/>
        <pc:sldMkLst>
          <pc:docMk/>
          <pc:sldMk cId="3839769870" sldId="287"/>
        </pc:sldMkLst>
      </pc:sldChg>
      <pc:sldChg chg="del">
        <pc:chgData name="Sabrina Moore" userId="731e552f-bf01-4e6e-b440-7e5e156d8120" providerId="ADAL" clId="{FA06BBD5-432A-4148-9C45-458DB14D459A}" dt="2023-06-08T13:28:46.022" v="1" actId="47"/>
        <pc:sldMkLst>
          <pc:docMk/>
          <pc:sldMk cId="836399139" sldId="289"/>
        </pc:sldMkLst>
      </pc:sldChg>
      <pc:sldChg chg="del">
        <pc:chgData name="Sabrina Moore" userId="731e552f-bf01-4e6e-b440-7e5e156d8120" providerId="ADAL" clId="{FA06BBD5-432A-4148-9C45-458DB14D459A}" dt="2023-06-08T13:30:24.538" v="10" actId="47"/>
        <pc:sldMkLst>
          <pc:docMk/>
          <pc:sldMk cId="4199436325" sldId="292"/>
        </pc:sldMkLst>
      </pc:sldChg>
      <pc:sldChg chg="del">
        <pc:chgData name="Sabrina Moore" userId="731e552f-bf01-4e6e-b440-7e5e156d8120" providerId="ADAL" clId="{FA06BBD5-432A-4148-9C45-458DB14D459A}" dt="2023-06-08T13:28:46.022" v="1" actId="47"/>
        <pc:sldMkLst>
          <pc:docMk/>
          <pc:sldMk cId="3918576759" sldId="293"/>
        </pc:sldMkLst>
      </pc:sldChg>
      <pc:sldChg chg="del">
        <pc:chgData name="Sabrina Moore" userId="731e552f-bf01-4e6e-b440-7e5e156d8120" providerId="ADAL" clId="{FA06BBD5-432A-4148-9C45-458DB14D459A}" dt="2023-06-08T13:28:46.022" v="1" actId="47"/>
        <pc:sldMkLst>
          <pc:docMk/>
          <pc:sldMk cId="2008196823" sldId="294"/>
        </pc:sldMkLst>
      </pc:sldChg>
      <pc:sldChg chg="del">
        <pc:chgData name="Sabrina Moore" userId="731e552f-bf01-4e6e-b440-7e5e156d8120" providerId="ADAL" clId="{FA06BBD5-432A-4148-9C45-458DB14D459A}" dt="2023-06-08T13:28:46.022" v="1" actId="47"/>
        <pc:sldMkLst>
          <pc:docMk/>
          <pc:sldMk cId="1080797674" sldId="295"/>
        </pc:sldMkLst>
      </pc:sldChg>
      <pc:sldChg chg="del">
        <pc:chgData name="Sabrina Moore" userId="731e552f-bf01-4e6e-b440-7e5e156d8120" providerId="ADAL" clId="{FA06BBD5-432A-4148-9C45-458DB14D459A}" dt="2023-06-08T13:28:46.022" v="1" actId="47"/>
        <pc:sldMkLst>
          <pc:docMk/>
          <pc:sldMk cId="1094341540" sldId="296"/>
        </pc:sldMkLst>
      </pc:sldChg>
      <pc:sldChg chg="del">
        <pc:chgData name="Sabrina Moore" userId="731e552f-bf01-4e6e-b440-7e5e156d8120" providerId="ADAL" clId="{FA06BBD5-432A-4148-9C45-458DB14D459A}" dt="2023-06-08T13:28:46.022" v="1" actId="47"/>
        <pc:sldMkLst>
          <pc:docMk/>
          <pc:sldMk cId="1892782590" sldId="297"/>
        </pc:sldMkLst>
      </pc:sldChg>
      <pc:sldChg chg="del">
        <pc:chgData name="Sabrina Moore" userId="731e552f-bf01-4e6e-b440-7e5e156d8120" providerId="ADAL" clId="{FA06BBD5-432A-4148-9C45-458DB14D459A}" dt="2023-06-08T13:28:46.022" v="1" actId="47"/>
        <pc:sldMkLst>
          <pc:docMk/>
          <pc:sldMk cId="2963554256" sldId="298"/>
        </pc:sldMkLst>
      </pc:sldChg>
      <pc:sldChg chg="del">
        <pc:chgData name="Sabrina Moore" userId="731e552f-bf01-4e6e-b440-7e5e156d8120" providerId="ADAL" clId="{FA06BBD5-432A-4148-9C45-458DB14D459A}" dt="2023-06-08T13:28:46.022" v="1" actId="47"/>
        <pc:sldMkLst>
          <pc:docMk/>
          <pc:sldMk cId="3812274309" sldId="299"/>
        </pc:sldMkLst>
      </pc:sldChg>
      <pc:sldChg chg="del">
        <pc:chgData name="Sabrina Moore" userId="731e552f-bf01-4e6e-b440-7e5e156d8120" providerId="ADAL" clId="{FA06BBD5-432A-4148-9C45-458DB14D459A}" dt="2023-06-08T13:28:46.022" v="1" actId="47"/>
        <pc:sldMkLst>
          <pc:docMk/>
          <pc:sldMk cId="2063977803" sldId="300"/>
        </pc:sldMkLst>
      </pc:sldChg>
      <pc:sldChg chg="del">
        <pc:chgData name="Sabrina Moore" userId="731e552f-bf01-4e6e-b440-7e5e156d8120" providerId="ADAL" clId="{FA06BBD5-432A-4148-9C45-458DB14D459A}" dt="2023-06-08T13:14:05.211" v="0" actId="47"/>
        <pc:sldMkLst>
          <pc:docMk/>
          <pc:sldMk cId="947998729" sldId="305"/>
        </pc:sldMkLst>
      </pc:sldChg>
      <pc:sldChg chg="del">
        <pc:chgData name="Sabrina Moore" userId="731e552f-bf01-4e6e-b440-7e5e156d8120" providerId="ADAL" clId="{FA06BBD5-432A-4148-9C45-458DB14D459A}" dt="2023-06-08T13:30:24.538" v="10" actId="47"/>
        <pc:sldMkLst>
          <pc:docMk/>
          <pc:sldMk cId="1803002504" sldId="306"/>
        </pc:sldMkLst>
      </pc:sldChg>
    </pc:docChg>
  </pc:docChgLst>
</pc:chgInfo>
</file>

<file path=ppt/comments/modernComment_108_DB6BA6DB.xml><?xml version="1.0" encoding="utf-8"?>
<p188:cmLst xmlns:a="http://schemas.openxmlformats.org/drawingml/2006/main" xmlns:r="http://schemas.openxmlformats.org/officeDocument/2006/relationships" xmlns:p188="http://schemas.microsoft.com/office/powerpoint/2018/8/main">
  <p188:cm id="{5A382C0B-2C77-4E17-9CC5-B653876C7934}" authorId="{24F57D2A-7E9F-BFEC-3F41-89984127DAF3}" created="2023-06-06T14:54:57.835">
    <pc:sldMkLst xmlns:pc="http://schemas.microsoft.com/office/powerpoint/2013/main/command">
      <pc:docMk/>
      <pc:sldMk cId="3945193203" sldId="264"/>
    </pc:sldMkLst>
    <p188:txBody>
      <a:bodyPr/>
      <a:lstStyle/>
      <a:p>
        <a:r>
          <a:rPr lang="en-IE"/>
          <a:t>To do - web-of-life card game – map it out and design it</a:t>
        </a:r>
      </a:p>
    </p188:txBody>
  </p188:cm>
</p188:cmLst>
</file>

<file path=ppt/comments/modernComment_10B_2E7BEE71.xml><?xml version="1.0" encoding="utf-8"?>
<p188:cmLst xmlns:a="http://schemas.openxmlformats.org/drawingml/2006/main" xmlns:r="http://schemas.openxmlformats.org/officeDocument/2006/relationships" xmlns:p188="http://schemas.microsoft.com/office/powerpoint/2018/8/main">
  <p188:cm id="{392D6AC1-EF6A-4BEC-8DA8-DE88CD01CE4C}" authorId="{24F57D2A-7E9F-BFEC-3F41-89984127DAF3}" created="2023-06-07T10:52:37.841">
    <ac:txMkLst xmlns:ac="http://schemas.microsoft.com/office/drawing/2013/main/command">
      <pc:docMk xmlns:pc="http://schemas.microsoft.com/office/powerpoint/2013/main/command"/>
      <pc:sldMk xmlns:pc="http://schemas.microsoft.com/office/powerpoint/2013/main/command" cId="779873905" sldId="267"/>
      <ac:spMk id="2" creationId="{A1EB9176-A6AD-64B9-05D3-707E5DCA7FBE}"/>
      <ac:txMk cp="15" len="6">
        <ac:context len="38" hash="1589658426"/>
      </ac:txMk>
    </ac:txMkLst>
    <p188:pos x="3790950" y="1035050"/>
    <p188:txBody>
      <a:bodyPr/>
      <a:lstStyle/>
      <a:p>
        <a:r>
          <a:rPr lang="en-IE"/>
          <a:t>Add image for climate change</a:t>
        </a:r>
      </a:p>
    </p188:txBody>
  </p188:cm>
</p188:cmLst>
</file>

<file path=ppt/comments/modernComment_110_5523A311.xml><?xml version="1.0" encoding="utf-8"?>
<p188:cmLst xmlns:a="http://schemas.openxmlformats.org/drawingml/2006/main" xmlns:r="http://schemas.openxmlformats.org/officeDocument/2006/relationships" xmlns:p188="http://schemas.microsoft.com/office/powerpoint/2018/8/main">
  <p188:cm id="{DA7272BA-7EF7-44E8-863F-090E7E10C443}" authorId="{24F57D2A-7E9F-BFEC-3F41-89984127DAF3}" created="2023-06-07T07:39:17.674">
    <ac:txMkLst xmlns:ac="http://schemas.microsoft.com/office/drawing/2013/main/command">
      <pc:docMk xmlns:pc="http://schemas.microsoft.com/office/powerpoint/2013/main/command"/>
      <pc:sldMk xmlns:pc="http://schemas.microsoft.com/office/powerpoint/2013/main/command" cId="1428398865" sldId="272"/>
      <ac:spMk id="3" creationId="{50FCCB8A-6A10-9715-66C2-FAF1BC3D9EA6}"/>
      <ac:txMk cp="428">
        <ac:context len="434" hash="1431378360"/>
      </ac:txMk>
    </ac:txMkLst>
    <p188:pos x="3800707" y="3861498"/>
    <p188:replyLst>
      <p188:reply id="{710F029C-28F3-4546-B4EE-63B928E675B1}" authorId="{24F57D2A-7E9F-BFEC-3F41-89984127DAF3}" created="2023-06-07T08:11:18.413">
        <p188:txBody>
          <a:bodyPr/>
          <a:lstStyle/>
          <a:p>
            <a:r>
              <a:rPr lang="en-IE"/>
              <a:t>Ali would be an ideal extra facilitator for this activity.</a:t>
            </a:r>
          </a:p>
        </p188:txBody>
      </p188:reply>
    </p188:replyLst>
    <p188:txBody>
      <a:bodyPr/>
      <a:lstStyle/>
      <a:p>
        <a:r>
          <a:rPr lang="en-IE"/>
          <a:t>Sabrina to identify 3-4 spots in the park that are diverse and contrasted and offer a variety of habitats. Let the facilitators know where these areas are.</a:t>
        </a:r>
      </a:p>
    </p188:txBody>
  </p188:cm>
</p188:cmLst>
</file>

<file path=ppt/comments/modernComment_111_5690AA0E.xml><?xml version="1.0" encoding="utf-8"?>
<p188:cmLst xmlns:a="http://schemas.openxmlformats.org/drawingml/2006/main" xmlns:r="http://schemas.openxmlformats.org/officeDocument/2006/relationships" xmlns:p188="http://schemas.microsoft.com/office/powerpoint/2018/8/main">
  <p188:cm id="{63D7E2F0-1C2A-4576-82D8-2F5C94ACA1A9}" authorId="{24F57D2A-7E9F-BFEC-3F41-89984127DAF3}" created="2023-06-08T12:56:26.976">
    <pc:sldMkLst xmlns:pc="http://schemas.microsoft.com/office/powerpoint/2013/main/command">
      <pc:docMk/>
      <pc:sldMk cId="1452321294" sldId="273"/>
    </pc:sldMkLst>
    <p188:txBody>
      <a:bodyPr/>
      <a:lstStyle/>
      <a:p>
        <a:r>
          <a:rPr lang="en-IE"/>
          <a:t>Print</a:t>
        </a:r>
      </a:p>
    </p188:txBody>
  </p188:cm>
</p188:cmLst>
</file>

<file path=ppt/comments/modernComment_115_D1E2ED92.xml><?xml version="1.0" encoding="utf-8"?>
<p188:cmLst xmlns:a="http://schemas.openxmlformats.org/drawingml/2006/main" xmlns:r="http://schemas.openxmlformats.org/officeDocument/2006/relationships" xmlns:p188="http://schemas.microsoft.com/office/powerpoint/2018/8/main">
  <p188:cm id="{565516AC-0491-474E-AD99-A80BBBBC6F3F}" authorId="{24F57D2A-7E9F-BFEC-3F41-89984127DAF3}" created="2023-06-07T08:13:04.553">
    <ac:txMkLst xmlns:ac="http://schemas.microsoft.com/office/drawing/2013/main/command">
      <pc:docMk xmlns:pc="http://schemas.microsoft.com/office/powerpoint/2013/main/command"/>
      <pc:sldMk xmlns:pc="http://schemas.microsoft.com/office/powerpoint/2013/main/command" cId="3521310098" sldId="277"/>
      <ac:spMk id="2" creationId="{65FC728D-B548-2909-E615-60E898E638F2}"/>
      <ac:txMk cp="0" len="9">
        <ac:context len="10" hash="3686829000"/>
      </ac:txMk>
    </ac:txMkLst>
    <p188:pos x="2579914" y="875846"/>
    <p188:txBody>
      <a:bodyPr/>
      <a:lstStyle/>
      <a:p>
        <a:r>
          <a:rPr lang="en-IE"/>
          <a:t>Add links</a:t>
        </a:r>
      </a:p>
    </p188:txBody>
  </p188:cm>
</p188:cmLst>
</file>

<file path=ppt/comments/modernComment_116_FCCE624A.xml><?xml version="1.0" encoding="utf-8"?>
<p188:cmLst xmlns:a="http://schemas.openxmlformats.org/drawingml/2006/main" xmlns:r="http://schemas.openxmlformats.org/officeDocument/2006/relationships" xmlns:p188="http://schemas.microsoft.com/office/powerpoint/2018/8/main">
  <p188:cm id="{9128E84F-DED8-4A00-A33E-06A7DE84BD6E}" authorId="{24F57D2A-7E9F-BFEC-3F41-89984127DAF3}" created="2023-06-07T12:25:03.503">
    <ac:deMkLst xmlns:ac="http://schemas.microsoft.com/office/drawing/2013/main/command">
      <pc:docMk xmlns:pc="http://schemas.microsoft.com/office/powerpoint/2013/main/command"/>
      <pc:sldMk xmlns:pc="http://schemas.microsoft.com/office/powerpoint/2013/main/command" cId="4241384010" sldId="278"/>
      <ac:spMk id="2" creationId="{920B448D-5880-A9E7-1363-46558F5771D3}"/>
    </ac:deMkLst>
    <p188:txBody>
      <a:bodyPr/>
      <a:lstStyle/>
      <a:p>
        <a:r>
          <a:rPr lang="en-IE"/>
          <a:t>Print for each group</a:t>
        </a:r>
      </a:p>
    </p188:txBody>
  </p188:cm>
</p188:cmLst>
</file>

<file path=ppt/comments/modernComment_117_6C826D5A.xml><?xml version="1.0" encoding="utf-8"?>
<p188:cmLst xmlns:a="http://schemas.openxmlformats.org/drawingml/2006/main" xmlns:r="http://schemas.openxmlformats.org/officeDocument/2006/relationships" xmlns:p188="http://schemas.microsoft.com/office/powerpoint/2018/8/main">
  <p188:cm id="{780337F6-A2EC-4359-A92A-2E4201FD7EF1}" authorId="{24F57D2A-7E9F-BFEC-3F41-89984127DAF3}" created="2023-06-07T08:10:22.015">
    <ac:txMkLst xmlns:ac="http://schemas.microsoft.com/office/drawing/2013/main/command">
      <pc:docMk xmlns:pc="http://schemas.microsoft.com/office/powerpoint/2013/main/command"/>
      <pc:sldMk xmlns:pc="http://schemas.microsoft.com/office/powerpoint/2013/main/command" cId="1820487002" sldId="279"/>
      <ac:spMk id="2" creationId="{22E130D9-11CE-02DA-CED6-3E866B07A852}"/>
      <ac:txMk cp="0" len="24">
        <ac:context len="25" hash="3263727562"/>
      </ac:txMk>
    </ac:txMkLst>
    <p188:pos x="6150429" y="875846"/>
    <p188:txBody>
      <a:bodyPr/>
      <a:lstStyle/>
      <a:p>
        <a:r>
          <a:rPr lang="en-IE"/>
          <a:t>Ensure that equipment is on site on Monday and, if possible, small bag with resources is ready ahead of the training week.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C1384-BB71-46ED-A503-10E6A0D62D2E}" type="datetimeFigureOut">
              <a:rPr lang="en-IE" smtClean="0"/>
              <a:t>08/06/2023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1921A-1FD2-4152-A8C8-6860A2237665}" type="slidenum">
              <a:rPr lang="en-IE" smtClean="0"/>
              <a:t>‹#›</a:t>
            </a:fld>
            <a:endParaRPr lang="en-IE"/>
          </a:p>
        </p:txBody>
      </p:sp>
    </p:spTree>
    <p:extLst>
      <p:ext uri="{BB962C8B-B14F-4D97-AF65-F5344CB8AC3E}">
        <p14:creationId xmlns:p14="http://schemas.microsoft.com/office/powerpoint/2010/main" val="224214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Calibri" panose="020F0502020204030204" pitchFamily="34" charset="0"/>
                <a:ea typeface="Calibri" panose="020F0502020204030204" pitchFamily="34" charset="0"/>
                <a:cs typeface="Times New Roman" panose="02020603050405020304" pitchFamily="18" charset="0"/>
              </a:rPr>
              <a:t>GLOBE is an invitation to be curious and study how our local environments (and planet Earth) work! </a:t>
            </a:r>
            <a:endParaRPr lang="en-IE" dirty="0"/>
          </a:p>
          <a:p>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1</a:t>
            </a:fld>
            <a:endParaRPr lang="en-IE"/>
          </a:p>
        </p:txBody>
      </p:sp>
    </p:spTree>
    <p:extLst>
      <p:ext uri="{BB962C8B-B14F-4D97-AF65-F5344CB8AC3E}">
        <p14:creationId xmlns:p14="http://schemas.microsoft.com/office/powerpoint/2010/main" val="330028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https://pollychandlercoaching.com/inaturalist-break-down-silos-tool/</a:t>
            </a:r>
          </a:p>
        </p:txBody>
      </p:sp>
      <p:sp>
        <p:nvSpPr>
          <p:cNvPr id="4" name="Slide Number Placeholder 3"/>
          <p:cNvSpPr>
            <a:spLocks noGrp="1"/>
          </p:cNvSpPr>
          <p:nvPr>
            <p:ph type="sldNum" sz="quarter" idx="5"/>
          </p:nvPr>
        </p:nvSpPr>
        <p:spPr/>
        <p:txBody>
          <a:bodyPr/>
          <a:lstStyle/>
          <a:p>
            <a:fld id="{4761921A-1FD2-4152-A8C8-6860A2237665}" type="slidenum">
              <a:rPr lang="en-IE" smtClean="0"/>
              <a:t>12</a:t>
            </a:fld>
            <a:endParaRPr lang="en-IE"/>
          </a:p>
        </p:txBody>
      </p:sp>
    </p:spTree>
    <p:extLst>
      <p:ext uri="{BB962C8B-B14F-4D97-AF65-F5344CB8AC3E}">
        <p14:creationId xmlns:p14="http://schemas.microsoft.com/office/powerpoint/2010/main" val="290309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13</a:t>
            </a:fld>
            <a:endParaRPr lang="en-IE"/>
          </a:p>
        </p:txBody>
      </p:sp>
    </p:spTree>
    <p:extLst>
      <p:ext uri="{BB962C8B-B14F-4D97-AF65-F5344CB8AC3E}">
        <p14:creationId xmlns:p14="http://schemas.microsoft.com/office/powerpoint/2010/main" val="220248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effectLst/>
                <a:latin typeface="Calibri" panose="020F0502020204030204" pitchFamily="34" charset="0"/>
                <a:ea typeface="Calibri" panose="020F0502020204030204" pitchFamily="34" charset="0"/>
                <a:cs typeface="Times New Roman" panose="02020603050405020304" pitchFamily="18" charset="0"/>
              </a:rPr>
              <a:t>Yesterday, we looked at weather measurements, which are part of a field of study called the Atmosphere. Today, we are going to look at the biosphere, which is the study of living things. Each sphere can be studied as a standalone (e.g. sample air quality), or you can look at how things interact. On Earth, everything is in interaction.</a:t>
            </a:r>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2</a:t>
            </a:fld>
            <a:endParaRPr lang="en-IE"/>
          </a:p>
        </p:txBody>
      </p:sp>
    </p:spTree>
    <p:extLst>
      <p:ext uri="{BB962C8B-B14F-4D97-AF65-F5344CB8AC3E}">
        <p14:creationId xmlns:p14="http://schemas.microsoft.com/office/powerpoint/2010/main" val="111256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With climate change, we see rising global temperatures and a disruption of the water cycle with drought and flooding becoming more frequent.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We are losing biodiversity at pace because of habitat loss (deforestation, draining of wetlands and changes to natural grasslands…), chemicals, climate change. With species dying out, our fabric (the web-of-life) is becoming fragile and our ecosystems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Functioning large-scale ecosystems are seen as a key solution to protect ourselves from the worse effects of CC. Example of the Dodder river: restoration of the peatlands on the hilltops and creation of wetlands long the river.</a:t>
            </a:r>
          </a:p>
        </p:txBody>
      </p:sp>
      <p:sp>
        <p:nvSpPr>
          <p:cNvPr id="4" name="Slide Number Placeholder 3"/>
          <p:cNvSpPr>
            <a:spLocks noGrp="1"/>
          </p:cNvSpPr>
          <p:nvPr>
            <p:ph type="sldNum" sz="quarter" idx="5"/>
          </p:nvPr>
        </p:nvSpPr>
        <p:spPr/>
        <p:txBody>
          <a:bodyPr/>
          <a:lstStyle/>
          <a:p>
            <a:fld id="{4761921A-1FD2-4152-A8C8-6860A2237665}" type="slidenum">
              <a:rPr lang="en-IE" smtClean="0"/>
              <a:t>3</a:t>
            </a:fld>
            <a:endParaRPr lang="en-IE"/>
          </a:p>
        </p:txBody>
      </p:sp>
    </p:spTree>
    <p:extLst>
      <p:ext uri="{BB962C8B-B14F-4D97-AF65-F5344CB8AC3E}">
        <p14:creationId xmlns:p14="http://schemas.microsoft.com/office/powerpoint/2010/main" val="39738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t>There is an understanding at EU and national level that we need to develop nature-based solutions for biodiversity and climate resilience. To give an example (and we will hear more examples over the coming days), </a:t>
            </a:r>
            <a:r>
              <a:rPr lang="en-IE" sz="1800" kern="100" dirty="0" err="1">
                <a:effectLst/>
                <a:latin typeface="Calibri" panose="020F0502020204030204" pitchFamily="34" charset="0"/>
                <a:ea typeface="Calibri" panose="020F0502020204030204" pitchFamily="34" charset="0"/>
                <a:cs typeface="Times New Roman" panose="02020603050405020304" pitchFamily="18" charset="0"/>
              </a:rPr>
              <a:t>Hometree</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is an Irish organisation that is looking at bringing back the Irish rainforest on marginal lands in the West of Ireland. Their first pilot has captured the imagination of many people, including the local farmers who are helping with this happening. There plan is 4000 hectares of habitat restored.</a:t>
            </a:r>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5</a:t>
            </a:fld>
            <a:endParaRPr lang="en-IE"/>
          </a:p>
        </p:txBody>
      </p:sp>
    </p:spTree>
    <p:extLst>
      <p:ext uri="{BB962C8B-B14F-4D97-AF65-F5344CB8AC3E}">
        <p14:creationId xmlns:p14="http://schemas.microsoft.com/office/powerpoint/2010/main" val="213450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As teachers and educators, there are a few things we can do:</a:t>
            </a:r>
          </a:p>
          <a:p>
            <a:pPr marL="342900" indent="-342900">
              <a:lnSpc>
                <a:spcPct val="107000"/>
              </a:lnSpc>
              <a:spcAft>
                <a:spcPts val="800"/>
              </a:spcAft>
              <a:buAutoNum type="arabicParen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Connect young people to their local environment by spending more time learning outdoors. Your school grounds can be a starting place to get familiar with GLOBE observations. You can then bring these tools with you on a school trip to study other environments. </a:t>
            </a:r>
          </a:p>
          <a:p>
            <a:pPr marL="342900" marR="0" lvl="0" indent="-342900" algn="l" defTabSz="914400" rtl="0" eaLnBrk="1" fontAlgn="auto" latinLnBrk="0" hangingPunct="1">
              <a:lnSpc>
                <a:spcPct val="107000"/>
              </a:lnSpc>
              <a:spcBef>
                <a:spcPts val="0"/>
              </a:spcBef>
              <a:spcAft>
                <a:spcPts val="800"/>
              </a:spcAft>
              <a:buClrTx/>
              <a:buSzTx/>
              <a:buFontTx/>
              <a:buAutoNum type="arabicParenR"/>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Take simple positive actions for biodiversity in school… We see schools being more hands-off (no mow of some areas), planting tiny woodlands, composting… With CS, you could monitor the impact of these actions on biodiversity… get inspired and inspire others to take positive actions! </a:t>
            </a:r>
          </a:p>
          <a:p>
            <a:pPr marL="342900" marR="0" lvl="0" indent="-342900" algn="l" defTabSz="914400" rtl="0" eaLnBrk="1" fontAlgn="auto" latinLnBrk="0" hangingPunct="1">
              <a:lnSpc>
                <a:spcPct val="107000"/>
              </a:lnSpc>
              <a:spcBef>
                <a:spcPts val="0"/>
              </a:spcBef>
              <a:spcAft>
                <a:spcPts val="800"/>
              </a:spcAft>
              <a:buClrTx/>
              <a:buSzTx/>
              <a:buFontTx/>
              <a:buAutoNum type="arabicParenR"/>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Letting them know about positive initiatives at the national level and beyond.</a:t>
            </a:r>
          </a:p>
          <a:p>
            <a:pPr marL="342900" indent="-342900">
              <a:lnSpc>
                <a:spcPct val="107000"/>
              </a:lnSpc>
              <a:spcAft>
                <a:spcPts val="800"/>
              </a:spcAft>
              <a:buAutoNum type="arabicParenR"/>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61921A-1FD2-4152-A8C8-6860A2237665}" type="slidenum">
              <a:rPr lang="en-IE" smtClean="0"/>
              <a:t>6</a:t>
            </a:fld>
            <a:endParaRPr lang="en-IE"/>
          </a:p>
        </p:txBody>
      </p:sp>
    </p:spTree>
    <p:extLst>
      <p:ext uri="{BB962C8B-B14F-4D97-AF65-F5344CB8AC3E}">
        <p14:creationId xmlns:p14="http://schemas.microsoft.com/office/powerpoint/2010/main" val="363293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Here, we are going to play a short game to highlight interactions between different components in a natural system.</a:t>
            </a:r>
          </a:p>
          <a:p>
            <a:endParaRPr lang="en-IE" dirty="0"/>
          </a:p>
          <a:p>
            <a:r>
              <a:rPr lang="en-IE" dirty="0"/>
              <a:t>To do - web-of-life card game – map it out and design it:</a:t>
            </a:r>
          </a:p>
          <a:p>
            <a:pPr marL="228600" indent="-228600">
              <a:buFont typeface="+mj-lt"/>
              <a:buAutoNum type="arabicPeriod"/>
            </a:pPr>
            <a:r>
              <a:rPr lang="en-IE" dirty="0"/>
              <a:t>Sun</a:t>
            </a:r>
          </a:p>
          <a:p>
            <a:pPr marL="228600" indent="-228600">
              <a:buFont typeface="+mj-lt"/>
              <a:buAutoNum type="arabicPeriod"/>
            </a:pPr>
            <a:r>
              <a:rPr lang="en-IE" dirty="0"/>
              <a:t>Tree (bio)</a:t>
            </a:r>
          </a:p>
          <a:p>
            <a:pPr marL="228600" indent="-228600">
              <a:buFont typeface="+mj-lt"/>
              <a:buAutoNum type="arabicPeriod"/>
            </a:pPr>
            <a:r>
              <a:rPr lang="en-IE" dirty="0"/>
              <a:t>O2 (</a:t>
            </a:r>
            <a:r>
              <a:rPr lang="en-IE" dirty="0" err="1"/>
              <a:t>atmo</a:t>
            </a:r>
            <a:r>
              <a:rPr lang="en-IE" dirty="0"/>
              <a:t>)</a:t>
            </a:r>
          </a:p>
          <a:p>
            <a:pPr marL="228600" indent="-228600">
              <a:buFont typeface="+mj-lt"/>
              <a:buAutoNum type="arabicPeriod"/>
            </a:pPr>
            <a:r>
              <a:rPr lang="en-IE" dirty="0"/>
              <a:t>CO2 (</a:t>
            </a:r>
            <a:r>
              <a:rPr lang="en-IE" dirty="0" err="1"/>
              <a:t>atmo</a:t>
            </a:r>
            <a:r>
              <a:rPr lang="en-IE" dirty="0"/>
              <a:t>)</a:t>
            </a:r>
          </a:p>
          <a:p>
            <a:pPr marL="228600" indent="-228600">
              <a:buFont typeface="+mj-lt"/>
              <a:buAutoNum type="arabicPeriod"/>
            </a:pPr>
            <a:r>
              <a:rPr lang="en-IE" dirty="0"/>
              <a:t>Water (hydro)</a:t>
            </a:r>
          </a:p>
          <a:p>
            <a:pPr marL="228600" indent="-228600">
              <a:buFont typeface="+mj-lt"/>
              <a:buAutoNum type="arabicPeriod"/>
            </a:pPr>
            <a:r>
              <a:rPr lang="en-IE" dirty="0"/>
              <a:t>Fallen leaves (bio)</a:t>
            </a:r>
          </a:p>
          <a:p>
            <a:pPr marL="228600" indent="-228600">
              <a:buFont typeface="+mj-lt"/>
              <a:buAutoNum type="arabicPeriod"/>
            </a:pPr>
            <a:r>
              <a:rPr lang="en-IE" dirty="0"/>
              <a:t>Earth worms (bio)</a:t>
            </a:r>
          </a:p>
          <a:p>
            <a:pPr marL="228600" indent="-228600">
              <a:buFont typeface="+mj-lt"/>
              <a:buAutoNum type="arabicPeriod"/>
            </a:pPr>
            <a:r>
              <a:rPr lang="en-IE" dirty="0"/>
              <a:t>Caterpillar (bio)</a:t>
            </a:r>
          </a:p>
          <a:p>
            <a:pPr marL="228600" indent="-228600">
              <a:buFont typeface="+mj-lt"/>
              <a:buAutoNum type="arabicPeriod"/>
            </a:pPr>
            <a:r>
              <a:rPr lang="en-IE" dirty="0"/>
              <a:t>Bird (bio)</a:t>
            </a:r>
          </a:p>
          <a:p>
            <a:pPr marL="228600" indent="-228600">
              <a:buFont typeface="+mj-lt"/>
              <a:buAutoNum type="arabicPeriod"/>
            </a:pPr>
            <a:r>
              <a:rPr lang="en-IE" dirty="0"/>
              <a:t>Soil (</a:t>
            </a:r>
            <a:r>
              <a:rPr lang="en-IE" dirty="0" err="1"/>
              <a:t>pedo</a:t>
            </a:r>
            <a:r>
              <a:rPr lang="en-IE" dirty="0"/>
              <a:t>)</a:t>
            </a:r>
          </a:p>
          <a:p>
            <a:r>
              <a:rPr lang="en-IE" dirty="0"/>
              <a:t>Key takeaway: everything interacts in an ever cycle powered by the sun’s energy.</a:t>
            </a:r>
          </a:p>
        </p:txBody>
      </p:sp>
      <p:sp>
        <p:nvSpPr>
          <p:cNvPr id="4" name="Slide Number Placeholder 3"/>
          <p:cNvSpPr>
            <a:spLocks noGrp="1"/>
          </p:cNvSpPr>
          <p:nvPr>
            <p:ph type="sldNum" sz="quarter" idx="5"/>
          </p:nvPr>
        </p:nvSpPr>
        <p:spPr/>
        <p:txBody>
          <a:bodyPr/>
          <a:lstStyle/>
          <a:p>
            <a:fld id="{4761921A-1FD2-4152-A8C8-6860A2237665}" type="slidenum">
              <a:rPr lang="en-IE" smtClean="0"/>
              <a:t>7</a:t>
            </a:fld>
            <a:endParaRPr lang="en-IE"/>
          </a:p>
        </p:txBody>
      </p:sp>
    </p:spTree>
    <p:extLst>
      <p:ext uri="{BB962C8B-B14F-4D97-AF65-F5344CB8AC3E}">
        <p14:creationId xmlns:p14="http://schemas.microsoft.com/office/powerpoint/2010/main" val="266831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 example of a simple activity that you can do with your students – scavenger hunt on your school grounds!</a:t>
            </a:r>
          </a:p>
        </p:txBody>
      </p:sp>
      <p:sp>
        <p:nvSpPr>
          <p:cNvPr id="4" name="Slide Number Placeholder 3"/>
          <p:cNvSpPr>
            <a:spLocks noGrp="1"/>
          </p:cNvSpPr>
          <p:nvPr>
            <p:ph type="sldNum" sz="quarter" idx="5"/>
          </p:nvPr>
        </p:nvSpPr>
        <p:spPr/>
        <p:txBody>
          <a:bodyPr/>
          <a:lstStyle/>
          <a:p>
            <a:fld id="{4761921A-1FD2-4152-A8C8-6860A2237665}" type="slidenum">
              <a:rPr lang="en-IE" smtClean="0"/>
              <a:t>8</a:t>
            </a:fld>
            <a:endParaRPr lang="en-IE"/>
          </a:p>
        </p:txBody>
      </p:sp>
    </p:spTree>
    <p:extLst>
      <p:ext uri="{BB962C8B-B14F-4D97-AF65-F5344CB8AC3E}">
        <p14:creationId xmlns:p14="http://schemas.microsoft.com/office/powerpoint/2010/main" val="115508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IE" dirty="0"/>
              <a:t>Using your senses </a:t>
            </a:r>
            <a:r>
              <a:rPr lang="en-IE" b="1" i="1" dirty="0"/>
              <a:t>(5 minutes)</a:t>
            </a:r>
            <a:r>
              <a:rPr lang="en-IE" dirty="0"/>
              <a:t>: taking things in </a:t>
            </a:r>
            <a:r>
              <a:rPr lang="en-IE" b="1" dirty="0"/>
              <a:t>through sight, hearing, touch, smell, taste </a:t>
            </a:r>
            <a:r>
              <a:rPr lang="en-IE" dirty="0"/>
              <a:t>(only taste what you know!). For best results: </a:t>
            </a:r>
            <a:r>
              <a:rPr lang="en-IE" b="1" dirty="0"/>
              <a:t>in silence + experiment with closing your eyes to enhance your other senses</a:t>
            </a:r>
            <a:r>
              <a:rPr lang="en-IE" dirty="0"/>
              <a:t>. Once done, take notes of your observations.</a:t>
            </a:r>
          </a:p>
          <a:p>
            <a:pPr marL="628650" lvl="1" indent="-171450">
              <a:buFont typeface="Arial" panose="020B0604020202020204" pitchFamily="34" charset="0"/>
              <a:buChar char="•"/>
            </a:pPr>
            <a:r>
              <a:rPr lang="en-IE" dirty="0"/>
              <a:t>Move on to collecting evidence of life in that area </a:t>
            </a:r>
            <a:r>
              <a:rPr lang="en-IE" i="1" dirty="0"/>
              <a:t>(10  minutes)</a:t>
            </a:r>
            <a:r>
              <a:rPr lang="en-IE" dirty="0"/>
              <a:t>: plants, insects, animals… munched leaf, feather… use jars/</a:t>
            </a:r>
            <a:r>
              <a:rPr lang="en-IE" dirty="0" err="1"/>
              <a:t>ziplock</a:t>
            </a:r>
            <a:r>
              <a:rPr lang="en-IE" dirty="0"/>
              <a:t> bags/tray (to shake things of a plant for example); </a:t>
            </a:r>
            <a:r>
              <a:rPr lang="en-IE" b="1" dirty="0"/>
              <a:t>Demo how to use the hand lenses</a:t>
            </a:r>
            <a:r>
              <a:rPr lang="en-IE"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a:t>Prep your presentation: tell the story of what you observed. See next slide.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E" dirty="0"/>
              <a:t>Location: a facilitator will bring you to a location in the park. You will pick an area to observe. It can be small 9m2 (3x3). A good idea to have a variety of things on the ground as this will create different habitats.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E" dirty="0"/>
              <a:t>Your resources: see equipment slide. ! You do not need to know the names. Things can be described in general terms (insect/bee) or by shape/colour/behaviour…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E" b="1" dirty="0"/>
              <a:t>We will meet back here at X time. </a:t>
            </a:r>
            <a:r>
              <a:rPr lang="en-IE" b="0" dirty="0"/>
              <a:t>You are responsible for your timekeeping.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E"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IE" dirty="0"/>
              <a:t>Any questions?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IE" b="1" dirty="0"/>
          </a:p>
          <a:p>
            <a:pPr lvl="1"/>
            <a:endParaRPr lang="en-IE" dirty="0"/>
          </a:p>
          <a:p>
            <a:pPr lvl="1"/>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9</a:t>
            </a:fld>
            <a:endParaRPr lang="en-IE"/>
          </a:p>
        </p:txBody>
      </p:sp>
    </p:spTree>
    <p:extLst>
      <p:ext uri="{BB962C8B-B14F-4D97-AF65-F5344CB8AC3E}">
        <p14:creationId xmlns:p14="http://schemas.microsoft.com/office/powerpoint/2010/main" val="270815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Facilitators guide the group to the chosen spot. They let them do the activities by themselves; they observe them at a distance ideally. </a:t>
            </a:r>
          </a:p>
          <a:p>
            <a:r>
              <a:rPr lang="en-IE" dirty="0"/>
              <a:t>They may:</a:t>
            </a:r>
          </a:p>
          <a:p>
            <a:r>
              <a:rPr lang="en-IE" dirty="0"/>
              <a:t>Share tips after a while such as areas that might not have been explored. Shake a bush or a branch with a tray underneath. Look at the leaf litter. Dig a hole or look under wood, stones… </a:t>
            </a:r>
          </a:p>
          <a:p>
            <a:r>
              <a:rPr lang="en-IE" dirty="0"/>
              <a:t>If group interested in identification, they can help with it and point to apps/help with apps on their phone. </a:t>
            </a:r>
          </a:p>
          <a:p>
            <a:r>
              <a:rPr lang="en-IE" dirty="0"/>
              <a:t>Or they can point to group presenting back in other ways: colours, touch… it does not have to be reporting back with the actual names.</a:t>
            </a:r>
          </a:p>
          <a:p>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10</a:t>
            </a:fld>
            <a:endParaRPr lang="en-IE"/>
          </a:p>
        </p:txBody>
      </p:sp>
    </p:spTree>
    <p:extLst>
      <p:ext uri="{BB962C8B-B14F-4D97-AF65-F5344CB8AC3E}">
        <p14:creationId xmlns:p14="http://schemas.microsoft.com/office/powerpoint/2010/main" val="145623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7D39-ADF0-7004-3D54-69857C1E5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48561C1-BF8B-1E24-9321-E69BF66F6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8D59FF7-BD9A-3925-89E2-3E50F570049D}"/>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08728C06-06F2-7633-D962-6B623543080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743E0A-7277-14D7-A7F5-D3ECF55BD991}"/>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131294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3A50-42DC-D83C-3B29-B03E7893149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B5C45A9-4DBC-CED2-1AFF-46A02C796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0374B3-FD63-D775-CF5B-54535C2D24DF}"/>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22DE36D4-E2D5-FC00-2D9A-08E35297B9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32C8AC-6763-5E2E-B7D9-8C2113B13AF5}"/>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106591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B8194A-5E0E-46DD-5E0A-4651178F69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132064C-BA8A-ACF1-50C7-EACA47CFF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ACD778-5713-4EBC-D397-D52A541D055C}"/>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719F19C2-A298-8509-E219-732724EFB1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7F7D93-75E2-7AA3-6994-591BC6B540CA}"/>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62328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2A6E-2F73-1D4C-3200-E1964DCD6EE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065E2FF-C767-1AD0-BCD0-8901C88E3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E0C9B1B-F588-5A5A-E302-266666754296}"/>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FB862A9A-4BAF-6B72-876F-8B6874958A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57D7F6-D698-B715-4ED5-BE98756288C2}"/>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354824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3441-57A2-7B13-0F75-101FF52A7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BB8B960-5491-1B9C-46BE-20CC29A41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C2019C-5818-1416-A4C3-EAC00DC46F19}"/>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D0820A5C-F7E9-22E0-E36E-4B6F0894CD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7BBE27E-B78C-3F23-FAC5-6E8F4FF28D77}"/>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118817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B35B-FEF2-3AB5-FBB1-7703F65D782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1A2BAD-8882-8A11-87AB-3F99E77D78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33B1971-F689-29EC-AE24-8078A35D69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90EB332-7541-D693-F0A1-DD20D10F9A16}"/>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6" name="Footer Placeholder 5">
            <a:extLst>
              <a:ext uri="{FF2B5EF4-FFF2-40B4-BE49-F238E27FC236}">
                <a16:creationId xmlns:a16="http://schemas.microsoft.com/office/drawing/2014/main" id="{D008C81D-746F-2BB1-0042-3F41D1F609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6211484-8889-3212-FC50-F6EE6EC618C0}"/>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230531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8278-8F3C-F94C-7CD5-81F56D38EBA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001CF54-B835-BE53-9B50-83BABFD76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A89BE-3D85-DD34-93DF-59DA7F0A2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2B3B56B-0165-1AEE-2D74-82360152C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984C69-46E2-869C-1EFA-27575F9DE7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3991EF0-54AF-CEA1-4347-ADF9189E0C55}"/>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8" name="Footer Placeholder 7">
            <a:extLst>
              <a:ext uri="{FF2B5EF4-FFF2-40B4-BE49-F238E27FC236}">
                <a16:creationId xmlns:a16="http://schemas.microsoft.com/office/drawing/2014/main" id="{A09DB4D3-11F5-0C2E-1C14-7FCFE658D3E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9D37D2B-DD41-8A2B-3595-23E1122E9A56}"/>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8293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332F-F7B6-CC2A-60D5-51A7AA823E5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4719E5B-36EA-04E3-5AA0-9EE2C1ACB0B4}"/>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4" name="Footer Placeholder 3">
            <a:extLst>
              <a:ext uri="{FF2B5EF4-FFF2-40B4-BE49-F238E27FC236}">
                <a16:creationId xmlns:a16="http://schemas.microsoft.com/office/drawing/2014/main" id="{CD976628-B3C8-D4BF-D1E9-2FB906A09F4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24B581F-9F40-5B08-FC3E-13375B29AC65}"/>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267694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12BA6-6C1D-FA96-7797-3E015599121B}"/>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3" name="Footer Placeholder 2">
            <a:extLst>
              <a:ext uri="{FF2B5EF4-FFF2-40B4-BE49-F238E27FC236}">
                <a16:creationId xmlns:a16="http://schemas.microsoft.com/office/drawing/2014/main" id="{C22DD720-C209-03FD-0FD5-958A1963C25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A76B58E-1C15-1CB2-7D6C-E373FF362206}"/>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138251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FED9-0544-C573-6FA4-DBB9DD6E3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5BCBE46-646D-F400-71BE-0D77175D4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0E6740A-F50A-6A29-4313-C0EA6AFA1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328AB-FD7A-6177-C52E-F54BA255893E}"/>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6" name="Footer Placeholder 5">
            <a:extLst>
              <a:ext uri="{FF2B5EF4-FFF2-40B4-BE49-F238E27FC236}">
                <a16:creationId xmlns:a16="http://schemas.microsoft.com/office/drawing/2014/main" id="{041C5A9C-173E-BAE5-C5A7-C7FFD52ECB3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1A72B88-B8A4-AB23-110E-DECA6A09CA58}"/>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39415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1BE8-EB04-1628-0119-98CE462E5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B570F29-7540-FB3E-22A0-6F8095F62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16A81A3-491B-5266-B38E-A2B81EA14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44073-4DD6-108C-F890-0D56EEB8C5A0}"/>
              </a:ext>
            </a:extLst>
          </p:cNvPr>
          <p:cNvSpPr>
            <a:spLocks noGrp="1"/>
          </p:cNvSpPr>
          <p:nvPr>
            <p:ph type="dt" sz="half" idx="10"/>
          </p:nvPr>
        </p:nvSpPr>
        <p:spPr/>
        <p:txBody>
          <a:bodyPr/>
          <a:lstStyle/>
          <a:p>
            <a:fld id="{7B1E09A1-FDF7-444D-BD11-A53D79F97E54}" type="datetimeFigureOut">
              <a:rPr lang="en-IE" smtClean="0"/>
              <a:t>08/06/2023</a:t>
            </a:fld>
            <a:endParaRPr lang="en-IE"/>
          </a:p>
        </p:txBody>
      </p:sp>
      <p:sp>
        <p:nvSpPr>
          <p:cNvPr id="6" name="Footer Placeholder 5">
            <a:extLst>
              <a:ext uri="{FF2B5EF4-FFF2-40B4-BE49-F238E27FC236}">
                <a16:creationId xmlns:a16="http://schemas.microsoft.com/office/drawing/2014/main" id="{6E523701-1D5E-A3CD-AA36-715B544DE49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7B54F27-F40D-7A0F-EFAC-59DFCF0FEDDC}"/>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183990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4C4A8-B79C-F318-3F64-4EDFC470A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3599F35-6006-A177-FBB5-BA99AEF4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984518-0AB1-1455-D6AD-FA7B9C65A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E09A1-FDF7-444D-BD11-A53D79F97E54}" type="datetimeFigureOut">
              <a:rPr lang="en-IE" smtClean="0"/>
              <a:t>08/06/2023</a:t>
            </a:fld>
            <a:endParaRPr lang="en-IE"/>
          </a:p>
        </p:txBody>
      </p:sp>
      <p:sp>
        <p:nvSpPr>
          <p:cNvPr id="5" name="Footer Placeholder 4">
            <a:extLst>
              <a:ext uri="{FF2B5EF4-FFF2-40B4-BE49-F238E27FC236}">
                <a16:creationId xmlns:a16="http://schemas.microsoft.com/office/drawing/2014/main" id="{2E10B708-5DC2-819E-80D5-9C43C3621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9E5DCD9-6AED-310C-6409-7192B12B0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5A6FB-DF8A-496A-8464-2B990EA4283C}" type="slidenum">
              <a:rPr lang="en-IE" smtClean="0"/>
              <a:t>‹#›</a:t>
            </a:fld>
            <a:endParaRPr lang="en-IE"/>
          </a:p>
        </p:txBody>
      </p:sp>
    </p:spTree>
    <p:extLst>
      <p:ext uri="{BB962C8B-B14F-4D97-AF65-F5344CB8AC3E}">
        <p14:creationId xmlns:p14="http://schemas.microsoft.com/office/powerpoint/2010/main" val="1221569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7_6C826D5A.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5_D1E2ED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1_5690AA0E.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6_FCCE624A.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B_2E7BEE7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DB6BA6DB.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0_5523A3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2B68A-2C8B-8419-75AD-29082C1AA2A2}"/>
              </a:ext>
            </a:extLst>
          </p:cNvPr>
          <p:cNvSpPr>
            <a:spLocks noGrp="1"/>
          </p:cNvSpPr>
          <p:nvPr>
            <p:ph type="ctrTitle"/>
          </p:nvPr>
        </p:nvSpPr>
        <p:spPr>
          <a:xfrm>
            <a:off x="7380407" y="743447"/>
            <a:ext cx="3973385" cy="3692028"/>
          </a:xfrm>
          <a:noFill/>
        </p:spPr>
        <p:txBody>
          <a:bodyPr>
            <a:normAutofit/>
          </a:bodyPr>
          <a:lstStyle/>
          <a:p>
            <a:pPr algn="l"/>
            <a:r>
              <a:rPr lang="en-IE" sz="5200"/>
              <a:t>Biosphere</a:t>
            </a:r>
          </a:p>
        </p:txBody>
      </p:sp>
      <p:sp>
        <p:nvSpPr>
          <p:cNvPr id="3" name="Subtitle 2">
            <a:extLst>
              <a:ext uri="{FF2B5EF4-FFF2-40B4-BE49-F238E27FC236}">
                <a16:creationId xmlns:a16="http://schemas.microsoft.com/office/drawing/2014/main" id="{9D8E6C30-1879-AE2E-9AAE-32AAC41E39C8}"/>
              </a:ext>
            </a:extLst>
          </p:cNvPr>
          <p:cNvSpPr>
            <a:spLocks noGrp="1"/>
          </p:cNvSpPr>
          <p:nvPr>
            <p:ph type="subTitle" idx="1"/>
          </p:nvPr>
        </p:nvSpPr>
        <p:spPr>
          <a:xfrm>
            <a:off x="7380408" y="4629234"/>
            <a:ext cx="3973386" cy="1485319"/>
          </a:xfrm>
          <a:noFill/>
        </p:spPr>
        <p:txBody>
          <a:bodyPr>
            <a:normAutofit/>
          </a:bodyPr>
          <a:lstStyle/>
          <a:p>
            <a:pPr algn="l"/>
            <a:endParaRPr lang="en-IE"/>
          </a:p>
        </p:txBody>
      </p:sp>
      <p:pic>
        <p:nvPicPr>
          <p:cNvPr id="4" name="Picture 3" descr="A picture containing circle, ceramic ware&#10;&#10;Description automatically generated">
            <a:extLst>
              <a:ext uri="{FF2B5EF4-FFF2-40B4-BE49-F238E27FC236}">
                <a16:creationId xmlns:a16="http://schemas.microsoft.com/office/drawing/2014/main" id="{B760C958-0AB5-39F5-6095-2D56AE6912B0}"/>
              </a:ext>
            </a:extLst>
          </p:cNvPr>
          <p:cNvPicPr>
            <a:picLocks noChangeAspect="1"/>
          </p:cNvPicPr>
          <p:nvPr/>
        </p:nvPicPr>
        <p:blipFill rotWithShape="1">
          <a:blip r:embed="rId3">
            <a:extLst>
              <a:ext uri="{28A0092B-C50C-407E-A947-70E740481C1C}">
                <a14:useLocalDpi xmlns:a14="http://schemas.microsoft.com/office/drawing/2010/main" val="0"/>
              </a:ext>
            </a:extLst>
          </a:blip>
          <a:srcRect l="1795" r="1334" b="-2"/>
          <a:stretch/>
        </p:blipFill>
        <p:spPr>
          <a:xfrm>
            <a:off x="20" y="10"/>
            <a:ext cx="6992881" cy="6857990"/>
          </a:xfrm>
          <a:prstGeom prst="rect">
            <a:avLst/>
          </a:prstGeom>
        </p:spPr>
      </p:pic>
    </p:spTree>
    <p:extLst>
      <p:ext uri="{BB962C8B-B14F-4D97-AF65-F5344CB8AC3E}">
        <p14:creationId xmlns:p14="http://schemas.microsoft.com/office/powerpoint/2010/main" val="211922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30D9-11CE-02DA-CED6-3E866B07A852}"/>
              </a:ext>
            </a:extLst>
          </p:cNvPr>
          <p:cNvSpPr>
            <a:spLocks noGrp="1"/>
          </p:cNvSpPr>
          <p:nvPr>
            <p:ph type="title"/>
          </p:nvPr>
        </p:nvSpPr>
        <p:spPr>
          <a:solidFill>
            <a:srgbClr val="FFFF00"/>
          </a:solidFill>
        </p:spPr>
        <p:txBody>
          <a:bodyPr/>
          <a:lstStyle/>
          <a:p>
            <a:r>
              <a:rPr lang="en-IE" dirty="0"/>
              <a:t>Equipment for each group</a:t>
            </a:r>
            <a:endParaRPr lang="en-IE" dirty="0">
              <a:highlight>
                <a:srgbClr val="FFFF00"/>
              </a:highlight>
            </a:endParaRPr>
          </a:p>
        </p:txBody>
      </p:sp>
      <p:sp>
        <p:nvSpPr>
          <p:cNvPr id="3" name="Content Placeholder 2">
            <a:extLst>
              <a:ext uri="{FF2B5EF4-FFF2-40B4-BE49-F238E27FC236}">
                <a16:creationId xmlns:a16="http://schemas.microsoft.com/office/drawing/2014/main" id="{50FCCB8A-6A10-9715-66C2-FAF1BC3D9EA6}"/>
              </a:ext>
            </a:extLst>
          </p:cNvPr>
          <p:cNvSpPr>
            <a:spLocks noGrp="1"/>
          </p:cNvSpPr>
          <p:nvPr>
            <p:ph idx="1"/>
          </p:nvPr>
        </p:nvSpPr>
        <p:spPr>
          <a:xfrm>
            <a:off x="838200" y="1825624"/>
            <a:ext cx="10515600" cy="4865107"/>
          </a:xfrm>
        </p:spPr>
        <p:txBody>
          <a:bodyPr>
            <a:normAutofit fontScale="85000" lnSpcReduction="20000"/>
          </a:bodyPr>
          <a:lstStyle/>
          <a:p>
            <a:r>
              <a:rPr lang="en-IE" dirty="0"/>
              <a:t>To take notes and draw: </a:t>
            </a:r>
          </a:p>
          <a:p>
            <a:pPr lvl="1"/>
            <a:r>
              <a:rPr lang="en-IE" dirty="0"/>
              <a:t>3 of each: </a:t>
            </a:r>
            <a:r>
              <a:rPr lang="en-IE" dirty="0">
                <a:effectLst/>
                <a:latin typeface="Calibri" panose="020F0502020204030204" pitchFamily="34" charset="0"/>
                <a:ea typeface="Calibri" panose="020F0502020204030204" pitchFamily="34" charset="0"/>
                <a:cs typeface="Times New Roman" panose="02020603050405020304" pitchFamily="18" charset="0"/>
              </a:rPr>
              <a:t>paper sheets + clipboards + pencils with rubber </a:t>
            </a:r>
          </a:p>
          <a:p>
            <a:pPr lvl="1"/>
            <a:r>
              <a:rPr lang="en-IE" dirty="0">
                <a:latin typeface="Calibri" panose="020F0502020204030204" pitchFamily="34" charset="0"/>
                <a:ea typeface="Calibri" panose="020F0502020204030204" pitchFamily="34" charset="0"/>
                <a:cs typeface="Times New Roman" panose="02020603050405020304" pitchFamily="18" charset="0"/>
              </a:rPr>
              <a:t>a bunch of </a:t>
            </a:r>
            <a:r>
              <a:rPr lang="en-IE" dirty="0">
                <a:effectLst/>
                <a:latin typeface="Calibri" panose="020F0502020204030204" pitchFamily="34" charset="0"/>
                <a:ea typeface="Calibri" panose="020F0502020204030204" pitchFamily="34" charset="0"/>
                <a:cs typeface="Times New Roman" panose="02020603050405020304" pitchFamily="18" charset="0"/>
              </a:rPr>
              <a:t>colouring pencils (greens, browns, yellow, purple, pink, red, blue, grey, black) </a:t>
            </a:r>
          </a:p>
          <a:p>
            <a:r>
              <a:rPr lang="en-IE" dirty="0">
                <a:latin typeface="Calibri" panose="020F0502020204030204" pitchFamily="34" charset="0"/>
                <a:ea typeface="Calibri" panose="020F0502020204030204" pitchFamily="34" charset="0"/>
                <a:cs typeface="Times New Roman" panose="02020603050405020304" pitchFamily="18" charset="0"/>
              </a:rPr>
              <a:t>T</a:t>
            </a:r>
            <a:r>
              <a:rPr lang="en-IE" dirty="0">
                <a:effectLst/>
                <a:latin typeface="Calibri" panose="020F0502020204030204" pitchFamily="34" charset="0"/>
                <a:ea typeface="Calibri" panose="020F0502020204030204" pitchFamily="34" charset="0"/>
                <a:cs typeface="Times New Roman" panose="02020603050405020304" pitchFamily="18" charset="0"/>
              </a:rPr>
              <a:t>o collect things and display them: </a:t>
            </a:r>
          </a:p>
          <a:p>
            <a:pPr lvl="1"/>
            <a:r>
              <a:rPr lang="en-IE" dirty="0">
                <a:latin typeface="Calibri" panose="020F0502020204030204" pitchFamily="34" charset="0"/>
                <a:ea typeface="Calibri" panose="020F0502020204030204" pitchFamily="34" charset="0"/>
                <a:cs typeface="Times New Roman" panose="02020603050405020304" pitchFamily="18" charset="0"/>
              </a:rPr>
              <a:t>a</a:t>
            </a:r>
            <a:r>
              <a:rPr lang="en-IE" dirty="0">
                <a:effectLst/>
                <a:latin typeface="Calibri" panose="020F0502020204030204" pitchFamily="34" charset="0"/>
                <a:ea typeface="Calibri" panose="020F0502020204030204" pitchFamily="34" charset="0"/>
                <a:cs typeface="Times New Roman" panose="02020603050405020304" pitchFamily="18" charset="0"/>
              </a:rPr>
              <a:t> jam jars </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2 x zip lock bags </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a white tray</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A3, paper Sellotape, marker</a:t>
            </a:r>
          </a:p>
          <a:p>
            <a:pPr lvl="1"/>
            <a:r>
              <a:rPr lang="en-IE" dirty="0">
                <a:latin typeface="Calibri" panose="020F0502020204030204" pitchFamily="34" charset="0"/>
                <a:ea typeface="Calibri" panose="020F0502020204030204" pitchFamily="34" charset="0"/>
                <a:cs typeface="Times New Roman" panose="02020603050405020304" pitchFamily="18" charset="0"/>
              </a:rPr>
              <a:t>a printed map of Herbert park</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IE" dirty="0">
                <a:effectLst/>
                <a:latin typeface="Calibri" panose="020F0502020204030204" pitchFamily="34" charset="0"/>
                <a:ea typeface="Calibri" panose="020F0502020204030204" pitchFamily="34" charset="0"/>
                <a:cs typeface="Times New Roman" panose="02020603050405020304" pitchFamily="18" charset="0"/>
              </a:rPr>
              <a:t>To find and identify:</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2 x hand lenses</a:t>
            </a:r>
          </a:p>
          <a:p>
            <a:pPr lvl="1"/>
            <a:r>
              <a:rPr lang="en-IE" dirty="0">
                <a:latin typeface="Calibri" panose="020F0502020204030204" pitchFamily="34" charset="0"/>
                <a:ea typeface="Calibri" panose="020F0502020204030204" pitchFamily="34" charset="0"/>
                <a:cs typeface="Times New Roman" panose="02020603050405020304" pitchFamily="18" charset="0"/>
              </a:rPr>
              <a:t>a </a:t>
            </a:r>
            <a:r>
              <a:rPr lang="en-IE" dirty="0">
                <a:effectLst/>
                <a:latin typeface="Calibri" panose="020F0502020204030204" pitchFamily="34" charset="0"/>
                <a:ea typeface="Calibri" panose="020F0502020204030204" pitchFamily="34" charset="0"/>
                <a:cs typeface="Times New Roman" panose="02020603050405020304" pitchFamily="18" charset="0"/>
              </a:rPr>
              <a:t>trowel</a:t>
            </a:r>
          </a:p>
          <a:p>
            <a:pPr lvl="1"/>
            <a:r>
              <a:rPr lang="en-IE" dirty="0">
                <a:latin typeface="Calibri" panose="020F0502020204030204" pitchFamily="34" charset="0"/>
                <a:ea typeface="Calibri" panose="020F0502020204030204" pitchFamily="34" charset="0"/>
                <a:cs typeface="Times New Roman" panose="02020603050405020304" pitchFamily="18" charset="0"/>
              </a:rPr>
              <a:t>a tree of life printed to help with what to look out for</a:t>
            </a:r>
          </a:p>
          <a:p>
            <a:pPr lvl="1"/>
            <a:r>
              <a:rPr lang="en-IE" dirty="0">
                <a:latin typeface="Calibri" panose="020F0502020204030204" pitchFamily="34" charset="0"/>
                <a:ea typeface="Calibri" panose="020F0502020204030204" pitchFamily="34" charset="0"/>
                <a:cs typeface="Times New Roman" panose="02020603050405020304" pitchFamily="18" charset="0"/>
              </a:rPr>
              <a:t>a </a:t>
            </a:r>
            <a:r>
              <a:rPr lang="en-IE" dirty="0">
                <a:effectLst/>
                <a:latin typeface="Calibri" panose="020F0502020204030204" pitchFamily="34" charset="0"/>
                <a:ea typeface="Calibri" panose="020F0502020204030204" pitchFamily="34" charset="0"/>
                <a:cs typeface="Times New Roman" panose="02020603050405020304" pitchFamily="18" charset="0"/>
              </a:rPr>
              <a:t>tree ID guide</a:t>
            </a:r>
          </a:p>
          <a:p>
            <a:pPr lvl="1"/>
            <a:r>
              <a:rPr lang="en-IE" dirty="0">
                <a:effectLst/>
                <a:latin typeface="Calibri" panose="020F0502020204030204" pitchFamily="34" charset="0"/>
                <a:ea typeface="Calibri" panose="020F0502020204030204" pitchFamily="34" charset="0"/>
                <a:cs typeface="Times New Roman" panose="02020603050405020304" pitchFamily="18" charset="0"/>
              </a:rPr>
              <a:t>your senses and curiosity! </a:t>
            </a:r>
          </a:p>
          <a:p>
            <a:pPr marL="0" indent="0">
              <a:buNone/>
            </a:pPr>
            <a:r>
              <a:rPr lang="en-IE" b="1" dirty="0">
                <a:latin typeface="Calibri" panose="020F0502020204030204" pitchFamily="34" charset="0"/>
                <a:ea typeface="Calibri" panose="020F0502020204030204" pitchFamily="34" charset="0"/>
                <a:cs typeface="Times New Roman" panose="02020603050405020304" pitchFamily="18" charset="0"/>
              </a:rPr>
              <a:t>Note: d</a:t>
            </a:r>
            <a:r>
              <a:rPr lang="en-IE" b="1" dirty="0">
                <a:effectLst/>
                <a:latin typeface="Calibri" panose="020F0502020204030204" pitchFamily="34" charset="0"/>
                <a:ea typeface="Calibri" panose="020F0502020204030204" pitchFamily="34" charset="0"/>
                <a:cs typeface="Times New Roman" panose="02020603050405020304" pitchFamily="18" charset="0"/>
              </a:rPr>
              <a:t>emo how to use the hand lenses.</a:t>
            </a:r>
            <a:endParaRPr lang="en-IE" b="1" dirty="0"/>
          </a:p>
          <a:p>
            <a:endParaRPr lang="en-IE" dirty="0"/>
          </a:p>
        </p:txBody>
      </p:sp>
    </p:spTree>
    <p:extLst>
      <p:ext uri="{BB962C8B-B14F-4D97-AF65-F5344CB8AC3E}">
        <p14:creationId xmlns:p14="http://schemas.microsoft.com/office/powerpoint/2010/main" val="182048700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728D-B548-2909-E615-60E898E638F2}"/>
              </a:ext>
            </a:extLst>
          </p:cNvPr>
          <p:cNvSpPr>
            <a:spLocks noGrp="1"/>
          </p:cNvSpPr>
          <p:nvPr>
            <p:ph type="title"/>
          </p:nvPr>
        </p:nvSpPr>
        <p:spPr/>
        <p:txBody>
          <a:bodyPr/>
          <a:lstStyle/>
          <a:p>
            <a:r>
              <a:rPr lang="en-IE" dirty="0">
                <a:highlight>
                  <a:srgbClr val="FFFF00"/>
                </a:highlight>
              </a:rPr>
              <a:t>Resources</a:t>
            </a:r>
          </a:p>
        </p:txBody>
      </p:sp>
      <p:sp>
        <p:nvSpPr>
          <p:cNvPr id="3" name="Content Placeholder 2">
            <a:extLst>
              <a:ext uri="{FF2B5EF4-FFF2-40B4-BE49-F238E27FC236}">
                <a16:creationId xmlns:a16="http://schemas.microsoft.com/office/drawing/2014/main" id="{0146F48C-26C2-B5D7-63E7-8990120BA4E7}"/>
              </a:ext>
            </a:extLst>
          </p:cNvPr>
          <p:cNvSpPr>
            <a:spLocks noGrp="1"/>
          </p:cNvSpPr>
          <p:nvPr>
            <p:ph idx="1"/>
          </p:nvPr>
        </p:nvSpPr>
        <p:spPr/>
        <p:txBody>
          <a:bodyPr/>
          <a:lstStyle/>
          <a:p>
            <a:r>
              <a:rPr lang="en-IE" dirty="0"/>
              <a:t>FSC guides</a:t>
            </a:r>
          </a:p>
          <a:p>
            <a:r>
              <a:rPr lang="en-IE" dirty="0"/>
              <a:t>NBDC guides</a:t>
            </a:r>
          </a:p>
          <a:p>
            <a:r>
              <a:rPr lang="en-IE" dirty="0"/>
              <a:t>Map of Herbert Park</a:t>
            </a:r>
          </a:p>
          <a:p>
            <a:r>
              <a:rPr lang="en-IE" dirty="0"/>
              <a:t>Apps (recommend to use pen and paper as much as possible; once interest is there, can go deeper by using some tools):</a:t>
            </a:r>
          </a:p>
          <a:p>
            <a:pPr lvl="1"/>
            <a:r>
              <a:rPr lang="en-IE" dirty="0">
                <a:highlight>
                  <a:srgbClr val="FFFF00"/>
                </a:highlight>
              </a:rPr>
              <a:t>Identification: </a:t>
            </a:r>
            <a:r>
              <a:rPr lang="en-IE" dirty="0" err="1">
                <a:highlight>
                  <a:srgbClr val="FFFF00"/>
                </a:highlight>
              </a:rPr>
              <a:t>inaturalist</a:t>
            </a:r>
            <a:r>
              <a:rPr lang="en-IE" dirty="0">
                <a:highlight>
                  <a:srgbClr val="FFFF00"/>
                </a:highlight>
              </a:rPr>
              <a:t> or Seek naturalist (free)</a:t>
            </a:r>
          </a:p>
          <a:p>
            <a:pPr lvl="1"/>
            <a:r>
              <a:rPr lang="en-IE" dirty="0">
                <a:highlight>
                  <a:srgbClr val="FFFF00"/>
                </a:highlight>
              </a:rPr>
              <a:t>Insect count: FIT-count (free)</a:t>
            </a:r>
          </a:p>
          <a:p>
            <a:pPr lvl="1"/>
            <a:endParaRPr lang="en-IE" dirty="0"/>
          </a:p>
        </p:txBody>
      </p:sp>
    </p:spTree>
    <p:extLst>
      <p:ext uri="{BB962C8B-B14F-4D97-AF65-F5344CB8AC3E}">
        <p14:creationId xmlns:p14="http://schemas.microsoft.com/office/powerpoint/2010/main" val="352131009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8EC2C7E-B252-FB5E-58BE-66BE28307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0"/>
            <a:ext cx="8201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2129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B448D-5880-A9E7-1363-46558F5771D3}"/>
              </a:ext>
            </a:extLst>
          </p:cNvPr>
          <p:cNvSpPr>
            <a:spLocks noGrp="1"/>
          </p:cNvSpPr>
          <p:nvPr>
            <p:ph type="title"/>
          </p:nvPr>
        </p:nvSpPr>
        <p:spPr>
          <a:xfrm>
            <a:off x="3970366" y="609600"/>
            <a:ext cx="4267200" cy="1351472"/>
          </a:xfrm>
        </p:spPr>
        <p:txBody>
          <a:bodyPr>
            <a:normAutofit/>
          </a:bodyPr>
          <a:lstStyle/>
          <a:p>
            <a:pPr algn="ctr"/>
            <a:r>
              <a:rPr lang="en-IE" sz="4100" dirty="0">
                <a:solidFill>
                  <a:schemeClr val="tx1">
                    <a:lumMod val="85000"/>
                    <a:lumOff val="15000"/>
                  </a:schemeClr>
                </a:solidFill>
              </a:rPr>
              <a:t>3-min presentation – Sample questions</a:t>
            </a:r>
          </a:p>
        </p:txBody>
      </p:sp>
      <p:pic>
        <p:nvPicPr>
          <p:cNvPr id="5" name="Picture 4" descr="A picture containing flower, plant&#10;&#10;Description automatically generated">
            <a:extLst>
              <a:ext uri="{FF2B5EF4-FFF2-40B4-BE49-F238E27FC236}">
                <a16:creationId xmlns:a16="http://schemas.microsoft.com/office/drawing/2014/main" id="{E61AC431-707B-EBBC-1540-078A30565595}"/>
              </a:ext>
            </a:extLst>
          </p:cNvPr>
          <p:cNvPicPr>
            <a:picLocks noChangeAspect="1"/>
          </p:cNvPicPr>
          <p:nvPr/>
        </p:nvPicPr>
        <p:blipFill rotWithShape="1">
          <a:blip r:embed="rId4">
            <a:extLst>
              <a:ext uri="{28A0092B-C50C-407E-A947-70E740481C1C}">
                <a14:useLocalDpi xmlns:a14="http://schemas.microsoft.com/office/drawing/2010/main" val="0"/>
              </a:ext>
            </a:extLst>
          </a:blip>
          <a:srcRect l="30370" r="29213"/>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704416BE-27F9-2B46-8227-FCA3D94FC1D6}"/>
              </a:ext>
            </a:extLst>
          </p:cNvPr>
          <p:cNvSpPr>
            <a:spLocks noGrp="1"/>
          </p:cNvSpPr>
          <p:nvPr>
            <p:ph idx="1"/>
          </p:nvPr>
        </p:nvSpPr>
        <p:spPr>
          <a:xfrm>
            <a:off x="3611534" y="2147356"/>
            <a:ext cx="4854632" cy="4710643"/>
          </a:xfrm>
        </p:spPr>
        <p:txBody>
          <a:bodyPr>
            <a:normAutofit lnSpcReduction="10000"/>
          </a:bodyPr>
          <a:lstStyle/>
          <a:p>
            <a:r>
              <a:rPr lang="en-US" dirty="0">
                <a:solidFill>
                  <a:schemeClr val="tx1">
                    <a:lumMod val="85000"/>
                    <a:lumOff val="15000"/>
                  </a:schemeClr>
                </a:solidFill>
              </a:rPr>
              <a:t>Where were you in the park? </a:t>
            </a:r>
          </a:p>
          <a:p>
            <a:r>
              <a:rPr lang="en-US" dirty="0">
                <a:solidFill>
                  <a:schemeClr val="tx1">
                    <a:lumMod val="85000"/>
                    <a:lumOff val="15000"/>
                  </a:schemeClr>
                </a:solidFill>
              </a:rPr>
              <a:t>What was the area you studied like (size, vegetation, features…)?</a:t>
            </a:r>
          </a:p>
          <a:p>
            <a:r>
              <a:rPr lang="en-US" dirty="0">
                <a:solidFill>
                  <a:schemeClr val="tx1">
                    <a:lumMod val="85000"/>
                    <a:lumOff val="15000"/>
                  </a:schemeClr>
                </a:solidFill>
              </a:rPr>
              <a:t>What did you find (where)? What did you hear but did not see? What did you find out through touch? What interactions did you witness? </a:t>
            </a:r>
          </a:p>
          <a:p>
            <a:r>
              <a:rPr lang="en-US" dirty="0">
                <a:solidFill>
                  <a:schemeClr val="tx1">
                    <a:lumMod val="85000"/>
                    <a:lumOff val="15000"/>
                  </a:schemeClr>
                </a:solidFill>
              </a:rPr>
              <a:t>What questions do you have / what are you curious about?</a:t>
            </a:r>
          </a:p>
          <a:p>
            <a:r>
              <a:rPr lang="en-US" dirty="0">
                <a:solidFill>
                  <a:schemeClr val="tx1">
                    <a:lumMod val="85000"/>
                    <a:lumOff val="15000"/>
                  </a:schemeClr>
                </a:solidFill>
              </a:rPr>
              <a:t>…</a:t>
            </a:r>
          </a:p>
        </p:txBody>
      </p:sp>
      <p:pic>
        <p:nvPicPr>
          <p:cNvPr id="2050" name="Picture 2">
            <a:extLst>
              <a:ext uri="{FF2B5EF4-FFF2-40B4-BE49-F238E27FC236}">
                <a16:creationId xmlns:a16="http://schemas.microsoft.com/office/drawing/2014/main" id="{3A384600-61FA-6D46-61DF-C631E42C9F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170" r="39180" b="-1"/>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8401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Earth system diagram: Energy flows and matter cycles through the Earth's biosphere, hydrosphere, atmosphere and pedosphere (soil). The cycles are powered by the Sun's energy. ">
            <a:extLst>
              <a:ext uri="{FF2B5EF4-FFF2-40B4-BE49-F238E27FC236}">
                <a16:creationId xmlns:a16="http://schemas.microsoft.com/office/drawing/2014/main" id="{7198B7E3-EE7C-6726-E390-59646F8D4721}"/>
              </a:ext>
            </a:extLst>
          </p:cNvPr>
          <p:cNvPicPr>
            <a:picLocks noChangeAspect="1"/>
          </p:cNvPicPr>
          <p:nvPr/>
        </p:nvPicPr>
        <p:blipFill rotWithShape="1">
          <a:blip r:embed="rId3">
            <a:extLst>
              <a:ext uri="{28A0092B-C50C-407E-A947-70E740481C1C}">
                <a14:useLocalDpi xmlns:a14="http://schemas.microsoft.com/office/drawing/2010/main" val="0"/>
              </a:ext>
            </a:extLst>
          </a:blip>
          <a:srcRect l="1854" r="2" b="2"/>
          <a:stretch/>
        </p:blipFill>
        <p:spPr>
          <a:xfrm>
            <a:off x="2707341" y="22410"/>
            <a:ext cx="6777318" cy="7028328"/>
          </a:xfrm>
          <a:prstGeom prst="rect">
            <a:avLst/>
          </a:prstGeom>
        </p:spPr>
      </p:pic>
    </p:spTree>
    <p:extLst>
      <p:ext uri="{BB962C8B-B14F-4D97-AF65-F5344CB8AC3E}">
        <p14:creationId xmlns:p14="http://schemas.microsoft.com/office/powerpoint/2010/main" val="273246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B9176-A6AD-64B9-05D3-707E5DCA7FBE}"/>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a:t>The ecological crises are interlinked</a:t>
            </a:r>
          </a:p>
        </p:txBody>
      </p:sp>
      <p:pic>
        <p:nvPicPr>
          <p:cNvPr id="1026" name="Picture 2" descr="Climate change impacts | National Oceanic and Atmospheric Administration">
            <a:extLst>
              <a:ext uri="{FF2B5EF4-FFF2-40B4-BE49-F238E27FC236}">
                <a16:creationId xmlns:a16="http://schemas.microsoft.com/office/drawing/2014/main" id="{837CAE96-9C3F-0166-B8AB-4F55966B97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1234" y="2991655"/>
            <a:ext cx="5828261" cy="3278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563F83E6-AEBC-0644-6136-ED504E04FC5F}"/>
              </a:ext>
            </a:extLst>
          </p:cNvPr>
          <p:cNvPicPr>
            <a:picLocks noChangeAspect="1"/>
          </p:cNvPicPr>
          <p:nvPr/>
        </p:nvPicPr>
        <p:blipFill rotWithShape="1">
          <a:blip r:embed="rId5"/>
          <a:srcRect l="18906" t="27489" r="23594" b="10815"/>
          <a:stretch/>
        </p:blipFill>
        <p:spPr>
          <a:xfrm>
            <a:off x="6324381" y="2957665"/>
            <a:ext cx="5544508" cy="3346376"/>
          </a:xfrm>
          <a:prstGeom prst="rect">
            <a:avLst/>
          </a:prstGeom>
        </p:spPr>
      </p:pic>
    </p:spTree>
    <p:extLst>
      <p:ext uri="{BB962C8B-B14F-4D97-AF65-F5344CB8AC3E}">
        <p14:creationId xmlns:p14="http://schemas.microsoft.com/office/powerpoint/2010/main" val="77987390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224F5-0964-9339-3B2F-468179A219C1}"/>
              </a:ext>
            </a:extLst>
          </p:cNvPr>
          <p:cNvPicPr>
            <a:picLocks noChangeAspect="1"/>
          </p:cNvPicPr>
          <p:nvPr/>
        </p:nvPicPr>
        <p:blipFill rotWithShape="1">
          <a:blip r:embed="rId2"/>
          <a:srcRect l="15127" t="18741" r="20805" b="11620"/>
          <a:stretch/>
        </p:blipFill>
        <p:spPr>
          <a:xfrm>
            <a:off x="1291525" y="492932"/>
            <a:ext cx="9608950" cy="5872136"/>
          </a:xfrm>
          <a:prstGeom prst="rect">
            <a:avLst/>
          </a:prstGeom>
        </p:spPr>
      </p:pic>
      <p:sp>
        <p:nvSpPr>
          <p:cNvPr id="2" name="Rectangle 1">
            <a:extLst>
              <a:ext uri="{FF2B5EF4-FFF2-40B4-BE49-F238E27FC236}">
                <a16:creationId xmlns:a16="http://schemas.microsoft.com/office/drawing/2014/main" id="{44B19977-624A-2A61-F958-C9C3C06B95AA}"/>
              </a:ext>
            </a:extLst>
          </p:cNvPr>
          <p:cNvSpPr/>
          <p:nvPr/>
        </p:nvSpPr>
        <p:spPr>
          <a:xfrm>
            <a:off x="1628775" y="3657600"/>
            <a:ext cx="9572625" cy="260032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8302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reland's Temperate Rainforests: What Makes a Woodland a Rainforest by Dr.  Rory Hodd — Hometree">
            <a:extLst>
              <a:ext uri="{FF2B5EF4-FFF2-40B4-BE49-F238E27FC236}">
                <a16:creationId xmlns:a16="http://schemas.microsoft.com/office/drawing/2014/main" id="{D963F77E-E415-DF73-FF3F-897CC55BF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5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hool News Post - Principia School">
            <a:extLst>
              <a:ext uri="{FF2B5EF4-FFF2-40B4-BE49-F238E27FC236}">
                <a16:creationId xmlns:a16="http://schemas.microsoft.com/office/drawing/2014/main" id="{48F27FAD-FA04-A31E-0344-5B6CA6309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42911"/>
            <a:ext cx="9867900" cy="657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6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6451-6637-D62D-A9EB-31846AAC5D4A}"/>
              </a:ext>
            </a:extLst>
          </p:cNvPr>
          <p:cNvSpPr>
            <a:spLocks noGrp="1"/>
          </p:cNvSpPr>
          <p:nvPr>
            <p:ph type="title"/>
          </p:nvPr>
        </p:nvSpPr>
        <p:spPr>
          <a:xfrm>
            <a:off x="1028700" y="1967266"/>
            <a:ext cx="2628900" cy="2547257"/>
          </a:xfrm>
          <a:noFill/>
        </p:spPr>
        <p:txBody>
          <a:bodyPr anchor="ctr">
            <a:normAutofit/>
          </a:bodyPr>
          <a:lstStyle/>
          <a:p>
            <a:pPr algn="ctr"/>
            <a:r>
              <a:rPr lang="en-IE" sz="3600" dirty="0">
                <a:solidFill>
                  <a:srgbClr val="FFFFFF"/>
                </a:solidFill>
                <a:highlight>
                  <a:srgbClr val="FFFF00"/>
                </a:highlight>
              </a:rPr>
              <a:t>Web-of-life game</a:t>
            </a:r>
          </a:p>
        </p:txBody>
      </p:sp>
      <p:pic>
        <p:nvPicPr>
          <p:cNvPr id="3" name="Picture 2" descr="DSCF1560">
            <a:extLst>
              <a:ext uri="{FF2B5EF4-FFF2-40B4-BE49-F238E27FC236}">
                <a16:creationId xmlns:a16="http://schemas.microsoft.com/office/drawing/2014/main" id="{845E478E-E388-6DF9-D4AB-B7EA0800B31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77316" y="885073"/>
            <a:ext cx="6780700" cy="508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6537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Okanagan Similkameen Stewarship will host a Bioblitz at North Vernon Park on July 26. (OSS photo)">
            <a:extLst>
              <a:ext uri="{FF2B5EF4-FFF2-40B4-BE49-F238E27FC236}">
                <a16:creationId xmlns:a16="http://schemas.microsoft.com/office/drawing/2014/main" id="{9AAE10F1-5572-3A62-7CD4-32873D00A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85" b="134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48E6B-4FDC-342E-814E-A2D7F1C7979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Observation time!</a:t>
            </a:r>
          </a:p>
        </p:txBody>
      </p:sp>
    </p:spTree>
    <p:extLst>
      <p:ext uri="{BB962C8B-B14F-4D97-AF65-F5344CB8AC3E}">
        <p14:creationId xmlns:p14="http://schemas.microsoft.com/office/powerpoint/2010/main" val="6629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30D9-11CE-02DA-CED6-3E866B07A852}"/>
              </a:ext>
            </a:extLst>
          </p:cNvPr>
          <p:cNvSpPr>
            <a:spLocks noGrp="1"/>
          </p:cNvSpPr>
          <p:nvPr>
            <p:ph type="title"/>
          </p:nvPr>
        </p:nvSpPr>
        <p:spPr/>
        <p:txBody>
          <a:bodyPr/>
          <a:lstStyle/>
          <a:p>
            <a:r>
              <a:rPr lang="en-IE" dirty="0">
                <a:solidFill>
                  <a:schemeClr val="bg1"/>
                </a:solidFill>
                <a:highlight>
                  <a:srgbClr val="800080"/>
                </a:highlight>
              </a:rPr>
              <a:t>Practice time!</a:t>
            </a:r>
          </a:p>
        </p:txBody>
      </p:sp>
      <p:sp>
        <p:nvSpPr>
          <p:cNvPr id="3" name="Content Placeholder 2">
            <a:extLst>
              <a:ext uri="{FF2B5EF4-FFF2-40B4-BE49-F238E27FC236}">
                <a16:creationId xmlns:a16="http://schemas.microsoft.com/office/drawing/2014/main" id="{50FCCB8A-6A10-9715-66C2-FAF1BC3D9EA6}"/>
              </a:ext>
            </a:extLst>
          </p:cNvPr>
          <p:cNvSpPr>
            <a:spLocks noGrp="1"/>
          </p:cNvSpPr>
          <p:nvPr>
            <p:ph idx="1"/>
          </p:nvPr>
        </p:nvSpPr>
        <p:spPr>
          <a:xfrm>
            <a:off x="838200" y="1825624"/>
            <a:ext cx="10515600" cy="4865107"/>
          </a:xfrm>
        </p:spPr>
        <p:txBody>
          <a:bodyPr>
            <a:normAutofit/>
          </a:bodyPr>
          <a:lstStyle/>
          <a:p>
            <a:r>
              <a:rPr lang="en-IE" dirty="0"/>
              <a:t>Aim: quick study of the biodiversity in school</a:t>
            </a:r>
          </a:p>
          <a:p>
            <a:r>
              <a:rPr lang="en-IE" dirty="0"/>
              <a:t>Groups formed</a:t>
            </a:r>
          </a:p>
          <a:p>
            <a:r>
              <a:rPr lang="en-IE" dirty="0"/>
              <a:t>Your task: observations of living things in an area and present back to the whole group:</a:t>
            </a:r>
          </a:p>
          <a:p>
            <a:pPr lvl="1"/>
            <a:r>
              <a:rPr lang="en-IE" dirty="0"/>
              <a:t>Observe </a:t>
            </a:r>
            <a:r>
              <a:rPr lang="en-IE" u="sng" dirty="0"/>
              <a:t>in silence</a:t>
            </a:r>
            <a:r>
              <a:rPr lang="en-IE" dirty="0"/>
              <a:t> using your senses.</a:t>
            </a:r>
          </a:p>
          <a:p>
            <a:pPr lvl="1"/>
            <a:r>
              <a:rPr lang="en-IE" dirty="0"/>
              <a:t>Collect: sketching / picture, plant item, insect/invertebrate, evidence. </a:t>
            </a:r>
          </a:p>
          <a:p>
            <a:pPr lvl="1"/>
            <a:r>
              <a:rPr lang="en-IE" dirty="0"/>
              <a:t>Prep your 3’ presentation back to the group.</a:t>
            </a:r>
          </a:p>
          <a:p>
            <a:r>
              <a:rPr lang="en-IE" dirty="0"/>
              <a:t>Location</a:t>
            </a:r>
          </a:p>
          <a:p>
            <a:r>
              <a:rPr lang="en-IE" dirty="0"/>
              <a:t>Time and meeting point</a:t>
            </a:r>
          </a:p>
        </p:txBody>
      </p:sp>
    </p:spTree>
    <p:extLst>
      <p:ext uri="{BB962C8B-B14F-4D97-AF65-F5344CB8AC3E}">
        <p14:creationId xmlns:p14="http://schemas.microsoft.com/office/powerpoint/2010/main" val="142839886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8bd94f-40d0-4cab-85c1-2c5fd479b9e5" xsi:nil="true"/>
    <lcf76f155ced4ddcb4097134ff3c332f xmlns="e88fb703-4ca0-4cc9-9444-db9038761b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68BB886BCCE7429184BACD390155CF" ma:contentTypeVersion="16" ma:contentTypeDescription="Create a new document." ma:contentTypeScope="" ma:versionID="1a7a0d197b9526be78465ddc8afaca7f">
  <xsd:schema xmlns:xsd="http://www.w3.org/2001/XMLSchema" xmlns:xs="http://www.w3.org/2001/XMLSchema" xmlns:p="http://schemas.microsoft.com/office/2006/metadata/properties" xmlns:ns2="e88fb703-4ca0-4cc9-9444-db9038761b4f" xmlns:ns3="e18bd94f-40d0-4cab-85c1-2c5fd479b9e5" targetNamespace="http://schemas.microsoft.com/office/2006/metadata/properties" ma:root="true" ma:fieldsID="d1fc0770adcb57f35cb4d4cbbbdab811" ns2:_="" ns3:_="">
    <xsd:import namespace="e88fb703-4ca0-4cc9-9444-db9038761b4f"/>
    <xsd:import namespace="e18bd94f-40d0-4cab-85c1-2c5fd479b9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fb703-4ca0-4cc9-9444-db9038761b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583520-766a-4920-abd9-348155ef2e0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bd94f-40d0-4cab-85c1-2c5fd479b9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cec5e7-13df-47b2-90b4-b06d1983fcbc}" ma:internalName="TaxCatchAll" ma:showField="CatchAllData" ma:web="e18bd94f-40d0-4cab-85c1-2c5fd479b9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994017-07F4-4E67-B9E4-D32F97B55F7A}">
  <ds:schemaRefs>
    <ds:schemaRef ds:uri="http://schemas.microsoft.com/sharepoint/v3/contenttype/forms"/>
  </ds:schemaRefs>
</ds:datastoreItem>
</file>

<file path=customXml/itemProps2.xml><?xml version="1.0" encoding="utf-8"?>
<ds:datastoreItem xmlns:ds="http://schemas.openxmlformats.org/officeDocument/2006/customXml" ds:itemID="{D903EC86-D272-40BA-838D-EDA9CACB2F03}">
  <ds:schemaRefs>
    <ds:schemaRef ds:uri="http://schemas.microsoft.com/office/2006/metadata/properties"/>
    <ds:schemaRef ds:uri="http://schemas.microsoft.com/office/infopath/2007/PartnerControls"/>
    <ds:schemaRef ds:uri="e18bd94f-40d0-4cab-85c1-2c5fd479b9e5"/>
    <ds:schemaRef ds:uri="e88fb703-4ca0-4cc9-9444-db9038761b4f"/>
  </ds:schemaRefs>
</ds:datastoreItem>
</file>

<file path=customXml/itemProps3.xml><?xml version="1.0" encoding="utf-8"?>
<ds:datastoreItem xmlns:ds="http://schemas.openxmlformats.org/officeDocument/2006/customXml" ds:itemID="{1391CA61-83EF-4E9A-BCA1-5F30CB498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8fb703-4ca0-4cc9-9444-db9038761b4f"/>
    <ds:schemaRef ds:uri="e18bd94f-40d0-4cab-85c1-2c5fd479b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1083</TotalTime>
  <Words>1217</Words>
  <Application>Microsoft Office PowerPoint</Application>
  <PresentationFormat>Widescreen</PresentationFormat>
  <Paragraphs>99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Biosphere</vt:lpstr>
      <vt:lpstr>PowerPoint Presentation</vt:lpstr>
      <vt:lpstr>The ecological crises are interlinked</vt:lpstr>
      <vt:lpstr>PowerPoint Presentation</vt:lpstr>
      <vt:lpstr>PowerPoint Presentation</vt:lpstr>
      <vt:lpstr>PowerPoint Presentation</vt:lpstr>
      <vt:lpstr>Web-of-life game</vt:lpstr>
      <vt:lpstr>Observation time!</vt:lpstr>
      <vt:lpstr>Practice time!</vt:lpstr>
      <vt:lpstr>Equipment for each group</vt:lpstr>
      <vt:lpstr>Resources</vt:lpstr>
      <vt:lpstr>PowerPoint Presentation</vt:lpstr>
      <vt:lpstr>3-min presentation – Sample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Biosphere</dc:title>
  <dc:creator>Sabrina Moore</dc:creator>
  <cp:lastModifiedBy>Sabrina Moore</cp:lastModifiedBy>
  <cp:revision>3</cp:revision>
  <dcterms:created xsi:type="dcterms:W3CDTF">2023-06-06T08:44:19Z</dcterms:created>
  <dcterms:modified xsi:type="dcterms:W3CDTF">2023-06-08T13:30:25Z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0x0101004368BB886BCCE7429184BACD390155CF</vt:lpwstr>
  </property>
  <property fmtid="{D5CDD505-2E9C-101B-9397-08002B2CF9AE}" pid="3" name="MediaServiceImageTags">
    <vt:lpwstr/>
  </property>
</Properties>
</file>