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0" r:id="rId1"/>
  </p:sldMasterIdLst>
  <p:notesMasterIdLst>
    <p:notesMasterId r:id="rId16"/>
  </p:notesMasterIdLst>
  <p:sldIdLst>
    <p:sldId id="257" r:id="rId2"/>
    <p:sldId id="321" r:id="rId3"/>
    <p:sldId id="313" r:id="rId4"/>
    <p:sldId id="270" r:id="rId5"/>
    <p:sldId id="271" r:id="rId6"/>
    <p:sldId id="316" r:id="rId7"/>
    <p:sldId id="314" r:id="rId8"/>
    <p:sldId id="315" r:id="rId9"/>
    <p:sldId id="324" r:id="rId10"/>
    <p:sldId id="318" r:id="rId11"/>
    <p:sldId id="320" r:id="rId12"/>
    <p:sldId id="323" r:id="rId13"/>
    <p:sldId id="317" r:id="rId14"/>
    <p:sldId id="32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4D39"/>
    <a:srgbClr val="86A5AD"/>
    <a:srgbClr val="88B5B5"/>
    <a:srgbClr val="81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86350" autoAdjust="0"/>
  </p:normalViewPr>
  <p:slideViewPr>
    <p:cSldViewPr snapToGrid="0" snapToObjects="1">
      <p:cViewPr varScale="1">
        <p:scale>
          <a:sx n="78" d="100"/>
          <a:sy n="78" d="100"/>
        </p:scale>
        <p:origin x="7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EBCBB-6F68-D04D-BE82-DC19835DB867}" type="datetimeFigureOut">
              <a:rPr lang="en-US" smtClean="0"/>
              <a:t>2/9/2016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3C3B2-725C-BE40-A115-5676FB40C3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823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3C3B2-725C-BE40-A115-5676FB40C35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99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8866" y="2419096"/>
            <a:ext cx="3933106" cy="70373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Opening Slide</a:t>
            </a:r>
            <a:endParaRPr lang="en-US" dirty="0"/>
          </a:p>
        </p:txBody>
      </p:sp>
      <p:pic>
        <p:nvPicPr>
          <p:cNvPr id="7" name="Picture 6" descr="left_glob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93367"/>
            <a:ext cx="6357083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3196461"/>
            <a:ext cx="6357083" cy="2615580"/>
          </a:xfrm>
        </p:spPr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Final slide</a:t>
            </a:r>
            <a:endParaRPr lang="en-US" dirty="0"/>
          </a:p>
        </p:txBody>
      </p:sp>
      <p:pic>
        <p:nvPicPr>
          <p:cNvPr id="8" name="Picture 7" descr="rt_glob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8420" y="365793"/>
            <a:ext cx="2834924" cy="54462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617" y="1239013"/>
            <a:ext cx="8459555" cy="409846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P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426" y="1043382"/>
            <a:ext cx="7369458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8284" y="2182159"/>
            <a:ext cx="4038600" cy="3197336"/>
          </a:xfrm>
          <a:solidFill>
            <a:schemeClr val="accent4">
              <a:lumMod val="60000"/>
              <a:lumOff val="4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77164" y="2911789"/>
            <a:ext cx="3627272" cy="257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2614" y="906252"/>
            <a:ext cx="7530439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8430" y="2027142"/>
            <a:ext cx="3964623" cy="3459672"/>
          </a:xfrm>
          <a:solidFill>
            <a:srgbClr val="C74D39">
              <a:alpha val="7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28016" rIns="182880" bIns="13716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68388" y="2908514"/>
            <a:ext cx="3200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93531" y="1156663"/>
            <a:ext cx="4766197" cy="78092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93531" y="2045803"/>
            <a:ext cx="4843708" cy="3363502"/>
          </a:xfrm>
          <a:solidFill>
            <a:srgbClr val="88B5B5">
              <a:alpha val="5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95438" y="1156663"/>
            <a:ext cx="2074861" cy="425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T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5436" y="1281112"/>
            <a:ext cx="3944739" cy="391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386" y="725951"/>
            <a:ext cx="4915414" cy="87424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386" y="1727797"/>
            <a:ext cx="4915414" cy="42402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T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25951"/>
            <a:ext cx="8229600" cy="874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7797"/>
            <a:ext cx="8229600" cy="4240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0EFA5-8425-E349-9182-2F3D75F7BA18}" type="datetimeFigureOut">
              <a:rPr lang="en-US" smtClean="0"/>
              <a:pPr/>
              <a:t>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F0673-9C92-4549-8376-A6C30F4C31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GLOBE_logoOfficial-_Blue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2" r:id="rId2"/>
    <p:sldLayoutId id="2147483773" r:id="rId3"/>
    <p:sldLayoutId id="2147483775" r:id="rId4"/>
    <p:sldLayoutId id="2147483774" r:id="rId5"/>
    <p:sldLayoutId id="2147483764" r:id="rId6"/>
    <p:sldLayoutId id="2147483762" r:id="rId7"/>
    <p:sldLayoutId id="2147483766" r:id="rId8"/>
    <p:sldLayoutId id="2147483767" r:id="rId9"/>
    <p:sldLayoutId id="2147483777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865" y="2090057"/>
            <a:ext cx="4861729" cy="3077028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b="1" dirty="0" smtClean="0">
                <a:hlinkClick r:id="rId3"/>
              </a:rPr>
              <a:t/>
            </a:r>
            <a:br>
              <a:rPr lang="en-US" sz="2000" b="1" dirty="0" smtClean="0">
                <a:hlinkClick r:id="rId3"/>
              </a:rPr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b="1" dirty="0" smtClean="0"/>
              <a:t>Global Weather Watchers</a:t>
            </a:r>
            <a:br>
              <a:rPr lang="en-US" b="1" dirty="0" smtClean="0"/>
            </a:br>
            <a:r>
              <a:rPr lang="en-US" sz="2000" b="1" dirty="0" smtClean="0"/>
              <a:t> 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>Extreme/Weather and the Climate System</a:t>
            </a:r>
            <a:br>
              <a:rPr lang="en-US" sz="2000" b="1" dirty="0" smtClean="0"/>
            </a:br>
            <a:r>
              <a:rPr lang="en-US" sz="2000" b="1" dirty="0" smtClean="0"/>
              <a:t>An Earth SySTEM Project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400" b="1" dirty="0" smtClean="0">
                <a:solidFill>
                  <a:schemeClr val="accent1"/>
                </a:solidFill>
              </a:rPr>
              <a:t>CASE STUDY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1800" dirty="0" smtClean="0"/>
              <a:t>New Jersey Event 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en-US" sz="1800" i="1" dirty="0" smtClean="0"/>
              <a:t>East Coast Blizzard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1800" dirty="0">
                <a:solidFill>
                  <a:srgbClr val="4F81BD"/>
                </a:solidFill>
              </a:rPr>
              <a:t>23 </a:t>
            </a:r>
            <a:r>
              <a:rPr lang="en-US" sz="1800" dirty="0" smtClean="0">
                <a:solidFill>
                  <a:srgbClr val="4F81BD"/>
                </a:solidFill>
              </a:rPr>
              <a:t>January 2016 </a:t>
            </a:r>
            <a:r>
              <a:rPr lang="en-US" sz="1800" dirty="0">
                <a:solidFill>
                  <a:prstClr val="black"/>
                </a:solidFill>
              </a:rPr>
              <a:t/>
            </a:r>
            <a:br>
              <a:rPr lang="en-US" sz="1800" dirty="0">
                <a:solidFill>
                  <a:prstClr val="black"/>
                </a:solidFill>
              </a:rPr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>
                <a:solidFill>
                  <a:prstClr val="black"/>
                </a:solidFill>
              </a:rPr>
              <a:t>John </a:t>
            </a:r>
            <a:r>
              <a:rPr lang="en-US" sz="2400" b="1" dirty="0">
                <a:solidFill>
                  <a:prstClr val="black"/>
                </a:solidFill>
              </a:rPr>
              <a:t>D. Moore</a:t>
            </a:r>
            <a:br>
              <a:rPr lang="en-US" sz="2400" b="1" dirty="0">
                <a:solidFill>
                  <a:prstClr val="black"/>
                </a:solidFill>
              </a:rPr>
            </a:br>
            <a:r>
              <a:rPr lang="en-US" sz="2400" b="1" smtClean="0"/>
              <a:t/>
            </a:r>
            <a:br>
              <a:rPr lang="en-US" sz="2400" b="1" smtClean="0"/>
            </a:br>
            <a:r>
              <a:rPr lang="en-US" sz="2000" b="1" smtClean="0"/>
              <a:t>GLOBE </a:t>
            </a:r>
            <a:r>
              <a:rPr lang="en-US" sz="2000" b="1" dirty="0" smtClean="0"/>
              <a:t>Distinguished Educator Fellow</a:t>
            </a:r>
            <a:br>
              <a:rPr lang="en-US" sz="2000" b="1" dirty="0" smtClean="0"/>
            </a:br>
            <a:r>
              <a:rPr lang="en-US" sz="2000" b="1" dirty="0" smtClean="0"/>
              <a:t>GLOBE Scientist</a:t>
            </a:r>
            <a:br>
              <a:rPr lang="en-US" sz="2000" b="1" dirty="0" smtClean="0"/>
            </a:br>
            <a:r>
              <a:rPr lang="en-US" sz="2000" b="1" dirty="0" smtClean="0"/>
              <a:t>mr.moore.john@gmail.com</a:t>
            </a:r>
            <a:br>
              <a:rPr lang="en-US" sz="2000" b="1" dirty="0" smtClean="0"/>
            </a:br>
            <a:r>
              <a:rPr lang="en-US" sz="2000" b="1" dirty="0" smtClean="0"/>
              <a:t>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2000" b="1" dirty="0" smtClean="0">
                <a:hlinkClick r:id="rId3"/>
              </a:rPr>
              <a:t/>
            </a:r>
            <a:br>
              <a:rPr lang="en-US" sz="2000" b="1" dirty="0" smtClean="0">
                <a:hlinkClick r:id="rId3"/>
              </a:rPr>
            </a:br>
            <a:r>
              <a:rPr lang="en-US" sz="2000" b="1" dirty="0">
                <a:hlinkClick r:id="rId3"/>
              </a:rPr>
              <a:t/>
            </a:r>
            <a:br>
              <a:rPr lang="en-US" sz="2000" b="1" dirty="0">
                <a:hlinkClick r:id="rId3"/>
              </a:rPr>
            </a:br>
            <a:r>
              <a:rPr lang="en-US" sz="2000" b="1" dirty="0" smtClean="0">
                <a:hlinkClick r:id="rId3"/>
              </a:rPr>
              <a:t/>
            </a:r>
            <a:br>
              <a:rPr lang="en-US" sz="2000" b="1" dirty="0" smtClean="0">
                <a:hlinkClick r:id="rId3"/>
              </a:rPr>
            </a:b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47" y="2903220"/>
            <a:ext cx="1344425" cy="116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5" y="628475"/>
            <a:ext cx="3799702" cy="540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3718" y="628475"/>
            <a:ext cx="4460789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SatCam 25 January 2016, Suomi, 12:57 pm ET</a:t>
            </a:r>
          </a:p>
          <a:p>
            <a:pPr algn="ctr"/>
            <a:r>
              <a:rPr lang="en-US" sz="1600" dirty="0" smtClean="0"/>
              <a:t>Snow covered New Jersey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20" y="1361156"/>
            <a:ext cx="3262184" cy="4060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7610" y="5508247"/>
            <a:ext cx="2113004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Palmyra Cove Nature Park</a:t>
            </a:r>
          </a:p>
          <a:p>
            <a:pPr algn="ctr"/>
            <a:r>
              <a:rPr lang="en-US" sz="1200" dirty="0" smtClean="0"/>
              <a:t>40.00 N  75.02 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9260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0325" y="1623492"/>
            <a:ext cx="4572000" cy="40010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BURLINGTON COUNTY... 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MOUNT </a:t>
            </a:r>
            <a:r>
              <a:rPr lang="en-US" sz="1400" dirty="0"/>
              <a:t>HOLLY WFO </a:t>
            </a:r>
            <a:r>
              <a:rPr lang="en-US" sz="1400" dirty="0" smtClean="0"/>
              <a:t>    20.5             </a:t>
            </a:r>
            <a:r>
              <a:rPr lang="en-US" sz="1400" dirty="0"/>
              <a:t>1 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MOORESTOWN </a:t>
            </a:r>
            <a:r>
              <a:rPr lang="en-US" sz="1400" dirty="0" smtClean="0"/>
              <a:t>             19.0         705 </a:t>
            </a:r>
            <a:r>
              <a:rPr lang="en-US" sz="1400" dirty="0"/>
              <a:t>PM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MOUNT </a:t>
            </a:r>
            <a:r>
              <a:rPr lang="en-US" sz="1400" dirty="0" smtClean="0"/>
              <a:t>LAUREL            18.0          930 </a:t>
            </a:r>
            <a:r>
              <a:rPr lang="en-US" sz="1400" dirty="0"/>
              <a:t>PM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FLORENCE                       22.5          </a:t>
            </a:r>
            <a:r>
              <a:rPr lang="en-US" sz="1400" dirty="0"/>
              <a:t>330 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EASTAMPTON TWP </a:t>
            </a:r>
            <a:r>
              <a:rPr lang="en-US" sz="1400" dirty="0" smtClean="0"/>
              <a:t>      10.5        1250 PM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CAMDEN COUNTY</a:t>
            </a:r>
            <a:r>
              <a:rPr lang="en-US" dirty="0" smtClean="0"/>
              <a:t>...</a:t>
            </a:r>
          </a:p>
          <a:p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GLOUCESTER TWP </a:t>
            </a:r>
            <a:r>
              <a:rPr lang="en-US" sz="1400" dirty="0" smtClean="0"/>
              <a:t>        18.0            945 </a:t>
            </a:r>
            <a:r>
              <a:rPr lang="en-US" sz="1400" dirty="0"/>
              <a:t>PM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GLOUCESTER CITY </a:t>
            </a:r>
            <a:r>
              <a:rPr lang="en-US" sz="1400" dirty="0" smtClean="0"/>
              <a:t>         20.0           300 </a:t>
            </a:r>
            <a:r>
              <a:rPr lang="en-US" sz="1400" dirty="0"/>
              <a:t>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SOMERDALE                    16.0           730 </a:t>
            </a:r>
            <a:r>
              <a:rPr lang="en-US" sz="1400" dirty="0"/>
              <a:t>PM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BELLMAWR </a:t>
            </a:r>
            <a:r>
              <a:rPr lang="en-US" sz="1400" dirty="0" smtClean="0"/>
              <a:t>                     20.0               3 </a:t>
            </a:r>
            <a:r>
              <a:rPr lang="en-US" sz="1400" dirty="0"/>
              <a:t>AM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RUNNEMEDE </a:t>
            </a:r>
            <a:r>
              <a:rPr lang="en-US" sz="1400" dirty="0" smtClean="0"/>
              <a:t>                  14.0           340 </a:t>
            </a:r>
            <a:r>
              <a:rPr lang="en-US" sz="1400" dirty="0"/>
              <a:t>PM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BERLIN                              </a:t>
            </a:r>
            <a:r>
              <a:rPr lang="en-US" sz="1400" dirty="0"/>
              <a:t>13.0 </a:t>
            </a:r>
            <a:r>
              <a:rPr lang="en-US" sz="1400" dirty="0" smtClean="0"/>
              <a:t>          945 </a:t>
            </a:r>
            <a:r>
              <a:rPr lang="en-US" sz="1400" dirty="0"/>
              <a:t>PM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LINDENWOLD                  13.9         1100 </a:t>
            </a:r>
            <a:r>
              <a:rPr lang="en-US" sz="1400" dirty="0"/>
              <a:t>PM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8736" y="1012466"/>
            <a:ext cx="218714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SNOWFALL TOTALS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5" y="1955877"/>
            <a:ext cx="3382497" cy="257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4431" y="630192"/>
            <a:ext cx="84025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/>
          </a:p>
          <a:p>
            <a:r>
              <a:rPr lang="en-US" sz="1600" b="1" dirty="0" smtClean="0"/>
              <a:t>Max Temp F:  </a:t>
            </a:r>
            <a:r>
              <a:rPr lang="en-US" sz="1600" dirty="0" smtClean="0"/>
              <a:t>			27.41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Min Temp </a:t>
            </a:r>
            <a:r>
              <a:rPr lang="en-US" sz="1600" b="1" dirty="0" smtClean="0"/>
              <a:t>F:</a:t>
            </a:r>
            <a:r>
              <a:rPr lang="en-US" sz="1600" dirty="0" smtClean="0"/>
              <a:t>			20.32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Rain/Month </a:t>
            </a:r>
            <a:r>
              <a:rPr lang="en-US" sz="1600" b="1" dirty="0" smtClean="0"/>
              <a:t>in:	</a:t>
            </a:r>
            <a:r>
              <a:rPr lang="en-US" sz="1600" dirty="0" smtClean="0"/>
              <a:t>		2.09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Rain/Year </a:t>
            </a:r>
            <a:r>
              <a:rPr lang="en-US" sz="1600" b="1" dirty="0" smtClean="0"/>
              <a:t>in:</a:t>
            </a:r>
            <a:r>
              <a:rPr lang="en-US" sz="1600" dirty="0" smtClean="0"/>
              <a:t>			2.09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Wind Gust </a:t>
            </a:r>
            <a:r>
              <a:rPr lang="en-US" sz="1600" b="1" dirty="0" smtClean="0"/>
              <a:t>mph:</a:t>
            </a:r>
            <a:r>
              <a:rPr lang="en-US" sz="1600" dirty="0" smtClean="0"/>
              <a:t>		36.61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Last </a:t>
            </a:r>
            <a:r>
              <a:rPr lang="en-US" sz="1600" b="1" dirty="0" smtClean="0"/>
              <a:t>Light:	</a:t>
            </a:r>
            <a:r>
              <a:rPr lang="en-US" sz="1600" dirty="0" smtClean="0"/>
              <a:t>			03:22 pm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Min Pressure “</a:t>
            </a:r>
            <a:r>
              <a:rPr lang="en-US" sz="1600" b="1" dirty="0" smtClean="0"/>
              <a:t>Hg:</a:t>
            </a:r>
            <a:r>
              <a:rPr lang="en-US" sz="1600" dirty="0" smtClean="0"/>
              <a:t>		29.56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Max Pressure “</a:t>
            </a:r>
            <a:r>
              <a:rPr lang="en-US" sz="1600" b="1" dirty="0" smtClean="0"/>
              <a:t>Hg:</a:t>
            </a:r>
            <a:r>
              <a:rPr lang="en-US" sz="1600" dirty="0" smtClean="0"/>
              <a:t>		30.01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Min Humid </a:t>
            </a:r>
            <a:r>
              <a:rPr lang="en-US" sz="1600" b="1" dirty="0" smtClean="0"/>
              <a:t>%:</a:t>
            </a:r>
            <a:r>
              <a:rPr lang="en-US" sz="1600" dirty="0" smtClean="0"/>
              <a:t>			100.00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Max Humid </a:t>
            </a:r>
            <a:r>
              <a:rPr lang="en-US" sz="1600" b="1" dirty="0" smtClean="0"/>
              <a:t>%:</a:t>
            </a:r>
            <a:r>
              <a:rPr lang="en-US" sz="1600" dirty="0" smtClean="0"/>
              <a:t>			100.00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45" y="4482421"/>
            <a:ext cx="1914783" cy="820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79740" y="3779207"/>
            <a:ext cx="4413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 smtClean="0">
                <a:solidFill>
                  <a:prstClr val="black"/>
                </a:solidFill>
              </a:rPr>
              <a:t>Palmyra Cove Nature Park Observations</a:t>
            </a:r>
          </a:p>
          <a:p>
            <a:pPr lvl="0" algn="ctr"/>
            <a:r>
              <a:rPr lang="en-US" sz="2000" b="1" dirty="0">
                <a:solidFill>
                  <a:prstClr val="black"/>
                </a:solidFill>
              </a:rPr>
              <a:t>01/23/2016</a:t>
            </a:r>
          </a:p>
          <a:p>
            <a:pPr lvl="0" algn="ctr"/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11" y="1078409"/>
            <a:ext cx="2103850" cy="235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6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3" y="643836"/>
            <a:ext cx="4727331" cy="3001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3868" y="3859499"/>
            <a:ext cx="3333779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AMS Local Implementation Team Member -</a:t>
            </a:r>
          </a:p>
          <a:p>
            <a:r>
              <a:rPr lang="en-US" sz="1400" dirty="0" smtClean="0"/>
              <a:t>AMS Broadcast Meteorologist Kathy Orr’s Forecast -  Fox 29, Philadelphia, PA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85" y="3340996"/>
            <a:ext cx="3378296" cy="2744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828" y="643836"/>
            <a:ext cx="3390653" cy="2542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729" y="4979773"/>
            <a:ext cx="4278189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“Calm after the Storm”… skies clear to a    Full Moon in Laurel Springs, NJ  39.49 N  75.00 W</a:t>
            </a:r>
          </a:p>
          <a:p>
            <a:r>
              <a:rPr lang="en-US" sz="1600" dirty="0" smtClean="0"/>
              <a:t>23 January 2016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495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38" y="704363"/>
            <a:ext cx="7416113" cy="4702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0389" y="5552816"/>
            <a:ext cx="71545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This image made available by NASA via Twitter posted on Saturday, Jan. 23, 2016, by space station commander Scott Kelly, shows a view from the International Space Station of a storm passing over the United States. (Scott Kelly/NASA via AP)</a:t>
            </a:r>
            <a:endParaRPr lang="en-US" sz="105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7842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6377" y="1213329"/>
            <a:ext cx="632665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 major winter storm is moving up the East Coast. How is it monitored and forecast?</a:t>
            </a:r>
          </a:p>
          <a:p>
            <a:endParaRPr lang="en-US" dirty="0"/>
          </a:p>
          <a:p>
            <a:r>
              <a:rPr lang="en-US" sz="1600" dirty="0"/>
              <a:t>Have you ever wondered how the National Weather Service can tell a major winter storm is brewing and will impact your area in the coming days or hours? How can meteorologists tell if a storm is intensifying and where it will bring the most snow?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It's </a:t>
            </a:r>
            <a:r>
              <a:rPr lang="en-US" sz="1600" dirty="0"/>
              <a:t>a highly sophisticated process. It all starts with observing the current situation. The National Weather Service operates a widespread network of observing systems such as </a:t>
            </a:r>
            <a:r>
              <a:rPr lang="en-US" b="1" dirty="0"/>
              <a:t>geostationary satellites</a:t>
            </a:r>
            <a:r>
              <a:rPr lang="en-US" sz="1600" dirty="0"/>
              <a:t>. Doppler radars, and automated surface observing systems that constantly monitor the current state-of-the-art numerical computer models to provide a glimpse of what will happen next, ranging from hours to days. The models are then analyzed by NWS meteorologists who use their experience and expertise to write and send forecasts.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Want </a:t>
            </a:r>
            <a:r>
              <a:rPr lang="en-US" sz="1600" dirty="0"/>
              <a:t>to learn more about the technologies? Visit weather.gov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02" y="739082"/>
            <a:ext cx="3855825" cy="3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71" y="976185"/>
            <a:ext cx="3808970" cy="50786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1914" y="1075038"/>
            <a:ext cx="478206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Blizzard Warning</a:t>
            </a:r>
            <a:endParaRPr lang="en-US" sz="2800" dirty="0"/>
          </a:p>
          <a:p>
            <a:r>
              <a:rPr lang="en-US" b="1" dirty="0"/>
              <a:t> </a:t>
            </a:r>
            <a:endParaRPr lang="en-US" sz="1200" dirty="0"/>
          </a:p>
          <a:p>
            <a:r>
              <a:rPr lang="en-US" sz="1200" b="1" dirty="0"/>
              <a:t>URGENT - WINTER WEATHER MESSAGE</a:t>
            </a:r>
          </a:p>
          <a:p>
            <a:r>
              <a:rPr lang="en-US" sz="1200" b="1" dirty="0"/>
              <a:t>NATIONAL WEATHER SERVICE MOUNT HOLLY NJ</a:t>
            </a:r>
          </a:p>
          <a:p>
            <a:r>
              <a:rPr lang="en-US" sz="1200" b="1" dirty="0"/>
              <a:t>834 AM EST FRI JAN 22 2016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...A MAJOR WINTER STORM WILL AFFECT THE REGION TONIGHT INTO EARLY</a:t>
            </a:r>
          </a:p>
          <a:p>
            <a:r>
              <a:rPr lang="en-US" sz="1200" dirty="0"/>
              <a:t>SUNDAY...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.STRENGTHENING LOW PRESSURE WILL TRACK TO OUR SOUTH AND </a:t>
            </a:r>
            <a:r>
              <a:rPr lang="en-US" sz="1200" dirty="0" smtClean="0"/>
              <a:t>    EAST</a:t>
            </a:r>
            <a:r>
              <a:rPr lang="en-US" sz="1200" dirty="0"/>
              <a:t> </a:t>
            </a:r>
            <a:r>
              <a:rPr lang="en-US" sz="1200" dirty="0" smtClean="0"/>
              <a:t>TONIGHT </a:t>
            </a:r>
            <a:r>
              <a:rPr lang="en-US" sz="1200" dirty="0"/>
              <a:t>THROUGH LATE SATURDAY NIGHT...</a:t>
            </a:r>
            <a:r>
              <a:rPr lang="en-US" sz="1200" dirty="0" smtClean="0"/>
              <a:t>BRINGING  SIGNIFICANT SNOWFALL </a:t>
            </a:r>
            <a:r>
              <a:rPr lang="en-US" sz="1200" dirty="0"/>
              <a:t>AND STRONG WINDS TO MUCH OF OUR AREA.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NJZ020-026-027-230245-</a:t>
            </a:r>
          </a:p>
          <a:p>
            <a:r>
              <a:rPr lang="en-US" sz="1200" dirty="0"/>
              <a:t>/O.CON.KPHI.BZ.W.0001.160123T0000Z-160124T1500Z/</a:t>
            </a:r>
          </a:p>
          <a:p>
            <a:r>
              <a:rPr lang="en-US" sz="1200" dirty="0"/>
              <a:t>OCEAN-COASTAL OCEAN-SOUTHEASTERN BURLINGTON-</a:t>
            </a:r>
          </a:p>
          <a:p>
            <a:r>
              <a:rPr lang="en-US" sz="1200" dirty="0"/>
              <a:t>INCLUDING THE CITIES OF...JACKSON...LONG BEACH ISLAND...</a:t>
            </a:r>
          </a:p>
          <a:p>
            <a:r>
              <a:rPr lang="en-US" sz="1200" dirty="0"/>
              <a:t>WHARTON STATE FOREST</a:t>
            </a:r>
          </a:p>
          <a:p>
            <a:r>
              <a:rPr lang="en-US" sz="1200" dirty="0"/>
              <a:t>834 AM EST FRI JAN 22 2016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...BLIZZARD WARNING REMAINS IN EFFECT FROM 7 PM THIS EVENING </a:t>
            </a:r>
            <a:r>
              <a:rPr lang="en-US" sz="1200" dirty="0" smtClean="0"/>
              <a:t>    TO</a:t>
            </a:r>
            <a:r>
              <a:rPr lang="en-US" sz="1200" dirty="0"/>
              <a:t> </a:t>
            </a:r>
            <a:r>
              <a:rPr lang="en-US" sz="1200" dirty="0" smtClean="0"/>
              <a:t>10 </a:t>
            </a:r>
            <a:r>
              <a:rPr lang="en-US" sz="1200" dirty="0"/>
              <a:t>AM EST SUNDAY...</a:t>
            </a:r>
          </a:p>
        </p:txBody>
      </p:sp>
    </p:spTree>
    <p:extLst>
      <p:ext uri="{BB962C8B-B14F-4D97-AF65-F5344CB8AC3E}">
        <p14:creationId xmlns:p14="http://schemas.microsoft.com/office/powerpoint/2010/main" val="110595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411" y="674627"/>
            <a:ext cx="35463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...BLIZZARD WARNING REMAINS IN EFFECT </a:t>
            </a:r>
            <a:r>
              <a:rPr lang="en-US" sz="1200" b="1" dirty="0" smtClean="0"/>
              <a:t>FROM     </a:t>
            </a:r>
            <a:r>
              <a:rPr lang="en-US" sz="1200" b="1" dirty="0"/>
              <a:t>7 PM THIS EVENING </a:t>
            </a:r>
            <a:r>
              <a:rPr lang="en-US" sz="1200" b="1" dirty="0" smtClean="0"/>
              <a:t>TO 10 </a:t>
            </a:r>
            <a:r>
              <a:rPr lang="en-US" sz="1200" b="1" dirty="0"/>
              <a:t>AM EST SUNDAY...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* HAZARD TYPES...HEAVY SNOW AND STRONG WINDS.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* SNOW ACCUMULATIONS...6 TO 12 INCHES... WITH THE HIGHEST</a:t>
            </a:r>
          </a:p>
          <a:p>
            <a:r>
              <a:rPr lang="en-US" sz="1200" dirty="0"/>
              <a:t>  AMOUNTS MOSTLY INLAND FROM THE COAST.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* TIMING...SNOW IS EXPECTED TO BEGIN BETWEEN 7 AND 1O PM THIS</a:t>
            </a:r>
          </a:p>
          <a:p>
            <a:r>
              <a:rPr lang="en-US" sz="1200" dirty="0"/>
              <a:t>  EVENING. THE SNOW WILL BE HEAVY AT TIMES TONIGHT. THE SNOW</a:t>
            </a:r>
          </a:p>
          <a:p>
            <a:r>
              <a:rPr lang="en-US" sz="1200" dirty="0"/>
              <a:t>  SHOULD MIX WITH AND THEN BRIEFLY CHANGE TO SLEET AND SOME RAIN</a:t>
            </a:r>
          </a:p>
          <a:p>
            <a:r>
              <a:rPr lang="en-US" sz="1200" dirty="0"/>
              <a:t>  FOR A TIME SATURDAY...THEN QUICKLY BACK OVER TO SNOW EARLY</a:t>
            </a:r>
          </a:p>
          <a:p>
            <a:r>
              <a:rPr lang="en-US" sz="1200" dirty="0"/>
              <a:t>  SATURDAY EVENING BEFORE TAPERING OFF EARLY SUNDAY MORNING.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* WINDS...NORTHEAST INCREASING LATE TONIGHT AND SATURDAY TO 30</a:t>
            </a:r>
          </a:p>
          <a:p>
            <a:r>
              <a:rPr lang="en-US" sz="1200" dirty="0"/>
              <a:t>  TO 40 MPH WITH GUSTS UP TO 55 MPH.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* TEMPERATURES...MAINLY IN THE LOWER 30S.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* VISIBILITIES...REDUCED TO ONE-QUARTER MILE OR LESS AT TIMES.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354" y="674627"/>
            <a:ext cx="3922616" cy="523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1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4" y="755063"/>
            <a:ext cx="5911943" cy="44157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346" y="756365"/>
            <a:ext cx="252077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Coastal Flood </a:t>
            </a:r>
            <a:r>
              <a:rPr lang="en-US" sz="2400" b="1" dirty="0" smtClean="0"/>
              <a:t>Warning</a:t>
            </a:r>
          </a:p>
          <a:p>
            <a:endParaRPr lang="en-US" dirty="0"/>
          </a:p>
          <a:p>
            <a:r>
              <a:rPr lang="en-US" sz="1200" b="1" dirty="0" smtClean="0"/>
              <a:t>NATIONAL </a:t>
            </a:r>
            <a:r>
              <a:rPr lang="en-US" sz="1200" b="1" dirty="0"/>
              <a:t>WEATHER SERVICE MOUNT HOLLY NJ</a:t>
            </a:r>
          </a:p>
          <a:p>
            <a:r>
              <a:rPr lang="en-US" sz="1200" b="1" dirty="0"/>
              <a:t>130 PM EST FRI JAN 22 2016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...MAJOR COASTAL FLOODING IS EXPECTED THIS WEEKEND ACROSS PORTIONS</a:t>
            </a:r>
          </a:p>
          <a:p>
            <a:r>
              <a:rPr lang="en-US" sz="1200" dirty="0"/>
              <a:t>OF NEW JERSEY AND DELAWARE...</a:t>
            </a:r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.STRENGTHENING LOW PRESSURE IS FORECAST TO PASS OFF THE NORTH</a:t>
            </a:r>
          </a:p>
          <a:p>
            <a:r>
              <a:rPr lang="en-US" sz="1200" dirty="0"/>
              <a:t>CAROLINA COAST TONIGHT BEFORE MOVING NORTHEASTWARD AND OUT TO SEA</a:t>
            </a:r>
          </a:p>
          <a:p>
            <a:r>
              <a:rPr lang="en-US" sz="1200" dirty="0"/>
              <a:t>OVER THE WEEKEND. THE STORM SYSTEM IS EXPECTED TO BRING </a:t>
            </a:r>
            <a:r>
              <a:rPr lang="en-US" sz="1200" dirty="0" smtClean="0"/>
              <a:t>STRONG ONSHORE </a:t>
            </a:r>
            <a:r>
              <a:rPr lang="en-US" sz="1200" dirty="0"/>
              <a:t>WINDS TO THE COASTS OF DELAWARE AND NEW JERSEY FROM</a:t>
            </a:r>
          </a:p>
          <a:p>
            <a:r>
              <a:rPr lang="en-US" sz="1200" dirty="0"/>
              <a:t>TONIGHT INTO SATURDAY NIGHT.</a:t>
            </a:r>
          </a:p>
          <a:p>
            <a:r>
              <a:rPr lang="en-US" sz="1200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56170" y="5252464"/>
            <a:ext cx="2557849" cy="49244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24 January 2016 - Cape May, NJ</a:t>
            </a:r>
          </a:p>
          <a:p>
            <a:pPr algn="ctr"/>
            <a:r>
              <a:rPr lang="en-US" sz="1200" dirty="0" smtClean="0"/>
              <a:t>Photo Credit: Jim and Cheryl Kay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6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29" y="618559"/>
            <a:ext cx="6811663" cy="536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7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03" y="719780"/>
            <a:ext cx="6730314" cy="50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49" y="759940"/>
            <a:ext cx="5208373" cy="52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0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J_2016_22_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907" y="735440"/>
            <a:ext cx="4004018" cy="5244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3406" y="1136822"/>
            <a:ext cx="3052118" cy="923330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GOES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Animation*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of 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23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January 2016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Storm over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New Jersey, USA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3406" y="5664316"/>
            <a:ext cx="3323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*move </a:t>
            </a:r>
            <a:r>
              <a:rPr lang="en-US" sz="1600" dirty="0"/>
              <a:t>c</a:t>
            </a:r>
            <a:r>
              <a:rPr lang="en-US" sz="1600" dirty="0" smtClean="0"/>
              <a:t>ursor over image to animate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139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3387</TotalTime>
  <Words>416</Words>
  <Application>Microsoft Office PowerPoint</Application>
  <PresentationFormat>On-screen Show (4:3)</PresentationFormat>
  <Paragraphs>115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Corbel</vt:lpstr>
      <vt:lpstr>Office Theme</vt:lpstr>
      <vt:lpstr>   Global Weather Watchers   Extreme/Weather and the Climate System An Earth SySTEM Project  CASE STUDY New Jersey Event  East Coast Blizzard 23 January 2016   John D. Moore  GLOBE Distinguished Educator Fellow GLOBE Scientist mr.moore.john@gmail.com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GLOBE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Maureen Murray</dc:creator>
  <cp:lastModifiedBy>John D. Moore</cp:lastModifiedBy>
  <cp:revision>298</cp:revision>
  <dcterms:created xsi:type="dcterms:W3CDTF">2011-11-22T03:08:43Z</dcterms:created>
  <dcterms:modified xsi:type="dcterms:W3CDTF">2016-02-09T20:25:11Z</dcterms:modified>
</cp:coreProperties>
</file>