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8" r:id="rId5"/>
    <p:sldMasterId id="2147483712" r:id="rId6"/>
    <p:sldMasterId id="2147483724" r:id="rId7"/>
    <p:sldMasterId id="2147483736" r:id="rId8"/>
    <p:sldMasterId id="2147483748" r:id="rId9"/>
    <p:sldMasterId id="2147483760" r:id="rId10"/>
    <p:sldMasterId id="2147483774" r:id="rId11"/>
  </p:sldMasterIdLst>
  <p:notesMasterIdLst>
    <p:notesMasterId r:id="rId42"/>
  </p:notesMasterIdLst>
  <p:sldIdLst>
    <p:sldId id="256" r:id="rId12"/>
    <p:sldId id="264" r:id="rId13"/>
    <p:sldId id="284" r:id="rId14"/>
    <p:sldId id="289" r:id="rId15"/>
    <p:sldId id="282" r:id="rId16"/>
    <p:sldId id="283" r:id="rId17"/>
    <p:sldId id="281" r:id="rId18"/>
    <p:sldId id="257" r:id="rId19"/>
    <p:sldId id="258" r:id="rId20"/>
    <p:sldId id="290" r:id="rId21"/>
    <p:sldId id="291" r:id="rId22"/>
    <p:sldId id="263" r:id="rId23"/>
    <p:sldId id="273" r:id="rId24"/>
    <p:sldId id="278" r:id="rId25"/>
    <p:sldId id="265" r:id="rId26"/>
    <p:sldId id="266" r:id="rId27"/>
    <p:sldId id="267" r:id="rId28"/>
    <p:sldId id="268" r:id="rId29"/>
    <p:sldId id="269" r:id="rId30"/>
    <p:sldId id="292" r:id="rId31"/>
    <p:sldId id="285" r:id="rId32"/>
    <p:sldId id="277" r:id="rId33"/>
    <p:sldId id="270" r:id="rId34"/>
    <p:sldId id="271" r:id="rId35"/>
    <p:sldId id="272" r:id="rId36"/>
    <p:sldId id="288" r:id="rId37"/>
    <p:sldId id="275" r:id="rId38"/>
    <p:sldId id="276" r:id="rId39"/>
    <p:sldId id="286" r:id="rId40"/>
    <p:sldId id="28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212" y="-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899A1-E21A-4A80-9F7A-A89C8508346B}" type="datetimeFigureOut">
              <a:rPr lang="en-US" smtClean="0"/>
              <a:t>2/19/2016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A5F2E-579C-46E5-852E-B2E648953596}" type="slidenum">
              <a:rPr lang="en-US" smtClean="0"/>
              <a:t>‹#›</a:t>
            </a:fld>
            <a:endParaRPr lang="en-US"/>
          </a:p>
        </p:txBody>
      </p:sp>
    </p:spTree>
    <p:extLst>
      <p:ext uri="{BB962C8B-B14F-4D97-AF65-F5344CB8AC3E}">
        <p14:creationId xmlns:p14="http://schemas.microsoft.com/office/powerpoint/2010/main" val="46700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A5F2E-579C-46E5-852E-B2E648953596}" type="slidenum">
              <a:rPr lang="en-US" smtClean="0"/>
              <a:t>13</a:t>
            </a:fld>
            <a:endParaRPr lang="en-US"/>
          </a:p>
        </p:txBody>
      </p:sp>
    </p:spTree>
    <p:extLst>
      <p:ext uri="{BB962C8B-B14F-4D97-AF65-F5344CB8AC3E}">
        <p14:creationId xmlns:p14="http://schemas.microsoft.com/office/powerpoint/2010/main" val="230739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17</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18</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19</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MTSAT vs AHI (Spatial)  Plume is volcanic ash</a:t>
            </a:r>
            <a:r>
              <a:rPr lang="en-US" baseline="0" dirty="0" smtClean="0"/>
              <a:t> from </a:t>
            </a:r>
            <a:r>
              <a:rPr lang="en-US" baseline="0" dirty="0" err="1" smtClean="0"/>
              <a:t>Rinjani</a:t>
            </a:r>
            <a:r>
              <a:rPr lang="en-US" baseline="0" dirty="0" smtClean="0"/>
              <a:t>. Data from JMA, via STAR and the SSEC </a:t>
            </a:r>
            <a:r>
              <a:rPr lang="en-US" baseline="0" smtClean="0"/>
              <a:t>Data Center.</a:t>
            </a:r>
            <a:endParaRPr lang="en-US"/>
          </a:p>
        </p:txBody>
      </p:sp>
      <p:sp>
        <p:nvSpPr>
          <p:cNvPr id="4" name="Slide Number Placeholder 3"/>
          <p:cNvSpPr>
            <a:spLocks noGrp="1"/>
          </p:cNvSpPr>
          <p:nvPr>
            <p:ph type="sldNum" sz="quarter" idx="10"/>
          </p:nvPr>
        </p:nvSpPr>
        <p:spPr/>
        <p:txBody>
          <a:bodyPr/>
          <a:lstStyle/>
          <a:p>
            <a:fld id="{65184CFC-68E3-4B8D-8F6D-A57A92622A56}" type="slidenum">
              <a:rPr lang="en-US" smtClean="0"/>
              <a:t>20</a:t>
            </a:fld>
            <a:endParaRPr lang="en-US"/>
          </a:p>
        </p:txBody>
      </p:sp>
    </p:spTree>
    <p:extLst>
      <p:ext uri="{BB962C8B-B14F-4D97-AF65-F5344CB8AC3E}">
        <p14:creationId xmlns:p14="http://schemas.microsoft.com/office/powerpoint/2010/main" val="90887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9549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pPr eaLnBrk="1" hangingPunct="1"/>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of this Short Course is to describe the advancements with the GOES-R series</a:t>
            </a: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1103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D63F669-F331-4B46-8CAF-B9F51DA282A4}" type="slidenum">
              <a:rPr lang="en-US" smtClean="0">
                <a:solidFill>
                  <a:prstClr val="black"/>
                </a:solidFill>
              </a:rPr>
              <a:pPr/>
              <a:t>6</a:t>
            </a:fld>
            <a:endParaRPr lang="en-US" dirty="0" smtClean="0">
              <a:solidFill>
                <a:prstClr val="black"/>
              </a:solidFill>
            </a:endParaRPr>
          </a:p>
        </p:txBody>
      </p:sp>
      <p:sp>
        <p:nvSpPr>
          <p:cNvPr id="10243" name="Rectangle 2"/>
          <p:cNvSpPr>
            <a:spLocks noGrp="1" noRot="1" noChangeAspect="1" noChangeArrowheads="1" noTextEdit="1"/>
          </p:cNvSpPr>
          <p:nvPr>
            <p:ph type="sldImg"/>
          </p:nvPr>
        </p:nvSpPr>
        <p:spPr>
          <a:xfrm>
            <a:off x="1193800" y="695325"/>
            <a:ext cx="4627563" cy="3470275"/>
          </a:xfrm>
          <a:ln/>
        </p:spPr>
      </p:sp>
      <p:sp>
        <p:nvSpPr>
          <p:cNvPr id="1024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01207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F52FAD-189C-4E91-B8E0-0E0791AA3FC5}" type="slidenum">
              <a:rPr lang="en-US">
                <a:solidFill>
                  <a:prstClr val="black"/>
                </a:solidFill>
              </a:rPr>
              <a:pPr/>
              <a:t>7</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Template footer obscured. </a:t>
            </a:r>
            <a:r>
              <a:rPr lang="en-US" b="1"/>
              <a:t>Fixed.</a:t>
            </a:r>
          </a:p>
          <a:p>
            <a:endParaRPr lang="en-US" b="1"/>
          </a:p>
          <a:p>
            <a:r>
              <a:rPr lang="en-US"/>
              <a:t>Estimate during mid-2010.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8</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8565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4219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14338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6578347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2BB0CD3-E62C-4623-A447-FA36CC2CC9A1}" type="datetimeFigureOut">
              <a:rPr lang="en-US" altLang="en-US">
                <a:solidFill>
                  <a:prstClr val="white"/>
                </a:solidFill>
              </a:rPr>
              <a:pPr/>
              <a:t>2/19/2016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DFA90316-DA3A-42FF-B5EB-F796248ED732}"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66398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CA3FB22-1D31-4DC4-86B4-9D70BB1A851C}" type="datetimeFigureOut">
              <a:rPr lang="en-US" altLang="en-US">
                <a:solidFill>
                  <a:prstClr val="white"/>
                </a:solidFill>
              </a:rPr>
              <a:pPr/>
              <a:t>2/19/2016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1E0F804-17C7-44B6-B97E-12847A05DAE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0220822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E28FB71-BDB5-4CC0-BA0B-E3437BBC9CA9}" type="datetimeFigureOut">
              <a:rPr lang="en-US" altLang="en-US">
                <a:solidFill>
                  <a:prstClr val="white"/>
                </a:solidFill>
              </a:rPr>
              <a:pPr/>
              <a:t>2/19/2016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B0B5F243-53ED-4A3D-9E88-4D37927E102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659949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1747862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7044525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4093377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167723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4948575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1162166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85529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12898654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345905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35361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557393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3509988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4218719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42382004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8165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932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903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42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1698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954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738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4271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98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232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8870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59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32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39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1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030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0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216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632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201199-0AD5-46E9-96B5-D1623AA4A6E7}" type="datetimeFigureOut">
              <a:rPr lang="en-US" smtClean="0"/>
              <a:t>2/19/2016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1967355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7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784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668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7598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2/19/2016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7541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2/19/2016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1601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2/19/2016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595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2/19/2016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9544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2/19/2016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787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2/19/2016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299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201199-0AD5-46E9-96B5-D1623AA4A6E7}" type="datetimeFigureOut">
              <a:rPr lang="en-US" smtClean="0"/>
              <a:t>2/19/2016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42370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2/19/2016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7775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2/19/2016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9464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2/19/2016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3449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2/19/2016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6649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019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000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623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73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0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101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201199-0AD5-46E9-96B5-D1623AA4A6E7}" type="datetimeFigureOut">
              <a:rPr lang="en-US" smtClean="0"/>
              <a:t>2/19/2016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365770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6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512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250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316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7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687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53042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519246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268634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3372132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201199-0AD5-46E9-96B5-D1623AA4A6E7}" type="datetimeFigureOut">
              <a:rPr lang="en-US" smtClean="0"/>
              <a:t>2/19/2016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42345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830261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3871174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912247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526163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628833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650757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751196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890077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2419423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25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201199-0AD5-46E9-96B5-D1623AA4A6E7}" type="datetimeFigureOut">
              <a:rPr lang="en-US" smtClean="0"/>
              <a:t>2/19/2016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32451672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186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505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583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22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035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773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530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992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934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90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201199-0AD5-46E9-96B5-D1623AA4A6E7}" type="datetimeFigureOut">
              <a:rPr lang="en-US" smtClean="0"/>
              <a:t>2/19/2016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8496274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9C2EA6-5906-493F-B316-771995E75068}" type="datetime1">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2749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02AFC0-2171-4640-A1CD-F6D7C9E17B97}" type="datetime1">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36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3EE3F-67E6-4F5D-9281-A10A8B82CEE0}" type="datetime1">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135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68559-D86D-4257-9C1D-6B1EC1D36C16}" type="datetime1">
              <a:rPr lang="en-US" smtClean="0">
                <a:solidFill>
                  <a:prstClr val="black">
                    <a:tint val="75000"/>
                  </a:prstClr>
                </a:solidFill>
              </a:rPr>
              <a:pPr/>
              <a:t>2/19/2016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627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1BEAD-C755-4854-8AE6-2098DAF682D5}" type="datetime1">
              <a:rPr lang="en-US" smtClean="0">
                <a:solidFill>
                  <a:prstClr val="black">
                    <a:tint val="75000"/>
                  </a:prstClr>
                </a:solidFill>
              </a:rPr>
              <a:pPr/>
              <a:t>2/19/2016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86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7DFC5-A19B-4EA3-AA6E-EF94CE4D7C36}" type="datetime1">
              <a:rPr lang="en-US" smtClean="0">
                <a:solidFill>
                  <a:prstClr val="black">
                    <a:tint val="75000"/>
                  </a:prstClr>
                </a:solidFill>
              </a:rPr>
              <a:pPr/>
              <a:t>2/19/2016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383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F5469-D5A7-45E0-9D6A-40AE923AE7C4}" type="datetime1">
              <a:rPr lang="en-US" smtClean="0">
                <a:solidFill>
                  <a:prstClr val="black">
                    <a:tint val="75000"/>
                  </a:prstClr>
                </a:solidFill>
              </a:rPr>
              <a:pPr/>
              <a:t>2/19/2016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754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E26D8-94C6-482B-999B-DD44090178E5}" type="datetime1">
              <a:rPr lang="en-US" smtClean="0">
                <a:solidFill>
                  <a:prstClr val="black">
                    <a:tint val="75000"/>
                  </a:prstClr>
                </a:solidFill>
              </a:rPr>
              <a:pPr/>
              <a:t>2/19/2016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584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3C646-5CF1-455C-91C6-8EDF44EF1F84}" type="datetime1">
              <a:rPr lang="en-US" smtClean="0">
                <a:solidFill>
                  <a:prstClr val="black">
                    <a:tint val="75000"/>
                  </a:prstClr>
                </a:solidFill>
              </a:rPr>
              <a:pPr/>
              <a:t>2/19/2016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277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66A1D-5422-42D5-83F2-674D76FB7276}" type="datetime1">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45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01199-0AD5-46E9-96B5-D1623AA4A6E7}" type="datetimeFigureOut">
              <a:rPr lang="en-US" smtClean="0"/>
              <a:t>2/19/2016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566836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899E9-613A-48CC-8439-157DF8BE1D1C}" type="datetime1">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
        <p:nvSpPr>
          <p:cNvPr id="102404" name="Text Box 4"/>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a:solidFill>
                  <a:srgbClr val="FFFFFF"/>
                </a:solidFill>
              </a:rPr>
              <a:t> Center for Satellite Applications and Research (STAR) Review </a:t>
            </a:r>
            <a:br>
              <a:rPr lang="en-US" sz="1600" b="1">
                <a:solidFill>
                  <a:srgbClr val="FFFFFF"/>
                </a:solidFill>
              </a:rPr>
            </a:br>
            <a:r>
              <a:rPr lang="en-US" sz="1600" b="1">
                <a:solidFill>
                  <a:srgbClr val="FFFFFF"/>
                </a:solidFill>
              </a:rPr>
              <a:t>09 – 11 March 2010</a:t>
            </a:r>
          </a:p>
        </p:txBody>
      </p:sp>
      <p:sp>
        <p:nvSpPr>
          <p:cNvPr id="102405" name="Text Box 5"/>
          <p:cNvSpPr txBox="1">
            <a:spLocks noChangeArrowheads="1"/>
          </p:cNvSpPr>
          <p:nvPr userDrawn="1"/>
        </p:nvSpPr>
        <p:spPr bwMode="auto">
          <a:xfrm>
            <a:off x="914400" y="6276975"/>
            <a:ext cx="7239000" cy="581025"/>
          </a:xfrm>
          <a:prstGeom prst="rect">
            <a:avLst/>
          </a:prstGeom>
          <a:noFill/>
          <a:ln>
            <a:noFill/>
          </a:ln>
          <a:effectLst>
            <a:outerShdw dist="28398" dir="3806097"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a:solidFill>
                  <a:srgbClr val="FFFFFF"/>
                </a:solidFill>
              </a:rPr>
              <a:t> Center for Satellite Applications and Research (STAR) Review </a:t>
            </a:r>
            <a:br>
              <a:rPr lang="en-US" sz="1600" b="1">
                <a:solidFill>
                  <a:srgbClr val="FFFFFF"/>
                </a:solidFill>
              </a:rPr>
            </a:br>
            <a:r>
              <a:rPr lang="en-US" sz="1600" b="1">
                <a:solidFill>
                  <a:srgbClr val="FFFFFF"/>
                </a:solidFill>
              </a:rPr>
              <a:t>09 – 11 March 2010</a:t>
            </a:r>
          </a:p>
        </p:txBody>
      </p:sp>
      <p:pic>
        <p:nvPicPr>
          <p:cNvPr id="102406"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5185" b="5882"/>
          <a:stretch>
            <a:fillRect/>
          </a:stretch>
        </p:blipFill>
        <p:spPr bwMode="auto">
          <a:xfrm>
            <a:off x="76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7" name="Picture 7" descr="noaa_sea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01000" y="77788"/>
            <a:ext cx="9906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userDrawn="1"/>
        </p:nvSpPr>
        <p:spPr bwMode="auto">
          <a:xfrm>
            <a:off x="8077200" y="6324600"/>
            <a:ext cx="11430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sz="500">
                <a:solidFill>
                  <a:srgbClr val="FFFFFF"/>
                </a:solidFill>
              </a:rPr>
              <a:t>Image:</a:t>
            </a:r>
          </a:p>
          <a:p>
            <a:pPr algn="r" fontAlgn="base">
              <a:spcBef>
                <a:spcPct val="50000"/>
              </a:spcBef>
              <a:spcAft>
                <a:spcPct val="0"/>
              </a:spcAft>
            </a:pPr>
            <a:r>
              <a:rPr lang="en-US" sz="500">
                <a:solidFill>
                  <a:srgbClr val="FFFFFF"/>
                </a:solidFill>
              </a:rPr>
              <a:t>MODIS Land Group, </a:t>
            </a:r>
          </a:p>
          <a:p>
            <a:pPr algn="r" fontAlgn="base">
              <a:spcBef>
                <a:spcPct val="50000"/>
              </a:spcBef>
              <a:spcAft>
                <a:spcPct val="0"/>
              </a:spcAft>
            </a:pPr>
            <a:r>
              <a:rPr lang="en-US" sz="500">
                <a:solidFill>
                  <a:srgbClr val="FFFFFF"/>
                </a:solidFill>
              </a:rPr>
              <a:t>NASA GSFC</a:t>
            </a:r>
          </a:p>
          <a:p>
            <a:pPr algn="r" fontAlgn="base">
              <a:spcBef>
                <a:spcPct val="50000"/>
              </a:spcBef>
              <a:spcAft>
                <a:spcPct val="0"/>
              </a:spcAft>
            </a:pPr>
            <a:r>
              <a:rPr lang="en-US" sz="500">
                <a:solidFill>
                  <a:srgbClr val="FFFFFF"/>
                </a:solidFill>
              </a:rPr>
              <a:t>March 2000</a:t>
            </a:r>
          </a:p>
        </p:txBody>
      </p:sp>
    </p:spTree>
    <p:extLst>
      <p:ext uri="{BB962C8B-B14F-4D97-AF65-F5344CB8AC3E}">
        <p14:creationId xmlns:p14="http://schemas.microsoft.com/office/powerpoint/2010/main" val="1939002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E78B278-6ABC-4CB8-8272-4791C822DC3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52344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3AA2A84-7D46-438A-8615-4CC8C79F3C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3987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E9DF572-0473-4BA3-B9D5-AAF28AE75A9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7380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320033D-4D75-46FA-AC12-1D286AF56F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37742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765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73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5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082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201199-0AD5-46E9-96B5-D1623AA4A6E7}" type="datetimeFigureOut">
              <a:rPr lang="en-US" smtClean="0"/>
              <a:t>2/19/2016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DFB86-ACA5-4955-96CD-8A8C90FEB964}" type="slidenum">
              <a:rPr lang="en-US" smtClean="0"/>
              <a:t>‹#›</a:t>
            </a:fld>
            <a:endParaRPr lang="en-US"/>
          </a:p>
        </p:txBody>
      </p:sp>
    </p:spTree>
    <p:extLst>
      <p:ext uri="{BB962C8B-B14F-4D97-AF65-F5344CB8AC3E}">
        <p14:creationId xmlns:p14="http://schemas.microsoft.com/office/powerpoint/2010/main" val="21259131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9874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49109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8FBD980-DABC-4B09-81C4-0806DED38EE6}" type="datetimeFigureOut">
              <a:rPr lang="en-US" altLang="en-US">
                <a:solidFill>
                  <a:prstClr val="white"/>
                </a:solidFill>
              </a:rPr>
              <a:pPr/>
              <a:t>2/19/2016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4C07D2-CFD6-4A43-8A6E-B869CB98597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30778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11D13-2D6F-4048-B795-C55188476BA8}" type="datetimeFigureOut">
              <a:rPr lang="en-US" altLang="en-US">
                <a:solidFill>
                  <a:prstClr val="white"/>
                </a:solidFill>
              </a:rPr>
              <a:pPr/>
              <a:t>2/19/2016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E810B35-1976-471E-9204-24E14DC1695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35188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5B66B99-D95C-45C0-BD05-71C3F6676195}" type="datetimeFigureOut">
              <a:rPr lang="en-US" altLang="en-US">
                <a:solidFill>
                  <a:prstClr val="white"/>
                </a:solidFill>
              </a:rPr>
              <a:pPr/>
              <a:t>2/19/2016</a:t>
            </a:fld>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EFEAAE68-13CF-48C5-B57C-B8569E89A7B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2199160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0BB277B-CCF8-4923-97D9-6157DFE5CAF2}" type="datetimeFigureOut">
              <a:rPr lang="en-US" altLang="en-US">
                <a:solidFill>
                  <a:prstClr val="white"/>
                </a:solidFill>
              </a:rPr>
              <a:pPr/>
              <a:t>2/19/2016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1A8E4E96-D84C-49E7-BC42-48864CBD632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76024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25904F6-DBA6-410A-89DA-431542799835}" type="datetimeFigureOut">
              <a:rPr lang="en-US" altLang="en-US">
                <a:solidFill>
                  <a:prstClr val="white"/>
                </a:solidFill>
              </a:rPr>
              <a:pPr/>
              <a:t>2/19/2016</a:t>
            </a:fld>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45BD2F9-005C-4A85-9C52-A6559050DD3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57647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6D3A2FB-48CF-430C-B472-CDBCDD6E4FBF}" type="datetimeFigureOut">
              <a:rPr lang="en-US" altLang="en-US">
                <a:solidFill>
                  <a:prstClr val="white"/>
                </a:solidFill>
              </a:rPr>
              <a:pPr/>
              <a:t>2/19/2016</a:t>
            </a:fld>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654B930A-8635-4E61-B481-446C5CC5EA4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525282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BF12B7-7168-43C6-AC8B-A5A5359C0CFB}" type="datetimeFigureOut">
              <a:rPr lang="en-US" altLang="en-US">
                <a:solidFill>
                  <a:prstClr val="white"/>
                </a:solidFill>
              </a:rPr>
              <a:pPr/>
              <a:t>2/19/2016</a:t>
            </a:fld>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B29B1B0C-41F4-4C0B-8DF3-638C1DFEB97A}"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189335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2568FC-7734-4F5A-AD82-07DFD853E1A5}" type="datetimeFigureOut">
              <a:rPr lang="en-US" altLang="en-US">
                <a:solidFill>
                  <a:prstClr val="white"/>
                </a:solidFill>
              </a:rPr>
              <a:pPr/>
              <a:t>2/19/2016</a:t>
            </a:fld>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7139CF9B-7A1F-4BE9-9114-9F66468F72D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04527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14.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3.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image" Target="../media/image9.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8.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2.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01199-0AD5-46E9-96B5-D1623AA4A6E7}" type="datetimeFigureOut">
              <a:rPr lang="en-US" smtClean="0"/>
              <a:t>2/19/2016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DFB86-ACA5-4955-96CD-8A8C90FEB964}" type="slidenum">
              <a:rPr lang="en-US" smtClean="0"/>
              <a:t>‹#›</a:t>
            </a:fld>
            <a:endParaRPr lang="en-US"/>
          </a:p>
        </p:txBody>
      </p:sp>
    </p:spTree>
    <p:extLst>
      <p:ext uri="{BB962C8B-B14F-4D97-AF65-F5344CB8AC3E}">
        <p14:creationId xmlns:p14="http://schemas.microsoft.com/office/powerpoint/2010/main" val="243382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062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64B6A-ED1B-43B8-A78A-08C820864AAC}" type="datetimeFigureOut">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5F806-2434-43E3-93C1-C6763511C5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952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305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450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17330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57944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29644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9CAE2-FB1B-47C3-86DF-D7CC5EA7CEC1}" type="datetime1">
              <a:rPr lang="en-US" smtClean="0">
                <a:solidFill>
                  <a:prstClr val="black">
                    <a:tint val="75000"/>
                  </a:prstClr>
                </a:solidFill>
              </a:rPr>
              <a:pPr/>
              <a:t>2/19/2016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5305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pPr>
            <a:fld id="{F01338F4-FF14-4487-8208-E9072763189B}" type="slidenum">
              <a:rPr lang="en-US">
                <a:solidFill>
                  <a:srgbClr val="FFFFFF"/>
                </a:solidFill>
              </a:rPr>
              <a:pPr fontAlgn="base">
                <a:spcBef>
                  <a:spcPct val="0"/>
                </a:spcBef>
                <a:spcAft>
                  <a:spcPct val="0"/>
                </a:spcAft>
              </a:pPr>
              <a:t>‹#›</a:t>
            </a:fld>
            <a:endParaRPr lang="en-US">
              <a:solidFill>
                <a:srgbClr val="FFFFFF"/>
              </a:solidFill>
            </a:endParaRPr>
          </a:p>
        </p:txBody>
      </p:sp>
      <p:pic>
        <p:nvPicPr>
          <p:cNvPr id="101381" name="Picture 5" descr="noaa_se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7" descr="noaa_se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8500" y="84138"/>
            <a:ext cx="7651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l="8168" t="6206" r="7933" b="8696"/>
          <a:stretch>
            <a:fillRect/>
          </a:stretch>
        </p:blipFill>
        <p:spPr bwMode="auto">
          <a:xfrm>
            <a:off x="7508875" y="66675"/>
            <a:ext cx="7651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5" name="Picture 9" descr="NASA - terra_globe0047"/>
          <p:cNvPicPr>
            <a:picLocks noChangeAspect="1" noChangeArrowheads="1"/>
          </p:cNvPicPr>
          <p:nvPr/>
        </p:nvPicPr>
        <p:blipFill>
          <a:blip r:embed="rId16" cstate="print">
            <a:extLst>
              <a:ext uri="{28A0092B-C50C-407E-A947-70E740481C1C}">
                <a14:useLocalDpi xmlns:a14="http://schemas.microsoft.com/office/drawing/2010/main" val="0"/>
              </a:ext>
            </a:extLst>
          </a:blip>
          <a:srcRect l="14102" r="14102"/>
          <a:stretch>
            <a:fillRect/>
          </a:stretch>
        </p:blipFill>
        <p:spPr bwMode="auto">
          <a:xfrm>
            <a:off x="76200" y="0"/>
            <a:ext cx="87471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6672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481666" y="-46037"/>
            <a:ext cx="61298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2" name="Text Placeholder 2"/>
          <p:cNvSpPr>
            <a:spLocks noGrp="1"/>
          </p:cNvSpPr>
          <p:nvPr>
            <p:ph type="body" idx="1"/>
          </p:nvPr>
        </p:nvSpPr>
        <p:spPr bwMode="auto">
          <a:xfrm>
            <a:off x="457200" y="146473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pPr defTabSz="457200" fontAlgn="base">
              <a:spcBef>
                <a:spcPct val="0"/>
              </a:spcBef>
              <a:spcAft>
                <a:spcPct val="0"/>
              </a:spcAft>
            </a:pPr>
            <a:endParaRPr lang="en-US" altLang="en-US" dirty="0">
              <a:solidFill>
                <a:prstClr val="white"/>
              </a:solidFill>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mn-lt"/>
                <a:ea typeface="+mn-ea"/>
              </a:defRPr>
            </a:lvl1pPr>
          </a:lstStyle>
          <a:p>
            <a:pPr defTabSz="457200">
              <a:defRPr/>
            </a:pPr>
            <a:endParaRPr lang="en-US">
              <a:solidFill>
                <a:prstClr val="white"/>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defTabSz="457200" fontAlgn="base">
              <a:spcBef>
                <a:spcPct val="0"/>
              </a:spcBef>
              <a:spcAft>
                <a:spcPct val="0"/>
              </a:spcAft>
            </a:pPr>
            <a:fld id="{C1749AA2-8A73-48CE-B297-0CC932749D90}" type="slidenum">
              <a:rPr lang="en-US" altLang="en-US" smtClean="0">
                <a:solidFill>
                  <a:prstClr val="white"/>
                </a:solidFill>
                <a:ea typeface="MS PGothic" panose="020B0600070205080204" pitchFamily="34" charset="-128"/>
              </a:rPr>
              <a:pPr defTabSz="457200" fontAlgn="base">
                <a:spcBef>
                  <a:spcPct val="0"/>
                </a:spcBef>
                <a:spcAft>
                  <a:spcPct val="0"/>
                </a:spcAft>
              </a:pPr>
              <a:t>‹#›</a:t>
            </a:fld>
            <a:endParaRPr lang="en-US" altLang="en-US"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257543278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457200" rtl="0" fontAlgn="base">
        <a:spcBef>
          <a:spcPct val="0"/>
        </a:spcBef>
        <a:spcAft>
          <a:spcPct val="0"/>
        </a:spcAft>
        <a:defRPr sz="3600" b="1" kern="1200">
          <a:solidFill>
            <a:schemeClr val="bg1"/>
          </a:solidFill>
          <a:effectLst>
            <a:outerShdw blurRad="38100" dist="38100" dir="2700000" algn="tl">
              <a:srgbClr val="000000">
                <a:alpha val="43137"/>
              </a:srgbClr>
            </a:outerShdw>
          </a:effectLst>
          <a:latin typeface="+mj-lt"/>
          <a:ea typeface="MS PGothic" panose="020B0600070205080204" pitchFamily="34" charset="-128"/>
          <a:cs typeface="+mj-cs"/>
        </a:defRPr>
      </a:lvl1pPr>
      <a:lvl2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04.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hyperlink" Target="http://cimss.ssec.wisc.edu/goes/srsor2016/GOES-14_SRSOR.html"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5" Type="http://schemas.openxmlformats.org/officeDocument/2006/relationships/image" Target="../media/image57.GIF"/><Relationship Id="rId4" Type="http://schemas.openxmlformats.org/officeDocument/2006/relationships/image" Target="../media/image56.GIF"/></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6.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48F2"/>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28600" y="1066800"/>
            <a:ext cx="8696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GOES-R ABI</a:t>
            </a:r>
          </a:p>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(Advanced Baseline Imager)</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6344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552182"/>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Education Proving Ground</a:t>
            </a:r>
          </a:p>
          <a:p>
            <a:pPr algn="ctr" eaLnBrk="1" fontAlgn="base" hangingPunct="1">
              <a:spcBef>
                <a:spcPct val="0"/>
              </a:spcBef>
              <a:spcAft>
                <a:spcPct val="0"/>
              </a:spcAft>
            </a:pPr>
            <a:r>
              <a:rPr lang="en-US" sz="1600" b="1" dirty="0" smtClean="0">
                <a:solidFill>
                  <a:srgbClr val="FFFFFF"/>
                </a:solidFill>
              </a:rPr>
              <a:t>Telecom</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February 20, 2016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228600" y="3984348"/>
            <a:ext cx="2750966" cy="2749827"/>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825" y="4343400"/>
            <a:ext cx="1095375" cy="1095375"/>
          </a:xfrm>
          <a:prstGeom prst="rect">
            <a:avLst/>
          </a:prstGeom>
        </p:spPr>
      </p:pic>
    </p:spTree>
    <p:extLst>
      <p:ext uri="{BB962C8B-B14F-4D97-AF65-F5344CB8AC3E}">
        <p14:creationId xmlns:p14="http://schemas.microsoft.com/office/powerpoint/2010/main" val="3440698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956039587"/>
              </p:ext>
            </p:extLst>
          </p:nvPr>
        </p:nvGraphicFramePr>
        <p:xfrm>
          <a:off x="304800" y="1120019"/>
          <a:ext cx="8534400" cy="2918581"/>
        </p:xfrm>
        <a:graphic>
          <a:graphicData uri="http://schemas.openxmlformats.org/drawingml/2006/table">
            <a:tbl>
              <a:tblPr firstRow="1">
                <a:tableStyleId>{21E4AEA4-8DFA-4A89-87EB-49C32662AFE0}</a:tableStyleId>
              </a:tblPr>
              <a:tblGrid>
                <a:gridCol w="975057"/>
                <a:gridCol w="1237260"/>
                <a:gridCol w="2435883"/>
                <a:gridCol w="1524000"/>
                <a:gridCol w="2362200"/>
              </a:tblGrid>
              <a:tr h="674905">
                <a:tc>
                  <a:txBody>
                    <a:bodyPr/>
                    <a:lstStyle/>
                    <a:p>
                      <a:pPr marL="0" marR="0" algn="ctr">
                        <a:lnSpc>
                          <a:spcPct val="100000"/>
                        </a:lnSpc>
                        <a:spcBef>
                          <a:spcPts val="0"/>
                        </a:spcBef>
                        <a:spcAft>
                          <a:spcPts val="0"/>
                        </a:spcAft>
                      </a:pPr>
                      <a:r>
                        <a:rPr lang="en-US" sz="1800" dirty="0">
                          <a:effectLst/>
                        </a:rPr>
                        <a:t>ABI </a:t>
                      </a:r>
                      <a:endParaRPr lang="en-US" sz="1800" dirty="0" smtClean="0">
                        <a:effectLst/>
                      </a:endParaRPr>
                    </a:p>
                    <a:p>
                      <a:pPr marL="0" marR="0" algn="ctr">
                        <a:lnSpc>
                          <a:spcPct val="100000"/>
                        </a:lnSpc>
                        <a:spcBef>
                          <a:spcPts val="0"/>
                        </a:spcBef>
                        <a:spcAft>
                          <a:spcPts val="0"/>
                        </a:spcAft>
                      </a:pPr>
                      <a:r>
                        <a:rPr lang="en-US" sz="1800" dirty="0" smtClean="0">
                          <a:effectLst/>
                        </a:rPr>
                        <a:t>Band</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range</a:t>
                      </a:r>
                      <a:r>
                        <a:rPr lang="en-US" sz="1800" dirty="0" smtClean="0">
                          <a:effectLst/>
                        </a:rPr>
                        <a:t> </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Sub-point pixel </a:t>
                      </a:r>
                      <a:r>
                        <a:rPr lang="en-US" sz="1800" dirty="0" smtClean="0">
                          <a:effectLst/>
                        </a:rPr>
                        <a:t>spacing (km)</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Descriptive Name</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r>
              <a:tr h="196218">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0.47</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0.45 - 0.49</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“Blue”</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0.64</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smtClean="0">
                          <a:effectLst/>
                        </a:rPr>
                        <a:t>0.60 - 0.68</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0.5</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“Red”</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r>
              <a:tr h="196218">
                <a:tc>
                  <a:txBody>
                    <a:bodyPr/>
                    <a:lstStyle/>
                    <a:p>
                      <a:pPr marL="0" marR="0" algn="ctr">
                        <a:lnSpc>
                          <a:spcPct val="150000"/>
                        </a:lnSpc>
                        <a:spcBef>
                          <a:spcPts val="0"/>
                        </a:spcBef>
                        <a:spcAft>
                          <a:spcPts val="0"/>
                        </a:spcAft>
                      </a:pPr>
                      <a:r>
                        <a:rPr lang="en-US" sz="1400" kern="600" dirty="0">
                          <a:effectLst/>
                        </a:rPr>
                        <a:t>3</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a:effectLst/>
                        </a:rPr>
                        <a:t>0.864</a:t>
                      </a:r>
                      <a:endParaRPr lang="en-US" sz="1400" kern="60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dirty="0" smtClean="0">
                          <a:effectLst/>
                        </a:rPr>
                        <a:t>0.847 - 0.882</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400" kern="600" dirty="0">
                          <a:effectLst/>
                        </a:rPr>
                        <a:t>“Veggie”</a:t>
                      </a:r>
                      <a:endParaRPr lang="en-US" sz="1400" kern="600" dirty="0">
                        <a:solidFill>
                          <a:srgbClr val="000000"/>
                        </a:solidFill>
                        <a:effectLst/>
                        <a:latin typeface="Arial"/>
                        <a:ea typeface="Arial"/>
                      </a:endParaRPr>
                    </a:p>
                  </a:txBody>
                  <a:tcPr marL="26953" marR="26953" marT="26953" marB="26953" anchor="ctr">
                    <a:lnT w="12700" cap="flat" cmpd="sng" algn="ctr">
                      <a:solidFill>
                        <a:schemeClr val="tx1"/>
                      </a:solidFill>
                      <a:prstDash val="solid"/>
                      <a:round/>
                      <a:headEnd type="none" w="med" len="med"/>
                      <a:tailEnd type="none" w="med" len="med"/>
                    </a:lnT>
                  </a:tcPr>
                </a:tc>
              </a:tr>
              <a:tr h="196218">
                <a:tc>
                  <a:txBody>
                    <a:bodyPr/>
                    <a:lstStyle/>
                    <a:p>
                      <a:pPr marL="0" marR="0" algn="ctr">
                        <a:lnSpc>
                          <a:spcPct val="150000"/>
                        </a:lnSpc>
                        <a:spcBef>
                          <a:spcPts val="0"/>
                        </a:spcBef>
                        <a:spcAft>
                          <a:spcPts val="0"/>
                        </a:spcAft>
                      </a:pPr>
                      <a:r>
                        <a:rPr lang="en-US" sz="1400" kern="600" dirty="0">
                          <a:effectLst/>
                        </a:rPr>
                        <a:t>4</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1.373</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1.366 - 1.380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“Cirrus”</a:t>
                      </a:r>
                      <a:endParaRPr lang="en-US" sz="1400" kern="600" dirty="0">
                        <a:solidFill>
                          <a:srgbClr val="000000"/>
                        </a:solidFill>
                        <a:effectLst/>
                        <a:latin typeface="Arial"/>
                        <a:ea typeface="Arial"/>
                      </a:endParaRPr>
                    </a:p>
                  </a:txBody>
                  <a:tcPr marL="26953" marR="26953" marT="26953" marB="26953" anchor="ctr">
                    <a:solidFill>
                      <a:srgbClr val="F7B5A3"/>
                    </a:solidFill>
                  </a:tcPr>
                </a:tc>
              </a:tr>
              <a:tr h="196218">
                <a:tc>
                  <a:txBody>
                    <a:bodyPr/>
                    <a:lstStyle/>
                    <a:p>
                      <a:pPr marL="0" marR="0" algn="ctr">
                        <a:lnSpc>
                          <a:spcPct val="150000"/>
                        </a:lnSpc>
                        <a:spcBef>
                          <a:spcPts val="0"/>
                        </a:spcBef>
                        <a:spcAft>
                          <a:spcPts val="0"/>
                        </a:spcAft>
                      </a:pPr>
                      <a:r>
                        <a:rPr lang="en-US" sz="1400" kern="600">
                          <a:effectLst/>
                        </a:rPr>
                        <a:t>5</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1.61</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1.59 - 1.63</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1</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“Snow/Ice”</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6</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2.24</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smtClean="0">
                          <a:effectLst/>
                        </a:rPr>
                        <a:t>2.22 -2.27</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400" kern="600" dirty="0">
                          <a:effectLst/>
                        </a:rPr>
                        <a:t>“Cloud Particle Size”</a:t>
                      </a:r>
                      <a:endParaRPr lang="en-US" sz="1400" kern="600" dirty="0">
                        <a:solidFill>
                          <a:srgbClr val="000000"/>
                        </a:solidFill>
                        <a:effectLst/>
                        <a:latin typeface="Arial"/>
                        <a:ea typeface="Arial"/>
                      </a:endParaRPr>
                    </a:p>
                  </a:txBody>
                  <a:tcPr marL="26953" marR="26953" marT="26953" marB="26953" anchor="ctr">
                    <a:lnB w="12700" cap="flat" cmpd="sng" algn="ctr">
                      <a:solidFill>
                        <a:schemeClr val="tx1"/>
                      </a:solidFill>
                      <a:prstDash val="solid"/>
                      <a:round/>
                      <a:headEnd type="none" w="med" len="med"/>
                      <a:tailEnd type="none" w="med" len="med"/>
                    </a:lnB>
                    <a:solidFill>
                      <a:srgbClr val="F7B5A3"/>
                    </a:solidFill>
                  </a:tcPr>
                </a:tc>
              </a:tr>
            </a:tbl>
          </a:graphicData>
        </a:graphic>
      </p:graphicFrame>
      <p:sp>
        <p:nvSpPr>
          <p:cNvPr id="2" name="TextBox 1"/>
          <p:cNvSpPr txBox="1"/>
          <p:nvPr/>
        </p:nvSpPr>
        <p:spPr>
          <a:xfrm>
            <a:off x="990600" y="76200"/>
            <a:ext cx="6957354" cy="707886"/>
          </a:xfrm>
          <a:prstGeom prst="rect">
            <a:avLst/>
          </a:prstGeom>
          <a:noFill/>
        </p:spPr>
        <p:txBody>
          <a:bodyPr wrap="none" rtlCol="0">
            <a:spAutoFit/>
          </a:bodyPr>
          <a:lstStyle/>
          <a:p>
            <a:r>
              <a:rPr lang="en-US" sz="4000" dirty="0" smtClean="0">
                <a:solidFill>
                  <a:srgbClr val="FFFF00"/>
                </a:solidFill>
              </a:rPr>
              <a:t>ABI: Bands 1-6 (Visible / </a:t>
            </a:r>
            <a:r>
              <a:rPr lang="en-US" sz="4000" dirty="0" err="1" smtClean="0">
                <a:solidFill>
                  <a:srgbClr val="FFFF00"/>
                </a:solidFill>
              </a:rPr>
              <a:t>NearIR</a:t>
            </a:r>
            <a:r>
              <a:rPr lang="en-US" sz="4000" dirty="0" smtClean="0">
                <a:solidFill>
                  <a:srgbClr val="FFFF00"/>
                </a:solidFill>
              </a:rPr>
              <a:t>) </a:t>
            </a:r>
            <a:endParaRPr lang="en-US" sz="4000" dirty="0">
              <a:solidFill>
                <a:srgbClr val="FFFF00"/>
              </a:solidFill>
            </a:endParaRPr>
          </a:p>
        </p:txBody>
      </p:sp>
      <p:sp>
        <p:nvSpPr>
          <p:cNvPr id="5" name="Rounded Rectangle 4"/>
          <p:cNvSpPr>
            <a:spLocks noChangeArrowheads="1"/>
          </p:cNvSpPr>
          <p:nvPr/>
        </p:nvSpPr>
        <p:spPr bwMode="auto">
          <a:xfrm>
            <a:off x="438912" y="5065776"/>
            <a:ext cx="8266176" cy="42062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smtClean="0">
                <a:solidFill>
                  <a:srgbClr val="000000"/>
                </a:solidFill>
              </a:rPr>
              <a:t>Six visible or near visible bands on ABI, one on heritage imager </a:t>
            </a:r>
            <a:endParaRPr lang="en-US" sz="2400" b="1" dirty="0">
              <a:solidFill>
                <a:srgbClr val="000000"/>
              </a:solidFill>
            </a:endParaRPr>
          </a:p>
        </p:txBody>
      </p:sp>
      <p:sp>
        <p:nvSpPr>
          <p:cNvPr id="6" name="5-Point Star 5"/>
          <p:cNvSpPr/>
          <p:nvPr/>
        </p:nvSpPr>
        <p:spPr>
          <a:xfrm>
            <a:off x="240251" y="22098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7" name="Oval 6"/>
          <p:cNvSpPr/>
          <p:nvPr/>
        </p:nvSpPr>
        <p:spPr>
          <a:xfrm>
            <a:off x="633984" y="1828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Oval 7"/>
          <p:cNvSpPr/>
          <p:nvPr/>
        </p:nvSpPr>
        <p:spPr>
          <a:xfrm>
            <a:off x="5486400" y="32766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Oval 8"/>
          <p:cNvSpPr/>
          <p:nvPr/>
        </p:nvSpPr>
        <p:spPr>
          <a:xfrm>
            <a:off x="652377" y="32766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 name="Oval 9"/>
          <p:cNvSpPr/>
          <p:nvPr/>
        </p:nvSpPr>
        <p:spPr>
          <a:xfrm>
            <a:off x="5486400" y="2563949"/>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Oval 10"/>
          <p:cNvSpPr/>
          <p:nvPr/>
        </p:nvSpPr>
        <p:spPr>
          <a:xfrm>
            <a:off x="5486400" y="1828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Oval 11"/>
          <p:cNvSpPr/>
          <p:nvPr/>
        </p:nvSpPr>
        <p:spPr>
          <a:xfrm>
            <a:off x="609600" y="2590800"/>
            <a:ext cx="3810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3" name="Slide Number Placeholder 2"/>
          <p:cNvSpPr>
            <a:spLocks noGrp="1"/>
          </p:cNvSpPr>
          <p:nvPr>
            <p:ph type="sldNum" sz="quarter" idx="12"/>
          </p:nvPr>
        </p:nvSpPr>
        <p:spPr/>
        <p:txBody>
          <a:bodyPr/>
          <a:lstStyle/>
          <a:p>
            <a:fld id="{7B0DFB86-ACA5-4955-96CD-8A8C90FEB964}" type="slidenum">
              <a:rPr lang="en-US" smtClean="0"/>
              <a:t>10</a:t>
            </a:fld>
            <a:endParaRPr lang="en-US"/>
          </a:p>
        </p:txBody>
      </p:sp>
    </p:spTree>
    <p:extLst>
      <p:ext uri="{BB962C8B-B14F-4D97-AF65-F5344CB8AC3E}">
        <p14:creationId xmlns:p14="http://schemas.microsoft.com/office/powerpoint/2010/main" val="12377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303576991"/>
              </p:ext>
            </p:extLst>
          </p:nvPr>
        </p:nvGraphicFramePr>
        <p:xfrm>
          <a:off x="304800" y="1376835"/>
          <a:ext cx="8534400" cy="4414365"/>
        </p:xfrm>
        <a:graphic>
          <a:graphicData uri="http://schemas.openxmlformats.org/drawingml/2006/table">
            <a:tbl>
              <a:tblPr firstRow="1">
                <a:tableStyleId>{21E4AEA4-8DFA-4A89-87EB-49C32662AFE0}</a:tableStyleId>
              </a:tblPr>
              <a:tblGrid>
                <a:gridCol w="975057"/>
                <a:gridCol w="1237260"/>
                <a:gridCol w="2435883"/>
                <a:gridCol w="1524000"/>
                <a:gridCol w="2362200"/>
              </a:tblGrid>
              <a:tr h="674905">
                <a:tc>
                  <a:txBody>
                    <a:bodyPr/>
                    <a:lstStyle/>
                    <a:p>
                      <a:pPr marL="0" marR="0" algn="ctr">
                        <a:lnSpc>
                          <a:spcPct val="100000"/>
                        </a:lnSpc>
                        <a:spcBef>
                          <a:spcPts val="0"/>
                        </a:spcBef>
                        <a:spcAft>
                          <a:spcPts val="0"/>
                        </a:spcAft>
                      </a:pPr>
                      <a:r>
                        <a:rPr lang="en-US" sz="1800" dirty="0">
                          <a:effectLst/>
                        </a:rPr>
                        <a:t>ABI </a:t>
                      </a:r>
                      <a:endParaRPr lang="en-US" sz="1800" dirty="0" smtClean="0">
                        <a:effectLst/>
                      </a:endParaRPr>
                    </a:p>
                    <a:p>
                      <a:pPr marL="0" marR="0" algn="ctr">
                        <a:lnSpc>
                          <a:spcPct val="100000"/>
                        </a:lnSpc>
                        <a:spcBef>
                          <a:spcPts val="0"/>
                        </a:spcBef>
                        <a:spcAft>
                          <a:spcPts val="0"/>
                        </a:spcAft>
                      </a:pPr>
                      <a:r>
                        <a:rPr lang="en-US" sz="1800" dirty="0" smtClean="0">
                          <a:effectLst/>
                        </a:rPr>
                        <a:t>Band</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smtClean="0">
                          <a:effectLst/>
                        </a:rPr>
                        <a:t>Wavelength</a:t>
                      </a:r>
                      <a:r>
                        <a:rPr lang="en-US" sz="1800" baseline="0" dirty="0" smtClean="0">
                          <a:effectLst/>
                        </a:rPr>
                        <a:t> range</a:t>
                      </a:r>
                      <a:r>
                        <a:rPr lang="en-US" sz="1800" dirty="0" smtClean="0">
                          <a:effectLst/>
                        </a:rPr>
                        <a:t> </a:t>
                      </a:r>
                      <a:r>
                        <a:rPr lang="en-US" sz="1800" baseline="0" dirty="0" smtClean="0">
                          <a:effectLst/>
                        </a:rPr>
                        <a:t> </a:t>
                      </a:r>
                      <a:r>
                        <a:rPr lang="en-US" sz="1800" dirty="0" smtClean="0">
                          <a:effectLst/>
                        </a:rPr>
                        <a:t>(µm</a:t>
                      </a:r>
                      <a:r>
                        <a:rPr lang="en-US" sz="1800" dirty="0">
                          <a:effectLst/>
                        </a:rPr>
                        <a:t>)</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Sub-point pixel </a:t>
                      </a:r>
                      <a:r>
                        <a:rPr lang="en-US" sz="1800" dirty="0" smtClean="0">
                          <a:effectLst/>
                        </a:rPr>
                        <a:t>spacing (km)</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c>
                  <a:txBody>
                    <a:bodyPr/>
                    <a:lstStyle/>
                    <a:p>
                      <a:pPr marL="0" marR="0" algn="ctr">
                        <a:lnSpc>
                          <a:spcPct val="100000"/>
                        </a:lnSpc>
                        <a:spcBef>
                          <a:spcPts val="0"/>
                        </a:spcBef>
                        <a:spcAft>
                          <a:spcPts val="0"/>
                        </a:spcAft>
                      </a:pPr>
                      <a:r>
                        <a:rPr lang="en-US" sz="1800" dirty="0">
                          <a:effectLst/>
                        </a:rPr>
                        <a:t>Descriptive Name</a:t>
                      </a:r>
                      <a:endParaRPr lang="en-US" sz="1800" b="1" dirty="0">
                        <a:solidFill>
                          <a:srgbClr val="000000"/>
                        </a:solidFill>
                        <a:effectLst/>
                        <a:latin typeface="Arial"/>
                        <a:ea typeface="Arial"/>
                      </a:endParaRPr>
                    </a:p>
                  </a:txBody>
                  <a:tcPr marL="26953" marR="26953" marT="26953" marB="26953" anchor="ctr">
                    <a:solidFill>
                      <a:schemeClr val="tx2">
                        <a:lumMod val="40000"/>
                        <a:lumOff val="60000"/>
                      </a:schemeClr>
                    </a:solidFill>
                  </a:tcPr>
                </a:tc>
              </a:tr>
              <a:tr h="196218">
                <a:tc>
                  <a:txBody>
                    <a:bodyPr/>
                    <a:lstStyle/>
                    <a:p>
                      <a:pPr marL="0" marR="0" algn="ctr">
                        <a:lnSpc>
                          <a:spcPct val="150000"/>
                        </a:lnSpc>
                        <a:spcBef>
                          <a:spcPts val="0"/>
                        </a:spcBef>
                        <a:spcAft>
                          <a:spcPts val="0"/>
                        </a:spcAft>
                      </a:pPr>
                      <a:r>
                        <a:rPr lang="en-US" sz="1400" kern="600" dirty="0">
                          <a:effectLst/>
                        </a:rPr>
                        <a:t>7</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3.90</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3.80 - 3.99</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“Shortwave window”</a:t>
                      </a:r>
                      <a:endParaRPr lang="en-US" sz="1400" kern="600" dirty="0">
                        <a:solidFill>
                          <a:srgbClr val="000000"/>
                        </a:solidFill>
                        <a:effectLst/>
                        <a:latin typeface="Arial"/>
                        <a:ea typeface="Arial"/>
                      </a:endParaRPr>
                    </a:p>
                  </a:txBody>
                  <a:tcPr marL="26953" marR="26953" marT="26953" marB="26953" anchor="ctr"/>
                </a:tc>
              </a:tr>
              <a:tr h="338531">
                <a:tc>
                  <a:txBody>
                    <a:bodyPr/>
                    <a:lstStyle/>
                    <a:p>
                      <a:pPr marL="0" marR="0" algn="ctr">
                        <a:lnSpc>
                          <a:spcPct val="150000"/>
                        </a:lnSpc>
                        <a:spcBef>
                          <a:spcPts val="0"/>
                        </a:spcBef>
                        <a:spcAft>
                          <a:spcPts val="0"/>
                        </a:spcAft>
                      </a:pPr>
                      <a:r>
                        <a:rPr lang="en-US" sz="1400" kern="600" dirty="0">
                          <a:effectLst/>
                        </a:rPr>
                        <a:t>8</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6.19</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5.79 - 6.59</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“Upper-level Water Vapor”</a:t>
                      </a:r>
                      <a:endParaRPr lang="en-US" sz="1400" kern="600" dirty="0">
                        <a:solidFill>
                          <a:srgbClr val="000000"/>
                        </a:solidFill>
                        <a:effectLst/>
                        <a:latin typeface="Arial"/>
                        <a:ea typeface="Arial"/>
                      </a:endParaRPr>
                    </a:p>
                  </a:txBody>
                  <a:tcPr marL="26953" marR="26953" marT="26953" marB="26953" anchor="ctr">
                    <a:solidFill>
                      <a:srgbClr val="F7B5A3"/>
                    </a:solidFill>
                  </a:tcPr>
                </a:tc>
              </a:tr>
              <a:tr h="338531">
                <a:tc>
                  <a:txBody>
                    <a:bodyPr/>
                    <a:lstStyle/>
                    <a:p>
                      <a:pPr marL="0" marR="0" algn="ctr">
                        <a:lnSpc>
                          <a:spcPct val="150000"/>
                        </a:lnSpc>
                        <a:spcBef>
                          <a:spcPts val="0"/>
                        </a:spcBef>
                        <a:spcAft>
                          <a:spcPts val="0"/>
                        </a:spcAft>
                      </a:pPr>
                      <a:r>
                        <a:rPr lang="en-US" sz="1400" kern="600">
                          <a:effectLst/>
                        </a:rPr>
                        <a:t>9</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6.93</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6.72 - 7.14</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“Mid-Level Water Vapor”</a:t>
                      </a:r>
                      <a:endParaRPr lang="en-US" sz="1400" kern="600" dirty="0">
                        <a:solidFill>
                          <a:srgbClr val="000000"/>
                        </a:solidFill>
                        <a:effectLst/>
                        <a:latin typeface="Arial"/>
                        <a:ea typeface="Arial"/>
                      </a:endParaRPr>
                    </a:p>
                  </a:txBody>
                  <a:tcPr marL="26953" marR="26953" marT="26953" marB="26953" anchor="ctr"/>
                </a:tc>
              </a:tr>
              <a:tr h="338531">
                <a:tc>
                  <a:txBody>
                    <a:bodyPr/>
                    <a:lstStyle/>
                    <a:p>
                      <a:pPr marL="0" marR="0" algn="ctr">
                        <a:lnSpc>
                          <a:spcPct val="150000"/>
                        </a:lnSpc>
                        <a:spcBef>
                          <a:spcPts val="0"/>
                        </a:spcBef>
                        <a:spcAft>
                          <a:spcPts val="0"/>
                        </a:spcAft>
                      </a:pPr>
                      <a:r>
                        <a:rPr lang="en-US" sz="1400" kern="600" dirty="0">
                          <a:effectLst/>
                        </a:rPr>
                        <a:t>10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7.34</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7.24 - 7.43</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“Lower/Mid-level Water Vapor”</a:t>
                      </a:r>
                      <a:endParaRPr lang="en-US" sz="1400" kern="600" dirty="0">
                        <a:solidFill>
                          <a:srgbClr val="000000"/>
                        </a:solidFill>
                        <a:effectLst/>
                        <a:latin typeface="Arial"/>
                        <a:ea typeface="Arial"/>
                      </a:endParaRPr>
                    </a:p>
                  </a:txBody>
                  <a:tcPr marL="26953" marR="26953" marT="26953" marB="26953" anchor="ctr">
                    <a:solidFill>
                      <a:srgbClr val="F7B5A3"/>
                    </a:solidFill>
                  </a:tcPr>
                </a:tc>
              </a:tr>
              <a:tr h="196218">
                <a:tc>
                  <a:txBody>
                    <a:bodyPr/>
                    <a:lstStyle/>
                    <a:p>
                      <a:pPr marL="0" marR="0" algn="ctr">
                        <a:lnSpc>
                          <a:spcPct val="150000"/>
                        </a:lnSpc>
                        <a:spcBef>
                          <a:spcPts val="0"/>
                        </a:spcBef>
                        <a:spcAft>
                          <a:spcPts val="0"/>
                        </a:spcAft>
                      </a:pPr>
                      <a:r>
                        <a:rPr lang="en-US" sz="1400" kern="600">
                          <a:effectLst/>
                        </a:rPr>
                        <a:t>11</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8.44</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8.23 - 8.66</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2</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“Cloud-top Phase”</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12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9.61</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9.42 - 9.80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“Ozone”</a:t>
                      </a:r>
                      <a:endParaRPr lang="en-US" sz="1400" kern="600" dirty="0">
                        <a:solidFill>
                          <a:srgbClr val="000000"/>
                        </a:solidFill>
                        <a:effectLst/>
                        <a:latin typeface="Arial"/>
                        <a:ea typeface="Arial"/>
                      </a:endParaRPr>
                    </a:p>
                  </a:txBody>
                  <a:tcPr marL="26953" marR="26953" marT="26953" marB="26953" anchor="ctr">
                    <a:solidFill>
                      <a:srgbClr val="F7B5A3"/>
                    </a:solidFill>
                  </a:tcPr>
                </a:tc>
              </a:tr>
              <a:tr h="338531">
                <a:tc>
                  <a:txBody>
                    <a:bodyPr/>
                    <a:lstStyle/>
                    <a:p>
                      <a:pPr marL="0" marR="0" algn="ctr">
                        <a:lnSpc>
                          <a:spcPct val="150000"/>
                        </a:lnSpc>
                        <a:spcBef>
                          <a:spcPts val="0"/>
                        </a:spcBef>
                        <a:spcAft>
                          <a:spcPts val="0"/>
                        </a:spcAft>
                      </a:pPr>
                      <a:r>
                        <a:rPr lang="en-US" sz="1400" kern="600">
                          <a:effectLst/>
                        </a:rPr>
                        <a:t>13</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10.33</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10.18 - 10.48</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“Clean longwave window”</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14</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11.21</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10.82 - 11.60</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“Longwave window”</a:t>
                      </a:r>
                      <a:endParaRPr lang="en-US" sz="1400" kern="600" dirty="0">
                        <a:solidFill>
                          <a:srgbClr val="000000"/>
                        </a:solidFill>
                        <a:effectLst/>
                        <a:latin typeface="Arial"/>
                        <a:ea typeface="Arial"/>
                      </a:endParaRPr>
                    </a:p>
                  </a:txBody>
                  <a:tcPr marL="26953" marR="26953" marT="26953" marB="26953" anchor="ctr">
                    <a:solidFill>
                      <a:srgbClr val="F7B5A3"/>
                    </a:solidFill>
                  </a:tcPr>
                </a:tc>
              </a:tr>
              <a:tr h="338531">
                <a:tc>
                  <a:txBody>
                    <a:bodyPr/>
                    <a:lstStyle/>
                    <a:p>
                      <a:pPr marL="0" marR="0" algn="ctr">
                        <a:lnSpc>
                          <a:spcPct val="150000"/>
                        </a:lnSpc>
                        <a:spcBef>
                          <a:spcPts val="0"/>
                        </a:spcBef>
                        <a:spcAft>
                          <a:spcPts val="0"/>
                        </a:spcAft>
                      </a:pPr>
                      <a:r>
                        <a:rPr lang="en-US" sz="1400" kern="600">
                          <a:effectLst/>
                        </a:rPr>
                        <a:t>15</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12.29</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smtClean="0">
                          <a:effectLst/>
                        </a:rPr>
                        <a:t>11.83 - 12.75</a:t>
                      </a:r>
                      <a:endParaRPr lang="en-US" sz="1400" kern="600" dirty="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a:effectLst/>
                        </a:rPr>
                        <a:t>2</a:t>
                      </a:r>
                      <a:endParaRPr lang="en-US" sz="1400" kern="600">
                        <a:solidFill>
                          <a:srgbClr val="000000"/>
                        </a:solidFill>
                        <a:effectLst/>
                        <a:latin typeface="Arial"/>
                        <a:ea typeface="Arial"/>
                      </a:endParaRPr>
                    </a:p>
                  </a:txBody>
                  <a:tcPr marL="26953" marR="26953" marT="26953" marB="26953" anchor="ctr"/>
                </a:tc>
                <a:tc>
                  <a:txBody>
                    <a:bodyPr/>
                    <a:lstStyle/>
                    <a:p>
                      <a:pPr marL="0" marR="0" algn="ctr">
                        <a:lnSpc>
                          <a:spcPct val="150000"/>
                        </a:lnSpc>
                        <a:spcBef>
                          <a:spcPts val="0"/>
                        </a:spcBef>
                        <a:spcAft>
                          <a:spcPts val="0"/>
                        </a:spcAft>
                      </a:pPr>
                      <a:r>
                        <a:rPr lang="en-US" sz="1400" kern="600" dirty="0">
                          <a:effectLst/>
                        </a:rPr>
                        <a:t>“Dirty longwave window”</a:t>
                      </a:r>
                      <a:endParaRPr lang="en-US" sz="1400" kern="600" dirty="0">
                        <a:solidFill>
                          <a:srgbClr val="000000"/>
                        </a:solidFill>
                        <a:effectLst/>
                        <a:latin typeface="Arial"/>
                        <a:ea typeface="Arial"/>
                      </a:endParaRPr>
                    </a:p>
                  </a:txBody>
                  <a:tcPr marL="26953" marR="26953" marT="26953" marB="26953" anchor="ctr"/>
                </a:tc>
              </a:tr>
              <a:tr h="196218">
                <a:tc>
                  <a:txBody>
                    <a:bodyPr/>
                    <a:lstStyle/>
                    <a:p>
                      <a:pPr marL="0" marR="0" algn="ctr">
                        <a:lnSpc>
                          <a:spcPct val="150000"/>
                        </a:lnSpc>
                        <a:spcBef>
                          <a:spcPts val="0"/>
                        </a:spcBef>
                        <a:spcAft>
                          <a:spcPts val="0"/>
                        </a:spcAft>
                      </a:pPr>
                      <a:r>
                        <a:rPr lang="en-US" sz="1400" kern="600" dirty="0">
                          <a:effectLst/>
                        </a:rPr>
                        <a:t>16</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13.28</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smtClean="0">
                          <a:effectLst/>
                        </a:rPr>
                        <a:t>12.99 - 13.56</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2</a:t>
                      </a:r>
                      <a:endParaRPr lang="en-US" sz="1400" kern="600" dirty="0">
                        <a:solidFill>
                          <a:srgbClr val="000000"/>
                        </a:solidFill>
                        <a:effectLst/>
                        <a:latin typeface="Arial"/>
                        <a:ea typeface="Arial"/>
                      </a:endParaRPr>
                    </a:p>
                  </a:txBody>
                  <a:tcPr marL="26953" marR="26953" marT="26953" marB="26953" anchor="ctr">
                    <a:solidFill>
                      <a:srgbClr val="F7B5A3"/>
                    </a:solidFill>
                  </a:tcPr>
                </a:tc>
                <a:tc>
                  <a:txBody>
                    <a:bodyPr/>
                    <a:lstStyle/>
                    <a:p>
                      <a:pPr marL="0" marR="0" algn="ctr">
                        <a:lnSpc>
                          <a:spcPct val="150000"/>
                        </a:lnSpc>
                        <a:spcBef>
                          <a:spcPts val="0"/>
                        </a:spcBef>
                        <a:spcAft>
                          <a:spcPts val="0"/>
                        </a:spcAft>
                      </a:pPr>
                      <a:r>
                        <a:rPr lang="en-US" sz="1400" kern="600" dirty="0">
                          <a:effectLst/>
                        </a:rPr>
                        <a:t>“CO</a:t>
                      </a:r>
                      <a:r>
                        <a:rPr lang="en-US" sz="1400" kern="600" baseline="-25000" dirty="0">
                          <a:effectLst/>
                        </a:rPr>
                        <a:t>2</a:t>
                      </a:r>
                      <a:r>
                        <a:rPr lang="en-US" sz="1400" kern="600" dirty="0">
                          <a:effectLst/>
                        </a:rPr>
                        <a:t>”</a:t>
                      </a:r>
                      <a:endParaRPr lang="en-US" sz="1400" kern="600" dirty="0">
                        <a:solidFill>
                          <a:srgbClr val="000000"/>
                        </a:solidFill>
                        <a:effectLst/>
                        <a:latin typeface="Arial"/>
                        <a:ea typeface="Arial"/>
                      </a:endParaRPr>
                    </a:p>
                  </a:txBody>
                  <a:tcPr marL="26953" marR="26953" marT="26953" marB="26953" anchor="ctr">
                    <a:solidFill>
                      <a:srgbClr val="F7B5A3"/>
                    </a:solidFill>
                  </a:tcPr>
                </a:tc>
              </a:tr>
            </a:tbl>
          </a:graphicData>
        </a:graphic>
      </p:graphicFrame>
      <p:sp>
        <p:nvSpPr>
          <p:cNvPr id="2" name="TextBox 1"/>
          <p:cNvSpPr txBox="1"/>
          <p:nvPr/>
        </p:nvSpPr>
        <p:spPr>
          <a:xfrm>
            <a:off x="2286000" y="76200"/>
            <a:ext cx="4408579" cy="707886"/>
          </a:xfrm>
          <a:prstGeom prst="rect">
            <a:avLst/>
          </a:prstGeom>
          <a:noFill/>
        </p:spPr>
        <p:txBody>
          <a:bodyPr wrap="none" rtlCol="0">
            <a:spAutoFit/>
          </a:bodyPr>
          <a:lstStyle/>
          <a:p>
            <a:r>
              <a:rPr lang="en-US" sz="4000" dirty="0" smtClean="0">
                <a:solidFill>
                  <a:srgbClr val="FFFF00"/>
                </a:solidFill>
              </a:rPr>
              <a:t>ABI: Bands 7-16 (IR) </a:t>
            </a:r>
            <a:endParaRPr lang="en-US" sz="4000" dirty="0">
              <a:solidFill>
                <a:srgbClr val="FFFF00"/>
              </a:solidFill>
            </a:endParaRPr>
          </a:p>
        </p:txBody>
      </p:sp>
      <p:sp>
        <p:nvSpPr>
          <p:cNvPr id="5" name="Rounded Rectangle 4"/>
          <p:cNvSpPr>
            <a:spLocks noChangeArrowheads="1"/>
          </p:cNvSpPr>
          <p:nvPr/>
        </p:nvSpPr>
        <p:spPr bwMode="auto">
          <a:xfrm>
            <a:off x="440685" y="6285186"/>
            <a:ext cx="8262629" cy="42041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400" b="1" dirty="0" smtClean="0">
                <a:solidFill>
                  <a:srgbClr val="000000"/>
                </a:solidFill>
              </a:rPr>
              <a:t>10 infrared bands on the ABI, four on heritage imager </a:t>
            </a:r>
            <a:endParaRPr lang="en-US" sz="2400" b="1" dirty="0">
              <a:solidFill>
                <a:srgbClr val="000000"/>
              </a:solidFill>
            </a:endParaRPr>
          </a:p>
        </p:txBody>
      </p:sp>
      <p:sp>
        <p:nvSpPr>
          <p:cNvPr id="6" name="5-Point Star 5"/>
          <p:cNvSpPr/>
          <p:nvPr/>
        </p:nvSpPr>
        <p:spPr>
          <a:xfrm>
            <a:off x="287143" y="26456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7" name="5-Point Star 6"/>
          <p:cNvSpPr/>
          <p:nvPr/>
        </p:nvSpPr>
        <p:spPr>
          <a:xfrm>
            <a:off x="251298" y="20574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5-Point Star 7"/>
          <p:cNvSpPr/>
          <p:nvPr/>
        </p:nvSpPr>
        <p:spPr>
          <a:xfrm>
            <a:off x="264373" y="4724400"/>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5-Point Star 8"/>
          <p:cNvSpPr/>
          <p:nvPr/>
        </p:nvSpPr>
        <p:spPr>
          <a:xfrm>
            <a:off x="256557" y="5429831"/>
            <a:ext cx="353043"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5682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1215393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AHI: Spectral (20-September-2015) </a:t>
            </a: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13</a:t>
            </a:fld>
            <a:endParaRPr lang="en-US">
              <a:solidFill>
                <a:prstClr val="black">
                  <a:tint val="75000"/>
                </a:prstClr>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02" y="1094739"/>
            <a:ext cx="8957298" cy="5610861"/>
          </a:xfrm>
        </p:spPr>
      </p:pic>
      <p:sp>
        <p:nvSpPr>
          <p:cNvPr id="3" name="Rectangle 2"/>
          <p:cNvSpPr/>
          <p:nvPr/>
        </p:nvSpPr>
        <p:spPr>
          <a:xfrm>
            <a:off x="0" y="1066800"/>
            <a:ext cx="6781800" cy="13716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495800" y="2514600"/>
            <a:ext cx="0" cy="1371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1600" y="2514600"/>
            <a:ext cx="0" cy="41910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874896"/>
            <a:ext cx="0" cy="28307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6705600"/>
            <a:ext cx="89916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0" y="3874896"/>
            <a:ext cx="4495800" cy="113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495800" y="2514600"/>
            <a:ext cx="4495800" cy="1130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19400" y="1625025"/>
            <a:ext cx="1281120" cy="584775"/>
          </a:xfrm>
          <a:prstGeom prst="rect">
            <a:avLst/>
          </a:prstGeom>
          <a:noFill/>
        </p:spPr>
        <p:txBody>
          <a:bodyPr wrap="none" rtlCol="0">
            <a:spAutoFit/>
          </a:bodyPr>
          <a:lstStyle/>
          <a:p>
            <a:r>
              <a:rPr lang="en-US" sz="3200" dirty="0" smtClean="0">
                <a:solidFill>
                  <a:srgbClr val="0070C0"/>
                </a:solidFill>
              </a:rPr>
              <a:t>Visible</a:t>
            </a:r>
            <a:endParaRPr lang="en-US" sz="3200" dirty="0">
              <a:solidFill>
                <a:srgbClr val="0070C0"/>
              </a:solidFill>
            </a:endParaRPr>
          </a:p>
        </p:txBody>
      </p:sp>
      <p:sp>
        <p:nvSpPr>
          <p:cNvPr id="24" name="TextBox 23"/>
          <p:cNvSpPr txBox="1"/>
          <p:nvPr/>
        </p:nvSpPr>
        <p:spPr>
          <a:xfrm rot="19596266">
            <a:off x="3763106" y="4173946"/>
            <a:ext cx="1184042" cy="461665"/>
          </a:xfrm>
          <a:prstGeom prst="rect">
            <a:avLst/>
          </a:prstGeom>
          <a:noFill/>
        </p:spPr>
        <p:txBody>
          <a:bodyPr wrap="none" rtlCol="0">
            <a:spAutoFit/>
          </a:bodyPr>
          <a:lstStyle/>
          <a:p>
            <a:r>
              <a:rPr lang="en-US" sz="2400" dirty="0" smtClean="0">
                <a:solidFill>
                  <a:srgbClr val="FF0000"/>
                </a:solidFill>
              </a:rPr>
              <a:t>Infrared</a:t>
            </a:r>
            <a:endParaRPr lang="en-US" sz="2400" dirty="0">
              <a:solidFill>
                <a:srgbClr val="FF0000"/>
              </a:solidFill>
            </a:endParaRPr>
          </a:p>
        </p:txBody>
      </p:sp>
      <p:cxnSp>
        <p:nvCxnSpPr>
          <p:cNvPr id="26" name="Straight Connector 25"/>
          <p:cNvCxnSpPr/>
          <p:nvPr/>
        </p:nvCxnSpPr>
        <p:spPr>
          <a:xfrm>
            <a:off x="6827854" y="1076848"/>
            <a:ext cx="0" cy="137160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2525904"/>
            <a:ext cx="0" cy="1284096"/>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781800" y="1076848"/>
            <a:ext cx="22098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81800" y="2438400"/>
            <a:ext cx="22098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0" y="2514600"/>
            <a:ext cx="44196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0" y="3810000"/>
            <a:ext cx="441960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327925" y="3048000"/>
            <a:ext cx="1948675" cy="461665"/>
          </a:xfrm>
          <a:prstGeom prst="rect">
            <a:avLst/>
          </a:prstGeom>
          <a:noFill/>
        </p:spPr>
        <p:txBody>
          <a:bodyPr wrap="none" rtlCol="0">
            <a:spAutoFit/>
          </a:bodyPr>
          <a:lstStyle/>
          <a:p>
            <a:r>
              <a:rPr lang="en-US" sz="2400" dirty="0" smtClean="0">
                <a:solidFill>
                  <a:srgbClr val="92D050"/>
                </a:solidFill>
              </a:rPr>
              <a:t>Near- infrared</a:t>
            </a:r>
            <a:endParaRPr lang="en-US" sz="2400" dirty="0">
              <a:solidFill>
                <a:srgbClr val="92D050"/>
              </a:solidFill>
            </a:endParaRPr>
          </a:p>
        </p:txBody>
      </p:sp>
    </p:spTree>
    <p:extLst>
      <p:ext uri="{BB962C8B-B14F-4D97-AF65-F5344CB8AC3E}">
        <p14:creationId xmlns:p14="http://schemas.microsoft.com/office/powerpoint/2010/main" val="94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0"/>
            <a:ext cx="6858000" cy="6858000"/>
          </a:xfr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14</a:t>
            </a:fld>
            <a:endParaRPr lang="en-US">
              <a:solidFill>
                <a:prstClr val="black">
                  <a:tint val="75000"/>
                </a:prstClr>
              </a:solidFill>
            </a:endParaRPr>
          </a:p>
        </p:txBody>
      </p:sp>
      <p:sp>
        <p:nvSpPr>
          <p:cNvPr id="2" name="Rectangle 1"/>
          <p:cNvSpPr/>
          <p:nvPr/>
        </p:nvSpPr>
        <p:spPr>
          <a:xfrm>
            <a:off x="990600" y="0"/>
            <a:ext cx="16764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19600" y="0"/>
            <a:ext cx="33528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0600" y="1676400"/>
            <a:ext cx="34290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676400"/>
            <a:ext cx="16764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3200" y="3429000"/>
            <a:ext cx="51054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90600" y="5105400"/>
            <a:ext cx="17145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57700" y="5105400"/>
            <a:ext cx="16764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077200" y="2209800"/>
            <a:ext cx="952184" cy="646331"/>
          </a:xfrm>
          <a:prstGeom prst="rect">
            <a:avLst/>
          </a:prstGeom>
          <a:noFill/>
        </p:spPr>
        <p:txBody>
          <a:bodyPr wrap="none" rtlCol="0">
            <a:spAutoFit/>
          </a:bodyPr>
          <a:lstStyle/>
          <a:p>
            <a:r>
              <a:rPr lang="en-US" dirty="0" smtClean="0"/>
              <a:t>Current </a:t>
            </a:r>
          </a:p>
          <a:p>
            <a:r>
              <a:rPr lang="en-US" dirty="0" smtClean="0"/>
              <a:t>GOES</a:t>
            </a:r>
            <a:endParaRPr lang="en-US" dirty="0"/>
          </a:p>
        </p:txBody>
      </p:sp>
      <p:sp>
        <p:nvSpPr>
          <p:cNvPr id="12" name="TextBox 11"/>
          <p:cNvSpPr txBox="1"/>
          <p:nvPr/>
        </p:nvSpPr>
        <p:spPr>
          <a:xfrm>
            <a:off x="8077200" y="3468469"/>
            <a:ext cx="803618" cy="646331"/>
          </a:xfrm>
          <a:prstGeom prst="rect">
            <a:avLst/>
          </a:prstGeom>
          <a:noFill/>
        </p:spPr>
        <p:txBody>
          <a:bodyPr wrap="none" rtlCol="0">
            <a:spAutoFit/>
          </a:bodyPr>
          <a:lstStyle/>
          <a:p>
            <a:r>
              <a:rPr lang="en-US" dirty="0" smtClean="0"/>
              <a:t>Future</a:t>
            </a:r>
          </a:p>
          <a:p>
            <a:r>
              <a:rPr lang="en-US" dirty="0" smtClean="0"/>
              <a:t>GOES</a:t>
            </a:r>
            <a:endParaRPr lang="en-US" dirty="0"/>
          </a:p>
        </p:txBody>
      </p:sp>
      <p:sp>
        <p:nvSpPr>
          <p:cNvPr id="13" name="Rectangle 12"/>
          <p:cNvSpPr/>
          <p:nvPr/>
        </p:nvSpPr>
        <p:spPr>
          <a:xfrm>
            <a:off x="7848600" y="3124200"/>
            <a:ext cx="1676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48600" y="1371600"/>
            <a:ext cx="1676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595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391632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Figure courtesy of K. </a:t>
            </a:r>
            <a:r>
              <a:rPr lang="en-US" sz="1600" dirty="0" err="1">
                <a:solidFill>
                  <a:srgbClr val="000000"/>
                </a:solidFill>
              </a:rPr>
              <a:t>Bedka</a:t>
            </a:r>
            <a:r>
              <a:rPr lang="en-US" sz="1600" dirty="0">
                <a:solidFill>
                  <a:srgbClr val="000000"/>
                </a:solidFill>
              </a:rPr>
              <a:t> and W. Feltz</a:t>
            </a:r>
          </a:p>
        </p:txBody>
      </p:sp>
    </p:spTree>
    <p:extLst>
      <p:ext uri="{BB962C8B-B14F-4D97-AF65-F5344CB8AC3E}">
        <p14:creationId xmlns:p14="http://schemas.microsoft.com/office/powerpoint/2010/main" val="2147324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391632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000000"/>
                </a:solidFill>
              </a:rPr>
              <a:t>Figure courtesy of K. </a:t>
            </a:r>
            <a:r>
              <a:rPr lang="en-US" sz="1600" dirty="0" err="1">
                <a:solidFill>
                  <a:srgbClr val="000000"/>
                </a:solidFill>
              </a:rPr>
              <a:t>Bedka</a:t>
            </a:r>
            <a:r>
              <a:rPr lang="en-US" sz="1600" dirty="0">
                <a:solidFill>
                  <a:srgbClr val="000000"/>
                </a:solidFill>
              </a:rPr>
              <a:t>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594033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17</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54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18</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300759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36082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46237"/>
            <a:ext cx="7543800" cy="5031656"/>
          </a:xfrm>
          <a:prstGeom prst="rect">
            <a:avLst/>
          </a:prstGeom>
          <a:ln>
            <a:solidFill>
              <a:schemeClr val="tx1"/>
            </a:solidFill>
          </a:ln>
        </p:spPr>
      </p:pic>
      <p:sp>
        <p:nvSpPr>
          <p:cNvPr id="11" name="Content Placeholder 3"/>
          <p:cNvSpPr>
            <a:spLocks noGrp="1"/>
          </p:cNvSpPr>
          <p:nvPr>
            <p:ph idx="1"/>
          </p:nvPr>
        </p:nvSpPr>
        <p:spPr>
          <a:xfrm>
            <a:off x="228600" y="152400"/>
            <a:ext cx="8229600" cy="4525963"/>
          </a:xfrm>
        </p:spPr>
        <p:txBody>
          <a:bodyPr/>
          <a:lstStyle/>
          <a:p>
            <a:pPr eaLnBrk="1" hangingPunct="1"/>
            <a:r>
              <a:rPr lang="en-US" dirty="0" smtClean="0">
                <a:solidFill>
                  <a:schemeClr val="bg1"/>
                </a:solidFill>
              </a:rPr>
              <a:t>GOES-R ABI</a:t>
            </a:r>
          </a:p>
          <a:p>
            <a:pPr lvl="1" eaLnBrk="1" hangingPunct="1"/>
            <a:r>
              <a:rPr lang="en-US" dirty="0" smtClean="0">
                <a:solidFill>
                  <a:schemeClr val="bg1"/>
                </a:solidFill>
              </a:rPr>
              <a:t>Spectral, Spatial and Temporal </a:t>
            </a:r>
          </a:p>
          <a:p>
            <a:pPr lvl="1" eaLnBrk="1" hangingPunct="1"/>
            <a:r>
              <a:rPr lang="en-US" dirty="0" smtClean="0">
                <a:solidFill>
                  <a:schemeClr val="bg1"/>
                </a:solidFill>
              </a:rPr>
              <a:t>Improved, Improved and Improved</a:t>
            </a: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
        <p:nvSpPr>
          <p:cNvPr id="3" name="TextBox 2"/>
          <p:cNvSpPr txBox="1"/>
          <p:nvPr/>
        </p:nvSpPr>
        <p:spPr>
          <a:xfrm>
            <a:off x="5145613" y="5410200"/>
            <a:ext cx="569387" cy="369332"/>
          </a:xfrm>
          <a:prstGeom prst="rect">
            <a:avLst/>
          </a:prstGeom>
          <a:noFill/>
        </p:spPr>
        <p:txBody>
          <a:bodyPr wrap="none" rtlCol="0">
            <a:spAutoFit/>
          </a:bodyPr>
          <a:lstStyle/>
          <a:p>
            <a:r>
              <a:rPr lang="en-US" dirty="0" smtClean="0"/>
              <a:t>Me!</a:t>
            </a:r>
            <a:endParaRPr lang="en-US" dirty="0"/>
          </a:p>
        </p:txBody>
      </p:sp>
      <p:sp>
        <p:nvSpPr>
          <p:cNvPr id="7" name="TextBox 6"/>
          <p:cNvSpPr txBox="1"/>
          <p:nvPr/>
        </p:nvSpPr>
        <p:spPr>
          <a:xfrm>
            <a:off x="7139637" y="2590800"/>
            <a:ext cx="556563" cy="369332"/>
          </a:xfrm>
          <a:prstGeom prst="rect">
            <a:avLst/>
          </a:prstGeom>
          <a:noFill/>
        </p:spPr>
        <p:txBody>
          <a:bodyPr wrap="none" rtlCol="0">
            <a:spAutoFit/>
          </a:bodyPr>
          <a:lstStyle/>
          <a:p>
            <a:r>
              <a:rPr lang="en-US" dirty="0" smtClean="0"/>
              <a:t>ABI</a:t>
            </a:r>
            <a:endParaRPr lang="en-US" dirty="0"/>
          </a:p>
        </p:txBody>
      </p:sp>
    </p:spTree>
    <p:extLst>
      <p:ext uri="{BB962C8B-B14F-4D97-AF65-F5344CB8AC3E}">
        <p14:creationId xmlns:p14="http://schemas.microsoft.com/office/powerpoint/2010/main" val="233144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43156" y="1676400"/>
            <a:ext cx="2310647" cy="646331"/>
          </a:xfrm>
          <a:prstGeom prst="rect">
            <a:avLst/>
          </a:prstGeom>
          <a:noFill/>
        </p:spPr>
        <p:txBody>
          <a:bodyPr wrap="square" rtlCol="0">
            <a:spAutoFit/>
          </a:bodyPr>
          <a:lstStyle/>
          <a:p>
            <a:r>
              <a:rPr lang="en-US" b="1" dirty="0" smtClean="0"/>
              <a:t>What’s this infrared image showing?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0"/>
            <a:ext cx="3429000" cy="6858000"/>
          </a:xfrm>
          <a:prstGeom prst="rect">
            <a:avLst/>
          </a:prstGeo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20</a:t>
            </a:fld>
            <a:endParaRPr lang="en-US">
              <a:solidFill>
                <a:prstClr val="black">
                  <a:tint val="75000"/>
                </a:prstClr>
              </a:solidFill>
            </a:endParaRPr>
          </a:p>
        </p:txBody>
      </p:sp>
      <p:sp>
        <p:nvSpPr>
          <p:cNvPr id="6" name="TextBox 5"/>
          <p:cNvSpPr txBox="1"/>
          <p:nvPr/>
        </p:nvSpPr>
        <p:spPr>
          <a:xfrm>
            <a:off x="8274667" y="6553200"/>
            <a:ext cx="824265" cy="369332"/>
          </a:xfrm>
          <a:prstGeom prst="rect">
            <a:avLst/>
          </a:prstGeom>
          <a:noFill/>
        </p:spPr>
        <p:txBody>
          <a:bodyPr wrap="none" rtlCol="0">
            <a:spAutoFit/>
          </a:bodyPr>
          <a:lstStyle/>
          <a:p>
            <a:r>
              <a:rPr lang="en-US" dirty="0" err="1">
                <a:solidFill>
                  <a:prstClr val="black"/>
                </a:solidFill>
              </a:rPr>
              <a:t>Rinjani</a:t>
            </a:r>
            <a:endParaRPr lang="en-US" dirty="0">
              <a:solidFill>
                <a:prstClr val="black"/>
              </a:solidFill>
            </a:endParaRP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38200" y="7815"/>
            <a:ext cx="3429000" cy="6858000"/>
          </a:xfrm>
        </p:spPr>
      </p:pic>
      <p:sp>
        <p:nvSpPr>
          <p:cNvPr id="10" name="TextBox 9"/>
          <p:cNvSpPr txBox="1"/>
          <p:nvPr/>
        </p:nvSpPr>
        <p:spPr>
          <a:xfrm>
            <a:off x="2743200" y="1066800"/>
            <a:ext cx="292068" cy="369332"/>
          </a:xfrm>
          <a:prstGeom prst="rect">
            <a:avLst/>
          </a:prstGeom>
          <a:noFill/>
        </p:spPr>
        <p:txBody>
          <a:bodyPr wrap="none" rtlCol="0">
            <a:spAutoFit/>
          </a:bodyPr>
          <a:lstStyle/>
          <a:p>
            <a:r>
              <a:rPr lang="en-US" b="1" dirty="0" smtClean="0"/>
              <a:t>?</a:t>
            </a:r>
            <a:endParaRPr lang="en-US" b="1" dirty="0"/>
          </a:p>
        </p:txBody>
      </p:sp>
      <p:sp>
        <p:nvSpPr>
          <p:cNvPr id="11" name="TextBox 10"/>
          <p:cNvSpPr txBox="1"/>
          <p:nvPr/>
        </p:nvSpPr>
        <p:spPr>
          <a:xfrm>
            <a:off x="2374932" y="3048000"/>
            <a:ext cx="292068" cy="369332"/>
          </a:xfrm>
          <a:prstGeom prst="rect">
            <a:avLst/>
          </a:prstGeom>
          <a:noFill/>
        </p:spPr>
        <p:txBody>
          <a:bodyPr wrap="none" rtlCol="0">
            <a:spAutoFit/>
          </a:bodyPr>
          <a:lstStyle/>
          <a:p>
            <a:r>
              <a:rPr lang="en-US" b="1" dirty="0" smtClean="0"/>
              <a:t>?</a:t>
            </a:r>
            <a:endParaRPr lang="en-US" b="1" dirty="0"/>
          </a:p>
        </p:txBody>
      </p:sp>
      <p:sp>
        <p:nvSpPr>
          <p:cNvPr id="12" name="TextBox 11"/>
          <p:cNvSpPr txBox="1"/>
          <p:nvPr/>
        </p:nvSpPr>
        <p:spPr>
          <a:xfrm>
            <a:off x="1524000" y="3059668"/>
            <a:ext cx="292068" cy="369332"/>
          </a:xfrm>
          <a:prstGeom prst="rect">
            <a:avLst/>
          </a:prstGeom>
          <a:noFill/>
        </p:spPr>
        <p:txBody>
          <a:bodyPr wrap="none" rtlCol="0">
            <a:spAutoFit/>
          </a:bodyPr>
          <a:lstStyle/>
          <a:p>
            <a:r>
              <a:rPr lang="en-US" b="1" dirty="0" smtClean="0"/>
              <a:t>?</a:t>
            </a:r>
            <a:endParaRPr lang="en-US" b="1" dirty="0"/>
          </a:p>
        </p:txBody>
      </p:sp>
      <p:sp>
        <p:nvSpPr>
          <p:cNvPr id="13" name="TextBox 12"/>
          <p:cNvSpPr txBox="1"/>
          <p:nvPr/>
        </p:nvSpPr>
        <p:spPr>
          <a:xfrm>
            <a:off x="3441732" y="3059668"/>
            <a:ext cx="292068" cy="369332"/>
          </a:xfrm>
          <a:prstGeom prst="rect">
            <a:avLst/>
          </a:prstGeom>
          <a:noFill/>
        </p:spPr>
        <p:txBody>
          <a:bodyPr wrap="none" rtlCol="0">
            <a:spAutoFit/>
          </a:bodyPr>
          <a:lstStyle/>
          <a:p>
            <a:r>
              <a:rPr lang="en-US" b="1" dirty="0" smtClean="0"/>
              <a:t>?</a:t>
            </a:r>
            <a:endParaRPr lang="en-US" b="1" dirty="0"/>
          </a:p>
        </p:txBody>
      </p:sp>
      <p:sp>
        <p:nvSpPr>
          <p:cNvPr id="14" name="TextBox 13"/>
          <p:cNvSpPr txBox="1"/>
          <p:nvPr/>
        </p:nvSpPr>
        <p:spPr>
          <a:xfrm>
            <a:off x="1308132" y="990600"/>
            <a:ext cx="292068" cy="369332"/>
          </a:xfrm>
          <a:prstGeom prst="rect">
            <a:avLst/>
          </a:prstGeom>
          <a:noFill/>
        </p:spPr>
        <p:txBody>
          <a:bodyPr wrap="none" rtlCol="0">
            <a:spAutoFit/>
          </a:bodyPr>
          <a:lstStyle/>
          <a:p>
            <a:r>
              <a:rPr lang="en-US" b="1" dirty="0" smtClean="0"/>
              <a:t>?</a:t>
            </a:r>
            <a:endParaRPr lang="en-US" b="1" dirty="0"/>
          </a:p>
        </p:txBody>
      </p:sp>
      <p:sp>
        <p:nvSpPr>
          <p:cNvPr id="15" name="TextBox 14"/>
          <p:cNvSpPr txBox="1"/>
          <p:nvPr/>
        </p:nvSpPr>
        <p:spPr>
          <a:xfrm>
            <a:off x="5334000" y="1066800"/>
            <a:ext cx="824265" cy="369332"/>
          </a:xfrm>
          <a:prstGeom prst="rect">
            <a:avLst/>
          </a:prstGeom>
          <a:noFill/>
        </p:spPr>
        <p:txBody>
          <a:bodyPr wrap="none" rtlCol="0">
            <a:spAutoFit/>
          </a:bodyPr>
          <a:lstStyle/>
          <a:p>
            <a:r>
              <a:rPr lang="en-US" b="1" dirty="0" smtClean="0"/>
              <a:t>Clouds</a:t>
            </a:r>
            <a:endParaRPr lang="en-US" b="1" dirty="0"/>
          </a:p>
        </p:txBody>
      </p:sp>
      <p:sp>
        <p:nvSpPr>
          <p:cNvPr id="16" name="TextBox 15"/>
          <p:cNvSpPr txBox="1"/>
          <p:nvPr/>
        </p:nvSpPr>
        <p:spPr>
          <a:xfrm>
            <a:off x="6575151" y="914400"/>
            <a:ext cx="1165640" cy="369332"/>
          </a:xfrm>
          <a:prstGeom prst="rect">
            <a:avLst/>
          </a:prstGeom>
          <a:noFill/>
        </p:spPr>
        <p:txBody>
          <a:bodyPr wrap="none" rtlCol="0">
            <a:spAutoFit/>
          </a:bodyPr>
          <a:lstStyle/>
          <a:p>
            <a:r>
              <a:rPr lang="en-US" b="1" dirty="0" smtClean="0"/>
              <a:t>Arc clouds</a:t>
            </a:r>
            <a:endParaRPr lang="en-US" b="1" dirty="0"/>
          </a:p>
        </p:txBody>
      </p:sp>
      <p:sp>
        <p:nvSpPr>
          <p:cNvPr id="17" name="TextBox 16"/>
          <p:cNvSpPr txBox="1"/>
          <p:nvPr/>
        </p:nvSpPr>
        <p:spPr>
          <a:xfrm>
            <a:off x="5508351" y="3135868"/>
            <a:ext cx="790601" cy="369332"/>
          </a:xfrm>
          <a:prstGeom prst="rect">
            <a:avLst/>
          </a:prstGeom>
          <a:noFill/>
        </p:spPr>
        <p:txBody>
          <a:bodyPr wrap="none" rtlCol="0">
            <a:spAutoFit/>
          </a:bodyPr>
          <a:lstStyle/>
          <a:p>
            <a:r>
              <a:rPr lang="en-US" b="1" dirty="0" smtClean="0"/>
              <a:t>Plume</a:t>
            </a:r>
            <a:endParaRPr lang="en-US" b="1" dirty="0"/>
          </a:p>
        </p:txBody>
      </p:sp>
      <p:sp>
        <p:nvSpPr>
          <p:cNvPr id="18" name="TextBox 17"/>
          <p:cNvSpPr txBox="1"/>
          <p:nvPr/>
        </p:nvSpPr>
        <p:spPr>
          <a:xfrm>
            <a:off x="6248400" y="3124200"/>
            <a:ext cx="1005403" cy="369332"/>
          </a:xfrm>
          <a:prstGeom prst="rect">
            <a:avLst/>
          </a:prstGeom>
          <a:noFill/>
        </p:spPr>
        <p:txBody>
          <a:bodyPr wrap="none" rtlCol="0">
            <a:spAutoFit/>
          </a:bodyPr>
          <a:lstStyle/>
          <a:p>
            <a:r>
              <a:rPr lang="en-US" b="1" dirty="0" smtClean="0"/>
              <a:t>Hot spot</a:t>
            </a:r>
            <a:endParaRPr lang="en-US" b="1" dirty="0"/>
          </a:p>
        </p:txBody>
      </p:sp>
      <p:sp>
        <p:nvSpPr>
          <p:cNvPr id="19" name="TextBox 18"/>
          <p:cNvSpPr txBox="1"/>
          <p:nvPr/>
        </p:nvSpPr>
        <p:spPr>
          <a:xfrm>
            <a:off x="7592887" y="3200400"/>
            <a:ext cx="643125" cy="369332"/>
          </a:xfrm>
          <a:prstGeom prst="rect">
            <a:avLst/>
          </a:prstGeom>
          <a:noFill/>
        </p:spPr>
        <p:txBody>
          <a:bodyPr wrap="none" rtlCol="0">
            <a:spAutoFit/>
          </a:bodyPr>
          <a:lstStyle/>
          <a:p>
            <a:r>
              <a:rPr lang="en-US" b="1" dirty="0" smtClean="0"/>
              <a:t>Land</a:t>
            </a:r>
            <a:endParaRPr lang="en-US" b="1" dirty="0"/>
          </a:p>
        </p:txBody>
      </p:sp>
      <p:sp>
        <p:nvSpPr>
          <p:cNvPr id="20" name="TextBox 19"/>
          <p:cNvSpPr txBox="1"/>
          <p:nvPr/>
        </p:nvSpPr>
        <p:spPr>
          <a:xfrm>
            <a:off x="3594132" y="3440668"/>
            <a:ext cx="292068" cy="369332"/>
          </a:xfrm>
          <a:prstGeom prst="rect">
            <a:avLst/>
          </a:prstGeom>
          <a:noFill/>
        </p:spPr>
        <p:txBody>
          <a:bodyPr wrap="none" rtlCol="0">
            <a:spAutoFit/>
          </a:bodyPr>
          <a:lstStyle/>
          <a:p>
            <a:r>
              <a:rPr lang="en-US" b="1" dirty="0" smtClean="0"/>
              <a:t>?</a:t>
            </a:r>
            <a:endParaRPr lang="en-US" b="1" dirty="0"/>
          </a:p>
        </p:txBody>
      </p:sp>
      <p:sp>
        <p:nvSpPr>
          <p:cNvPr id="22" name="TextBox 21"/>
          <p:cNvSpPr txBox="1"/>
          <p:nvPr/>
        </p:nvSpPr>
        <p:spPr>
          <a:xfrm>
            <a:off x="7543800" y="3516868"/>
            <a:ext cx="800219" cy="369332"/>
          </a:xfrm>
          <a:prstGeom prst="rect">
            <a:avLst/>
          </a:prstGeom>
          <a:noFill/>
        </p:spPr>
        <p:txBody>
          <a:bodyPr wrap="none" rtlCol="0">
            <a:spAutoFit/>
          </a:bodyPr>
          <a:lstStyle/>
          <a:p>
            <a:r>
              <a:rPr lang="en-US" b="1" dirty="0" smtClean="0"/>
              <a:t>Cooler</a:t>
            </a:r>
            <a:endParaRPr lang="en-US" b="1" dirty="0"/>
          </a:p>
        </p:txBody>
      </p:sp>
      <p:sp>
        <p:nvSpPr>
          <p:cNvPr id="23" name="TextBox 22"/>
          <p:cNvSpPr txBox="1"/>
          <p:nvPr/>
        </p:nvSpPr>
        <p:spPr>
          <a:xfrm>
            <a:off x="1295400" y="5634335"/>
            <a:ext cx="6515694" cy="461665"/>
          </a:xfrm>
          <a:prstGeom prst="rect">
            <a:avLst/>
          </a:prstGeom>
          <a:solidFill>
            <a:schemeClr val="bg1"/>
          </a:solidFill>
        </p:spPr>
        <p:txBody>
          <a:bodyPr wrap="none" rtlCol="0">
            <a:spAutoFit/>
          </a:bodyPr>
          <a:lstStyle/>
          <a:p>
            <a:r>
              <a:rPr lang="en-US" sz="2400" dirty="0" smtClean="0"/>
              <a:t>Improved spatial resolution of an advanced imager</a:t>
            </a:r>
            <a:endParaRPr lang="en-US" sz="2400" dirty="0"/>
          </a:p>
        </p:txBody>
      </p:sp>
      <p:sp>
        <p:nvSpPr>
          <p:cNvPr id="21" name="Title 1"/>
          <p:cNvSpPr txBox="1">
            <a:spLocks/>
          </p:cNvSpPr>
          <p:nvPr/>
        </p:nvSpPr>
        <p:spPr>
          <a:xfrm>
            <a:off x="-1600200" y="426720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MTSAT </a:t>
            </a:r>
          </a:p>
          <a:p>
            <a:r>
              <a:rPr lang="en-US" sz="4000" dirty="0" smtClean="0">
                <a:solidFill>
                  <a:schemeClr val="bg1"/>
                </a:solidFill>
              </a:rPr>
              <a:t>(older generation)</a:t>
            </a:r>
            <a:endParaRPr lang="en-US" sz="4000" dirty="0">
              <a:solidFill>
                <a:schemeClr val="bg1"/>
              </a:solidFill>
            </a:endParaRPr>
          </a:p>
        </p:txBody>
      </p:sp>
      <p:sp>
        <p:nvSpPr>
          <p:cNvPr id="24" name="Title 1"/>
          <p:cNvSpPr txBox="1">
            <a:spLocks/>
          </p:cNvSpPr>
          <p:nvPr/>
        </p:nvSpPr>
        <p:spPr>
          <a:xfrm>
            <a:off x="2514600" y="426720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AHI </a:t>
            </a:r>
          </a:p>
          <a:p>
            <a:r>
              <a:rPr lang="en-US" sz="4000" dirty="0" smtClean="0">
                <a:solidFill>
                  <a:schemeClr val="bg1"/>
                </a:solidFill>
              </a:rPr>
              <a:t>(new generation)</a:t>
            </a:r>
            <a:endParaRPr lang="en-US" sz="4000" dirty="0">
              <a:solidFill>
                <a:schemeClr val="bg1"/>
              </a:solidFill>
            </a:endParaRPr>
          </a:p>
        </p:txBody>
      </p:sp>
    </p:spTree>
    <p:extLst>
      <p:ext uri="{BB962C8B-B14F-4D97-AF65-F5344CB8AC3E}">
        <p14:creationId xmlns:p14="http://schemas.microsoft.com/office/powerpoint/2010/main" val="33827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2"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21</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184433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886200" y="3200400"/>
            <a:ext cx="1066800" cy="338554"/>
          </a:xfrm>
          <a:prstGeom prst="rect">
            <a:avLst/>
          </a:prstGeom>
          <a:noFill/>
        </p:spPr>
        <p:txBody>
          <a:bodyPr wrap="square" rtlCol="0">
            <a:spAutoFit/>
          </a:bodyPr>
          <a:lstStyle/>
          <a:p>
            <a:r>
              <a:rPr lang="en-US" sz="1600" dirty="0">
                <a:solidFill>
                  <a:prstClr val="white"/>
                </a:solidFill>
              </a:rPr>
              <a:t>15 min</a:t>
            </a:r>
          </a:p>
        </p:txBody>
      </p:sp>
      <p:sp>
        <p:nvSpPr>
          <p:cNvPr id="6" name="TextBox 5"/>
          <p:cNvSpPr txBox="1"/>
          <p:nvPr/>
        </p:nvSpPr>
        <p:spPr>
          <a:xfrm>
            <a:off x="45720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34290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55626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2741897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23</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822857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24</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6727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pPr>
                <a:defRPr/>
              </a:pPr>
              <a:t>25</a:t>
            </a:fld>
            <a:endParaRPr lang="en-US"/>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3647053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8458200" cy="5112385"/>
          </a:xfrm>
        </p:spPr>
        <p:txBody>
          <a:bodyPr>
            <a:noAutofit/>
          </a:bodyPr>
          <a:lstStyle/>
          <a:p>
            <a:pPr marL="0" indent="0">
              <a:buNone/>
              <a:defRPr/>
            </a:pPr>
            <a:r>
              <a:rPr lang="en-US" sz="2000" dirty="0" smtClean="0">
                <a:solidFill>
                  <a:schemeClr val="bg1"/>
                </a:solidFill>
              </a:rPr>
              <a:t>SRSOR in 2016 </a:t>
            </a:r>
            <a:r>
              <a:rPr lang="en-US" sz="2000" dirty="0">
                <a:solidFill>
                  <a:schemeClr val="bg1"/>
                </a:solidFill>
              </a:rPr>
              <a:t>include February 1- 25, and April 18 - May </a:t>
            </a:r>
            <a:r>
              <a:rPr lang="en-US" sz="2000" dirty="0" smtClean="0">
                <a:solidFill>
                  <a:schemeClr val="bg1"/>
                </a:solidFill>
              </a:rPr>
              <a:t>15: </a:t>
            </a:r>
          </a:p>
          <a:p>
            <a:pPr marL="457200" lvl="1" indent="0">
              <a:buNone/>
              <a:defRPr/>
            </a:pPr>
            <a:r>
              <a:rPr lang="en-US" sz="1800" dirty="0">
                <a:solidFill>
                  <a:schemeClr val="bg1"/>
                </a:solidFill>
                <a:hlinkClick r:id="rId3"/>
              </a:rPr>
              <a:t>http://</a:t>
            </a:r>
            <a:r>
              <a:rPr lang="en-US" sz="1800" dirty="0" smtClean="0">
                <a:solidFill>
                  <a:schemeClr val="bg1"/>
                </a:solidFill>
                <a:hlinkClick r:id="rId3"/>
              </a:rPr>
              <a:t>cimss.ssec.wisc.edu/goes/srsor2016/GOES-14_SRSOR.html</a:t>
            </a:r>
            <a:endParaRPr lang="en-US" sz="18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i="1" dirty="0" smtClean="0">
                <a:solidFill>
                  <a:schemeClr val="bg1"/>
                </a:solidFill>
              </a:rPr>
              <a:t/>
            </a:r>
            <a:br>
              <a:rPr lang="en-US" sz="2000" i="1" dirty="0" smtClean="0">
                <a:solidFill>
                  <a:schemeClr val="bg1"/>
                </a:solidFill>
              </a:rPr>
            </a:br>
            <a:r>
              <a:rPr lang="en-US" sz="2000" dirty="0" smtClean="0">
                <a:solidFill>
                  <a:schemeClr val="bg1"/>
                </a:solidFill>
              </a:rPr>
              <a:t>GOES-14 </a:t>
            </a:r>
            <a:r>
              <a:rPr lang="en-US" sz="2000" dirty="0">
                <a:solidFill>
                  <a:schemeClr val="bg1"/>
                </a:solidFill>
              </a:rPr>
              <a:t>provided very unique data and offered a glimpse into the possibilities that will be provided by the ABI on GOES-R in one minute mesoscale </a:t>
            </a:r>
            <a:r>
              <a:rPr lang="en-US" sz="2000" dirty="0" smtClean="0">
                <a:solidFill>
                  <a:schemeClr val="bg1"/>
                </a:solidFill>
              </a:rPr>
              <a:t>imagery (lows, fires, convection, fog, smoke, hurricanes, etc.)</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26</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150" y="3505200"/>
            <a:ext cx="4418650" cy="3310546"/>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1076"/>
          <a:stretch/>
        </p:blipFill>
        <p:spPr>
          <a:xfrm>
            <a:off x="76200" y="3494408"/>
            <a:ext cx="4380782" cy="3321337"/>
          </a:xfrm>
          <a:prstGeom prst="rect">
            <a:avLst/>
          </a:prstGeom>
        </p:spPr>
      </p:pic>
    </p:spTree>
    <p:extLst>
      <p:ext uri="{BB962C8B-B14F-4D97-AF65-F5344CB8AC3E}">
        <p14:creationId xmlns:p14="http://schemas.microsoft.com/office/powerpoint/2010/main" val="2537071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MTSAT (old generation) and</a:t>
            </a:r>
            <a:br>
              <a:rPr lang="en-US" dirty="0" smtClean="0"/>
            </a:br>
            <a:r>
              <a:rPr lang="en-US" dirty="0" smtClean="0"/>
              <a:t> </a:t>
            </a:r>
            <a:r>
              <a:rPr lang="en-US" dirty="0"/>
              <a:t>AHI </a:t>
            </a:r>
            <a:r>
              <a:rPr lang="en-US" dirty="0" smtClean="0"/>
              <a:t>(advanced imager)</a:t>
            </a:r>
            <a:br>
              <a:rPr lang="en-US" dirty="0" smtClean="0"/>
            </a:b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27</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50" y="1447800"/>
            <a:ext cx="8941550" cy="4474491"/>
          </a:xfrm>
        </p:spPr>
      </p:pic>
      <p:sp>
        <p:nvSpPr>
          <p:cNvPr id="8" name="TextBox 7"/>
          <p:cNvSpPr txBox="1"/>
          <p:nvPr/>
        </p:nvSpPr>
        <p:spPr>
          <a:xfrm>
            <a:off x="762000" y="6400800"/>
            <a:ext cx="1841338" cy="369332"/>
          </a:xfrm>
          <a:prstGeom prst="rect">
            <a:avLst/>
          </a:prstGeom>
          <a:noFill/>
        </p:spPr>
        <p:txBody>
          <a:bodyPr wrap="none" rtlCol="0">
            <a:spAutoFit/>
          </a:bodyPr>
          <a:lstStyle/>
          <a:p>
            <a:r>
              <a:rPr lang="en-US" dirty="0" err="1" smtClean="0">
                <a:solidFill>
                  <a:prstClr val="black"/>
                </a:solidFill>
              </a:rPr>
              <a:t>Manum</a:t>
            </a:r>
            <a:r>
              <a:rPr lang="en-US" dirty="0" smtClean="0">
                <a:solidFill>
                  <a:prstClr val="black"/>
                </a:solidFill>
              </a:rPr>
              <a:t> (volcano)</a:t>
            </a:r>
            <a:endParaRPr lang="en-US" dirty="0">
              <a:solidFill>
                <a:prstClr val="black"/>
              </a:solidFill>
            </a:endParaRPr>
          </a:p>
        </p:txBody>
      </p:sp>
      <p:sp>
        <p:nvSpPr>
          <p:cNvPr id="3" name="TextBox 2"/>
          <p:cNvSpPr txBox="1"/>
          <p:nvPr/>
        </p:nvSpPr>
        <p:spPr>
          <a:xfrm>
            <a:off x="1999207" y="6019800"/>
            <a:ext cx="5163593" cy="369332"/>
          </a:xfrm>
          <a:prstGeom prst="rect">
            <a:avLst/>
          </a:prstGeom>
          <a:noFill/>
        </p:spPr>
        <p:txBody>
          <a:bodyPr wrap="none" rtlCol="0">
            <a:spAutoFit/>
          </a:bodyPr>
          <a:lstStyle/>
          <a:p>
            <a:r>
              <a:rPr lang="en-US" dirty="0" smtClean="0"/>
              <a:t>Differences in the scanning intervals between images</a:t>
            </a:r>
            <a:endParaRPr lang="en-US" dirty="0"/>
          </a:p>
        </p:txBody>
      </p:sp>
    </p:spTree>
    <p:extLst>
      <p:ext uri="{BB962C8B-B14F-4D97-AF65-F5344CB8AC3E}">
        <p14:creationId xmlns:p14="http://schemas.microsoft.com/office/powerpoint/2010/main" val="2587441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219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5257800" cy="4525962"/>
          </a:xfrm>
        </p:spPr>
        <p:txBody>
          <a:bodyPr/>
          <a:lstStyle/>
          <a:p>
            <a:pPr eaLnBrk="1" hangingPunct="1"/>
            <a:r>
              <a:rPr lang="en-US" sz="2400" dirty="0" smtClean="0">
                <a:solidFill>
                  <a:schemeClr val="bg1"/>
                </a:solidFill>
              </a:rPr>
              <a:t>The ABI on GOES-R will improve over the current instrument in many aspects: </a:t>
            </a:r>
          </a:p>
          <a:p>
            <a:pPr lvl="1" eaLnBrk="1" hangingPunct="1"/>
            <a:r>
              <a:rPr lang="en-US" sz="2400" dirty="0">
                <a:solidFill>
                  <a:schemeClr val="bg1"/>
                </a:solidFill>
              </a:rPr>
              <a:t>S</a:t>
            </a:r>
            <a:r>
              <a:rPr lang="en-US" sz="2400" dirty="0" smtClean="0">
                <a:solidFill>
                  <a:schemeClr val="bg1"/>
                </a:solidFill>
              </a:rPr>
              <a:t>patial, temporal, spectral, calibration, etc.</a:t>
            </a:r>
          </a:p>
          <a:p>
            <a:pPr eaLnBrk="1" hangingPunct="1"/>
            <a:endParaRPr lang="en-US" sz="1000" dirty="0" smtClean="0">
              <a:solidFill>
                <a:schemeClr val="bg1"/>
              </a:solidFill>
            </a:endParaRPr>
          </a:p>
          <a:p>
            <a:pPr eaLnBrk="1" hangingPunct="1"/>
            <a:r>
              <a:rPr lang="en-US" sz="24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28</a:t>
            </a:fld>
            <a:endParaRPr lang="en-US" dirty="0" smtClean="0">
              <a:solidFill>
                <a:srgbClr val="000000"/>
              </a:solidFill>
            </a:endParaRPr>
          </a:p>
        </p:txBody>
      </p:sp>
      <p:sp>
        <p:nvSpPr>
          <p:cNvPr id="5" name="Rectangle 3"/>
          <p:cNvSpPr txBox="1">
            <a:spLocks noChangeArrowheads="1"/>
          </p:cNvSpPr>
          <p:nvPr/>
        </p:nvSpPr>
        <p:spPr bwMode="auto">
          <a:xfrm>
            <a:off x="177617" y="4618038"/>
            <a:ext cx="88392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kern="0" dirty="0" smtClean="0">
                <a:solidFill>
                  <a:srgbClr val="FFFFFF"/>
                </a:solidFill>
              </a:rPr>
              <a:t>The ABI builds on previous experience/instruments</a:t>
            </a:r>
            <a:br>
              <a:rPr lang="en-US" sz="2400" kern="0" dirty="0" smtClean="0">
                <a:solidFill>
                  <a:srgbClr val="FFFFFF"/>
                </a:solidFill>
              </a:rPr>
            </a:br>
            <a:endParaRPr lang="en-US" sz="2400" kern="0" dirty="0" smtClean="0">
              <a:solidFill>
                <a:srgbClr val="FFFFFF"/>
              </a:solidFill>
            </a:endParaRPr>
          </a:p>
          <a:p>
            <a:pPr eaLnBrk="1" hangingPunct="1"/>
            <a:r>
              <a:rPr lang="en-US" sz="2400" kern="0" dirty="0" smtClean="0">
                <a:solidFill>
                  <a:srgbClr val="FFFFFF"/>
                </a:solidFill>
              </a:rPr>
              <a:t>Similar imagers by Europe, Japan, Korea, etc.  </a:t>
            </a:r>
          </a:p>
          <a:p>
            <a:pPr lvl="1" eaLnBrk="1" hangingPunct="1"/>
            <a:r>
              <a:rPr lang="en-US" sz="2400" kern="0" dirty="0" smtClean="0">
                <a:solidFill>
                  <a:srgbClr val="FFFFFF"/>
                </a:solidFill>
              </a:rPr>
              <a:t>ABI-like coverage of most of the globe! </a:t>
            </a:r>
          </a:p>
          <a:p>
            <a:pPr lvl="1" eaLnBrk="1" hangingPunct="1"/>
            <a:endParaRPr lang="en-US" sz="600" kern="0" dirty="0" smtClean="0">
              <a:solidFill>
                <a:srgbClr val="FFFFFF"/>
              </a:solidFill>
            </a:endParaRPr>
          </a:p>
          <a:p>
            <a:pPr eaLnBrk="1" hangingPunct="1"/>
            <a:endParaRPr lang="en-US" sz="1000" kern="0" dirty="0" smtClean="0">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28600"/>
            <a:ext cx="4038600" cy="4038600"/>
          </a:xfrm>
          <a:prstGeom prst="rect">
            <a:avLst/>
          </a:prstGeom>
        </p:spPr>
      </p:pic>
      <p:sp>
        <p:nvSpPr>
          <p:cNvPr id="3" name="TextBox 2"/>
          <p:cNvSpPr txBox="1"/>
          <p:nvPr/>
        </p:nvSpPr>
        <p:spPr>
          <a:xfrm>
            <a:off x="5486400" y="4264223"/>
            <a:ext cx="3744358" cy="307777"/>
          </a:xfrm>
          <a:prstGeom prst="rect">
            <a:avLst/>
          </a:prstGeom>
          <a:noFill/>
        </p:spPr>
        <p:txBody>
          <a:bodyPr wrap="none" rtlCol="0">
            <a:spAutoFit/>
          </a:bodyPr>
          <a:lstStyle/>
          <a:p>
            <a:r>
              <a:rPr lang="en-US" sz="1400" i="1" dirty="0">
                <a:solidFill>
                  <a:srgbClr val="000000"/>
                </a:solidFill>
              </a:rPr>
              <a:t>Thanks to JMA, Yasuhiko Sumida and SSEC</a:t>
            </a:r>
          </a:p>
        </p:txBody>
      </p:sp>
    </p:spTree>
    <p:extLst>
      <p:ext uri="{BB962C8B-B14F-4D97-AF65-F5344CB8AC3E}">
        <p14:creationId xmlns:p14="http://schemas.microsoft.com/office/powerpoint/2010/main" val="3910771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29</a:t>
            </a:fld>
            <a:endParaRPr lang="en-US" dirty="0"/>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381000" y="685800"/>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4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400" dirty="0" smtClean="0">
                <a:solidFill>
                  <a:srgbClr val="FFFFFF"/>
                </a:solidFill>
              </a:rPr>
              <a:t>Impact areas include, but are not limited to: weather, Numerical Weather Prediction, severe weather, hazards (volcanic ash plumes), aviation, environmental (fires), health (smoke), oceanographic, cryosphere, land, etc.</a:t>
            </a:r>
          </a:p>
          <a:p>
            <a:pPr marL="0" indent="0" eaLnBrk="1" hangingPunct="1">
              <a:buFontTx/>
              <a:buNone/>
              <a:defRPr/>
            </a:pPr>
            <a:endParaRPr lang="en-US" sz="1000" dirty="0">
              <a:solidFill>
                <a:srgbClr val="FFFFFF"/>
              </a:solidFill>
            </a:endParaRPr>
          </a:p>
          <a:p>
            <a:pPr marL="0" indent="0" eaLnBrk="1" hangingPunct="1">
              <a:buFontTx/>
              <a:buNone/>
              <a:defRPr/>
            </a:pPr>
            <a:r>
              <a:rPr lang="en-US" sz="2400" dirty="0" smtClean="0">
                <a:solidFill>
                  <a:srgbClr val="FFFFFF"/>
                </a:solidFill>
              </a:rPr>
              <a:t>Part of a global constellation. </a:t>
            </a:r>
          </a:p>
          <a:p>
            <a:pPr marL="0" indent="0" eaLnBrk="1" hangingPunct="1">
              <a:buFontTx/>
              <a:buNone/>
              <a:defRPr/>
            </a:pPr>
            <a:endParaRPr lang="en-US" sz="1000" dirty="0">
              <a:solidFill>
                <a:srgbClr val="FFFFFF"/>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942"/>
          <a:stretch/>
        </p:blipFill>
        <p:spPr>
          <a:xfrm>
            <a:off x="4661775" y="4721524"/>
            <a:ext cx="4253625" cy="20949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942"/>
          <a:stretch/>
        </p:blipFill>
        <p:spPr>
          <a:xfrm>
            <a:off x="228600" y="4721524"/>
            <a:ext cx="4253625" cy="2094926"/>
          </a:xfrm>
          <a:prstGeom prst="rect">
            <a:avLst/>
          </a:prstGeom>
        </p:spPr>
      </p:pic>
    </p:spTree>
    <p:extLst>
      <p:ext uri="{BB962C8B-B14F-4D97-AF65-F5344CB8AC3E}">
        <p14:creationId xmlns:p14="http://schemas.microsoft.com/office/powerpoint/2010/main" val="1374993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27" y="0"/>
            <a:ext cx="8659906"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768" y="1752600"/>
            <a:ext cx="5117432" cy="4191000"/>
          </a:xfrm>
          <a:prstGeom prst="rect">
            <a:avLst/>
          </a:prstGeom>
        </p:spPr>
      </p:pic>
      <p:sp>
        <p:nvSpPr>
          <p:cNvPr id="5" name="TextBox 4"/>
          <p:cNvSpPr txBox="1"/>
          <p:nvPr/>
        </p:nvSpPr>
        <p:spPr>
          <a:xfrm>
            <a:off x="5996637" y="5638800"/>
            <a:ext cx="556563" cy="369332"/>
          </a:xfrm>
          <a:prstGeom prst="rect">
            <a:avLst/>
          </a:prstGeom>
          <a:noFill/>
        </p:spPr>
        <p:txBody>
          <a:bodyPr wrap="none" rtlCol="0">
            <a:spAutoFit/>
          </a:bodyPr>
          <a:lstStyle/>
          <a:p>
            <a:r>
              <a:rPr lang="en-US" dirty="0" smtClean="0"/>
              <a:t>ABI</a:t>
            </a:r>
            <a:endParaRPr lang="en-US" dirty="0"/>
          </a:p>
        </p:txBody>
      </p:sp>
    </p:spTree>
    <p:extLst>
      <p:ext uri="{BB962C8B-B14F-4D97-AF65-F5344CB8AC3E}">
        <p14:creationId xmlns:p14="http://schemas.microsoft.com/office/powerpoint/2010/main" val="14290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GOES-R Series web site </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30</a:t>
            </a:fld>
            <a:endParaRPr lang="en-US" smtClean="0">
              <a:solidFill>
                <a:srgbClr val="000000"/>
              </a:solidFill>
            </a:endParaRPr>
          </a:p>
        </p:txBody>
      </p:sp>
      <p:sp>
        <p:nvSpPr>
          <p:cNvPr id="104453" name="TextBox 2"/>
          <p:cNvSpPr txBox="1">
            <a:spLocks noChangeArrowheads="1"/>
          </p:cNvSpPr>
          <p:nvPr/>
        </p:nvSpPr>
        <p:spPr bwMode="auto">
          <a:xfrm>
            <a:off x="64770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algn="r" eaLnBrk="1" hangingPunct="1"/>
            <a:r>
              <a:rPr lang="en-US" dirty="0">
                <a:solidFill>
                  <a:schemeClr val="bg1"/>
                </a:solidFill>
              </a:rPr>
              <a:t>http://</a:t>
            </a:r>
            <a:r>
              <a:rPr lang="en-US" dirty="0" smtClean="0">
                <a:solidFill>
                  <a:schemeClr val="bg1"/>
                </a:solidFill>
              </a:rPr>
              <a:t>www.goes-r.gov</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228599" y="1905001"/>
            <a:ext cx="6287361" cy="4771738"/>
          </a:xfrm>
          <a:prstGeom prst="rect">
            <a:avLst/>
          </a:prstGeom>
        </p:spPr>
      </p:pic>
    </p:spTree>
    <p:extLst>
      <p:ext uri="{BB962C8B-B14F-4D97-AF65-F5344CB8AC3E}">
        <p14:creationId xmlns:p14="http://schemas.microsoft.com/office/powerpoint/2010/main" val="3744650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dirty="0" smtClean="0">
                <a:solidFill>
                  <a:schemeClr val="bg1"/>
                </a:solidFill>
              </a:rPr>
              <a:t>Applications Technology Satellite (ATS)-1 was the first geostationary imager, launched 6 December  1966. Imaging instrument designer and SSEC co-founder, Verner E. Suomi, proclaimed, </a:t>
            </a:r>
            <a:r>
              <a:rPr lang="en-US" sz="2800" dirty="0">
                <a:solidFill>
                  <a:schemeClr val="bg1"/>
                </a:solidFill>
              </a:rPr>
              <a:t>“</a:t>
            </a:r>
            <a:r>
              <a:rPr lang="en-US" sz="2800" i="1" dirty="0">
                <a:solidFill>
                  <a:schemeClr val="bg1"/>
                </a:solidFill>
              </a:rPr>
              <a:t>the clouds move, not the satellite</a:t>
            </a:r>
            <a:r>
              <a:rPr lang="en-US" sz="2800" dirty="0">
                <a:solidFill>
                  <a:schemeClr val="bg1"/>
                </a:solidFill>
              </a:rPr>
              <a:t>”.</a:t>
            </a:r>
            <a:endParaRPr lang="en-US" sz="2800" dirty="0" smtClean="0">
              <a:solidFill>
                <a:schemeClr val="bg1"/>
              </a:solidFill>
            </a:endParaRP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4" y="3429000"/>
            <a:ext cx="4930707"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pPr eaLnBrk="1" hangingPunct="1"/>
              <a:t>4</a:t>
            </a:fld>
            <a:endParaRPr lang="en-US" smtClean="0"/>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11 December  1966</a:t>
            </a:r>
          </a:p>
        </p:txBody>
      </p:sp>
    </p:spTree>
    <p:extLst>
      <p:ext uri="{BB962C8B-B14F-4D97-AF65-F5344CB8AC3E}">
        <p14:creationId xmlns:p14="http://schemas.microsoft.com/office/powerpoint/2010/main" val="325891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414452"/>
            <a:ext cx="8229600" cy="857250"/>
          </a:xfrm>
        </p:spPr>
        <p:txBody>
          <a:bodyPr/>
          <a:lstStyle/>
          <a:p>
            <a:r>
              <a:rPr lang="en-US" sz="3000" dirty="0"/>
              <a:t>A History of GOES </a:t>
            </a:r>
            <a:r>
              <a:rPr lang="en-US" sz="3000" dirty="0" smtClean="0"/>
              <a:t>“Weather” </a:t>
            </a:r>
            <a:r>
              <a:rPr lang="en-US" sz="3000" dirty="0"/>
              <a:t>Satellites</a:t>
            </a:r>
            <a:br>
              <a:rPr lang="en-US" sz="3000" dirty="0"/>
            </a:br>
            <a:endParaRPr lang="en-US" sz="3000" dirty="0"/>
          </a:p>
        </p:txBody>
      </p:sp>
      <p:sp>
        <p:nvSpPr>
          <p:cNvPr id="2" name="Slide Number Placeholder 1"/>
          <p:cNvSpPr>
            <a:spLocks noGrp="1"/>
          </p:cNvSpPr>
          <p:nvPr>
            <p:ph type="sldNum" sz="quarter" idx="12"/>
          </p:nvPr>
        </p:nvSpPr>
        <p:spPr>
          <a:xfrm>
            <a:off x="7010400" y="6533270"/>
            <a:ext cx="2133600" cy="274637"/>
          </a:xfrm>
        </p:spPr>
        <p:txBody>
          <a:bodyPr/>
          <a:lstStyle/>
          <a:p>
            <a:pPr>
              <a:defRPr/>
            </a:pPr>
            <a:fld id="{6ECF5EF8-31B4-4F78-B46E-860652303D3D}" type="slidenum">
              <a:rPr lang="en-US" smtClean="0">
                <a:solidFill>
                  <a:prstClr val="white"/>
                </a:solidFill>
              </a:rPr>
              <a:pPr>
                <a:defRPr/>
              </a:pPr>
              <a:t>5</a:t>
            </a:fld>
            <a:endParaRPr lang="en-US" dirty="0">
              <a:solidFill>
                <a:prstClr val="white"/>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1" y="1284698"/>
            <a:ext cx="8801288" cy="4958058"/>
          </a:xfrm>
          <a:prstGeom prst="rect">
            <a:avLst/>
          </a:prstGeom>
        </p:spPr>
      </p:pic>
      <p:sp>
        <p:nvSpPr>
          <p:cNvPr id="5" name="TextBox 4"/>
          <p:cNvSpPr txBox="1"/>
          <p:nvPr/>
        </p:nvSpPr>
        <p:spPr>
          <a:xfrm>
            <a:off x="76200" y="2057400"/>
            <a:ext cx="729687" cy="830997"/>
          </a:xfrm>
          <a:prstGeom prst="rect">
            <a:avLst/>
          </a:prstGeom>
          <a:noFill/>
        </p:spPr>
        <p:txBody>
          <a:bodyPr wrap="none" rtlCol="0">
            <a:spAutoFit/>
          </a:bodyPr>
          <a:lstStyle/>
          <a:p>
            <a:r>
              <a:rPr lang="en-US" sz="2400" dirty="0" smtClean="0">
                <a:solidFill>
                  <a:schemeClr val="bg1"/>
                </a:solidFill>
              </a:rPr>
              <a:t>ATS</a:t>
            </a:r>
          </a:p>
          <a:p>
            <a:r>
              <a:rPr lang="en-US" sz="2400" dirty="0" smtClean="0">
                <a:solidFill>
                  <a:schemeClr val="bg1"/>
                </a:solidFill>
              </a:rPr>
              <a:t>SMS</a:t>
            </a:r>
            <a:endParaRPr lang="en-US" sz="2400" dirty="0">
              <a:solidFill>
                <a:schemeClr val="bg1"/>
              </a:solidFill>
            </a:endParaRPr>
          </a:p>
        </p:txBody>
      </p:sp>
    </p:spTree>
    <p:extLst>
      <p:ext uri="{BB962C8B-B14F-4D97-AF65-F5344CB8AC3E}">
        <p14:creationId xmlns:p14="http://schemas.microsoft.com/office/powerpoint/2010/main" val="40485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8290" y="2102601"/>
            <a:ext cx="8945710" cy="2021066"/>
          </a:xfrm>
          <a:prstGeom prst="rect">
            <a:avLst/>
          </a:prstGeom>
          <a:solidFill>
            <a:schemeClr val="bg1">
              <a:lumMod val="6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6"/>
          <p:cNvSpPr txBox="1">
            <a:spLocks noChangeArrowheads="1"/>
          </p:cNvSpPr>
          <p:nvPr/>
        </p:nvSpPr>
        <p:spPr>
          <a:xfrm>
            <a:off x="1940458" y="83551"/>
            <a:ext cx="5146749" cy="628650"/>
          </a:xfrm>
          <a:prstGeom prst="rect">
            <a:avLst/>
          </a:prstGeom>
        </p:spPr>
        <p:txBody>
          <a:bodyPr/>
          <a:lstStyle/>
          <a:p>
            <a:pPr algn="ctr" defTabSz="457200" fontAlgn="base">
              <a:spcBef>
                <a:spcPct val="0"/>
              </a:spcBef>
              <a:spcAft>
                <a:spcPct val="0"/>
              </a:spcAft>
              <a:defRPr/>
            </a:pPr>
            <a:r>
              <a:rPr lang="en-US" sz="3600" b="1" kern="0" dirty="0">
                <a:solidFill>
                  <a:prstClr val="white"/>
                </a:solidFill>
                <a:effectLst>
                  <a:outerShdw blurRad="38100" dist="38100" dir="2700000" algn="tl">
                    <a:srgbClr val="000000">
                      <a:alpha val="43137"/>
                    </a:srgbClr>
                  </a:outerShdw>
                </a:effectLst>
                <a:ea typeface="MS PGothic" panose="020B0600070205080204" pitchFamily="34" charset="-128"/>
              </a:rPr>
              <a:t>Why GOES-R ?</a:t>
            </a:r>
          </a:p>
        </p:txBody>
      </p:sp>
      <p:pic>
        <p:nvPicPr>
          <p:cNvPr id="19" name="Picture 17"/>
          <p:cNvPicPr>
            <a:picLocks noChangeAspect="1" noChangeArrowheads="1"/>
          </p:cNvPicPr>
          <p:nvPr/>
        </p:nvPicPr>
        <p:blipFill>
          <a:blip r:embed="rId3" cstate="print"/>
          <a:srcRect/>
          <a:stretch>
            <a:fillRect/>
          </a:stretch>
        </p:blipFill>
        <p:spPr bwMode="auto">
          <a:xfrm>
            <a:off x="7383499" y="2668181"/>
            <a:ext cx="1506035" cy="1341935"/>
          </a:xfrm>
          <a:prstGeom prst="rect">
            <a:avLst/>
          </a:prstGeom>
          <a:noFill/>
          <a:ln w="9525">
            <a:noFill/>
            <a:miter lim="800000"/>
            <a:headEnd/>
            <a:tailEnd/>
          </a:ln>
        </p:spPr>
      </p:pic>
      <p:pic>
        <p:nvPicPr>
          <p:cNvPr id="20" name="Picture 18" descr="msm_mag_110799"/>
          <p:cNvPicPr>
            <a:picLocks noChangeAspect="1" noChangeArrowheads="1"/>
          </p:cNvPicPr>
          <p:nvPr/>
        </p:nvPicPr>
        <p:blipFill>
          <a:blip r:embed="rId4" cstate="print"/>
          <a:srcRect/>
          <a:stretch>
            <a:fillRect/>
          </a:stretch>
        </p:blipFill>
        <p:spPr bwMode="auto">
          <a:xfrm>
            <a:off x="4975593" y="2627993"/>
            <a:ext cx="1936370" cy="1333610"/>
          </a:xfrm>
          <a:prstGeom prst="rect">
            <a:avLst/>
          </a:prstGeom>
          <a:noFill/>
          <a:ln w="9525">
            <a:noFill/>
            <a:miter lim="800000"/>
            <a:headEnd/>
            <a:tailEnd/>
          </a:ln>
        </p:spPr>
      </p:pic>
      <p:sp>
        <p:nvSpPr>
          <p:cNvPr id="23" name="Text Box 21"/>
          <p:cNvSpPr txBox="1">
            <a:spLocks noChangeArrowheads="1"/>
          </p:cNvSpPr>
          <p:nvPr/>
        </p:nvSpPr>
        <p:spPr bwMode="auto">
          <a:xfrm>
            <a:off x="107825" y="4133581"/>
            <a:ext cx="2145473"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smtClean="0">
                <a:solidFill>
                  <a:srgbClr val="FFC000"/>
                </a:solidFill>
                <a:ea typeface="MS PGothic" panose="020B0600070205080204" pitchFamily="34" charset="-128"/>
              </a:rPr>
              <a:t>Visible </a:t>
            </a:r>
            <a:r>
              <a:rPr lang="en-US" b="1" i="1" dirty="0">
                <a:solidFill>
                  <a:srgbClr val="FFC000"/>
                </a:solidFill>
                <a:ea typeface="MS PGothic" panose="020B0600070205080204" pitchFamily="34" charset="-128"/>
              </a:rPr>
              <a:t>&amp; IR Imagery</a:t>
            </a:r>
          </a:p>
        </p:txBody>
      </p:sp>
      <p:sp>
        <p:nvSpPr>
          <p:cNvPr id="24" name="Text Box 22"/>
          <p:cNvSpPr txBox="1">
            <a:spLocks noChangeArrowheads="1"/>
          </p:cNvSpPr>
          <p:nvPr/>
        </p:nvSpPr>
        <p:spPr bwMode="auto">
          <a:xfrm>
            <a:off x="2359108" y="4133581"/>
            <a:ext cx="2154725"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a:solidFill>
                  <a:srgbClr val="FFC000"/>
                </a:solidFill>
                <a:ea typeface="MS PGothic" panose="020B0600070205080204" pitchFamily="34" charset="-128"/>
              </a:rPr>
              <a:t>Lightning Mapping</a:t>
            </a:r>
          </a:p>
        </p:txBody>
      </p:sp>
      <p:sp>
        <p:nvSpPr>
          <p:cNvPr id="25" name="Text Box 23"/>
          <p:cNvSpPr txBox="1">
            <a:spLocks noChangeArrowheads="1"/>
          </p:cNvSpPr>
          <p:nvPr/>
        </p:nvSpPr>
        <p:spPr bwMode="auto">
          <a:xfrm>
            <a:off x="4619643" y="4131794"/>
            <a:ext cx="2750640"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a:solidFill>
                  <a:srgbClr val="FFC000"/>
                </a:solidFill>
                <a:ea typeface="MS PGothic" panose="020B0600070205080204" pitchFamily="34" charset="-128"/>
              </a:rPr>
              <a:t>Space Weather Monitoring</a:t>
            </a:r>
          </a:p>
        </p:txBody>
      </p:sp>
      <p:sp>
        <p:nvSpPr>
          <p:cNvPr id="26" name="Text Box 24"/>
          <p:cNvSpPr txBox="1">
            <a:spLocks noChangeArrowheads="1"/>
          </p:cNvSpPr>
          <p:nvPr/>
        </p:nvSpPr>
        <p:spPr bwMode="auto">
          <a:xfrm>
            <a:off x="7383499" y="4146361"/>
            <a:ext cx="1737093" cy="369332"/>
          </a:xfrm>
          <a:prstGeom prst="rect">
            <a:avLst/>
          </a:prstGeom>
          <a:noFill/>
          <a:ln w="9525" algn="ctr">
            <a:noFill/>
            <a:miter lim="800000"/>
            <a:headEnd/>
            <a:tailEnd/>
          </a:ln>
        </p:spPr>
        <p:txBody>
          <a:bodyPr wrap="square">
            <a:spAutoFit/>
          </a:bodyPr>
          <a:lstStyle/>
          <a:p>
            <a:pPr algn="ctr" defTabSz="457200" fontAlgn="base">
              <a:spcBef>
                <a:spcPct val="50000"/>
              </a:spcBef>
              <a:spcAft>
                <a:spcPct val="0"/>
              </a:spcAft>
            </a:pPr>
            <a:r>
              <a:rPr lang="en-US" b="1" i="1" dirty="0">
                <a:solidFill>
                  <a:srgbClr val="FFC000"/>
                </a:solidFill>
                <a:ea typeface="MS PGothic" panose="020B0600070205080204" pitchFamily="34" charset="-128"/>
              </a:rPr>
              <a:t>Solar Imaging</a:t>
            </a:r>
          </a:p>
        </p:txBody>
      </p:sp>
      <p:sp>
        <p:nvSpPr>
          <p:cNvPr id="67" name="Rectangle 66"/>
          <p:cNvSpPr/>
          <p:nvPr/>
        </p:nvSpPr>
        <p:spPr>
          <a:xfrm>
            <a:off x="557613" y="984556"/>
            <a:ext cx="8062332" cy="923330"/>
          </a:xfrm>
          <a:prstGeom prst="rect">
            <a:avLst/>
          </a:prstGeom>
        </p:spPr>
        <p:txBody>
          <a:bodyPr wrap="square">
            <a:spAutoFit/>
          </a:bodyPr>
          <a:lstStyle/>
          <a:p>
            <a:pPr algn="ctr" defTabSz="457200" fontAlgn="base">
              <a:spcBef>
                <a:spcPct val="0"/>
              </a:spcBef>
              <a:spcAft>
                <a:spcPct val="0"/>
              </a:spcAft>
            </a:pPr>
            <a:r>
              <a:rPr lang="en-US" b="1" dirty="0" smtClean="0">
                <a:solidFill>
                  <a:srgbClr val="FFFF00"/>
                </a:solidFill>
                <a:ea typeface="MS PGothic" panose="020B0600070205080204" pitchFamily="34" charset="-128"/>
              </a:rPr>
              <a:t>      </a:t>
            </a:r>
            <a:r>
              <a:rPr lang="en-US" b="1" dirty="0">
                <a:solidFill>
                  <a:srgbClr val="FFFF00"/>
                </a:solidFill>
                <a:ea typeface="MS PGothic" panose="020B0600070205080204" pitchFamily="34" charset="-128"/>
              </a:rPr>
              <a:t>The GOES-R series will provide significant improvements in the detection and observations of meteorological phenomena that directly impact public safety, </a:t>
            </a:r>
            <a:br>
              <a:rPr lang="en-US" b="1" dirty="0">
                <a:solidFill>
                  <a:srgbClr val="FFFF00"/>
                </a:solidFill>
                <a:ea typeface="MS PGothic" panose="020B0600070205080204" pitchFamily="34" charset="-128"/>
              </a:rPr>
            </a:br>
            <a:r>
              <a:rPr lang="en-US" b="1" dirty="0">
                <a:solidFill>
                  <a:srgbClr val="FFFF00"/>
                </a:solidFill>
                <a:ea typeface="MS PGothic" panose="020B0600070205080204" pitchFamily="34" charset="-128"/>
              </a:rPr>
              <a:t>protection of property, and our Nation’s economic health and prosperity.</a:t>
            </a:r>
          </a:p>
        </p:txBody>
      </p:sp>
      <p:pic>
        <p:nvPicPr>
          <p:cNvPr id="72" name="Picture 3" descr="GOES_E_W_GLM fov combined"/>
          <p:cNvPicPr>
            <a:picLocks noChangeAspect="1" noChangeArrowheads="1"/>
          </p:cNvPicPr>
          <p:nvPr/>
        </p:nvPicPr>
        <p:blipFill>
          <a:blip r:embed="rId5" cstate="print"/>
          <a:srcRect/>
          <a:stretch>
            <a:fillRect/>
          </a:stretch>
        </p:blipFill>
        <p:spPr bwMode="auto">
          <a:xfrm>
            <a:off x="2403914" y="2590342"/>
            <a:ext cx="2065112" cy="1290380"/>
          </a:xfrm>
          <a:prstGeom prst="rect">
            <a:avLst/>
          </a:prstGeom>
          <a:noFill/>
          <a:ln w="9525">
            <a:noFill/>
            <a:miter lim="800000"/>
            <a:headEnd/>
            <a:tailEnd/>
          </a:ln>
        </p:spPr>
      </p:pic>
      <p:sp>
        <p:nvSpPr>
          <p:cNvPr id="21" name="TextBox 14"/>
          <p:cNvSpPr txBox="1">
            <a:spLocks noChangeArrowheads="1"/>
          </p:cNvSpPr>
          <p:nvPr/>
        </p:nvSpPr>
        <p:spPr bwMode="auto">
          <a:xfrm>
            <a:off x="-210346" y="4648891"/>
            <a:ext cx="4579146" cy="1859483"/>
          </a:xfrm>
          <a:prstGeom prst="rect">
            <a:avLst/>
          </a:prstGeom>
          <a:noFill/>
          <a:ln w="9525">
            <a:noFill/>
            <a:miter lim="800000"/>
            <a:headEnd/>
            <a:tailEnd/>
          </a:ln>
        </p:spPr>
        <p:txBody>
          <a:bodyPr wrap="square">
            <a:spAutoFit/>
          </a:bodyPr>
          <a:lstStyle/>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Improves hurricane track &amp; intensity forecasts </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Increases thunderstorm &amp; tornado warning lead time</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Improves aviation flight route planning</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Data for long-term climate variability studies</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Improved air quality warnings and alerts</a:t>
            </a:r>
          </a:p>
          <a:p>
            <a:pPr lvl="1" defTabSz="457200" fontAlgn="base">
              <a:spcBef>
                <a:spcPts val="225"/>
              </a:spcBef>
              <a:spcAft>
                <a:spcPct val="0"/>
              </a:spcAft>
              <a:defRPr/>
            </a:pPr>
            <a:endParaRPr lang="en-US" sz="1100" dirty="0">
              <a:solidFill>
                <a:prstClr val="white"/>
              </a:solidFill>
              <a:ea typeface="ＭＳ Ｐゴシック" pitchFamily="34" charset="-128"/>
            </a:endParaRPr>
          </a:p>
        </p:txBody>
      </p:sp>
      <p:sp>
        <p:nvSpPr>
          <p:cNvPr id="22" name="TextBox 14"/>
          <p:cNvSpPr txBox="1">
            <a:spLocks noChangeArrowheads="1"/>
          </p:cNvSpPr>
          <p:nvPr/>
        </p:nvSpPr>
        <p:spPr bwMode="auto">
          <a:xfrm>
            <a:off x="4221849" y="4660773"/>
            <a:ext cx="4922151" cy="2113399"/>
          </a:xfrm>
          <a:prstGeom prst="rect">
            <a:avLst/>
          </a:prstGeom>
          <a:noFill/>
          <a:ln w="9525">
            <a:noFill/>
            <a:miter lim="800000"/>
            <a:headEnd/>
            <a:tailEnd/>
          </a:ln>
        </p:spPr>
        <p:txBody>
          <a:bodyPr wrap="square">
            <a:spAutoFit/>
          </a:bodyPr>
          <a:lstStyle/>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ＭＳ Ｐゴシック" pitchFamily="34" charset="-128"/>
              </a:rPr>
              <a:t>Improves solar flare warnings for communications and navigation disruptions</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MS PGothic" panose="020B0600070205080204" pitchFamily="34" charset="-128"/>
              </a:rPr>
              <a:t>More accurate monitoring of energetic particles responsible for radiation hazards to humans and spacecraft</a:t>
            </a:r>
          </a:p>
          <a:p>
            <a:pPr marL="557213" lvl="1" indent="-214313" defTabSz="457200" fontAlgn="base">
              <a:spcBef>
                <a:spcPts val="225"/>
              </a:spcBef>
              <a:spcAft>
                <a:spcPct val="0"/>
              </a:spcAft>
              <a:buFont typeface="Wingdings" pitchFamily="2" charset="2"/>
              <a:buChar char="ü"/>
              <a:defRPr/>
            </a:pPr>
            <a:r>
              <a:rPr lang="en-US" sz="1600" dirty="0">
                <a:solidFill>
                  <a:prstClr val="white"/>
                </a:solidFill>
                <a:ea typeface="MS PGothic" panose="020B0600070205080204" pitchFamily="34" charset="-128"/>
              </a:rPr>
              <a:t>Better monitoring of Coronal Mass Ejections to improve geomagnetic storm forecasting</a:t>
            </a:r>
          </a:p>
          <a:p>
            <a:pPr lvl="1" defTabSz="457200" fontAlgn="base">
              <a:spcBef>
                <a:spcPct val="0"/>
              </a:spcBef>
              <a:spcAft>
                <a:spcPct val="0"/>
              </a:spcAft>
              <a:defRPr/>
            </a:pPr>
            <a:endParaRPr lang="en-US" sz="1600" dirty="0">
              <a:solidFill>
                <a:prstClr val="white"/>
              </a:solidFill>
              <a:ea typeface="ＭＳ Ｐゴシック" pitchFamily="34" charset="-128"/>
            </a:endParaRPr>
          </a:p>
        </p:txBody>
      </p:sp>
      <p:sp>
        <p:nvSpPr>
          <p:cNvPr id="15" name="Slide Number Placeholder 65"/>
          <p:cNvSpPr txBox="1">
            <a:spLocks/>
          </p:cNvSpPr>
          <p:nvPr/>
        </p:nvSpPr>
        <p:spPr>
          <a:xfrm>
            <a:off x="7476262" y="6584156"/>
            <a:ext cx="1600200" cy="273844"/>
          </a:xfrm>
          <a:prstGeom prst="rect">
            <a:avLst/>
          </a:prstGeom>
        </p:spPr>
        <p:txBody>
          <a:bodyPr vert="horz" lIns="68580" tIns="34290" rIns="68580" bIns="3429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457200">
              <a:defRPr/>
            </a:pPr>
            <a:fld id="{0D9AC741-1BF0-41AA-9B51-622F501F52CB}" type="slidenum">
              <a:rPr lang="en-US">
                <a:solidFill>
                  <a:prstClr val="white"/>
                </a:solidFill>
              </a:rPr>
              <a:pPr defTabSz="457200">
                <a:defRPr/>
              </a:pPr>
              <a:t>6</a:t>
            </a:fld>
            <a:endParaRPr lang="en-US" dirty="0">
              <a:solidFill>
                <a:prstClr val="white"/>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07" y="2497413"/>
            <a:ext cx="1680982" cy="1567210"/>
          </a:xfrm>
          <a:prstGeom prst="rect">
            <a:avLst/>
          </a:prstGeom>
        </p:spPr>
      </p:pic>
      <p:sp>
        <p:nvSpPr>
          <p:cNvPr id="27" name="TextBox 26"/>
          <p:cNvSpPr txBox="1"/>
          <p:nvPr/>
        </p:nvSpPr>
        <p:spPr>
          <a:xfrm>
            <a:off x="924953" y="2170406"/>
            <a:ext cx="921485"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ABI</a:t>
            </a:r>
          </a:p>
        </p:txBody>
      </p:sp>
      <p:sp>
        <p:nvSpPr>
          <p:cNvPr id="28" name="TextBox 27"/>
          <p:cNvSpPr txBox="1"/>
          <p:nvPr/>
        </p:nvSpPr>
        <p:spPr>
          <a:xfrm>
            <a:off x="3024138" y="2211096"/>
            <a:ext cx="921485"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GLM</a:t>
            </a:r>
          </a:p>
        </p:txBody>
      </p:sp>
      <p:sp>
        <p:nvSpPr>
          <p:cNvPr id="29" name="TextBox 28"/>
          <p:cNvSpPr txBox="1"/>
          <p:nvPr/>
        </p:nvSpPr>
        <p:spPr>
          <a:xfrm>
            <a:off x="5067948" y="2250534"/>
            <a:ext cx="2017801"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SEISS and MAG</a:t>
            </a:r>
          </a:p>
        </p:txBody>
      </p:sp>
      <p:sp>
        <p:nvSpPr>
          <p:cNvPr id="30" name="TextBox 29"/>
          <p:cNvSpPr txBox="1"/>
          <p:nvPr/>
        </p:nvSpPr>
        <p:spPr>
          <a:xfrm>
            <a:off x="7333418" y="2274672"/>
            <a:ext cx="2017801" cy="369332"/>
          </a:xfrm>
          <a:prstGeom prst="rect">
            <a:avLst/>
          </a:prstGeom>
          <a:noFill/>
        </p:spPr>
        <p:txBody>
          <a:bodyPr wrap="square" rtlCol="0">
            <a:spAutoFit/>
          </a:bodyPr>
          <a:lstStyle/>
          <a:p>
            <a:pPr>
              <a:defRPr/>
            </a:pPr>
            <a:r>
              <a:rPr lang="en-US" b="1" dirty="0">
                <a:solidFill>
                  <a:prstClr val="white"/>
                </a:solidFill>
                <a:effectLst>
                  <a:outerShdw blurRad="38100" dist="38100" dir="2700000" algn="tl">
                    <a:srgbClr val="000000">
                      <a:alpha val="43137"/>
                    </a:srgbClr>
                  </a:outerShdw>
                </a:effectLst>
                <a:ea typeface="MS PGothic" panose="020B0600070205080204" pitchFamily="34" charset="-128"/>
              </a:rPr>
              <a:t>EXIS and SUVI</a:t>
            </a:r>
          </a:p>
        </p:txBody>
      </p:sp>
    </p:spTree>
    <p:extLst>
      <p:ext uri="{BB962C8B-B14F-4D97-AF65-F5344CB8AC3E}">
        <p14:creationId xmlns:p14="http://schemas.microsoft.com/office/powerpoint/2010/main" val="234307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6" name="Picture 12" descr="latest_eastvishem"/>
          <p:cNvPicPr>
            <a:picLocks noChangeAspect="1" noChangeArrowheads="1"/>
          </p:cNvPicPr>
          <p:nvPr/>
        </p:nvPicPr>
        <p:blipFill rotWithShape="1">
          <a:blip r:embed="rId3">
            <a:extLst>
              <a:ext uri="{28A0092B-C50C-407E-A947-70E740481C1C}">
                <a14:useLocalDpi xmlns:a14="http://schemas.microsoft.com/office/drawing/2010/main" val="0"/>
              </a:ext>
            </a:extLst>
          </a:blip>
          <a:srcRect t="2412" b="3403"/>
          <a:stretch/>
        </p:blipFill>
        <p:spPr bwMode="auto">
          <a:xfrm>
            <a:off x="4648199" y="990600"/>
            <a:ext cx="4572001" cy="4306146"/>
          </a:xfrm>
          <a:prstGeom prst="rect">
            <a:avLst/>
          </a:prstGeom>
          <a:noFill/>
          <a:extLst>
            <a:ext uri="{909E8E84-426E-40DD-AFC4-6F175D3DCCD1}">
              <a14:hiddenFill xmlns:a14="http://schemas.microsoft.com/office/drawing/2010/main">
                <a:solidFill>
                  <a:srgbClr val="FFFFFF"/>
                </a:solidFill>
              </a14:hiddenFill>
            </a:ext>
          </a:extLst>
        </p:spPr>
      </p:pic>
      <p:pic>
        <p:nvPicPr>
          <p:cNvPr id="103435" name="Picture 11" descr="latest_westvishem"/>
          <p:cNvPicPr>
            <a:picLocks noChangeAspect="1" noChangeArrowheads="1"/>
          </p:cNvPicPr>
          <p:nvPr/>
        </p:nvPicPr>
        <p:blipFill rotWithShape="1">
          <a:blip r:embed="rId4">
            <a:extLst>
              <a:ext uri="{28A0092B-C50C-407E-A947-70E740481C1C}">
                <a14:useLocalDpi xmlns:a14="http://schemas.microsoft.com/office/drawing/2010/main" val="0"/>
              </a:ext>
            </a:extLst>
          </a:blip>
          <a:srcRect t="1983" b="3133"/>
          <a:stretch/>
        </p:blipFill>
        <p:spPr bwMode="auto">
          <a:xfrm>
            <a:off x="92550" y="1066800"/>
            <a:ext cx="4479450" cy="4250267"/>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2"/>
          <p:cNvSpPr>
            <a:spLocks noGrp="1"/>
          </p:cNvSpPr>
          <p:nvPr>
            <p:ph type="sldNum" sz="quarter" idx="4294967295"/>
          </p:nvPr>
        </p:nvSpPr>
        <p:spPr>
          <a:xfrm>
            <a:off x="8686800" y="6534150"/>
            <a:ext cx="457200" cy="323850"/>
          </a:xfrm>
        </p:spPr>
        <p:txBody>
          <a:bodyPr/>
          <a:lstStyle/>
          <a:p>
            <a:fld id="{163220BA-D4C1-4748-851F-9115F41D23C9}" type="slidenum">
              <a:rPr lang="en-US">
                <a:solidFill>
                  <a:srgbClr val="FFFFFF"/>
                </a:solidFill>
              </a:rPr>
              <a:pPr/>
              <a:t>7</a:t>
            </a:fld>
            <a:endParaRPr lang="en-US">
              <a:solidFill>
                <a:srgbClr val="FFFFFF"/>
              </a:solidFill>
            </a:endParaRPr>
          </a:p>
        </p:txBody>
      </p:sp>
      <p:sp>
        <p:nvSpPr>
          <p:cNvPr id="103427" name="Rectangle 3"/>
          <p:cNvSpPr>
            <a:spLocks noGrp="1" noChangeArrowheads="1"/>
          </p:cNvSpPr>
          <p:nvPr>
            <p:ph type="title" idx="4294967295"/>
          </p:nvPr>
        </p:nvSpPr>
        <p:spPr>
          <a:xfrm>
            <a:off x="228600" y="0"/>
            <a:ext cx="8229600" cy="1143000"/>
          </a:xfrm>
        </p:spPr>
        <p:txBody>
          <a:bodyPr/>
          <a:lstStyle/>
          <a:p>
            <a:r>
              <a:rPr lang="en-US" sz="2800" dirty="0">
                <a:solidFill>
                  <a:srgbClr val="FFFF00"/>
                </a:solidFill>
              </a:rPr>
              <a:t>NOAA </a:t>
            </a:r>
            <a:r>
              <a:rPr lang="en-US" sz="2800" dirty="0" smtClean="0">
                <a:solidFill>
                  <a:srgbClr val="FFFF00"/>
                </a:solidFill>
              </a:rPr>
              <a:t>GOES Constellation</a:t>
            </a:r>
            <a:r>
              <a:rPr lang="en-US" sz="2800" dirty="0">
                <a:solidFill>
                  <a:srgbClr val="FFFF00"/>
                </a:solidFill>
              </a:rPr>
              <a:t/>
            </a:r>
            <a:br>
              <a:rPr lang="en-US" sz="2800" dirty="0">
                <a:solidFill>
                  <a:srgbClr val="FFFF00"/>
                </a:solidFill>
              </a:rPr>
            </a:br>
            <a:r>
              <a:rPr lang="en-US" sz="2800" dirty="0" smtClean="0">
                <a:solidFill>
                  <a:srgbClr val="FFFF00"/>
                </a:solidFill>
              </a:rPr>
              <a:t> </a:t>
            </a:r>
            <a:endParaRPr lang="en-US" sz="2800" dirty="0">
              <a:solidFill>
                <a:srgbClr val="FFFF00"/>
              </a:solidFill>
            </a:endParaRPr>
          </a:p>
        </p:txBody>
      </p:sp>
      <p:sp>
        <p:nvSpPr>
          <p:cNvPr id="103430" name="Text Box 6"/>
          <p:cNvSpPr txBox="1">
            <a:spLocks noChangeArrowheads="1"/>
          </p:cNvSpPr>
          <p:nvPr/>
        </p:nvSpPr>
        <p:spPr bwMode="auto">
          <a:xfrm rot="16200000">
            <a:off x="-238918" y="2823368"/>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srgbClr val="FFFFFF"/>
                </a:solidFill>
              </a:rPr>
              <a:t>Operational</a:t>
            </a:r>
          </a:p>
        </p:txBody>
      </p:sp>
      <p:sp>
        <p:nvSpPr>
          <p:cNvPr id="103431" name="Text Box 7"/>
          <p:cNvSpPr txBox="1">
            <a:spLocks noChangeArrowheads="1"/>
          </p:cNvSpPr>
          <p:nvPr/>
        </p:nvSpPr>
        <p:spPr bwMode="auto">
          <a:xfrm>
            <a:off x="90857" y="1128541"/>
            <a:ext cx="18774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rgbClr val="FFFFFF"/>
                </a:solidFill>
              </a:rPr>
              <a:t>GOES-16 or -17</a:t>
            </a:r>
            <a:endParaRPr lang="en-US" b="1" dirty="0">
              <a:solidFill>
                <a:srgbClr val="FFFFFF"/>
              </a:solidFill>
            </a:endParaRPr>
          </a:p>
          <a:p>
            <a:pPr fontAlgn="base">
              <a:spcBef>
                <a:spcPct val="0"/>
              </a:spcBef>
              <a:spcAft>
                <a:spcPct val="0"/>
              </a:spcAft>
            </a:pPr>
            <a:r>
              <a:rPr lang="en-US" b="1" dirty="0">
                <a:solidFill>
                  <a:srgbClr val="FFFFFF"/>
                </a:solidFill>
              </a:rPr>
              <a:t>(</a:t>
            </a:r>
            <a:r>
              <a:rPr lang="en-US" b="1" dirty="0" smtClean="0">
                <a:solidFill>
                  <a:srgbClr val="FFFFFF"/>
                </a:solidFill>
              </a:rPr>
              <a:t>137W</a:t>
            </a:r>
            <a:r>
              <a:rPr lang="en-US" b="1" dirty="0">
                <a:solidFill>
                  <a:srgbClr val="FFFFFF"/>
                </a:solidFill>
              </a:rPr>
              <a:t>)</a:t>
            </a:r>
          </a:p>
        </p:txBody>
      </p:sp>
      <p:sp>
        <p:nvSpPr>
          <p:cNvPr id="103432" name="Text Box 8"/>
          <p:cNvSpPr txBox="1">
            <a:spLocks noChangeArrowheads="1"/>
          </p:cNvSpPr>
          <p:nvPr/>
        </p:nvSpPr>
        <p:spPr bwMode="auto">
          <a:xfrm>
            <a:off x="4800600" y="882650"/>
            <a:ext cx="18774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srgbClr val="FFFFFF"/>
                </a:solidFill>
              </a:rPr>
              <a:t>GOES-16 or -17</a:t>
            </a:r>
            <a:endParaRPr lang="en-US" b="1" dirty="0">
              <a:solidFill>
                <a:srgbClr val="FFFFFF"/>
              </a:solidFill>
            </a:endParaRPr>
          </a:p>
          <a:p>
            <a:pPr fontAlgn="base">
              <a:spcBef>
                <a:spcPct val="0"/>
              </a:spcBef>
              <a:spcAft>
                <a:spcPct val="0"/>
              </a:spcAft>
            </a:pPr>
            <a:r>
              <a:rPr lang="en-US" b="1" dirty="0">
                <a:solidFill>
                  <a:srgbClr val="FFFFFF"/>
                </a:solidFill>
              </a:rPr>
              <a:t>(75W)</a:t>
            </a:r>
          </a:p>
        </p:txBody>
      </p:sp>
      <p:sp>
        <p:nvSpPr>
          <p:cNvPr id="103437" name="Text Box 13"/>
          <p:cNvSpPr txBox="1">
            <a:spLocks noChangeArrowheads="1"/>
          </p:cNvSpPr>
          <p:nvPr/>
        </p:nvSpPr>
        <p:spPr bwMode="auto">
          <a:xfrm rot="16200000">
            <a:off x="8081169" y="2823369"/>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srgbClr val="FFFFFF"/>
                </a:solidFill>
              </a:rPr>
              <a:t>Operational</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1752600"/>
            <a:ext cx="3048000" cy="2496207"/>
          </a:xfrm>
          <a:prstGeom prst="rect">
            <a:avLst/>
          </a:prstGeom>
        </p:spPr>
      </p:pic>
      <p:sp>
        <p:nvSpPr>
          <p:cNvPr id="4" name="TextBox 3"/>
          <p:cNvSpPr txBox="1"/>
          <p:nvPr/>
        </p:nvSpPr>
        <p:spPr>
          <a:xfrm>
            <a:off x="76200" y="5715000"/>
            <a:ext cx="9118202" cy="461665"/>
          </a:xfrm>
          <a:prstGeom prst="rect">
            <a:avLst/>
          </a:prstGeom>
          <a:noFill/>
        </p:spPr>
        <p:txBody>
          <a:bodyPr wrap="none" rtlCol="0">
            <a:spAutoFit/>
          </a:bodyPr>
          <a:lstStyle/>
          <a:p>
            <a:r>
              <a:rPr lang="en-US" sz="2400" dirty="0" smtClean="0">
                <a:solidFill>
                  <a:schemeClr val="bg1"/>
                </a:solidFill>
              </a:rPr>
              <a:t>After GOES-R and -S are launched, checked out and operational!</a:t>
            </a:r>
            <a:endParaRPr lang="en-US" sz="2400" dirty="0">
              <a:solidFill>
                <a:schemeClr val="bg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752600"/>
            <a:ext cx="3048000" cy="2496207"/>
          </a:xfrm>
          <a:prstGeom prst="rect">
            <a:avLst/>
          </a:prstGeom>
        </p:spPr>
      </p:pic>
    </p:spTree>
    <p:extLst>
      <p:ext uri="{BB962C8B-B14F-4D97-AF65-F5344CB8AC3E}">
        <p14:creationId xmlns:p14="http://schemas.microsoft.com/office/powerpoint/2010/main" val="41339678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8</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48322691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 (ABI)</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a:t>
            </a:fld>
            <a:endParaRPr lang="en-US">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
        <p:nvSpPr>
          <p:cNvPr id="13" name="TextBox 12"/>
          <p:cNvSpPr txBox="1"/>
          <p:nvPr/>
        </p:nvSpPr>
        <p:spPr>
          <a:xfrm>
            <a:off x="6407935" y="653534"/>
            <a:ext cx="1593065" cy="369332"/>
          </a:xfrm>
          <a:prstGeom prst="rect">
            <a:avLst/>
          </a:prstGeom>
          <a:noFill/>
        </p:spPr>
        <p:txBody>
          <a:bodyPr wrap="none" rtlCol="0">
            <a:spAutoFit/>
          </a:bodyPr>
          <a:lstStyle/>
          <a:p>
            <a:r>
              <a:rPr lang="en-US" dirty="0" smtClean="0"/>
              <a:t>ABI on GOES-S </a:t>
            </a:r>
            <a:endParaRPr lang="en-US" dirty="0"/>
          </a:p>
        </p:txBody>
      </p:sp>
      <p:pic>
        <p:nvPicPr>
          <p:cNvPr id="14" name="Picture 13"/>
          <p:cNvPicPr>
            <a:picLocks noChangeAspect="1"/>
          </p:cNvPicPr>
          <p:nvPr/>
        </p:nvPicPr>
        <p:blipFill>
          <a:blip r:embed="rId5"/>
          <a:stretch>
            <a:fillRect/>
          </a:stretch>
        </p:blipFill>
        <p:spPr>
          <a:xfrm>
            <a:off x="3657600" y="794083"/>
            <a:ext cx="2514600" cy="1705811"/>
          </a:xfrm>
          <a:prstGeom prst="rect">
            <a:avLst/>
          </a:prstGeom>
        </p:spPr>
      </p:pic>
    </p:spTree>
    <p:extLst>
      <p:ext uri="{BB962C8B-B14F-4D97-AF65-F5344CB8AC3E}">
        <p14:creationId xmlns:p14="http://schemas.microsoft.com/office/powerpoint/2010/main" val="9030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4056</TotalTime>
  <Words>1559</Words>
  <Application>Microsoft Office PowerPoint</Application>
  <PresentationFormat>On-screen Show (4:3)</PresentationFormat>
  <Paragraphs>333</Paragraphs>
  <Slides>30</Slides>
  <Notes>18</Notes>
  <HiddenSlides>0</HiddenSlides>
  <MMClips>1</MMClips>
  <ScaleCrop>false</ScaleCrop>
  <HeadingPairs>
    <vt:vector size="4" baseType="variant">
      <vt:variant>
        <vt:lpstr>Theme</vt:lpstr>
      </vt:variant>
      <vt:variant>
        <vt:i4>11</vt:i4>
      </vt:variant>
      <vt:variant>
        <vt:lpstr>Slide Titles</vt:lpstr>
      </vt:variant>
      <vt:variant>
        <vt:i4>30</vt:i4>
      </vt:variant>
    </vt:vector>
  </HeadingPairs>
  <TitlesOfParts>
    <vt:vector size="41" baseType="lpstr">
      <vt:lpstr>Office Theme</vt:lpstr>
      <vt:lpstr>26_Default Design</vt:lpstr>
      <vt:lpstr>11_Office Theme</vt:lpstr>
      <vt:lpstr>1_Default Design</vt:lpstr>
      <vt:lpstr>9_Default Design</vt:lpstr>
      <vt:lpstr>5_Default Design</vt:lpstr>
      <vt:lpstr>3_Office Theme</vt:lpstr>
      <vt:lpstr>STAR External Review</vt:lpstr>
      <vt:lpstr>Custom Design</vt:lpstr>
      <vt:lpstr>2_NOAA</vt:lpstr>
      <vt:lpstr>1_Office Theme</vt:lpstr>
      <vt:lpstr>PowerPoint Presentation</vt:lpstr>
      <vt:lpstr>PowerPoint Presentation</vt:lpstr>
      <vt:lpstr>PowerPoint Presentation</vt:lpstr>
      <vt:lpstr>1966: ATS-1 launched</vt:lpstr>
      <vt:lpstr>A History of GOES “Weather” Satellites </vt:lpstr>
      <vt:lpstr>PowerPoint Presentation</vt:lpstr>
      <vt:lpstr>NOAA GOES Constellation  </vt:lpstr>
      <vt:lpstr>The Advanced Baseline Imager:</vt:lpstr>
      <vt:lpstr>Advanced Baseline Imager (ABI)</vt:lpstr>
      <vt:lpstr>PowerPoint Presentation</vt:lpstr>
      <vt:lpstr>PowerPoint Presentation</vt:lpstr>
      <vt:lpstr>Future vs. Current Spectral Bands</vt:lpstr>
      <vt:lpstr>AHI: Spectral (20-September-2015)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Baseline ABI Scan Modes</vt:lpstr>
      <vt:lpstr>PowerPoint Presentation</vt:lpstr>
      <vt:lpstr>GOES-14 Super Rapid Scan Operations to Prepare for GOES-R (SRSOR)</vt:lpstr>
      <vt:lpstr>PowerPoint Presentation</vt:lpstr>
      <vt:lpstr>PowerPoint Presentation</vt:lpstr>
      <vt:lpstr>GOES-14 Super Rapid Scan Operations to Prepare for GOES-R (SRSOR)</vt:lpstr>
      <vt:lpstr>MTSAT (old generation) and  AHI (advanced imager) </vt:lpstr>
      <vt:lpstr>Summary</vt:lpstr>
      <vt:lpstr>PowerPoint Presentation</vt:lpstr>
      <vt:lpstr>GOES-R Series web site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Margaret Mooney</cp:lastModifiedBy>
  <cp:revision>21</cp:revision>
  <dcterms:created xsi:type="dcterms:W3CDTF">2016-01-07T19:59:23Z</dcterms:created>
  <dcterms:modified xsi:type="dcterms:W3CDTF">2016-02-19T15:37:47Z</dcterms:modified>
</cp:coreProperties>
</file>