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5999725" cx="50401525"/>
  <p:notesSz cx="6715125" cy="9239250"/>
  <p:embeddedFontLst>
    <p:embeddedFont>
      <p:font typeface="Garamond"/>
      <p:regular r:id="rId7"/>
      <p:bold r:id="rId8"/>
      <p:italic r:id="rId9"/>
      <p:boldItalic r:id="rId10"/>
    </p:embeddedFon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95">
          <p15:clr>
            <a:srgbClr val="A4A3A4"/>
          </p15:clr>
        </p15:guide>
        <p15:guide id="2" orient="horz" pos="22425">
          <p15:clr>
            <a:srgbClr val="A4A3A4"/>
          </p15:clr>
        </p15:guide>
        <p15:guide id="3" orient="horz" pos="2349">
          <p15:clr>
            <a:srgbClr val="A4A3A4"/>
          </p15:clr>
        </p15:guide>
        <p15:guide id="4" pos="15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95" orient="horz"/>
        <p:guide pos="22425" orient="horz"/>
        <p:guide pos="2349" orient="horz"/>
        <p:guide pos="158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font" Target="fonts/Garamond-boldItalic.fntdata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aramond-italic.fntdata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aramond-regular.fntdata"/><Relationship Id="rId8" Type="http://schemas.openxmlformats.org/officeDocument/2006/relationships/font" Target="fonts/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779838" y="11183938"/>
            <a:ext cx="42841862" cy="771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559675" y="20399375"/>
            <a:ext cx="35282189" cy="9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None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None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2519363" y="8399463"/>
            <a:ext cx="453628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981450" y="23133050"/>
            <a:ext cx="42841862" cy="71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981450" y="15257463"/>
            <a:ext cx="42841862" cy="78755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2519363" y="8399463"/>
            <a:ext cx="226044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25276175" y="8399463"/>
            <a:ext cx="22605999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519363" y="8058150"/>
            <a:ext cx="22269450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2519363" y="11417300"/>
            <a:ext cx="22269450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3" type="body"/>
          </p:nvPr>
        </p:nvSpPr>
        <p:spPr>
          <a:xfrm>
            <a:off x="25603200" y="8058150"/>
            <a:ext cx="22278975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4" type="body"/>
          </p:nvPr>
        </p:nvSpPr>
        <p:spPr>
          <a:xfrm>
            <a:off x="25603200" y="11417300"/>
            <a:ext cx="22278975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2519363" y="1433513"/>
            <a:ext cx="16583025" cy="6099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19705638" y="1433513"/>
            <a:ext cx="28176536" cy="307244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2519363" y="7532688"/>
            <a:ext cx="16583025" cy="2462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9879013" y="25199975"/>
            <a:ext cx="30240286" cy="2974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0"/>
          <p:cNvSpPr/>
          <p:nvPr>
            <p:ph idx="2" type="pic"/>
          </p:nvPr>
        </p:nvSpPr>
        <p:spPr>
          <a:xfrm>
            <a:off x="9879013" y="3216275"/>
            <a:ext cx="30240286" cy="21599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9879013" y="28174950"/>
            <a:ext cx="30240286" cy="4224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 rot="5400000">
            <a:off x="13321506" y="-2402680"/>
            <a:ext cx="23758525" cy="45362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 rot="5400000">
            <a:off x="26854150" y="11129963"/>
            <a:ext cx="30716537" cy="1133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 rot="5400000">
            <a:off x="4096543" y="-135732"/>
            <a:ext cx="30716537" cy="33870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jpg"/><Relationship Id="rId6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7748853" y="23213422"/>
            <a:ext cx="11934702" cy="543982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2860338" y="7178675"/>
            <a:ext cx="11899900" cy="28247452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25376188" y="7072313"/>
            <a:ext cx="11899900" cy="28417837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13300075" y="7165975"/>
            <a:ext cx="11288713" cy="2566067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Methods</a:t>
            </a:r>
            <a:b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1" i="0" sz="8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87400" y="1199407"/>
            <a:ext cx="48826738" cy="5103432"/>
          </a:xfrm>
          <a:prstGeom prst="roundRect">
            <a:avLst>
              <a:gd fmla="val 10870" name="adj"/>
            </a:avLst>
          </a:prstGeom>
          <a:gradFill>
            <a:gsLst>
              <a:gs pos="0">
                <a:srgbClr val="A7C4FF"/>
              </a:gs>
              <a:gs pos="100000">
                <a:schemeClr val="lt1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400175" y="1317625"/>
            <a:ext cx="46988414" cy="4228060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Concise Title of Less Than 15 Words That Summarizes the Study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Collaboration Team Names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School Name</a:t>
            </a:r>
            <a:endParaRPr b="0" i="0" sz="96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761438" y="3194274"/>
            <a:ext cx="4716338" cy="28122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8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Logo</a:t>
            </a:r>
            <a:endParaRPr b="0" i="0" sz="3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26405722" y="13047468"/>
            <a:ext cx="9537700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#1</a:t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7423513" y="14426680"/>
            <a:ext cx="7459980" cy="7361563"/>
          </a:xfrm>
          <a:prstGeom prst="flowChartOr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679438" y="23673194"/>
            <a:ext cx="11921930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Bibliography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2895623" y="8598074"/>
            <a:ext cx="11824566" cy="13842474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-285750" lvl="1" marL="7429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Planning Investigations</a:t>
            </a:r>
            <a:endParaRPr/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the planning process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There is a direct link provided between the datasets and research question(s)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Study site: A map and description of the study site. It should mention area of study, climatic characteristics and basic aspects of land cover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Data collection: A description of GLOBE protocols used to answer the research question as well as where and how data was gathered in the field (sampling method: Where, how many samples were measured)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Print screen of data entry in the Web page of GLOBE.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The data presented are sufficient to answer the research question(s)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2540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8639728" y="24577783"/>
            <a:ext cx="11770323" cy="1793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344488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References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Materials listed</a:t>
            </a:r>
            <a:endParaRPr/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GLOBE materials used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5398198" y="8267606"/>
            <a:ext cx="11756133" cy="1793023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Analyzing Data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Tables and graphics of data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Data support the conclusions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25638125" y="7178675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b="1" i="0" sz="80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683142" y="7284652"/>
            <a:ext cx="12102465" cy="5959572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185421" y="7284652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Summary</a:t>
            </a:r>
            <a:endParaRPr b="1" sz="8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677383" y="13653394"/>
            <a:ext cx="12023551" cy="6644205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1253148" y="13763420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Question</a:t>
            </a:r>
            <a:endParaRPr b="1" sz="8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96850" y="20724408"/>
            <a:ext cx="12102465" cy="14875279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947045" y="20820427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</a:t>
            </a:r>
            <a:endParaRPr b="1" sz="80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37498903" y="6911195"/>
            <a:ext cx="12102465" cy="1554240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416269" y="7781527"/>
            <a:ext cx="11724777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Conclusions</a:t>
            </a:r>
            <a:endParaRPr/>
          </a:p>
        </p:txBody>
      </p:sp>
      <p:sp>
        <p:nvSpPr>
          <p:cNvPr id="73" name="Google Shape;73;p13"/>
          <p:cNvSpPr txBox="1"/>
          <p:nvPr/>
        </p:nvSpPr>
        <p:spPr>
          <a:xfrm>
            <a:off x="37498903" y="9678690"/>
            <a:ext cx="11799248" cy="42780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Drawing Conclusions &amp; Next Steps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Gives a thorough and insightful explanation as to how the conclusion was reached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Put findings in context, stating why they are important or relevant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What follow-on research and actions could be taken; future protocols that could be added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Impact of working with a project mentor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1238754" y="8566847"/>
            <a:ext cx="10991240" cy="2223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The problem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Research questions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Objectives set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Conclusions</a:t>
            </a:r>
            <a:br>
              <a:rPr b="0" i="0" lang="en-US" sz="105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 b="0" i="0" sz="105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787400" y="15086859"/>
            <a:ext cx="11901487" cy="477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Asking Questions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Include why they are important and are of scientific interest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Concern some aspect of Earth’s environment (local or global issue)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Provide significant insight into both the topic of investigation and the research process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d. Require a thoughtful research plan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e. Are answerable through scientific research appropriate to the scope of the report.</a:t>
            </a:r>
            <a:endParaRPr b="0" i="0" sz="2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530791" y="22059259"/>
            <a:ext cx="11915650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Content Knowledge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a. Description of the problem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b. Importance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c. Community relevance</a:t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77" name="Google Shape;7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2591" y="3327000"/>
            <a:ext cx="8991169" cy="2387620"/>
          </a:xfrm>
          <a:prstGeom prst="rect">
            <a:avLst/>
          </a:prstGeom>
          <a:noFill/>
          <a:ln cap="flat" cmpd="sng" w="9525">
            <a:solidFill>
              <a:srgbClr val="0046D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Untitled.png" id="78" name="Google Shape;7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765" y="28653247"/>
            <a:ext cx="3677585" cy="49059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kon ESA 3 4-24-10 276" id="79" name="Google Shape;7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3339" y="29621975"/>
            <a:ext cx="5080492" cy="3809357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3"/>
          <p:cNvSpPr/>
          <p:nvPr/>
        </p:nvSpPr>
        <p:spPr>
          <a:xfrm>
            <a:off x="14880939" y="29412625"/>
            <a:ext cx="7853934" cy="2007382"/>
          </a:xfrm>
          <a:prstGeom prst="rect">
            <a:avLst/>
          </a:prstGeom>
          <a:solidFill>
            <a:srgbClr val="00B0F0"/>
          </a:solidFill>
          <a:ln cap="flat" cmpd="sng" w="381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lvetica Neue"/>
              <a:buNone/>
            </a:pPr>
            <a:r>
              <a:rPr lang="en-US" sz="5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b="0" lang="en-US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 of Study Site(s)</a:t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500635" y="33499847"/>
            <a:ext cx="12310010" cy="2031325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72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  <a:t>Field Photos</a:t>
            </a:r>
            <a:br>
              <a:rPr b="1" i="1" lang="en-US" sz="72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1" i="1" lang="en-US" sz="54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  <a:t>(requires release forms)</a:t>
            </a:r>
            <a:endParaRPr/>
          </a:p>
        </p:txBody>
      </p:sp>
      <p:sp>
        <p:nvSpPr>
          <p:cNvPr id="82" name="Google Shape;82;p13"/>
          <p:cNvSpPr txBox="1"/>
          <p:nvPr/>
        </p:nvSpPr>
        <p:spPr>
          <a:xfrm>
            <a:off x="26405722" y="24340673"/>
            <a:ext cx="9537700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#2</a:t>
            </a:r>
            <a:endParaRPr/>
          </a:p>
        </p:txBody>
      </p:sp>
      <p:pic>
        <p:nvPicPr>
          <p:cNvPr id="83" name="Google Shape;83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088" y="26090069"/>
            <a:ext cx="7790966" cy="70638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