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5999725" cx="50401525"/>
  <p:notesSz cx="6715125" cy="9239250"/>
  <p:embeddedFontLst>
    <p:embeddedFont>
      <p:font typeface="Garamond"/>
      <p:regular r:id="rId7"/>
      <p:bold r:id="rId8"/>
      <p:italic r:id="rId9"/>
      <p:boldItalic r:id="rId10"/>
    </p:embeddedFon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95">
          <p15:clr>
            <a:srgbClr val="A4A3A4"/>
          </p15:clr>
        </p15:guide>
        <p15:guide id="2" orient="horz" pos="22425">
          <p15:clr>
            <a:srgbClr val="A4A3A4"/>
          </p15:clr>
        </p15:guide>
        <p15:guide id="3" orient="horz" pos="2349">
          <p15:clr>
            <a:srgbClr val="A4A3A4"/>
          </p15:clr>
        </p15:guide>
        <p15:guide id="4" pos="15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95" orient="horz"/>
        <p:guide pos="22425" orient="horz"/>
        <p:guide pos="2349" orient="horz"/>
        <p:guide pos="1587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font" Target="fonts/Garamond-boldItalic.fntdata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aramond-italic.fntdata"/><Relationship Id="rId14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aramond-regular.fntdata"/><Relationship Id="rId8" Type="http://schemas.openxmlformats.org/officeDocument/2006/relationships/font" Target="fonts/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1863" y="692150"/>
            <a:ext cx="4852987" cy="346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2" type="sldNum"/>
          </p:nvPr>
        </p:nvSpPr>
        <p:spPr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931863" y="692150"/>
            <a:ext cx="4852987" cy="346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779838" y="11183938"/>
            <a:ext cx="42841862" cy="771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7559675" y="20399375"/>
            <a:ext cx="35282189" cy="920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None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None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None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 rot="5400000">
            <a:off x="13321506" y="-2402680"/>
            <a:ext cx="23758525" cy="45362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320800" lvl="0" marL="457200" marR="0" rtl="0" algn="l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Char char="•"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81100" lvl="1" marL="9144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–"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54100" lvl="2" marL="1371600" marR="0" rtl="0" algn="l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Char char="•"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08050" lvl="3" marL="1828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08050" lvl="4" marL="22860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08050" lvl="5" marL="27432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08050" lvl="6" marL="32004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08050" lvl="7" marL="36576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08050" lvl="8" marL="4114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 rot="5400000">
            <a:off x="26854150" y="11129963"/>
            <a:ext cx="30716537" cy="11339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 rot="5400000">
            <a:off x="4096543" y="-135732"/>
            <a:ext cx="30716537" cy="33870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320800" lvl="0" marL="457200" marR="0" rtl="0" algn="l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Char char="•"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81100" lvl="1" marL="9144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–"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54100" lvl="2" marL="1371600" marR="0" rtl="0" algn="l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Char char="•"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08050" lvl="3" marL="1828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08050" lvl="4" marL="22860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08050" lvl="5" marL="27432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08050" lvl="6" marL="32004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08050" lvl="7" marL="36576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08050" lvl="8" marL="4114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320800" lvl="0" marL="457200" marR="0" rtl="0" algn="l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Char char="•"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81100" lvl="1" marL="9144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–"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54100" lvl="2" marL="1371600" marR="0" rtl="0" algn="l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Char char="•"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08050" lvl="3" marL="1828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08050" lvl="4" marL="22860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08050" lvl="5" marL="27432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08050" lvl="6" marL="32004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08050" lvl="7" marL="36576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08050" lvl="8" marL="4114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981450" y="23133050"/>
            <a:ext cx="42841862" cy="71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981450" y="15257463"/>
            <a:ext cx="42841862" cy="7875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2519363" y="8399463"/>
            <a:ext cx="22604412" cy="237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25276175" y="8399463"/>
            <a:ext cx="22605999" cy="237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2519363" y="8058150"/>
            <a:ext cx="22269450" cy="3359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2519363" y="11417300"/>
            <a:ext cx="22269450" cy="2074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3" type="body"/>
          </p:nvPr>
        </p:nvSpPr>
        <p:spPr>
          <a:xfrm>
            <a:off x="25603200" y="8058150"/>
            <a:ext cx="22278975" cy="3359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4" type="body"/>
          </p:nvPr>
        </p:nvSpPr>
        <p:spPr>
          <a:xfrm>
            <a:off x="25603200" y="11417300"/>
            <a:ext cx="22278975" cy="2074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2519363" y="1433513"/>
            <a:ext cx="16583025" cy="6099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19705638" y="1433513"/>
            <a:ext cx="28176536" cy="3072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2519363" y="7532688"/>
            <a:ext cx="16583025" cy="2462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9879013" y="25199975"/>
            <a:ext cx="30240286" cy="297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0"/>
          <p:cNvSpPr/>
          <p:nvPr>
            <p:ph idx="2" type="pic"/>
          </p:nvPr>
        </p:nvSpPr>
        <p:spPr>
          <a:xfrm>
            <a:off x="9879013" y="3216275"/>
            <a:ext cx="30240286" cy="21599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9879013" y="28174950"/>
            <a:ext cx="30240286" cy="4224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37679438" y="31140400"/>
            <a:ext cx="11934702" cy="4285726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2860338" y="7178675"/>
            <a:ext cx="11899900" cy="28247452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25376188" y="7072313"/>
            <a:ext cx="11899900" cy="28417837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13300075" y="7165975"/>
            <a:ext cx="11288713" cy="2566067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Methods</a:t>
            </a:r>
            <a:b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 i="0" sz="8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87400" y="1199407"/>
            <a:ext cx="48826738" cy="5103432"/>
          </a:xfrm>
          <a:prstGeom prst="roundRect">
            <a:avLst>
              <a:gd fmla="val 10870" name="adj"/>
            </a:avLst>
          </a:prstGeom>
          <a:gradFill>
            <a:gsLst>
              <a:gs pos="0">
                <a:srgbClr val="A7C4FF"/>
              </a:gs>
              <a:gs pos="100000">
                <a:schemeClr val="lt1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400175" y="1317625"/>
            <a:ext cx="46988414" cy="422806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Concise Title of Less Than 15 Words That Summarizes the Study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Team Names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 Name</a:t>
            </a:r>
            <a:endParaRPr b="0" i="0" sz="9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761438" y="3194274"/>
            <a:ext cx="4716338" cy="2812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Logo</a:t>
            </a:r>
            <a:endParaRPr b="0" i="0" sz="3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6405722" y="13047468"/>
            <a:ext cx="9537700" cy="842518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#1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7423513" y="14426680"/>
            <a:ext cx="7459980" cy="7361563"/>
          </a:xfrm>
          <a:prstGeom prst="flowChartOr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7679438" y="31098000"/>
            <a:ext cx="11921930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Bibliography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12895623" y="8598074"/>
            <a:ext cx="11824566" cy="20490449"/>
          </a:xfrm>
          <a:prstGeom prst="rect">
            <a:avLst/>
          </a:prstGeom>
          <a:noFill/>
          <a:ln>
            <a:noFill/>
          </a:ln>
        </p:spPr>
        <p:txBody>
          <a:bodyPr anchorCtr="0" anchor="t" bIns="34400" lIns="68800" spcFirstLastPara="1" rIns="68800" wrap="square" tIns="34400">
            <a:noAutofit/>
          </a:bodyPr>
          <a:lstStyle/>
          <a:p>
            <a:pPr indent="-285750" lvl="1" marL="7429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Planning Investigations</a:t>
            </a:r>
            <a:endParaRPr/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Describes the planning process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There is a direct link provided between the datasets and research question(s)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Study site: A map and description of the study site. It should mention area of study, climatic characteristics and basic aspects of land cover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Data collection: A description of GLOBE protocols used to answer the research question as well as where and how data was gathered in the field (sampling method: Where, how many samples were measured)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d. Print screen of data entry in the Web page of GLOBE.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e. Data analysis: Mention what kind of mathematical calculation was applied to analyze the data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f. The data presented are sufficient to answer the research question(s)</a:t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Carrying Out Investigations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Describes what happened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 the GLOBE protocols, NASA assets, or other data sources actually used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Describes data collection activities including discussions of the specific locations at a site where data sampling occurred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Describes the specifics about the data (e.g., the kinds of data, amounts of data)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Describes the steps for data collection (e.g., frequency of sampling or measurement activities; the protocols used, the role of each team member in collecting data, etc.)</a:t>
            </a:r>
            <a:endParaRPr/>
          </a:p>
          <a:p>
            <a:pPr indent="-254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7831044" y="32412959"/>
            <a:ext cx="11770323" cy="2285465"/>
          </a:xfrm>
          <a:prstGeom prst="rect">
            <a:avLst/>
          </a:prstGeom>
          <a:noFill/>
          <a:ln>
            <a:noFill/>
          </a:ln>
        </p:spPr>
        <p:txBody>
          <a:bodyPr anchorCtr="0" anchor="t" bIns="34400" lIns="68800" spcFirstLastPara="1" rIns="68800" wrap="square" tIns="34400">
            <a:noAutofit/>
          </a:bodyPr>
          <a:lstStyle/>
          <a:p>
            <a:pPr indent="0" lvl="1" marL="344488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References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9159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Materials correctly cited</a:t>
            </a:r>
            <a:endParaRPr/>
          </a:p>
          <a:p>
            <a:pPr indent="-571500" lvl="1" marL="9159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GLOBE materials used</a:t>
            </a:r>
            <a:endParaRPr/>
          </a:p>
          <a:p>
            <a:pPr indent="-571500" lvl="1" marL="9159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Sources beyond those powered by GLOBE</a:t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5398198" y="8267606"/>
            <a:ext cx="11756133" cy="2777908"/>
          </a:xfrm>
          <a:prstGeom prst="rect">
            <a:avLst/>
          </a:prstGeom>
          <a:noFill/>
          <a:ln>
            <a:noFill/>
          </a:ln>
        </p:spPr>
        <p:txBody>
          <a:bodyPr anchorCtr="0" anchor="t" bIns="34400" lIns="68800" spcFirstLastPara="1" rIns="68800" wrap="square" tIns="344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Analyzing Data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Tables and graphics applying statistical analysis of data to show mean, dispersion, or grouping data.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Data support the conclusions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Print screen of GLOBE Visualization page</a:t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5638125" y="7178675"/>
            <a:ext cx="11288713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 b="1" i="0" sz="8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83142" y="6899644"/>
            <a:ext cx="12102465" cy="5959572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185421" y="6899644"/>
            <a:ext cx="111768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</a:t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677383" y="13124006"/>
            <a:ext cx="12023551" cy="7350296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253148" y="13234034"/>
            <a:ext cx="111768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Question</a:t>
            </a:r>
            <a:endParaRPr b="1" sz="8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496850" y="20724408"/>
            <a:ext cx="12102465" cy="14875279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947045" y="20820427"/>
            <a:ext cx="11288713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b="1" sz="8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37498903" y="6911195"/>
            <a:ext cx="12102465" cy="15542406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7876591" y="7281509"/>
            <a:ext cx="111768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</a:t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37679438" y="22865517"/>
            <a:ext cx="12102465" cy="7737620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7876591" y="23040120"/>
            <a:ext cx="11724777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37831044" y="24214366"/>
            <a:ext cx="11799248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Drawing Conclusions &amp; Next Steps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Gives a thorough and insightful explanation as to how the conclusion was reached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Put findings in context, stating why they are important or relevant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What follow-on research and actions could be taken; future protocols that could be added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d. Impact of working with a project mentor</a:t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37498903" y="8405783"/>
            <a:ext cx="11905896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Interpreting Data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Interpretation of results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Possible sources of error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Comparison with similar studies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d. Discuss whether results answer research questions or not, and how</a:t>
            </a:r>
            <a:endParaRPr b="0" i="0" sz="1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238754" y="8181839"/>
            <a:ext cx="10991240" cy="468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Concise (less than 300 words)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Context of research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Research questions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d. Objectives set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e. Brief methods description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f. Results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g. Conclusions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h. Recommendations for a way forward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i. Key words that emphasize key ideas in the paper (3-5 words)</a:t>
            </a:r>
            <a:br>
              <a:rPr b="0" i="0" lang="en-US" sz="10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0" sz="105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787400" y="14557473"/>
            <a:ext cx="11901487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Asking Questions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Include why they are important and are of scientific interest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Concern some aspect of Earth’s environment (local or global issue)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Provide significant insight into both the topic of investigation and the research process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d. Answering them requires an advanced understanding of the subject matter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e. Require a thoughtful research plan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f. Are answerable through scientific research appropriate to the scope of the report.</a:t>
            </a:r>
            <a:endParaRPr b="0" i="0" sz="2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30791" y="22059259"/>
            <a:ext cx="11915650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Content Knowledge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Thorough (150-300 words)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Description of the problem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Importance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d. Community relevance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e. At least 3-5 references. Do not include wikis or Q&amp;A sites such as answers.com. (Look at The Purdue "OWL" for guidance and resources: owl.english.purdue.edu)</a:t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32591" y="3327000"/>
            <a:ext cx="8991169" cy="2387620"/>
          </a:xfrm>
          <a:prstGeom prst="rect">
            <a:avLst/>
          </a:prstGeom>
          <a:noFill/>
          <a:ln cap="flat" cmpd="sng" w="9525">
            <a:solidFill>
              <a:srgbClr val="0046D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titled.png" id="81" name="Google Shape;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765" y="28653247"/>
            <a:ext cx="3677585" cy="4905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kon ESA 3 4-24-10 276" id="82" name="Google Shape;8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3339" y="29621975"/>
            <a:ext cx="5080492" cy="380935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14880939" y="29412625"/>
            <a:ext cx="7853934" cy="2007382"/>
          </a:xfrm>
          <a:prstGeom prst="rect">
            <a:avLst/>
          </a:prstGeom>
          <a:solidFill>
            <a:srgbClr val="00B0F0"/>
          </a:solidFill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None/>
            </a:pPr>
            <a:r>
              <a:rPr lang="en-US" sz="5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lang="en-US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 of Study Site(s)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500635" y="33499847"/>
            <a:ext cx="12310010" cy="203132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>
                <a:solidFill>
                  <a:srgbClr val="002164"/>
                </a:solidFill>
                <a:latin typeface="Garamond"/>
                <a:ea typeface="Garamond"/>
                <a:cs typeface="Garamond"/>
                <a:sym typeface="Garamond"/>
              </a:rPr>
              <a:t>Field Photos</a:t>
            </a:r>
            <a:br>
              <a:rPr b="1" i="1" lang="en-US" sz="7200">
                <a:solidFill>
                  <a:srgbClr val="00216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1" lang="en-US" sz="5400">
                <a:solidFill>
                  <a:srgbClr val="002164"/>
                </a:solidFill>
                <a:latin typeface="Garamond"/>
                <a:ea typeface="Garamond"/>
                <a:cs typeface="Garamond"/>
                <a:sym typeface="Garamond"/>
              </a:rPr>
              <a:t>(requires release forms)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26405722" y="24340673"/>
            <a:ext cx="9537700" cy="842518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#2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279088" y="26090069"/>
            <a:ext cx="7790966" cy="706380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3418509" y="15854055"/>
            <a:ext cx="10778792" cy="501675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GLOBE Data Used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 the GLOBE protocols and/or data that you used in your research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Where did the data come from? Did you collect it using GLOBE protocols (if so, which ones), or download it from the GLOBE website?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did you use this data in your research?</a:t>
            </a:r>
            <a:endParaRPr/>
          </a:p>
          <a:p>
            <a:pPr indent="-254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