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3" r:id="rId1"/>
    <p:sldMasterId id="2147483720" r:id="rId2"/>
  </p:sldMasterIdLst>
  <p:notesMasterIdLst>
    <p:notesMasterId r:id="rId23"/>
  </p:notesMasterIdLst>
  <p:handoutMasterIdLst>
    <p:handoutMasterId r:id="rId24"/>
  </p:handoutMasterIdLst>
  <p:sldIdLst>
    <p:sldId id="455" r:id="rId3"/>
    <p:sldId id="476" r:id="rId4"/>
    <p:sldId id="539" r:id="rId5"/>
    <p:sldId id="536" r:id="rId6"/>
    <p:sldId id="538" r:id="rId7"/>
    <p:sldId id="542" r:id="rId8"/>
    <p:sldId id="544" r:id="rId9"/>
    <p:sldId id="545" r:id="rId10"/>
    <p:sldId id="546" r:id="rId11"/>
    <p:sldId id="547" r:id="rId12"/>
    <p:sldId id="534" r:id="rId13"/>
    <p:sldId id="540" r:id="rId14"/>
    <p:sldId id="551" r:id="rId15"/>
    <p:sldId id="552" r:id="rId16"/>
    <p:sldId id="553" r:id="rId17"/>
    <p:sldId id="521" r:id="rId18"/>
    <p:sldId id="554" r:id="rId19"/>
    <p:sldId id="555" r:id="rId20"/>
    <p:sldId id="556" r:id="rId21"/>
    <p:sldId id="460" r:id="rId2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6">
          <p15:clr>
            <a:srgbClr val="A4A3A4"/>
          </p15:clr>
        </p15:guide>
        <p15:guide id="2" orient="horz" pos="1664">
          <p15:clr>
            <a:srgbClr val="A4A3A4"/>
          </p15:clr>
        </p15:guide>
        <p15:guide id="3" orient="horz" pos="11">
          <p15:clr>
            <a:srgbClr val="A4A3A4"/>
          </p15:clr>
        </p15:guide>
        <p15:guide id="4" pos="5759">
          <p15:clr>
            <a:srgbClr val="A4A3A4"/>
          </p15:clr>
        </p15:guide>
        <p15:guide id="5" pos="28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FFF"/>
    <a:srgbClr val="BA0C2F"/>
    <a:srgbClr val="535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5" autoAdjust="0"/>
    <p:restoredTop sz="96481" autoAdjust="0"/>
  </p:normalViewPr>
  <p:slideViewPr>
    <p:cSldViewPr snapToGrid="0" snapToObjects="1">
      <p:cViewPr>
        <p:scale>
          <a:sx n="150" d="100"/>
          <a:sy n="150" d="100"/>
        </p:scale>
        <p:origin x="904" y="744"/>
      </p:cViewPr>
      <p:guideLst>
        <p:guide orient="horz" pos="3026"/>
        <p:guide orient="horz" pos="1664"/>
        <p:guide orient="horz" pos="11"/>
        <p:guide pos="5759"/>
        <p:guide pos="28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F2216-3C6C-5242-8DB2-4752D4FEC615}" type="datetimeFigureOut">
              <a:rPr lang="en-US" smtClean="0">
                <a:latin typeface="Arial"/>
              </a:rPr>
              <a:pPr/>
              <a:t>3/16/21</a:t>
            </a:fld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E00F2-CC6B-3345-A584-44341337AE23}" type="slidenum">
              <a:rPr lang="en-US" smtClean="0">
                <a:latin typeface="Arial"/>
              </a:rPr>
              <a:pPr/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54263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2CD6293C-6F3F-374D-A003-D3E152FC3744}" type="datetimeFigureOut">
              <a:rPr lang="en-US" smtClean="0"/>
              <a:pPr/>
              <a:t>3/16/21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D389288A-BD78-EC48-81B6-C08E556E16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7602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9288A-BD78-EC48-81B6-C08E556E160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31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Trump Administration proposed to remove STEM Engagement Funding, but The House and Senate ultimately </a:t>
            </a:r>
            <a:r>
              <a:rPr lang="en-US" err="1"/>
              <a:t>deciede</a:t>
            </a:r>
            <a:r>
              <a:rPr lang="en-US"/>
              <a:t> to put money into the budget. </a:t>
            </a:r>
          </a:p>
          <a:p>
            <a:r>
              <a:rPr lang="en-US"/>
              <a:t>https://</a:t>
            </a:r>
            <a:r>
              <a:rPr lang="en-US" err="1"/>
              <a:t>www.nasa.gov</a:t>
            </a:r>
            <a:r>
              <a:rPr lang="en-US"/>
              <a:t>/sites/default/files/atoms/files/fy2021_summary_budget_brief.pdf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9288A-BD78-EC48-81B6-C08E556E160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79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Trump Administration proposed to remove STEM Engagement Funding, but The House and Senate ultimately </a:t>
            </a:r>
            <a:r>
              <a:rPr lang="en-US" err="1"/>
              <a:t>deciede</a:t>
            </a:r>
            <a:r>
              <a:rPr lang="en-US"/>
              <a:t> to put money into the budget. </a:t>
            </a:r>
          </a:p>
          <a:p>
            <a:r>
              <a:rPr lang="en-US"/>
              <a:t>https://</a:t>
            </a:r>
            <a:r>
              <a:rPr lang="en-US" err="1"/>
              <a:t>www.nasa.gov</a:t>
            </a:r>
            <a:r>
              <a:rPr lang="en-US"/>
              <a:t>/sites/default/files/atoms/files/fy2021_summary_budget_brief.pdf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9288A-BD78-EC48-81B6-C08E556E160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455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ESA – CleaSpace-1  Satellite to pick up debris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9288A-BD78-EC48-81B6-C08E556E160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349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ESA – CleaSpace-1  Satellite to pick up debris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9288A-BD78-EC48-81B6-C08E556E160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87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ESA – CleaSpace-1  Satellite to pick up debris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9288A-BD78-EC48-81B6-C08E556E160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727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ESA – CleaSpace-1  Satellite to pick up debris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9288A-BD78-EC48-81B6-C08E556E160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873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0"/>
          <p:cNvSpPr>
            <a:spLocks noGrp="1"/>
          </p:cNvSpPr>
          <p:nvPr>
            <p:ph type="body" sz="quarter" idx="18" hasCustomPrompt="1"/>
          </p:nvPr>
        </p:nvSpPr>
        <p:spPr>
          <a:xfrm>
            <a:off x="914950" y="2472514"/>
            <a:ext cx="7498993" cy="134544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aseline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Edit Name(s) of Presenter(s), Directorate/Division and Date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903833" y="1997176"/>
            <a:ext cx="7524221" cy="4753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 baseline="0">
                <a:solidFill>
                  <a:srgbClr val="000000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Presentation Title</a:t>
            </a:r>
          </a:p>
        </p:txBody>
      </p:sp>
      <p:pic>
        <p:nvPicPr>
          <p:cNvPr id="5" name="Picture 4" descr="Tribrand_ColorBlackText_RGB_small_040615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96" y="1279484"/>
            <a:ext cx="2833047" cy="60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542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/Subhead/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41088" y="1161143"/>
            <a:ext cx="8364762" cy="355849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41087" y="665739"/>
            <a:ext cx="8573101" cy="350262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20978" y="243757"/>
            <a:ext cx="8593211" cy="4703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cap="none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5"/>
          <p:cNvSpPr txBox="1">
            <a:spLocks/>
          </p:cNvSpPr>
          <p:nvPr userDrawn="1"/>
        </p:nvSpPr>
        <p:spPr>
          <a:xfrm>
            <a:off x="7747001" y="4798449"/>
            <a:ext cx="1231511" cy="31172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 cap="none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en-US" sz="1000" b="1" kern="500" spc="200">
                <a:solidFill>
                  <a:schemeClr val="accent3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453064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/Content/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799314" y="1161145"/>
            <a:ext cx="4008438" cy="3558494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0" hasCustomPrompt="1"/>
          </p:nvPr>
        </p:nvSpPr>
        <p:spPr>
          <a:xfrm>
            <a:off x="341088" y="1161144"/>
            <a:ext cx="4023901" cy="3558494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320978" y="243757"/>
            <a:ext cx="8593211" cy="4703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cap="none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5"/>
          <p:cNvSpPr txBox="1">
            <a:spLocks/>
          </p:cNvSpPr>
          <p:nvPr userDrawn="1"/>
        </p:nvSpPr>
        <p:spPr>
          <a:xfrm>
            <a:off x="7747001" y="4798449"/>
            <a:ext cx="1231511" cy="31172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 cap="none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en-US" sz="1000" b="1" kern="500" spc="200">
                <a:solidFill>
                  <a:schemeClr val="accent3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774668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/Subhead/Content/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799314" y="1161145"/>
            <a:ext cx="4008438" cy="3558494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0" hasCustomPrompt="1"/>
          </p:nvPr>
        </p:nvSpPr>
        <p:spPr>
          <a:xfrm>
            <a:off x="341088" y="1161144"/>
            <a:ext cx="4023901" cy="3558494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41087" y="665739"/>
            <a:ext cx="8573101" cy="350262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320978" y="243757"/>
            <a:ext cx="8593211" cy="4703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cap="none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5"/>
          <p:cNvSpPr txBox="1">
            <a:spLocks/>
          </p:cNvSpPr>
          <p:nvPr userDrawn="1"/>
        </p:nvSpPr>
        <p:spPr>
          <a:xfrm>
            <a:off x="7747001" y="4798449"/>
            <a:ext cx="1231511" cy="31172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 cap="none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en-US" sz="1000" b="1" kern="500" spc="200">
                <a:solidFill>
                  <a:schemeClr val="accent3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946036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/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161143"/>
            <a:ext cx="9144000" cy="3558494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FontTx/>
              <a:buNone/>
              <a:defRPr sz="1600">
                <a:solidFill>
                  <a:srgbClr val="000000"/>
                </a:solidFill>
              </a:defRPr>
            </a:lvl1pPr>
          </a:lstStyle>
          <a:p>
            <a:endParaRPr lang="en-US"/>
          </a:p>
          <a:p>
            <a:r>
              <a:rPr lang="en-US"/>
              <a:t>\</a:t>
            </a:r>
          </a:p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20978" y="243757"/>
            <a:ext cx="8593211" cy="4703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cap="none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5"/>
          <p:cNvSpPr txBox="1">
            <a:spLocks/>
          </p:cNvSpPr>
          <p:nvPr userDrawn="1"/>
        </p:nvSpPr>
        <p:spPr>
          <a:xfrm>
            <a:off x="7747001" y="4798449"/>
            <a:ext cx="1231511" cy="31172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 cap="none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en-US" sz="1000" b="1" kern="500" spc="200">
                <a:solidFill>
                  <a:schemeClr val="accent3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72123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/Subhead/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161143"/>
            <a:ext cx="9144000" cy="3558494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FontTx/>
              <a:buNone/>
              <a:defRPr sz="1600">
                <a:solidFill>
                  <a:srgbClr val="000000"/>
                </a:solidFill>
              </a:defRPr>
            </a:lvl1pPr>
          </a:lstStyle>
          <a:p>
            <a:endParaRPr lang="en-US"/>
          </a:p>
          <a:p>
            <a:r>
              <a:rPr lang="en-US"/>
              <a:t>\</a:t>
            </a:r>
          </a:p>
          <a:p>
            <a:r>
              <a:rPr lang="en-US"/>
              <a:t>Click Icon to Add Picture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41087" y="665739"/>
            <a:ext cx="8573101" cy="350262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20978" y="243757"/>
            <a:ext cx="8593211" cy="4703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cap="none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5"/>
          <p:cNvSpPr txBox="1">
            <a:spLocks/>
          </p:cNvSpPr>
          <p:nvPr userDrawn="1"/>
        </p:nvSpPr>
        <p:spPr>
          <a:xfrm>
            <a:off x="7747001" y="4798449"/>
            <a:ext cx="1231511" cy="31172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 cap="none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en-US" sz="1000" b="1" kern="500" spc="200">
                <a:solidFill>
                  <a:schemeClr val="accent3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608671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/Blac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20978" y="243757"/>
            <a:ext cx="8593211" cy="4703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cap="none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5"/>
          <p:cNvSpPr txBox="1">
            <a:spLocks/>
          </p:cNvSpPr>
          <p:nvPr userDrawn="1"/>
        </p:nvSpPr>
        <p:spPr>
          <a:xfrm>
            <a:off x="7747001" y="4798449"/>
            <a:ext cx="1231511" cy="31172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 cap="none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en-US" sz="1000" b="1" kern="500" spc="200">
                <a:solidFill>
                  <a:schemeClr val="accent3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91142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/Subhead/Blac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41087" y="665739"/>
            <a:ext cx="8573101" cy="350262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20978" y="243757"/>
            <a:ext cx="8593211" cy="4703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cap="none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5" name="Content Placeholder 3"/>
          <p:cNvSpPr>
            <a:spLocks noGrp="1"/>
          </p:cNvSpPr>
          <p:nvPr>
            <p:ph sz="quarter" idx="18" hasCustomPrompt="1"/>
          </p:nvPr>
        </p:nvSpPr>
        <p:spPr>
          <a:xfrm>
            <a:off x="934403" y="1599202"/>
            <a:ext cx="3363277" cy="2718798"/>
          </a:xfrm>
          <a:prstGeom prst="rect">
            <a:avLst/>
          </a:prstGeom>
        </p:spPr>
        <p:txBody>
          <a:bodyPr vert="horz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quarter" idx="19" hasCustomPrompt="1"/>
          </p:nvPr>
        </p:nvSpPr>
        <p:spPr>
          <a:xfrm>
            <a:off x="4929414" y="1599202"/>
            <a:ext cx="3363277" cy="2718798"/>
          </a:xfrm>
          <a:prstGeom prst="rect">
            <a:avLst/>
          </a:prstGeom>
        </p:spPr>
        <p:txBody>
          <a:bodyPr vert="horz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5"/>
          <p:cNvSpPr txBox="1">
            <a:spLocks/>
          </p:cNvSpPr>
          <p:nvPr userDrawn="1"/>
        </p:nvSpPr>
        <p:spPr>
          <a:xfrm>
            <a:off x="7747001" y="4798449"/>
            <a:ext cx="1231511" cy="31172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 cap="none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en-US" sz="1000" b="1" kern="500" spc="200">
                <a:solidFill>
                  <a:schemeClr val="accent3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9905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 txBox="1">
            <a:spLocks/>
          </p:cNvSpPr>
          <p:nvPr userDrawn="1"/>
        </p:nvSpPr>
        <p:spPr>
          <a:xfrm>
            <a:off x="7747001" y="4798449"/>
            <a:ext cx="1231511" cy="31172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 cap="none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en-US" sz="1000" b="1" kern="500" spc="200">
                <a:solidFill>
                  <a:schemeClr val="accent3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940929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0" y="2239365"/>
            <a:ext cx="9144000" cy="6647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6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Chapter Divider</a:t>
            </a:r>
          </a:p>
        </p:txBody>
      </p:sp>
    </p:spTree>
    <p:extLst>
      <p:ext uri="{BB962C8B-B14F-4D97-AF65-F5344CB8AC3E}">
        <p14:creationId xmlns:p14="http://schemas.microsoft.com/office/powerpoint/2010/main" val="7924229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477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 Subhead w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903833" y="1997176"/>
            <a:ext cx="7524221" cy="4753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 baseline="0">
                <a:solidFill>
                  <a:srgbClr val="000000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0" name="Text Placeholder 20"/>
          <p:cNvSpPr>
            <a:spLocks noGrp="1"/>
          </p:cNvSpPr>
          <p:nvPr>
            <p:ph type="body" sz="quarter" idx="18" hasCustomPrompt="1"/>
          </p:nvPr>
        </p:nvSpPr>
        <p:spPr>
          <a:xfrm>
            <a:off x="914950" y="2858272"/>
            <a:ext cx="7498993" cy="134544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aseline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Edit Name(s) of Presenter(s), Directorate/Division and Date</a:t>
            </a:r>
          </a:p>
        </p:txBody>
      </p:sp>
      <p:sp>
        <p:nvSpPr>
          <p:cNvPr id="6" name="Text Placeholder 20"/>
          <p:cNvSpPr>
            <a:spLocks noGrp="1"/>
          </p:cNvSpPr>
          <p:nvPr>
            <p:ph type="body" sz="quarter" idx="20" hasCustomPrompt="1"/>
          </p:nvPr>
        </p:nvSpPr>
        <p:spPr>
          <a:xfrm>
            <a:off x="903833" y="2411554"/>
            <a:ext cx="7498993" cy="3123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baseline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8" name="Picture 7" descr="Tribrand_ColorBlackText_RGB_small_040615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96" y="1279484"/>
            <a:ext cx="2833047" cy="60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93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 Squa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5140325" cy="514350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127624" y="1210733"/>
            <a:ext cx="4016375" cy="49614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2400" b="1" baseline="0">
                <a:solidFill>
                  <a:srgbClr val="000000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9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5127623" y="1735952"/>
            <a:ext cx="4016375" cy="1000129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aseline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Edit Name(s) of Presenter(s)</a:t>
            </a:r>
          </a:p>
          <a:p>
            <a:pPr lvl="0"/>
            <a:r>
              <a:rPr lang="en-US" dirty="0"/>
              <a:t>Click to Edit Directorate, Division or Group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pic>
        <p:nvPicPr>
          <p:cNvPr id="10" name="Picture 9" descr="Tribrand_ColorBlackText_RGB_small_040615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477" y="4277360"/>
            <a:ext cx="2833047" cy="60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894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 Horizonta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3529263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68119" y="3904542"/>
            <a:ext cx="5674998" cy="4753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 baseline="0">
                <a:solidFill>
                  <a:srgbClr val="000000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5" name="Text Placeholder 20"/>
          <p:cNvSpPr>
            <a:spLocks noGrp="1"/>
          </p:cNvSpPr>
          <p:nvPr>
            <p:ph type="body" sz="quarter" idx="18" hasCustomPrompt="1"/>
          </p:nvPr>
        </p:nvSpPr>
        <p:spPr>
          <a:xfrm>
            <a:off x="379235" y="4379880"/>
            <a:ext cx="5655970" cy="46514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aseline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Edit Name(s) of Presenter(s), Directorate/Division and Date</a:t>
            </a:r>
          </a:p>
        </p:txBody>
      </p:sp>
      <p:pic>
        <p:nvPicPr>
          <p:cNvPr id="6" name="Picture 5" descr="Tribrand_ColorBlackText_RGB_small_040615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205" y="4035699"/>
            <a:ext cx="2833047" cy="60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874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ribrand_ColorBlackText_RGB_small_040615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507" y="1786796"/>
            <a:ext cx="3556449" cy="76209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1" y="2976387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kern="800" spc="200" err="1">
                <a:solidFill>
                  <a:srgbClr val="BA0C2F"/>
                </a:solidFill>
              </a:rPr>
              <a:t>jpl.nasa.gov</a:t>
            </a:r>
            <a:endParaRPr lang="en-US" sz="1600" kern="800" spc="200">
              <a:solidFill>
                <a:srgbClr val="BA0C2F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924848" y="2750422"/>
            <a:ext cx="3294305" cy="0"/>
          </a:xfrm>
          <a:prstGeom prst="line">
            <a:avLst/>
          </a:prstGeom>
          <a:ln w="12700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73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 flipH="1" flipV="1">
            <a:off x="5890626" y="1340395"/>
            <a:ext cx="2" cy="3193140"/>
          </a:xfrm>
          <a:prstGeom prst="line">
            <a:avLst/>
          </a:prstGeom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41087" y="665739"/>
            <a:ext cx="8573101" cy="350262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20978" y="243757"/>
            <a:ext cx="8593211" cy="4703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cap="none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add Mission or Project Name</a:t>
            </a:r>
          </a:p>
        </p:txBody>
      </p:sp>
      <p:sp>
        <p:nvSpPr>
          <p:cNvPr id="27" name="Content Placeholder 3"/>
          <p:cNvSpPr>
            <a:spLocks noGrp="1"/>
          </p:cNvSpPr>
          <p:nvPr>
            <p:ph sz="quarter" idx="18" hasCustomPrompt="1"/>
          </p:nvPr>
        </p:nvSpPr>
        <p:spPr>
          <a:xfrm>
            <a:off x="1026160" y="1340395"/>
            <a:ext cx="3886017" cy="3193140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Mission logo</a:t>
            </a:r>
          </a:p>
        </p:txBody>
      </p:sp>
      <p:sp>
        <p:nvSpPr>
          <p:cNvPr id="28" name="Content Placeholder 3"/>
          <p:cNvSpPr>
            <a:spLocks noGrp="1"/>
          </p:cNvSpPr>
          <p:nvPr>
            <p:ph sz="quarter" idx="19" hasCustomPrompt="1"/>
          </p:nvPr>
        </p:nvSpPr>
        <p:spPr>
          <a:xfrm>
            <a:off x="6521956" y="1340395"/>
            <a:ext cx="1986400" cy="996405"/>
          </a:xfrm>
          <a:prstGeom prst="rect">
            <a:avLst/>
          </a:prstGeom>
        </p:spPr>
        <p:txBody>
          <a:bodyPr vert="horz"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NASA, JPL or other partner logo</a:t>
            </a:r>
          </a:p>
        </p:txBody>
      </p:sp>
      <p:sp>
        <p:nvSpPr>
          <p:cNvPr id="29" name="Content Placeholder 3"/>
          <p:cNvSpPr>
            <a:spLocks noGrp="1"/>
          </p:cNvSpPr>
          <p:nvPr>
            <p:ph sz="quarter" idx="20" hasCustomPrompt="1"/>
          </p:nvPr>
        </p:nvSpPr>
        <p:spPr>
          <a:xfrm>
            <a:off x="6521956" y="2438400"/>
            <a:ext cx="1986400" cy="996405"/>
          </a:xfrm>
          <a:prstGeom prst="rect">
            <a:avLst/>
          </a:prstGeom>
        </p:spPr>
        <p:txBody>
          <a:bodyPr vert="horz"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NASA, JPL or other partner logo</a:t>
            </a:r>
          </a:p>
        </p:txBody>
      </p:sp>
      <p:sp>
        <p:nvSpPr>
          <p:cNvPr id="30" name="Content Placeholder 3"/>
          <p:cNvSpPr>
            <a:spLocks noGrp="1"/>
          </p:cNvSpPr>
          <p:nvPr>
            <p:ph sz="quarter" idx="21" hasCustomPrompt="1"/>
          </p:nvPr>
        </p:nvSpPr>
        <p:spPr>
          <a:xfrm>
            <a:off x="6521956" y="3537130"/>
            <a:ext cx="1986400" cy="996405"/>
          </a:xfrm>
          <a:prstGeom prst="rect">
            <a:avLst/>
          </a:prstGeom>
        </p:spPr>
        <p:txBody>
          <a:bodyPr vert="horz"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NASA, JPL or other partner logo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5"/>
          <p:cNvSpPr txBox="1">
            <a:spLocks/>
          </p:cNvSpPr>
          <p:nvPr userDrawn="1"/>
        </p:nvSpPr>
        <p:spPr>
          <a:xfrm>
            <a:off x="7747001" y="4798449"/>
            <a:ext cx="1231511" cy="31172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 cap="none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en-US" sz="1000" b="1" kern="500" spc="200" err="1">
                <a:solidFill>
                  <a:schemeClr val="accent3"/>
                </a:solidFill>
              </a:rPr>
              <a:t>jpl.nasa.gov</a:t>
            </a:r>
            <a:endParaRPr lang="en-US" sz="1000" b="1" kern="500" spc="2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587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320978" y="243757"/>
            <a:ext cx="8593211" cy="4703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cap="none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5"/>
          <p:cNvSpPr txBox="1">
            <a:spLocks/>
          </p:cNvSpPr>
          <p:nvPr userDrawn="1"/>
        </p:nvSpPr>
        <p:spPr>
          <a:xfrm>
            <a:off x="7747001" y="4798449"/>
            <a:ext cx="1231511" cy="31172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 cap="none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en-US" sz="1000" b="1" kern="500" spc="200">
                <a:solidFill>
                  <a:schemeClr val="accent3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344936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/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41087" y="665739"/>
            <a:ext cx="8573101" cy="350262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320978" y="243757"/>
            <a:ext cx="8593211" cy="4703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cap="none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5"/>
          <p:cNvSpPr txBox="1">
            <a:spLocks/>
          </p:cNvSpPr>
          <p:nvPr userDrawn="1"/>
        </p:nvSpPr>
        <p:spPr>
          <a:xfrm>
            <a:off x="7747001" y="4798449"/>
            <a:ext cx="1231511" cy="31172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 cap="none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en-US" sz="1000" b="1" kern="500" spc="200">
                <a:solidFill>
                  <a:schemeClr val="accent3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907602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/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41088" y="1161143"/>
            <a:ext cx="8364762" cy="355849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20978" y="243757"/>
            <a:ext cx="8593211" cy="4703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cap="none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5"/>
          <p:cNvSpPr txBox="1">
            <a:spLocks/>
          </p:cNvSpPr>
          <p:nvPr userDrawn="1"/>
        </p:nvSpPr>
        <p:spPr>
          <a:xfrm>
            <a:off x="7747001" y="4798449"/>
            <a:ext cx="1231511" cy="31172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 cap="none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en-US" sz="1000" b="1" kern="500" spc="200">
                <a:solidFill>
                  <a:schemeClr val="accent3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972480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028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6" r:id="rId2"/>
    <p:sldLayoutId id="2147483705" r:id="rId3"/>
    <p:sldLayoutId id="2147483707" r:id="rId4"/>
    <p:sldLayoutId id="2147483718" r:id="rId5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xfrm>
            <a:off x="341298" y="479774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124200" y="479774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553200" y="4797743"/>
            <a:ext cx="12496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5819BC3-7E48-734B-B255-F05E5B7339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842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30" r:id="rId3"/>
    <p:sldLayoutId id="2147483723" r:id="rId4"/>
    <p:sldLayoutId id="2147483731" r:id="rId5"/>
    <p:sldLayoutId id="2147483724" r:id="rId6"/>
    <p:sldLayoutId id="2147483732" r:id="rId7"/>
    <p:sldLayoutId id="2147483725" r:id="rId8"/>
    <p:sldLayoutId id="2147483733" r:id="rId9"/>
    <p:sldLayoutId id="2147483726" r:id="rId10"/>
    <p:sldLayoutId id="2147483734" r:id="rId11"/>
    <p:sldLayoutId id="2147483727" r:id="rId12"/>
    <p:sldLayoutId id="2147483728" r:id="rId13"/>
    <p:sldLayoutId id="2147483729" r:id="rId14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pcfalcon@jpl.nasa.gov" TargetMode="Externa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go.nasa.gov/3r2uH86" TargetMode="Externa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go.nasa.gov/3tBzFdK" TargetMode="Externa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climatekids.nasa.gov/" TargetMode="External"/><Relationship Id="rId13" Type="http://schemas.openxmlformats.org/officeDocument/2006/relationships/image" Target="../media/image22.png"/><Relationship Id="rId3" Type="http://schemas.openxmlformats.org/officeDocument/2006/relationships/hyperlink" Target="https://go.nasa.gov/3tBFwQe" TargetMode="External"/><Relationship Id="rId7" Type="http://schemas.openxmlformats.org/officeDocument/2006/relationships/hyperlink" Target="https://go.nasa.gov/2P4RR0C" TargetMode="External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go.nasa.gov/38Wrv82" TargetMode="External"/><Relationship Id="rId11" Type="http://schemas.openxmlformats.org/officeDocument/2006/relationships/image" Target="../media/image20.png"/><Relationship Id="rId5" Type="http://schemas.openxmlformats.org/officeDocument/2006/relationships/hyperlink" Target="https://go.nasa.gov/3bWPTbw" TargetMode="External"/><Relationship Id="rId10" Type="http://schemas.openxmlformats.org/officeDocument/2006/relationships/image" Target="../media/image19.png"/><Relationship Id="rId4" Type="http://schemas.openxmlformats.org/officeDocument/2006/relationships/hyperlink" Target="https://spaceplace.nasa.gov/" TargetMode="External"/><Relationship Id="rId9" Type="http://schemas.openxmlformats.org/officeDocument/2006/relationships/hyperlink" Target="https://go.nasa.gov/2NCPKAM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spacemath.gsfc.nasa.gov/" TargetMode="External"/><Relationship Id="rId3" Type="http://schemas.openxmlformats.org/officeDocument/2006/relationships/hyperlink" Target="https://go.nasa.gov/3tAcall" TargetMode="External"/><Relationship Id="rId7" Type="http://schemas.openxmlformats.org/officeDocument/2006/relationships/hyperlink" Target="https://nasa3d.arc.nasa.gov/models/printabl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go.nasa.gov/2QkmVKm" TargetMode="External"/><Relationship Id="rId5" Type="http://schemas.openxmlformats.org/officeDocument/2006/relationships/hyperlink" Target="https://go.nasa.gov/3vFsxPw" TargetMode="External"/><Relationship Id="rId10" Type="http://schemas.openxmlformats.org/officeDocument/2006/relationships/hyperlink" Target="https://climate.nasa.gov/" TargetMode="External"/><Relationship Id="rId4" Type="http://schemas.openxmlformats.org/officeDocument/2006/relationships/hyperlink" Target="https://solarsystem.nasa.gov/" TargetMode="External"/><Relationship Id="rId9" Type="http://schemas.openxmlformats.org/officeDocument/2006/relationships/hyperlink" Target="https://www.jpl.nasa.gov/edu/teach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nasaeclips.arc.nasa.gov/" TargetMode="External"/><Relationship Id="rId3" Type="http://schemas.openxmlformats.org/officeDocument/2006/relationships/hyperlink" Target="https://go.nasa.gov/3cTjvpE" TargetMode="External"/><Relationship Id="rId7" Type="http://schemas.openxmlformats.org/officeDocument/2006/relationships/hyperlink" Target="https://www.jpl.nasa.gov/edu/intern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intern.nasa.gov/" TargetMode="External"/><Relationship Id="rId11" Type="http://schemas.openxmlformats.org/officeDocument/2006/relationships/image" Target="../media/image24.png"/><Relationship Id="rId5" Type="http://schemas.openxmlformats.org/officeDocument/2006/relationships/hyperlink" Target="https://science.nasa.gov/ems" TargetMode="External"/><Relationship Id="rId10" Type="http://schemas.openxmlformats.org/officeDocument/2006/relationships/image" Target="../media/image23.png"/><Relationship Id="rId4" Type="http://schemas.openxmlformats.org/officeDocument/2006/relationships/hyperlink" Target="https://sealevel.nasa.gov/" TargetMode="External"/><Relationship Id="rId9" Type="http://schemas.openxmlformats.org/officeDocument/2006/relationships/hyperlink" Target="https://climate.nasa.gov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svs.gsfc.nasa.gov/" TargetMode="External"/><Relationship Id="rId3" Type="http://schemas.openxmlformats.org/officeDocument/2006/relationships/hyperlink" Target="https://eyes.nasa.gov/eyes-on-the-earth.html" TargetMode="External"/><Relationship Id="rId7" Type="http://schemas.openxmlformats.org/officeDocument/2006/relationships/hyperlink" Target="https://go.nasa.gov/3r2x4I4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earthdata.nasa.gov/" TargetMode="External"/><Relationship Id="rId5" Type="http://schemas.openxmlformats.org/officeDocument/2006/relationships/hyperlink" Target="https://earthobservatory.nasa.gov/" TargetMode="External"/><Relationship Id="rId4" Type="http://schemas.openxmlformats.org/officeDocument/2006/relationships/hyperlink" Target="https://worldview.earthdata.nasa.gov/" TargetMode="External"/><Relationship Id="rId9" Type="http://schemas.openxmlformats.org/officeDocument/2006/relationships/hyperlink" Target="https://go.nasa.gov/313Bbs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1700" dirty="0"/>
              <a:t>NASA Resources: Connecting Students to Science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379235" y="4330185"/>
            <a:ext cx="5655970" cy="763620"/>
          </a:xfrm>
        </p:spPr>
        <p:txBody>
          <a:bodyPr/>
          <a:lstStyle/>
          <a:p>
            <a:r>
              <a:rPr lang="en-US" dirty="0"/>
              <a:t>Peter Falcon, NASA/JPL Earth Science Communications</a:t>
            </a:r>
          </a:p>
          <a:p>
            <a:r>
              <a:rPr lang="en-US" dirty="0"/>
              <a:t>March, 19</a:t>
            </a:r>
            <a:r>
              <a:rPr lang="en-US" baseline="30000" dirty="0"/>
              <a:t>th</a:t>
            </a:r>
            <a:r>
              <a:rPr lang="en-US" dirty="0"/>
              <a:t>, 2021</a:t>
            </a:r>
          </a:p>
          <a:p>
            <a:r>
              <a:rPr 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pcfalcon@jpl.nasa.gov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5" name="Picture 4" descr="D2010_0210_alt-v1rgb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" t="47796" b="10657"/>
          <a:stretch/>
        </p:blipFill>
        <p:spPr>
          <a:xfrm>
            <a:off x="0" y="0"/>
            <a:ext cx="9156095" cy="3529263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4AF222D-472C-154E-A37E-90D546B8DF77}"/>
              </a:ext>
            </a:extLst>
          </p:cNvPr>
          <p:cNvSpPr txBox="1">
            <a:spLocks/>
          </p:cNvSpPr>
          <p:nvPr/>
        </p:nvSpPr>
        <p:spPr>
          <a:xfrm>
            <a:off x="379235" y="3613907"/>
            <a:ext cx="8436135" cy="29063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rgbClr val="FF0000"/>
                </a:solidFill>
              </a:rPr>
              <a:t>Presentation to The GLOBE Earth System Science Community</a:t>
            </a:r>
          </a:p>
        </p:txBody>
      </p:sp>
    </p:spTree>
    <p:extLst>
      <p:ext uri="{BB962C8B-B14F-4D97-AF65-F5344CB8AC3E}">
        <p14:creationId xmlns:p14="http://schemas.microsoft.com/office/powerpoint/2010/main" val="4043925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E28547D-E082-BE45-85C8-4FD4F3C7DC9B}"/>
              </a:ext>
            </a:extLst>
          </p:cNvPr>
          <p:cNvSpPr/>
          <p:nvPr/>
        </p:nvSpPr>
        <p:spPr>
          <a:xfrm>
            <a:off x="-36414" y="-34409"/>
            <a:ext cx="9253242" cy="5269955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722241-5F0D-EC47-9465-063F61037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78C5B6-427A-E04D-9D41-DC167FD7C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33709E-80C3-7E4A-BFC4-1E21C2139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A2B892-3AF8-8E4E-B3EB-0620201048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ln>
            <a:noFill/>
          </a:ln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NASA Science</a:t>
            </a:r>
          </a:p>
        </p:txBody>
      </p:sp>
      <p:pic>
        <p:nvPicPr>
          <p:cNvPr id="10" name="current_earth_observing_fleet_1080p" descr="current_earth_observing_fleet_1080p">
            <a:hlinkClick r:id="" action="ppaction://media"/>
            <a:extLst>
              <a:ext uri="{FF2B5EF4-FFF2-40B4-BE49-F238E27FC236}">
                <a16:creationId xmlns:a16="http://schemas.microsoft.com/office/drawing/2014/main" id="{75F8E569-3D8F-5C48-9079-7BC20ABFAE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56556" y="-13236"/>
            <a:ext cx="9293525" cy="522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77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3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43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F42A3-42E2-B544-BA12-7A2615ABBA46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CE40B5-5430-3849-BABB-CDE892595A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B6BAD-7F9D-884D-9E9E-614AEB78247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FF366A-86BB-364F-961B-4905F1952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18" y="-852618"/>
            <a:ext cx="8565165" cy="661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35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F42A3-42E2-B544-BA12-7A2615ABBA46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CE40B5-5430-3849-BABB-CDE892595A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B6BAD-7F9D-884D-9E9E-614AEB78247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FF366A-86BB-364F-961B-4905F1952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18" y="-852618"/>
            <a:ext cx="8565165" cy="661853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62C1F9-E3AB-B547-9B67-A61420B91DDF}"/>
              </a:ext>
            </a:extLst>
          </p:cNvPr>
          <p:cNvSpPr/>
          <p:nvPr/>
        </p:nvSpPr>
        <p:spPr>
          <a:xfrm>
            <a:off x="1254265" y="2249586"/>
            <a:ext cx="6635469" cy="113288"/>
          </a:xfrm>
          <a:prstGeom prst="rect">
            <a:avLst/>
          </a:prstGeom>
          <a:solidFill>
            <a:srgbClr val="FFFF00">
              <a:alpha val="22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83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9200D4-1FBF-8348-ACE7-72251047E38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72000" y="2246388"/>
            <a:ext cx="3872289" cy="836990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https://go.nasa.gov/3r2uH86</a:t>
            </a:r>
            <a:endParaRPr lang="en-US" sz="200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US" sz="200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EA1D0-3265-BB4B-AAF7-CB8182BA8783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3CACB7-0E56-E644-9A69-E0953B9FEAD4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EE73-769D-434F-A07E-885F6C8C4CB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3E79CD-A57E-D543-A3E5-D886D65F0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2734" y="-97454"/>
            <a:ext cx="4125133" cy="533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26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D20373-5031-8445-A417-EB95894704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87" y="4139349"/>
            <a:ext cx="8364762" cy="493232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2400" err="1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go.nasa.gov</a:t>
            </a:r>
            <a:r>
              <a:rPr lang="en-US" sz="240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/3tBzFdK</a:t>
            </a:r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202FB-8336-0B4C-95DE-54A32BEFD4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NASA At HOME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7FB6B39-0A46-AC49-88C4-BA34C36BFC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Science Resources	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33A6B-175B-A849-9617-8D702ECFADE6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5B1F2-50E4-8D44-BE31-9F3499C09FB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71BFD0-2648-0343-8676-43B4146EBBC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3163E22-57A8-8E40-A691-F544C5FE2F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088" b="22734"/>
          <a:stretch/>
        </p:blipFill>
        <p:spPr>
          <a:xfrm>
            <a:off x="0" y="1136100"/>
            <a:ext cx="9144000" cy="283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8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CE30F5-604D-B343-A58B-9415AF30777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sz="2800" dirty="0"/>
              <a:t>Pre–Kindergarten &amp; Elementary</a:t>
            </a:r>
          </a:p>
          <a:p>
            <a:endParaRPr lang="en-US" sz="1000" dirty="0"/>
          </a:p>
          <a:p>
            <a:r>
              <a:rPr lang="en-US" sz="2800" dirty="0"/>
              <a:t>Middle School</a:t>
            </a:r>
          </a:p>
          <a:p>
            <a:endParaRPr lang="en-US" sz="1000" dirty="0"/>
          </a:p>
          <a:p>
            <a:endParaRPr lang="en-US" sz="100" dirty="0"/>
          </a:p>
          <a:p>
            <a:r>
              <a:rPr lang="en-US" sz="2800" dirty="0"/>
              <a:t>High School/University</a:t>
            </a:r>
          </a:p>
          <a:p>
            <a:endParaRPr lang="en-US" sz="1000" dirty="0"/>
          </a:p>
          <a:p>
            <a:r>
              <a:rPr lang="en-US" sz="2800" dirty="0"/>
              <a:t>Data Visualizations and Animations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2E823-8B81-2C4E-9F65-AC7EC42A80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5522113-210C-CB47-996D-2D459B74AD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Science Resources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109DD7-55C7-B445-A8EB-6E1C43479CA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87E2BC-FBBD-494E-876B-EB7820E1EE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5FDA9A-38B3-1B4E-A281-40BBD2EDA2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772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793F83-147A-AC4F-ADCB-7D9A563807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 sz="1400" b="1" dirty="0">
              <a:solidFill>
                <a:srgbClr val="002060"/>
              </a:solidFill>
            </a:endParaRPr>
          </a:p>
          <a:p>
            <a:r>
              <a:rPr lang="en-US" sz="1400" b="1" dirty="0">
                <a:solidFill>
                  <a:srgbClr val="002060"/>
                </a:solidFill>
              </a:rPr>
              <a:t>Aeronautics for Pre-K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https://go.nasa.gov/3tBFwQe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</a:rPr>
              <a:t>(Great for informal settings, libraries etc.)</a:t>
            </a:r>
          </a:p>
          <a:p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Space Place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https://spaceplace.nasa.gov/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800" b="1" dirty="0">
              <a:solidFill>
                <a:srgbClr val="002060"/>
              </a:solidFill>
            </a:endParaRPr>
          </a:p>
          <a:p>
            <a:r>
              <a:rPr lang="en-US" sz="1400" b="1" dirty="0">
                <a:solidFill>
                  <a:srgbClr val="002060"/>
                </a:solidFill>
              </a:rPr>
              <a:t>The Aire We Breathe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https://go.nasa.gov/3bWPTbw</a:t>
            </a:r>
            <a:endParaRPr lang="en-US" sz="1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800" dirty="0">
                <a:solidFill>
                  <a:srgbClr val="002060"/>
                </a:solidFill>
              </a:rPr>
              <a:t> </a:t>
            </a:r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Earth Observatory Kids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https://go.nasa.gov/38Wrv82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Imagine The Universe </a:t>
            </a:r>
            <a:r>
              <a:rPr lang="en-US" sz="1400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https://go.nasa.gov/2P4RR0C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800" b="1" dirty="0">
              <a:solidFill>
                <a:srgbClr val="002060"/>
              </a:solidFill>
            </a:endParaRPr>
          </a:p>
          <a:p>
            <a:r>
              <a:rPr lang="en-US" sz="1400" b="1" dirty="0">
                <a:solidFill>
                  <a:srgbClr val="002060"/>
                </a:solidFill>
              </a:rPr>
              <a:t>Climate Kids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https://climatekids.nasa.gov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800" b="1" dirty="0">
              <a:solidFill>
                <a:srgbClr val="002060"/>
              </a:solidFill>
            </a:endParaRPr>
          </a:p>
          <a:p>
            <a:r>
              <a:rPr lang="en-US" sz="1400" b="1" dirty="0">
                <a:solidFill>
                  <a:srgbClr val="002060"/>
                </a:solidFill>
              </a:rPr>
              <a:t>NASA’s Kids’ Club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https://go.nasa.gov/2NCPKAM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62EA30-BE24-3F47-8CE1-48F6D215FB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Websites – Lessons, Activities, Games, Stories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90E9BD-0CE5-B04F-A1F2-3A9884EE4B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Pre-K &amp; Elementary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55F590-383E-6041-9A57-078806C6DDC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66CDA-DD4E-594A-B66C-DCF6EF58EF7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13F695-AD56-FB4A-BB62-38D43DF9276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7FB566-305A-D44F-AE17-1445100424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2107" y="2471964"/>
            <a:ext cx="1123798" cy="12401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6E070A-9835-CC4E-A0D7-70C1D79740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78422" y="3092025"/>
            <a:ext cx="1221312" cy="15762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BB7D491-9B28-5548-89CE-B0435919A5C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72051" y="3446680"/>
            <a:ext cx="1123798" cy="10713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EC7958-8DD5-5F44-AABF-2AA9D43E516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3874" y="1818105"/>
            <a:ext cx="2451100" cy="38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64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793F83-147A-AC4F-ADCB-7D9A563807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sz="1400" b="1" dirty="0">
                <a:solidFill>
                  <a:srgbClr val="002060"/>
                </a:solidFill>
              </a:rPr>
              <a:t>NASA’s Earth Minute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https://go.nasa.gov/3tAcall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i="1" dirty="0">
                <a:solidFill>
                  <a:schemeClr val="bg2">
                    <a:lumMod val="50000"/>
                  </a:schemeClr>
                </a:solidFill>
              </a:rPr>
              <a:t>(White Board Videos)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Solar System Exploration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https://solarsystem.nasa.gov/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800" b="1" dirty="0">
              <a:solidFill>
                <a:srgbClr val="002060"/>
              </a:solidFill>
            </a:endParaRPr>
          </a:p>
          <a:p>
            <a:r>
              <a:rPr lang="en-US" sz="1400" b="1" dirty="0">
                <a:solidFill>
                  <a:srgbClr val="002060"/>
                </a:solidFill>
              </a:rPr>
              <a:t>NASA STEM Engagement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https://go.nasa.gov/3vFsxPw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Code a Mars Rover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https://go.nasa.gov/2QkmVKm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i="1" dirty="0">
                <a:solidFill>
                  <a:schemeClr val="bg2">
                    <a:lumMod val="50000"/>
                  </a:schemeClr>
                </a:solidFill>
              </a:rPr>
              <a:t>(Activities Using Coding)</a:t>
            </a:r>
            <a:endParaRPr lang="en-US" sz="1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800" dirty="0">
                <a:solidFill>
                  <a:srgbClr val="002060"/>
                </a:solidFill>
              </a:rPr>
              <a:t> </a:t>
            </a:r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3D models - 3D printable </a:t>
            </a:r>
            <a:r>
              <a:rPr lang="en-US" sz="1400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https://nasa3d.arc.nasa.gov/models/printable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Space Math @ NASA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https://spacemath.gsfc.nasa.gov/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i="1" dirty="0">
                <a:solidFill>
                  <a:schemeClr val="bg2">
                    <a:lumMod val="50000"/>
                  </a:schemeClr>
                </a:solidFill>
              </a:rPr>
              <a:t>(Math Problems 3</a:t>
            </a:r>
            <a:r>
              <a:rPr lang="en-US" sz="1400" i="1" baseline="30000" dirty="0">
                <a:solidFill>
                  <a:schemeClr val="bg2">
                    <a:lumMod val="50000"/>
                  </a:schemeClr>
                </a:solidFill>
              </a:rPr>
              <a:t>rd</a:t>
            </a:r>
            <a:r>
              <a:rPr lang="en-US" sz="1400" i="1" dirty="0">
                <a:solidFill>
                  <a:schemeClr val="bg2">
                    <a:lumMod val="50000"/>
                  </a:schemeClr>
                </a:solidFill>
              </a:rPr>
              <a:t> grade - Calculus)</a:t>
            </a:r>
          </a:p>
          <a:p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JPL Education - Teach </a:t>
            </a:r>
            <a:r>
              <a:rPr lang="en-US" sz="1400" dirty="0">
                <a:solidFill>
                  <a:srgbClr val="0070C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https://www.jpl.nasa.gov/edu/teach/</a:t>
            </a:r>
            <a:endParaRPr lang="en-US" sz="1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Global Climate Change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https://climate.nasa.gov/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62EA30-BE24-3F47-8CE1-48F6D215FB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Websites – Lessons, NGSS Activities, Coding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90E9BD-0CE5-B04F-A1F2-3A9884EE4B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School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55F590-383E-6041-9A57-078806C6DDC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66CDA-DD4E-594A-B66C-DCF6EF58EF7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13F695-AD56-FB4A-BB62-38D43DF9276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729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793F83-147A-AC4F-ADCB-7D9A563807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sz="1400" b="1" dirty="0">
                <a:solidFill>
                  <a:srgbClr val="002060"/>
                </a:solidFill>
              </a:rPr>
              <a:t>Solar System Ambassadors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https://go.nasa.gov/3cTjvpE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Sea Level Change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https://sealevel.nasa.gov/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800" b="1" dirty="0">
              <a:solidFill>
                <a:srgbClr val="002060"/>
              </a:solidFill>
            </a:endParaRPr>
          </a:p>
          <a:p>
            <a:r>
              <a:rPr lang="en-US" sz="1400" b="1" dirty="0">
                <a:solidFill>
                  <a:srgbClr val="002060"/>
                </a:solidFill>
              </a:rPr>
              <a:t>Tour of the Electromagnetic Spectrum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1400" dirty="0" err="1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science.nasa.gov</a:t>
            </a:r>
            <a:r>
              <a:rPr lang="en-US" sz="14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/ems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Internships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https://intern.nasa.gov/</a:t>
            </a:r>
            <a:endParaRPr lang="en-US" sz="1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800" dirty="0">
                <a:solidFill>
                  <a:srgbClr val="002060"/>
                </a:solidFill>
              </a:rPr>
              <a:t> </a:t>
            </a:r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JPL Internships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https://www.jpl.nasa.gov/edu/intern/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800" dirty="0"/>
          </a:p>
          <a:p>
            <a:r>
              <a:rPr lang="en-US" sz="1400" b="1" dirty="0" err="1">
                <a:solidFill>
                  <a:srgbClr val="002060"/>
                </a:solidFill>
              </a:rPr>
              <a:t>eClips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https://nasaeclips.arc.nasa.gov/</a:t>
            </a:r>
            <a:endParaRPr lang="en-US" sz="1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Global Climate Change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https://climate.nasa.gov/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62EA30-BE24-3F47-8CE1-48F6D215FB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Websites – Lessons, NGSS Activities, Internships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90E9BD-0CE5-B04F-A1F2-3A9884EE4B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High School - University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55F590-383E-6041-9A57-078806C6DDC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66CDA-DD4E-594A-B66C-DCF6EF58EF7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13F695-AD56-FB4A-BB62-38D43DF9276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FF369C-B7C7-3F4B-9CF3-439C35C292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7145" y="2917229"/>
            <a:ext cx="2535767" cy="14268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EE378F-2204-F545-8C74-2ACD0F75357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43520" y="478938"/>
            <a:ext cx="1702403" cy="22031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401333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793F83-147A-AC4F-ADCB-7D9A563807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 sz="800" b="1" dirty="0">
              <a:solidFill>
                <a:srgbClr val="002060"/>
              </a:solidFill>
            </a:endParaRPr>
          </a:p>
          <a:p>
            <a:r>
              <a:rPr lang="en-US" sz="1400" b="1" dirty="0">
                <a:solidFill>
                  <a:srgbClr val="002060"/>
                </a:solidFill>
              </a:rPr>
              <a:t>Eyes on the Earth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https://eyes.nasa.gov/eyes-on-the-earth.html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</a:rPr>
              <a:t>(Informal w/monthly averages)</a:t>
            </a:r>
          </a:p>
          <a:p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Worldview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https://worldview.earthdata.nasa.gov</a:t>
            </a:r>
            <a:endParaRPr lang="en-US" sz="1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800" dirty="0">
                <a:solidFill>
                  <a:srgbClr val="002060"/>
                </a:solidFill>
              </a:rPr>
              <a:t> </a:t>
            </a:r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Earth Observatory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https://earthobservatory.nasa.gov/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</a:rPr>
              <a:t>(NASA Imagery and Stories)</a:t>
            </a:r>
          </a:p>
          <a:p>
            <a:endParaRPr lang="en-US" sz="800" dirty="0"/>
          </a:p>
          <a:p>
            <a:r>
              <a:rPr lang="en-US" sz="1400" b="1" dirty="0" err="1">
                <a:solidFill>
                  <a:srgbClr val="002060"/>
                </a:solidFill>
              </a:rPr>
              <a:t>EarthData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https://earthdata.nasa.gov/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800" dirty="0"/>
          </a:p>
          <a:p>
            <a:r>
              <a:rPr lang="en-US" sz="1400" b="1" dirty="0" err="1">
                <a:solidFill>
                  <a:srgbClr val="002060"/>
                </a:solidFill>
              </a:rPr>
              <a:t>Hyperwall</a:t>
            </a:r>
            <a:r>
              <a:rPr lang="en-US" sz="1400" b="1" dirty="0">
                <a:solidFill>
                  <a:srgbClr val="002060"/>
                </a:solidFill>
              </a:rPr>
              <a:t> Animations and Talks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https://go.nasa.gov/3r2x4I4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Scientific Visualization Studio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https://svs.gsfc.nasa.gov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800" dirty="0"/>
          </a:p>
          <a:p>
            <a:r>
              <a:rPr lang="en-US" sz="1400" b="1" dirty="0">
                <a:solidFill>
                  <a:srgbClr val="002060"/>
                </a:solidFill>
              </a:rPr>
              <a:t>Images of Change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https://go.nasa.gov/313BbsN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</a:rPr>
              <a:t>(Informal, Before &amp; After photos of the world)</a:t>
            </a:r>
            <a:endParaRPr lang="en-US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62EA30-BE24-3F47-8CE1-48F6D215FB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Websites for NASA Data, and Scientific Animations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90E9BD-0CE5-B04F-A1F2-3A9884EE4B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Data Visualizations and Animations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55F590-383E-6041-9A57-078806C6DDC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66CDA-DD4E-594A-B66C-DCF6EF58EF7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13F695-AD56-FB4A-BB62-38D43DF9276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78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D4FB51-D993-0048-A8D4-47D8ED70D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829" y="246017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B9CAC-A83F-A84B-ACBE-18110BC04D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01751" y="359926"/>
            <a:ext cx="8540497" cy="870159"/>
          </a:xfrm>
        </p:spPr>
        <p:txBody>
          <a:bodyPr/>
          <a:lstStyle/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Thanks to Deanna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</a:rPr>
              <a:t>Tebockhorst</a:t>
            </a:r>
            <a:r>
              <a:rPr lang="en-US" sz="2800">
                <a:solidFill>
                  <a:schemeClr val="accent5">
                    <a:lumMod val="75000"/>
                  </a:schemeClr>
                </a:solidFill>
              </a:rPr>
              <a:t> and John </a:t>
            </a:r>
            <a:r>
              <a:rPr lang="en-US" sz="2800" err="1">
                <a:solidFill>
                  <a:schemeClr val="accent5">
                    <a:lumMod val="75000"/>
                  </a:schemeClr>
                </a:solidFill>
              </a:rPr>
              <a:t>Ristvey</a:t>
            </a:r>
            <a:endParaRPr lang="en-US" sz="280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E87D6C-A325-654F-A162-3AF58257A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91" y="4358580"/>
            <a:ext cx="1682809" cy="5820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29370B-C820-314B-83AB-5E6C08C654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5303" y="4418384"/>
            <a:ext cx="717493" cy="5510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5EA83F-A9C9-F24C-9A0E-936F3D2BD7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4500" y="4358580"/>
            <a:ext cx="667123" cy="6706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1022D83-0018-9C4F-B489-5C763D0908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1230085"/>
            <a:ext cx="9144000" cy="304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789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0930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EA8331-2B11-1844-B43C-3AF18F5C7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070"/>
            <a:ext cx="9144000" cy="4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236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858AFEA-67EB-4E49-9578-E23ACD6D8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46" y="742950"/>
            <a:ext cx="4445000" cy="3657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0F08CC7-0F56-F74C-9A03-855248ABC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40" y="856851"/>
            <a:ext cx="623455" cy="7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21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29A6F71-8C83-CF41-AF3A-3C5575DC6FB2}"/>
              </a:ext>
            </a:extLst>
          </p:cNvPr>
          <p:cNvSpPr/>
          <p:nvPr/>
        </p:nvSpPr>
        <p:spPr>
          <a:xfrm>
            <a:off x="5102446" y="2361507"/>
            <a:ext cx="340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/>
              <a:t>What Do You Want?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58AFEA-67EB-4E49-9578-E23ACD6D8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46" y="742950"/>
            <a:ext cx="4445000" cy="3657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0F08CC7-0F56-F74C-9A03-855248ABC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40" y="856851"/>
            <a:ext cx="623455" cy="7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64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E28547D-E082-BE45-85C8-4FD4F3C7DC9B}"/>
              </a:ext>
            </a:extLst>
          </p:cNvPr>
          <p:cNvSpPr/>
          <p:nvPr/>
        </p:nvSpPr>
        <p:spPr>
          <a:xfrm>
            <a:off x="-36414" y="-34409"/>
            <a:ext cx="9253242" cy="5269955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722241-5F0D-EC47-9465-063F61037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78C5B6-427A-E04D-9D41-DC167FD7C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33709E-80C3-7E4A-BFC4-1E21C2139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2386A3-3C69-8D41-9BE8-241CB366E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40" y="1093098"/>
            <a:ext cx="2054953" cy="317661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A2B892-3AF8-8E4E-B3EB-0620201048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ln>
            <a:noFill/>
          </a:ln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NASA Science</a:t>
            </a:r>
          </a:p>
        </p:txBody>
      </p:sp>
    </p:spTree>
    <p:extLst>
      <p:ext uri="{BB962C8B-B14F-4D97-AF65-F5344CB8AC3E}">
        <p14:creationId xmlns:p14="http://schemas.microsoft.com/office/powerpoint/2010/main" val="2921830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E28547D-E082-BE45-85C8-4FD4F3C7DC9B}"/>
              </a:ext>
            </a:extLst>
          </p:cNvPr>
          <p:cNvSpPr/>
          <p:nvPr/>
        </p:nvSpPr>
        <p:spPr>
          <a:xfrm>
            <a:off x="-36414" y="-34409"/>
            <a:ext cx="9253242" cy="5269955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722241-5F0D-EC47-9465-063F61037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78C5B6-427A-E04D-9D41-DC167FD7C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33709E-80C3-7E4A-BFC4-1E21C2139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2386A3-3C69-8D41-9BE8-241CB366E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40" y="1093098"/>
            <a:ext cx="2054953" cy="317661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6942DE-655E-6346-A014-DDBFB8AA6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013" y="1093098"/>
            <a:ext cx="2054953" cy="317661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A2B892-3AF8-8E4E-B3EB-0620201048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ln>
            <a:noFill/>
          </a:ln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NASA Science</a:t>
            </a:r>
          </a:p>
        </p:txBody>
      </p:sp>
    </p:spTree>
    <p:extLst>
      <p:ext uri="{BB962C8B-B14F-4D97-AF65-F5344CB8AC3E}">
        <p14:creationId xmlns:p14="http://schemas.microsoft.com/office/powerpoint/2010/main" val="2046835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E28547D-E082-BE45-85C8-4FD4F3C7DC9B}"/>
              </a:ext>
            </a:extLst>
          </p:cNvPr>
          <p:cNvSpPr/>
          <p:nvPr/>
        </p:nvSpPr>
        <p:spPr>
          <a:xfrm>
            <a:off x="-36414" y="-34409"/>
            <a:ext cx="9253242" cy="5269955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722241-5F0D-EC47-9465-063F61037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78C5B6-427A-E04D-9D41-DC167FD7C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33709E-80C3-7E4A-BFC4-1E21C2139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2386A3-3C69-8D41-9BE8-241CB366E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40" y="1093098"/>
            <a:ext cx="2054953" cy="317661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6942DE-655E-6346-A014-DDBFB8AA6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013" y="1093098"/>
            <a:ext cx="2054953" cy="317661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C87CA1-89A4-F845-919F-1C38F81A2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091587"/>
            <a:ext cx="2054958" cy="317661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A2B892-3AF8-8E4E-B3EB-0620201048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ln>
            <a:noFill/>
          </a:ln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NASA Science</a:t>
            </a:r>
          </a:p>
        </p:txBody>
      </p:sp>
    </p:spTree>
    <p:extLst>
      <p:ext uri="{BB962C8B-B14F-4D97-AF65-F5344CB8AC3E}">
        <p14:creationId xmlns:p14="http://schemas.microsoft.com/office/powerpoint/2010/main" val="2907919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E28547D-E082-BE45-85C8-4FD4F3C7DC9B}"/>
              </a:ext>
            </a:extLst>
          </p:cNvPr>
          <p:cNvSpPr/>
          <p:nvPr/>
        </p:nvSpPr>
        <p:spPr>
          <a:xfrm>
            <a:off x="-36414" y="-34409"/>
            <a:ext cx="9253242" cy="5269955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722241-5F0D-EC47-9465-063F61037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78C5B6-427A-E04D-9D41-DC167FD7C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33709E-80C3-7E4A-BFC4-1E21C2139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2386A3-3C69-8D41-9BE8-241CB366E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40" y="1093098"/>
            <a:ext cx="2054953" cy="317661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6942DE-655E-6346-A014-DDBFB8AA6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013" y="1093098"/>
            <a:ext cx="2054953" cy="317661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C87CA1-89A4-F845-919F-1C38F81A2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091587"/>
            <a:ext cx="2054958" cy="317661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26BDEB-58A2-FB49-ADFB-86BD00EDAD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5992" y="1062919"/>
            <a:ext cx="2052594" cy="317296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A2B892-3AF8-8E4E-B3EB-0620201048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ln>
            <a:noFill/>
          </a:ln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NASA Science</a:t>
            </a:r>
          </a:p>
        </p:txBody>
      </p:sp>
    </p:spTree>
    <p:extLst>
      <p:ext uri="{BB962C8B-B14F-4D97-AF65-F5344CB8AC3E}">
        <p14:creationId xmlns:p14="http://schemas.microsoft.com/office/powerpoint/2010/main" val="203173686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Slides">
  <a:themeElements>
    <a:clrScheme name="JPL Colors - Feb2015">
      <a:dk1>
        <a:srgbClr val="000000"/>
      </a:dk1>
      <a:lt1>
        <a:srgbClr val="FFFFFF"/>
      </a:lt1>
      <a:dk2>
        <a:srgbClr val="D0D3D4"/>
      </a:dk2>
      <a:lt2>
        <a:srgbClr val="75787B"/>
      </a:lt2>
      <a:accent1>
        <a:srgbClr val="32373B"/>
      </a:accent1>
      <a:accent2>
        <a:srgbClr val="EE2737"/>
      </a:accent2>
      <a:accent3>
        <a:srgbClr val="BA0C2F"/>
      </a:accent3>
      <a:accent4>
        <a:srgbClr val="410706"/>
      </a:accent4>
      <a:accent5>
        <a:srgbClr val="6083AA"/>
      </a:accent5>
      <a:accent6>
        <a:srgbClr val="FFFFFF"/>
      </a:accent6>
      <a:hlink>
        <a:srgbClr val="BA0C2F"/>
      </a:hlink>
      <a:folHlink>
        <a:srgbClr val="BA0C2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Slides">
  <a:themeElements>
    <a:clrScheme name="JPL Colors - Feb2015">
      <a:dk1>
        <a:srgbClr val="000000"/>
      </a:dk1>
      <a:lt1>
        <a:srgbClr val="FFFFFF"/>
      </a:lt1>
      <a:dk2>
        <a:srgbClr val="D0D3D4"/>
      </a:dk2>
      <a:lt2>
        <a:srgbClr val="75787B"/>
      </a:lt2>
      <a:accent1>
        <a:srgbClr val="32373B"/>
      </a:accent1>
      <a:accent2>
        <a:srgbClr val="EE2737"/>
      </a:accent2>
      <a:accent3>
        <a:srgbClr val="BA0C2F"/>
      </a:accent3>
      <a:accent4>
        <a:srgbClr val="410706"/>
      </a:accent4>
      <a:accent5>
        <a:srgbClr val="6083AA"/>
      </a:accent5>
      <a:accent6>
        <a:srgbClr val="FFFFFF"/>
      </a:accent6>
      <a:hlink>
        <a:srgbClr val="BA0C2F"/>
      </a:hlink>
      <a:folHlink>
        <a:srgbClr val="BA0C2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Cover Slides</Template>
  <TotalTime>7383</TotalTime>
  <Words>710</Words>
  <Application>Microsoft Macintosh PowerPoint</Application>
  <PresentationFormat>On-screen Show (16:9)</PresentationFormat>
  <Paragraphs>118</Paragraphs>
  <Slides>20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Cover Slides</vt:lpstr>
      <vt:lpstr>Content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NASA Science</vt:lpstr>
      <vt:lpstr>NASA Science</vt:lpstr>
      <vt:lpstr>NASA Science</vt:lpstr>
      <vt:lpstr>NASA Science</vt:lpstr>
      <vt:lpstr>NASA Science</vt:lpstr>
      <vt:lpstr>PowerPoint Presentation</vt:lpstr>
      <vt:lpstr>PowerPoint Presentation</vt:lpstr>
      <vt:lpstr>PowerPoint Presentation</vt:lpstr>
      <vt:lpstr>Science Resources </vt:lpstr>
      <vt:lpstr>Science Resources</vt:lpstr>
      <vt:lpstr>Pre-K &amp; Elementary</vt:lpstr>
      <vt:lpstr>Middle School</vt:lpstr>
      <vt:lpstr>High School - University</vt:lpstr>
      <vt:lpstr>Data Visualizations and Animations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134</cp:revision>
  <cp:lastPrinted>2014-07-14T23:49:38Z</cp:lastPrinted>
  <dcterms:created xsi:type="dcterms:W3CDTF">2019-10-09T02:20:24Z</dcterms:created>
  <dcterms:modified xsi:type="dcterms:W3CDTF">2021-03-19T21:00:07Z</dcterms:modified>
</cp:coreProperties>
</file>