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35999725" cx="50401525"/>
  <p:notesSz cx="6715125" cy="9239250"/>
  <p:embeddedFontLst>
    <p:embeddedFont>
      <p:font typeface="Garamond"/>
      <p:regular r:id="rId7"/>
      <p:bold r:id="rId8"/>
      <p:italic r:id="rId9"/>
      <p:boldItalic r:id="rId10"/>
    </p:embeddedFont>
    <p:embeddedFont>
      <p:font typeface="Helvetica Neue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195">
          <p15:clr>
            <a:srgbClr val="A4A3A4"/>
          </p15:clr>
        </p15:guide>
        <p15:guide id="2" orient="horz" pos="22425">
          <p15:clr>
            <a:srgbClr val="A4A3A4"/>
          </p15:clr>
        </p15:guide>
        <p15:guide id="3" orient="horz" pos="2349">
          <p15:clr>
            <a:srgbClr val="A4A3A4"/>
          </p15:clr>
        </p15:guide>
        <p15:guide id="4" pos="158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195" orient="horz"/>
        <p:guide pos="22425" orient="horz"/>
        <p:guide pos="2349" orient="horz"/>
        <p:guide pos="1587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lveticaNeue-regular.fntdata"/><Relationship Id="rId10" Type="http://schemas.openxmlformats.org/officeDocument/2006/relationships/font" Target="fonts/Garamond-boldItalic.fntdata"/><Relationship Id="rId13" Type="http://schemas.openxmlformats.org/officeDocument/2006/relationships/font" Target="fonts/HelveticaNeue-italic.fntdata"/><Relationship Id="rId12" Type="http://schemas.openxmlformats.org/officeDocument/2006/relationships/font" Target="fonts/HelveticaNeue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Garamond-italic.fntdata"/><Relationship Id="rId14" Type="http://schemas.openxmlformats.org/officeDocument/2006/relationships/font" Target="fonts/HelveticaNeue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Garamond-regular.fntdata"/><Relationship Id="rId8" Type="http://schemas.openxmlformats.org/officeDocument/2006/relationships/font" Target="fonts/Garamon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03650" y="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31863" y="692150"/>
            <a:ext cx="4852987" cy="3465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77570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/>
          <p:nvPr>
            <p:ph idx="12" type="sldNum"/>
          </p:nvPr>
        </p:nvSpPr>
        <p:spPr>
          <a:xfrm>
            <a:off x="3803650" y="8775700"/>
            <a:ext cx="2909888" cy="4619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1:notes"/>
          <p:cNvSpPr/>
          <p:nvPr>
            <p:ph idx="2" type="sldImg"/>
          </p:nvPr>
        </p:nvSpPr>
        <p:spPr>
          <a:xfrm>
            <a:off x="931863" y="692150"/>
            <a:ext cx="4852987" cy="34655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" name="Google Shape;49;p1:notes"/>
          <p:cNvSpPr txBox="1"/>
          <p:nvPr>
            <p:ph idx="1" type="body"/>
          </p:nvPr>
        </p:nvSpPr>
        <p:spPr>
          <a:xfrm>
            <a:off x="671513" y="4389438"/>
            <a:ext cx="5372100" cy="4157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779838" y="11183938"/>
            <a:ext cx="42841862" cy="7715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7559675" y="20399375"/>
            <a:ext cx="35282189" cy="9201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3440"/>
              </a:spcBef>
              <a:spcAft>
                <a:spcPts val="0"/>
              </a:spcAft>
              <a:buClr>
                <a:schemeClr val="dk1"/>
              </a:buClr>
              <a:buSzPts val="17200"/>
              <a:buFont typeface="Arial"/>
              <a:buNone/>
              <a:defRPr b="0" i="0" sz="1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None/>
              <a:defRPr b="0" i="0" sz="1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3000"/>
              <a:buFont typeface="Arial"/>
              <a:buNone/>
              <a:defRPr b="0" i="0" sz="1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None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2519363" y="8399463"/>
            <a:ext cx="45362812" cy="2375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1320800" lvl="0" marL="457200" marR="0" rtl="0" algn="l">
              <a:spcBef>
                <a:spcPts val="3440"/>
              </a:spcBef>
              <a:spcAft>
                <a:spcPts val="0"/>
              </a:spcAft>
              <a:buClr>
                <a:schemeClr val="dk1"/>
              </a:buClr>
              <a:buSzPts val="17200"/>
              <a:buFont typeface="Arial"/>
              <a:buChar char="•"/>
              <a:defRPr b="0" i="0" sz="1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181100" lvl="1" marL="914400" marR="0" rtl="0" algn="l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Char char="–"/>
              <a:defRPr b="0" i="0" sz="1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54100" lvl="2" marL="1371600" marR="0" rtl="0" algn="l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3000"/>
              <a:buFont typeface="Arial"/>
              <a:buChar char="•"/>
              <a:defRPr b="0" i="0" sz="1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908050" lvl="3" marL="1828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–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908050" lvl="4" marL="22860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908050" lvl="5" marL="27432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908050" lvl="6" marL="32004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908050" lvl="7" marL="36576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908050" lvl="8" marL="4114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981450" y="23133050"/>
            <a:ext cx="42841862" cy="71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981450" y="15257463"/>
            <a:ext cx="42841862" cy="78755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2519363" y="8399463"/>
            <a:ext cx="22604412" cy="2375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25276175" y="8399463"/>
            <a:ext cx="22605999" cy="23758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2519363" y="8058150"/>
            <a:ext cx="22269450" cy="3359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2" type="body"/>
          </p:nvPr>
        </p:nvSpPr>
        <p:spPr>
          <a:xfrm>
            <a:off x="2519363" y="11417300"/>
            <a:ext cx="22269450" cy="20740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3" type="body"/>
          </p:nvPr>
        </p:nvSpPr>
        <p:spPr>
          <a:xfrm>
            <a:off x="25603200" y="8058150"/>
            <a:ext cx="22278975" cy="3359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6"/>
          <p:cNvSpPr txBox="1"/>
          <p:nvPr>
            <p:ph idx="4" type="body"/>
          </p:nvPr>
        </p:nvSpPr>
        <p:spPr>
          <a:xfrm>
            <a:off x="25603200" y="11417300"/>
            <a:ext cx="22278975" cy="20740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2519363" y="1433513"/>
            <a:ext cx="16583025" cy="60991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idx="1" type="body"/>
          </p:nvPr>
        </p:nvSpPr>
        <p:spPr>
          <a:xfrm>
            <a:off x="19705638" y="1433513"/>
            <a:ext cx="28176536" cy="307244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9"/>
          <p:cNvSpPr txBox="1"/>
          <p:nvPr>
            <p:ph idx="2" type="body"/>
          </p:nvPr>
        </p:nvSpPr>
        <p:spPr>
          <a:xfrm>
            <a:off x="2519363" y="7532688"/>
            <a:ext cx="16583025" cy="24625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/>
          <p:nvPr>
            <p:ph type="title"/>
          </p:nvPr>
        </p:nvSpPr>
        <p:spPr>
          <a:xfrm>
            <a:off x="9879013" y="25199975"/>
            <a:ext cx="30240286" cy="29749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10"/>
          <p:cNvSpPr/>
          <p:nvPr>
            <p:ph idx="2" type="pic"/>
          </p:nvPr>
        </p:nvSpPr>
        <p:spPr>
          <a:xfrm>
            <a:off x="9879013" y="3216275"/>
            <a:ext cx="30240286" cy="215995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9879013" y="28174950"/>
            <a:ext cx="30240286" cy="4224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2519363" y="1441450"/>
            <a:ext cx="45362812" cy="600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 rot="5400000">
            <a:off x="13321506" y="-2402680"/>
            <a:ext cx="23758525" cy="45362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1320800" lvl="0" marL="457200" marR="0" rtl="0" algn="l">
              <a:spcBef>
                <a:spcPts val="3440"/>
              </a:spcBef>
              <a:spcAft>
                <a:spcPts val="0"/>
              </a:spcAft>
              <a:buClr>
                <a:schemeClr val="dk1"/>
              </a:buClr>
              <a:buSzPts val="17200"/>
              <a:buFont typeface="Arial"/>
              <a:buChar char="•"/>
              <a:defRPr b="0" i="0" sz="1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181100" lvl="1" marL="914400" marR="0" rtl="0" algn="l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Char char="–"/>
              <a:defRPr b="0" i="0" sz="1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54100" lvl="2" marL="1371600" marR="0" rtl="0" algn="l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3000"/>
              <a:buFont typeface="Arial"/>
              <a:buChar char="•"/>
              <a:defRPr b="0" i="0" sz="1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908050" lvl="3" marL="1828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–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908050" lvl="4" marL="22860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908050" lvl="5" marL="27432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908050" lvl="6" marL="32004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908050" lvl="7" marL="36576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908050" lvl="8" marL="4114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2"/>
          <p:cNvSpPr txBox="1"/>
          <p:nvPr>
            <p:ph type="title"/>
          </p:nvPr>
        </p:nvSpPr>
        <p:spPr>
          <a:xfrm rot="5400000">
            <a:off x="26854150" y="11129963"/>
            <a:ext cx="30716537" cy="11339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3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12"/>
          <p:cNvSpPr txBox="1"/>
          <p:nvPr>
            <p:ph idx="1" type="body"/>
          </p:nvPr>
        </p:nvSpPr>
        <p:spPr>
          <a:xfrm rot="5400000">
            <a:off x="4096543" y="-135732"/>
            <a:ext cx="30716537" cy="338709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1320800" lvl="0" marL="457200" marR="0" rtl="0" algn="l">
              <a:spcBef>
                <a:spcPts val="3440"/>
              </a:spcBef>
              <a:spcAft>
                <a:spcPts val="0"/>
              </a:spcAft>
              <a:buClr>
                <a:schemeClr val="dk1"/>
              </a:buClr>
              <a:buSzPts val="17200"/>
              <a:buFont typeface="Arial"/>
              <a:buChar char="•"/>
              <a:defRPr b="0" i="0" sz="17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181100" lvl="1" marL="914400" marR="0" rtl="0" algn="l">
              <a:spcBef>
                <a:spcPts val="3000"/>
              </a:spcBef>
              <a:spcAft>
                <a:spcPts val="0"/>
              </a:spcAft>
              <a:buClr>
                <a:schemeClr val="dk1"/>
              </a:buClr>
              <a:buSzPts val="15000"/>
              <a:buFont typeface="Arial"/>
              <a:buChar char="–"/>
              <a:defRPr b="0" i="0" sz="1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1054100" lvl="2" marL="1371600" marR="0" rtl="0" algn="l">
              <a:spcBef>
                <a:spcPts val="2600"/>
              </a:spcBef>
              <a:spcAft>
                <a:spcPts val="0"/>
              </a:spcAft>
              <a:buClr>
                <a:schemeClr val="dk1"/>
              </a:buClr>
              <a:buSzPts val="13000"/>
              <a:buFont typeface="Arial"/>
              <a:buChar char="•"/>
              <a:defRPr b="0" i="0" sz="1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908050" lvl="3" marL="1828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–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908050" lvl="4" marL="22860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908050" lvl="5" marL="27432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908050" lvl="6" marL="32004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908050" lvl="7" marL="36576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908050" lvl="8" marL="4114800" marR="0" rtl="0" algn="l">
              <a:spcBef>
                <a:spcPts val="2140"/>
              </a:spcBef>
              <a:spcAft>
                <a:spcPts val="0"/>
              </a:spcAft>
              <a:buClr>
                <a:schemeClr val="dk1"/>
              </a:buClr>
              <a:buSzPts val="10700"/>
              <a:buFont typeface="Arial"/>
              <a:buChar char="»"/>
              <a:defRPr b="0" i="0" sz="10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2.jpg"/><Relationship Id="rId6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37679438" y="31140400"/>
            <a:ext cx="12102465" cy="4651791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13073698" y="6598309"/>
            <a:ext cx="11999358" cy="29193881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3"/>
          <p:cNvSpPr/>
          <p:nvPr/>
        </p:nvSpPr>
        <p:spPr>
          <a:xfrm>
            <a:off x="25376188" y="6662333"/>
            <a:ext cx="11899900" cy="29129857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13349944" y="6749055"/>
            <a:ext cx="11288713" cy="2566067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Research Methods</a:t>
            </a:r>
            <a:b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b="1" i="0" sz="8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787400" y="1199407"/>
            <a:ext cx="48826738" cy="5103432"/>
          </a:xfrm>
          <a:prstGeom prst="roundRect">
            <a:avLst>
              <a:gd fmla="val 10870" name="adj"/>
            </a:avLst>
          </a:prstGeom>
          <a:gradFill>
            <a:gsLst>
              <a:gs pos="0">
                <a:srgbClr val="A7C4FF"/>
              </a:gs>
              <a:gs pos="100000">
                <a:schemeClr val="lt1"/>
              </a:gs>
            </a:gsLst>
            <a:lin ang="5400000" scaled="0"/>
          </a:gra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400175" y="1317625"/>
            <a:ext cx="46988414" cy="4320393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Concise Title of Less Than 15 Words That Summarizes the Study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Team Members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School Name</a:t>
            </a:r>
            <a:endParaRPr b="0" i="0" sz="6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761438" y="3194274"/>
            <a:ext cx="4716338" cy="281228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8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School Logo</a:t>
            </a:r>
            <a:endParaRPr b="0" i="0" sz="31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2982048" y="29778306"/>
            <a:ext cx="11924389" cy="842518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Figure #1</a:t>
            </a: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27372697" y="17241811"/>
            <a:ext cx="7459980" cy="7361563"/>
          </a:xfrm>
          <a:prstGeom prst="flowChartOr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7679438" y="31097997"/>
            <a:ext cx="11921930" cy="1334961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Bibliography</a:t>
            </a:r>
            <a:endParaRPr/>
          </a:p>
        </p:txBody>
      </p:sp>
      <p:sp>
        <p:nvSpPr>
          <p:cNvPr id="61" name="Google Shape;61;p13"/>
          <p:cNvSpPr txBox="1"/>
          <p:nvPr/>
        </p:nvSpPr>
        <p:spPr>
          <a:xfrm>
            <a:off x="12893011" y="7984566"/>
            <a:ext cx="12102465" cy="21490723"/>
          </a:xfrm>
          <a:prstGeom prst="rect">
            <a:avLst/>
          </a:prstGeom>
          <a:noFill/>
          <a:ln>
            <a:noFill/>
          </a:ln>
        </p:spPr>
        <p:txBody>
          <a:bodyPr anchorCtr="0" anchor="t" bIns="34400" lIns="68800" spcFirstLastPara="1" rIns="68800" wrap="square" tIns="34400">
            <a:noAutofit/>
          </a:bodyPr>
          <a:lstStyle/>
          <a:p>
            <a:pPr indent="-285750" lvl="1" marL="74295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Planning Investigations</a:t>
            </a:r>
            <a:endParaRPr/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Describes the planning process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Write between 300 and 500 words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Present the investigation plan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Include a map and description of the study site with mention of: </a:t>
            </a:r>
            <a:b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(1) the area of study, (2) climatic characteristics, and (3) basic aspects of land cover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 the GLOBE protocols and NASA assets used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 the process for data collection, including instrument calibration, preparation of materials, and tools and equipment used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Include the </a:t>
            </a:r>
            <a:r>
              <a:rPr b="0" i="1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planned</a:t>
            </a: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data collection activities including: (1) how time of day of data collection was selected, (2) how frequently data was collected, and (3) the location of sample collection and measurement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Include a Google Earth map and (if possible) a NASA satellite image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Our plan for the investigation is _______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Our plan will produce data to test ________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The study site is located at 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Our study site looks like 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The GLOBE protocols we plan to use are_______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We plan to collect ___ data, ___ times each day, ___ days each week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We plan to collect data at _____ time of day.</a:t>
            </a:r>
            <a:endParaRPr/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Carrying Out Investigations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Describes what </a:t>
            </a:r>
            <a:r>
              <a:rPr b="1" i="1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actually</a:t>
            </a:r>
            <a:r>
              <a:rPr b="1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happened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Write between 300 and 500 words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Identify the GLOBE protocols, data, and NASA assets </a:t>
            </a:r>
            <a:r>
              <a:rPr b="0" i="1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actually</a:t>
            </a: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used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 data collection activities that actually happened including</a:t>
            </a:r>
            <a:endParaRPr/>
          </a:p>
          <a:p>
            <a:pPr indent="-457200" lvl="2" marL="165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Steps for data collection </a:t>
            </a:r>
            <a:endParaRPr/>
          </a:p>
          <a:p>
            <a:pPr indent="-457200" lvl="2" marL="165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When and how often data was collected</a:t>
            </a:r>
            <a:endParaRPr/>
          </a:p>
          <a:p>
            <a:pPr indent="-457200" lvl="2" marL="165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Types and amounts of data collected</a:t>
            </a:r>
            <a:endParaRPr/>
          </a:p>
          <a:p>
            <a:pPr indent="-457200" lvl="2" marL="165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Locations at the study site where data collection happened</a:t>
            </a:r>
            <a:endParaRPr/>
          </a:p>
          <a:p>
            <a:pPr indent="-457200" lvl="2" marL="1651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Role each team member played in carrying out the investigation</a:t>
            </a:r>
            <a:endParaRPr/>
          </a:p>
          <a:p>
            <a:pPr indent="-457200" lvl="0" marL="965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 procedures for data analysis including mathematical calculations used</a:t>
            </a:r>
            <a:endParaRPr/>
          </a:p>
          <a:p>
            <a:pPr indent="-457200" lvl="0" marL="965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Explain how the methods used to carry out the investigation help to  answer the research question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The GLOBE protocols we used were _______ 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When we collected data (this happened_______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We collected a total of ______ data points for _______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We collected a total of ______ data points ______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We analyzed the data using ______ procedures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Our methods help to answer the research questions because ______</a:t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37705231" y="32272338"/>
            <a:ext cx="12076670" cy="3024129"/>
          </a:xfrm>
          <a:prstGeom prst="rect">
            <a:avLst/>
          </a:prstGeom>
          <a:noFill/>
          <a:ln>
            <a:noFill/>
          </a:ln>
        </p:spPr>
        <p:txBody>
          <a:bodyPr anchorCtr="0" anchor="t" bIns="34400" lIns="68800" spcFirstLastPara="1" rIns="68800" wrap="square" tIns="34400">
            <a:noAutofit/>
          </a:bodyPr>
          <a:lstStyle/>
          <a:p>
            <a:pPr indent="0" lvl="1" marL="344488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References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571500" lvl="1" marL="9159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Cite the GLOBE website and any other literature </a:t>
            </a:r>
            <a:br>
              <a:rPr b="0" i="0" lang="en-US" sz="3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</a:br>
            <a:r>
              <a:rPr b="0" i="0" lang="en-US" sz="3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(</a:t>
            </a:r>
            <a:r>
              <a:rPr b="0" i="1" lang="en-US" sz="3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See</a:t>
            </a:r>
            <a:r>
              <a:rPr b="0" i="0" lang="en-US" sz="3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b="0" i="1" lang="en-US" sz="3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owl.english.purdue.edu for guidance and resources)</a:t>
            </a:r>
            <a:endParaRPr/>
          </a:p>
          <a:p>
            <a:pPr indent="-571500" lvl="1" marL="9159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List GLOBE materials and NASA assets used</a:t>
            </a:r>
            <a:endParaRPr/>
          </a:p>
          <a:p>
            <a:pPr indent="-571500" lvl="1" marL="915988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Provide sources beyond those provided by GLOBE</a:t>
            </a:r>
            <a:endParaRPr/>
          </a:p>
        </p:txBody>
      </p:sp>
      <p:sp>
        <p:nvSpPr>
          <p:cNvPr id="63" name="Google Shape;63;p13"/>
          <p:cNvSpPr txBox="1"/>
          <p:nvPr/>
        </p:nvSpPr>
        <p:spPr>
          <a:xfrm>
            <a:off x="25448070" y="7866730"/>
            <a:ext cx="11756133" cy="6225005"/>
          </a:xfrm>
          <a:prstGeom prst="rect">
            <a:avLst/>
          </a:prstGeom>
          <a:noFill/>
          <a:ln>
            <a:noFill/>
          </a:ln>
        </p:spPr>
        <p:txBody>
          <a:bodyPr anchorCtr="0" anchor="t" bIns="34400" lIns="68800" spcFirstLastPara="1" rIns="68800" wrap="square" tIns="344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Analyzing Data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Write between 400 and 600 words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State the results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Perform analysis to address the research question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Show patterns and trends in the data using tables, figures, and graphs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Our results show _______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The analysis we conducted addressed the research question because 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As shown in our data table,  _____ data was collected and _______ data points were entered into the GLOBE database. (See data table and graph)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A summary of our results shows _______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According to our data, _______(this happened)</a:t>
            </a:r>
            <a:endParaRPr/>
          </a:p>
        </p:txBody>
      </p:sp>
      <p:sp>
        <p:nvSpPr>
          <p:cNvPr id="64" name="Google Shape;64;p13"/>
          <p:cNvSpPr txBox="1"/>
          <p:nvPr/>
        </p:nvSpPr>
        <p:spPr>
          <a:xfrm>
            <a:off x="25638123" y="6697128"/>
            <a:ext cx="11288713" cy="1334961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Results</a:t>
            </a:r>
            <a:endParaRPr b="1" i="0" sz="80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683142" y="6598309"/>
            <a:ext cx="12102465" cy="5789775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1096851" y="6524871"/>
            <a:ext cx="1117682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Abstract</a:t>
            </a:r>
            <a:endParaRPr/>
          </a:p>
        </p:txBody>
      </p:sp>
      <p:sp>
        <p:nvSpPr>
          <p:cNvPr id="67" name="Google Shape;67;p13"/>
          <p:cNvSpPr/>
          <p:nvPr/>
        </p:nvSpPr>
        <p:spPr>
          <a:xfrm>
            <a:off x="677383" y="12610116"/>
            <a:ext cx="12102465" cy="8631470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9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868881" y="12467082"/>
            <a:ext cx="11825447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Question/Hypothesis</a:t>
            </a:r>
            <a:endParaRPr b="1" sz="80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9" name="Google Shape;69;p13"/>
          <p:cNvSpPr/>
          <p:nvPr/>
        </p:nvSpPr>
        <p:spPr>
          <a:xfrm>
            <a:off x="496849" y="21487391"/>
            <a:ext cx="12247165" cy="14304801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9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3"/>
          <p:cNvSpPr txBox="1"/>
          <p:nvPr/>
        </p:nvSpPr>
        <p:spPr>
          <a:xfrm>
            <a:off x="941281" y="21463619"/>
            <a:ext cx="11288713" cy="1334961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Introduction</a:t>
            </a:r>
            <a:endParaRPr b="1" sz="8000" u="non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37579219" y="6911195"/>
            <a:ext cx="12022147" cy="15542406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9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3"/>
          <p:cNvSpPr txBox="1"/>
          <p:nvPr/>
        </p:nvSpPr>
        <p:spPr>
          <a:xfrm>
            <a:off x="37876591" y="7281509"/>
            <a:ext cx="11176821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Discussion</a:t>
            </a:r>
            <a:endParaRPr/>
          </a:p>
        </p:txBody>
      </p:sp>
      <p:sp>
        <p:nvSpPr>
          <p:cNvPr id="73" name="Google Shape;73;p13"/>
          <p:cNvSpPr/>
          <p:nvPr/>
        </p:nvSpPr>
        <p:spPr>
          <a:xfrm>
            <a:off x="37679438" y="22798578"/>
            <a:ext cx="12102465" cy="7971707"/>
          </a:xfrm>
          <a:prstGeom prst="roundRect">
            <a:avLst>
              <a:gd fmla="val 700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9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3"/>
          <p:cNvSpPr txBox="1"/>
          <p:nvPr/>
        </p:nvSpPr>
        <p:spPr>
          <a:xfrm>
            <a:off x="37876591" y="23040120"/>
            <a:ext cx="11724777" cy="1334961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00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Conclusions</a:t>
            </a:r>
            <a:endParaRPr/>
          </a:p>
        </p:txBody>
      </p:sp>
      <p:sp>
        <p:nvSpPr>
          <p:cNvPr id="75" name="Google Shape;75;p13"/>
          <p:cNvSpPr txBox="1"/>
          <p:nvPr/>
        </p:nvSpPr>
        <p:spPr>
          <a:xfrm>
            <a:off x="37831044" y="24214366"/>
            <a:ext cx="11799248" cy="52629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Drawing Conclusions &amp; Next Steps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State conclusions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Support conclusions with interpretations of the results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Explain how conclusions were reached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Discuss implications for future research including improvements in the methods and recommendations for follow-up research 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Our conclusion is (or is not) supported by the results because_____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Improvements to our research can be_______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We appreciated doing this research for GLOBE and NASA because_______</a:t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37498903" y="8405783"/>
            <a:ext cx="12102465" cy="9848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Interpreting Data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Restate the most important results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Discuss the what the results mean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Explain the importance, relevance, and impact of the research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Compare results with similar studies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Discuss </a:t>
            </a:r>
            <a:r>
              <a:rPr b="0" i="1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how and why </a:t>
            </a: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the results help answer the research question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Answer the research question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Support or refute the hypothesis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Interpret the uncertainties and limitations of the research process including possible sources of error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The most important results are _______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The results mean that ________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The data are important to science and our community because _____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Comparing our results to similar studies by other researchers reveals _______ 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The results (do or do not) help answer the research question because _______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The results (do or do not) support our hypothesis because _______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We had problems collecting and recording data because _______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We had problems analyzing data because_________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Uncertainties and limitations in our research process means ______</a:t>
            </a:r>
            <a:endParaRPr b="0" i="0" sz="3200" u="none" cap="none" strike="noStrike">
              <a:solidFill>
                <a:srgbClr val="6868C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7" name="Google Shape;77;p13"/>
          <p:cNvSpPr txBox="1"/>
          <p:nvPr/>
        </p:nvSpPr>
        <p:spPr>
          <a:xfrm>
            <a:off x="1052462" y="7591303"/>
            <a:ext cx="10991240" cy="4524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Write less than 200 words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 the research context and objectives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Ask the research question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 the methods, state the results, and draw conclusions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Our research is about _____ because ______ 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Our research question is _______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The GLOBE protocols we used were _______ to test 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The results of our research are ______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We conclude that ______</a:t>
            </a:r>
            <a:endParaRPr/>
          </a:p>
        </p:txBody>
      </p:sp>
      <p:sp>
        <p:nvSpPr>
          <p:cNvPr id="78" name="Google Shape;78;p13"/>
          <p:cNvSpPr txBox="1"/>
          <p:nvPr/>
        </p:nvSpPr>
        <p:spPr>
          <a:xfrm>
            <a:off x="761949" y="13381078"/>
            <a:ext cx="11932379" cy="77251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Asking Questions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Write between 250 and 400 words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Ask the research question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State the hypothesis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Discuss the research by answering the following questions:</a:t>
            </a:r>
            <a:endParaRPr/>
          </a:p>
          <a:p>
            <a:pPr indent="-4572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How can the research question be answered with GLOBE data? </a:t>
            </a:r>
            <a:endParaRPr/>
          </a:p>
          <a:p>
            <a:pPr indent="-4572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Is the question important and of scientific interest?</a:t>
            </a:r>
            <a:endParaRPr/>
          </a:p>
          <a:p>
            <a:pPr indent="-4572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Does the question address a local or global community issue? </a:t>
            </a:r>
            <a:endParaRPr/>
          </a:p>
          <a:p>
            <a:pPr indent="-4572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Do the question and the hypothesis show in-depth content knowledge?</a:t>
            </a:r>
            <a:endParaRPr/>
          </a:p>
          <a:p>
            <a:pPr indent="-457200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How does the research expand on previous investigations?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Our research question asks 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Our hypothesis is _____</a:t>
            </a:r>
            <a:endParaRPr b="0" i="0" sz="3200" u="none" cap="none" strike="noStrike">
              <a:solidFill>
                <a:srgbClr val="6868CF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We are interested in researching this topic because _____</a:t>
            </a:r>
            <a:endParaRPr/>
          </a:p>
          <a:p>
            <a:pPr indent="-45720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6868CF"/>
              </a:buClr>
              <a:buSzPts val="3200"/>
              <a:buFont typeface="Arial"/>
              <a:buChar char="•"/>
            </a:pPr>
            <a:r>
              <a:rPr b="0" i="1" lang="en-US" sz="3200" u="none" cap="none" strike="noStrike">
                <a:solidFill>
                  <a:srgbClr val="6868CF"/>
                </a:solidFill>
                <a:latin typeface="Garamond"/>
                <a:ea typeface="Garamond"/>
                <a:cs typeface="Garamond"/>
                <a:sym typeface="Garamond"/>
              </a:rPr>
              <a:t>In class we learned ______ and we wanted to find out more about _______</a:t>
            </a:r>
            <a:endParaRPr/>
          </a:p>
        </p:txBody>
      </p:sp>
      <p:sp>
        <p:nvSpPr>
          <p:cNvPr id="79" name="Google Shape;79;p13"/>
          <p:cNvSpPr txBox="1"/>
          <p:nvPr/>
        </p:nvSpPr>
        <p:spPr>
          <a:xfrm>
            <a:off x="399459" y="22524142"/>
            <a:ext cx="12102465" cy="7971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Content Knowledge</a:t>
            </a:r>
            <a:endParaRPr b="0" i="0" sz="48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Write between 300 and 500 words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State the importance of the research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Review what you know already about this research topic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Describe the environmental or societal issue addressed by the research question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Demonstrate knowledge of facts, scientific concepts, and fundamental principles covered in the GLOBE protocol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0" i="0" lang="en-US" sz="3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Cite research from 3 or more scientific studies, including at least one primary source in a “peer-reviewed” journal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1" lang="en-US" sz="3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Researching this topic is important because______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1" lang="en-US" sz="3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This topic addresses _______ issue because _____</a:t>
            </a:r>
            <a:endParaRPr/>
          </a:p>
          <a:p>
            <a:pPr indent="-5715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1" lang="en-US" sz="36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For our research we used ________ GLOBE protocols or data to understand how ________ </a:t>
            </a:r>
            <a:endParaRPr/>
          </a:p>
          <a:p>
            <a:pPr indent="-368300" lvl="1" marL="10287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pic>
        <p:nvPicPr>
          <p:cNvPr id="80" name="Google Shape;8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932591" y="3327000"/>
            <a:ext cx="8991169" cy="2387620"/>
          </a:xfrm>
          <a:prstGeom prst="rect">
            <a:avLst/>
          </a:prstGeom>
          <a:noFill/>
          <a:ln cap="flat" cmpd="sng" w="9525">
            <a:solidFill>
              <a:srgbClr val="0046D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Untitled.png" id="81" name="Google Shape;8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04133" y="30535431"/>
            <a:ext cx="2951413" cy="39372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ikon ESA 3 4-24-10 276" id="82" name="Google Shape;8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56707" y="30535431"/>
            <a:ext cx="5080492" cy="3809357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3"/>
          <p:cNvSpPr/>
          <p:nvPr/>
        </p:nvSpPr>
        <p:spPr>
          <a:xfrm>
            <a:off x="15133134" y="31127675"/>
            <a:ext cx="7853934" cy="2007382"/>
          </a:xfrm>
          <a:prstGeom prst="rect">
            <a:avLst/>
          </a:prstGeom>
          <a:solidFill>
            <a:srgbClr val="00B0F0"/>
          </a:solidFill>
          <a:ln cap="flat" cmpd="sng" w="38100">
            <a:solidFill>
              <a:srgbClr val="92D05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Helvetica Neue"/>
              <a:buNone/>
            </a:pPr>
            <a:r>
              <a:rPr lang="en-US" sz="54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</a:t>
            </a:r>
            <a:r>
              <a:rPr b="0" lang="en-US" sz="5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ap of Study Site(s)</a:t>
            </a:r>
            <a:endParaRPr/>
          </a:p>
        </p:txBody>
      </p:sp>
      <p:sp>
        <p:nvSpPr>
          <p:cNvPr id="84" name="Google Shape;84;p13"/>
          <p:cNvSpPr txBox="1"/>
          <p:nvPr/>
        </p:nvSpPr>
        <p:spPr>
          <a:xfrm>
            <a:off x="618489" y="34566819"/>
            <a:ext cx="11743753" cy="92333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2470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5400">
                <a:solidFill>
                  <a:srgbClr val="002164"/>
                </a:solidFill>
                <a:latin typeface="Garamond"/>
                <a:ea typeface="Garamond"/>
                <a:cs typeface="Garamond"/>
                <a:sym typeface="Garamond"/>
              </a:rPr>
              <a:t>Field Photos (requires release forms)</a:t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26513631" y="26329966"/>
            <a:ext cx="9537700" cy="842518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Figure #3</a:t>
            </a:r>
            <a:endParaRPr/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279088" y="27566094"/>
            <a:ext cx="7790966" cy="706380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/>
          <p:nvPr/>
        </p:nvSpPr>
        <p:spPr>
          <a:xfrm>
            <a:off x="25435705" y="16062645"/>
            <a:ext cx="11768499" cy="842518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102825" spcFirstLastPara="1" rIns="102825" wrap="square" tIns="5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800" u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Figure #2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3064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