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0401538" cy="35999738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95" userDrawn="1">
          <p15:clr>
            <a:srgbClr val="A4A3A4"/>
          </p15:clr>
        </p15:guide>
        <p15:guide id="2" orient="horz" pos="22425">
          <p15:clr>
            <a:srgbClr val="A4A3A4"/>
          </p15:clr>
        </p15:guide>
        <p15:guide id="3" orient="horz" pos="2349">
          <p15:clr>
            <a:srgbClr val="A4A3A4"/>
          </p15:clr>
        </p15:guide>
        <p15:guide id="4" pos="1587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FDBE09-26C8-B2B0-73BE-5FF54F96F365}" name="Jon Boxerman" initials="JB" userId="S::jboxerm@wested.org::e1c2c263-827c-4884-b720-09d75f555a1d" providerId="AD"/>
  <p188:author id="{177EEF52-A073-1BBA-A436-02C0E2F5E60B}" name="Matt Silberglitt" initials="MS" userId="91u2FseDgEMmwe92CBdV7arRKhHiECuoif++M8MRU7Y=" providerId="None"/>
  <p188:author id="{83EE2DE1-BAB3-B94D-EB8F-0D5CD2782962}" name="Burr Tyler" initials="BT" userId="S::btyler@wested.org::b9913e16-3611-4415-ad63-23c2ea37941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6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Matt Silberglitt" initials="MS" lastIdx="2" clrIdx="1">
    <p:extLst>
      <p:ext uri="{19B8F6BF-5375-455C-9EA6-DF929625EA0E}">
        <p15:presenceInfo xmlns:p15="http://schemas.microsoft.com/office/powerpoint/2012/main" userId="S::msilber@wested.org::df15e13c-401a-4c3a-b10c-a0c1b79828bb" providerId="AD"/>
      </p:ext>
    </p:extLst>
  </p:cmAuthor>
  <p:cmAuthor id="3" name="Svetlana Darche" initials="SD" lastIdx="15" clrIdx="2">
    <p:extLst>
      <p:ext uri="{19B8F6BF-5375-455C-9EA6-DF929625EA0E}">
        <p15:presenceInfo xmlns:p15="http://schemas.microsoft.com/office/powerpoint/2012/main" userId="S::sdarche@wested.org::cd4680b5-0b0c-48bb-8f7e-114ffc11f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6ED1"/>
    <a:srgbClr val="93A8BE"/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EA74D-05D0-49BC-AECA-802208626CDB}" v="4" dt="2022-08-19T22:39:26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91" autoAdjust="0"/>
    <p:restoredTop sz="93576" autoAdjust="0"/>
  </p:normalViewPr>
  <p:slideViewPr>
    <p:cSldViewPr snapToGrid="0" showGuides="1">
      <p:cViewPr varScale="1">
        <p:scale>
          <a:sx n="19" d="100"/>
          <a:sy n="19" d="100"/>
        </p:scale>
        <p:origin x="2872" y="368"/>
      </p:cViewPr>
      <p:guideLst>
        <p:guide orient="horz" pos="5195"/>
        <p:guide orient="horz" pos="22425"/>
        <p:guide orient="horz" pos="2349"/>
        <p:guide pos="15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boxerm\Box%20Sync\1505-NASA-CAN\Assessment%20&amp;%20Evaluation\Project%20Rubrics%20and%20Guides,%20Poster%20Templates\Poster%20Templates\Drafts%20and%20Working%20Docs\Book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boxerm\Box%20Sync\1505-NASA-CAN\Assessment%20&amp;%20Evaluation\Project%20Rubrics%20and%20Guides,%20Poster%20Templates\Poster%20Templates\Drafts%20and%20Working%20Docs\Book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9159114544645"/>
          <c:y val="0.17221962616822431"/>
          <c:w val="0.83111467198675648"/>
          <c:h val="0.679528846861432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chemeClr val="accent2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7.0574330239118063E-2"/>
                  <c:y val="-4.2289404416778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36-9644-9E20-56BE1F902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Sheet1!$B$2:$B$9</c:f>
              <c:numCache>
                <c:formatCode>d\-mmm</c:formatCode>
                <c:ptCount val="8"/>
                <c:pt idx="0">
                  <c:v>41053</c:v>
                </c:pt>
                <c:pt idx="1">
                  <c:v>41066</c:v>
                </c:pt>
                <c:pt idx="2">
                  <c:v>41078</c:v>
                </c:pt>
                <c:pt idx="3">
                  <c:v>41095</c:v>
                </c:pt>
                <c:pt idx="4">
                  <c:v>41109</c:v>
                </c:pt>
                <c:pt idx="5">
                  <c:v>41121</c:v>
                </c:pt>
                <c:pt idx="6">
                  <c:v>41136</c:v>
                </c:pt>
                <c:pt idx="7">
                  <c:v>41144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4.5999999999999996</c:v>
                </c:pt>
                <c:pt idx="1">
                  <c:v>7.3</c:v>
                </c:pt>
                <c:pt idx="2">
                  <c:v>7.7</c:v>
                </c:pt>
                <c:pt idx="3">
                  <c:v>9.8000000000000007</c:v>
                </c:pt>
                <c:pt idx="4">
                  <c:v>10.6</c:v>
                </c:pt>
                <c:pt idx="5">
                  <c:v>12.2</c:v>
                </c:pt>
                <c:pt idx="6">
                  <c:v>13.6</c:v>
                </c:pt>
                <c:pt idx="7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93-BA41-907D-9DE70DA75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03872"/>
        <c:axId val="277313152"/>
      </c:lineChart>
      <c:dateAx>
        <c:axId val="128903872"/>
        <c:scaling>
          <c:orientation val="minMax"/>
          <c:max val="41152"/>
          <c:min val="41047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 b="1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13152"/>
        <c:crosses val="autoZero"/>
        <c:auto val="0"/>
        <c:lblOffset val="100"/>
        <c:baseTimeUnit val="days"/>
        <c:majorUnit val="21"/>
        <c:majorTimeUnit val="days"/>
      </c:dateAx>
      <c:valAx>
        <c:axId val="277313152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 dirty="0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0387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Sheet2!$C$3:$C$8</c:f>
              <c:strCache>
                <c:ptCount val="6"/>
                <c:pt idx="0">
                  <c:v>broken</c:v>
                </c:pt>
                <c:pt idx="1">
                  <c:v>clear</c:v>
                </c:pt>
                <c:pt idx="2">
                  <c:v>isolated</c:v>
                </c:pt>
                <c:pt idx="3">
                  <c:v>obscured</c:v>
                </c:pt>
                <c:pt idx="4">
                  <c:v>overcast</c:v>
                </c:pt>
                <c:pt idx="5">
                  <c:v>scattered</c:v>
                </c:pt>
              </c:strCache>
            </c:strRef>
          </c:cat>
          <c:val>
            <c:numRef>
              <c:f>Sheet2!$D$3:$D$8</c:f>
              <c:numCache>
                <c:formatCode>General</c:formatCode>
                <c:ptCount val="6"/>
                <c:pt idx="0">
                  <c:v>23</c:v>
                </c:pt>
                <c:pt idx="1">
                  <c:v>29</c:v>
                </c:pt>
                <c:pt idx="2">
                  <c:v>22</c:v>
                </c:pt>
                <c:pt idx="3">
                  <c:v>19</c:v>
                </c:pt>
                <c:pt idx="4">
                  <c:v>7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1-624A-98D4-390B4A76D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784288"/>
        <c:axId val="277407568"/>
      </c:barChart>
      <c:catAx>
        <c:axId val="27778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7407568"/>
        <c:crosses val="autoZero"/>
        <c:auto val="1"/>
        <c:lblAlgn val="ctr"/>
        <c:lblOffset val="100"/>
        <c:noMultiLvlLbl val="0"/>
      </c:catAx>
      <c:valAx>
        <c:axId val="27740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Number of Observations</a:t>
                </a:r>
                <a:endParaRPr lang="en-US" sz="30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78428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692150"/>
            <a:ext cx="48529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F64AA5-5A0D-456F-8AB4-ECE92089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7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2DCC4E-AF26-4184-ACB8-3F61D0E86D2A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192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838" y="11183938"/>
            <a:ext cx="42841862" cy="7715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675" y="20399375"/>
            <a:ext cx="35282188" cy="920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86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42663" y="1441450"/>
            <a:ext cx="11339512" cy="307165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363" y="1441450"/>
            <a:ext cx="33870900" cy="30716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9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2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450" y="23133050"/>
            <a:ext cx="42841863" cy="7150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450" y="15257463"/>
            <a:ext cx="42841863" cy="7875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99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9363" y="8399463"/>
            <a:ext cx="22604412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76175" y="8399463"/>
            <a:ext cx="22606000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6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3" y="8058150"/>
            <a:ext cx="22269450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3" y="11417300"/>
            <a:ext cx="22269450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03200" y="8058150"/>
            <a:ext cx="22278975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3200" y="11417300"/>
            <a:ext cx="22278975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3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8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8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33513"/>
            <a:ext cx="16583025" cy="60991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5638" y="1433513"/>
            <a:ext cx="28176537" cy="30724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3" y="7532688"/>
            <a:ext cx="16583025" cy="2462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08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013" y="25199975"/>
            <a:ext cx="30240287" cy="2974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79013" y="3216275"/>
            <a:ext cx="30240287" cy="21599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9013" y="28174950"/>
            <a:ext cx="3024028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3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2pPr>
      <a:lvl3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3pPr>
      <a:lvl4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4pPr>
      <a:lvl5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5pPr>
      <a:lvl6pPr marL="4572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6pPr>
      <a:lvl7pPr marL="9144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7pPr>
      <a:lvl8pPr marL="13716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8pPr>
      <a:lvl9pPr marL="18288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9pPr>
    </p:titleStyle>
    <p:bodyStyle>
      <a:lvl1pPr marL="1852613" indent="-1852613" algn="l" defTabSz="4938713" rtl="0" eaLnBrk="0" fontAlgn="base" hangingPunct="0">
        <a:spcBef>
          <a:spcPct val="20000"/>
        </a:spcBef>
        <a:spcAft>
          <a:spcPct val="0"/>
        </a:spcAft>
        <a:buChar char="•"/>
        <a:defRPr sz="17200">
          <a:solidFill>
            <a:schemeClr val="tx1"/>
          </a:solidFill>
          <a:latin typeface="+mn-lt"/>
          <a:ea typeface="+mn-ea"/>
          <a:cs typeface="+mn-cs"/>
        </a:defRPr>
      </a:lvl1pPr>
      <a:lvl2pPr marL="4011613" indent="-1544638" algn="l" defTabSz="4938713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70613" indent="-1231900" algn="l" defTabSz="4938713" rtl="0" eaLnBrk="0" fontAlgn="base" hangingPunct="0">
        <a:spcBef>
          <a:spcPct val="20000"/>
        </a:spcBef>
        <a:spcAft>
          <a:spcPct val="0"/>
        </a:spcAft>
        <a:buChar char="•"/>
        <a:defRPr sz="13000">
          <a:solidFill>
            <a:schemeClr val="tx1"/>
          </a:solidFill>
          <a:latin typeface="+mn-lt"/>
        </a:defRPr>
      </a:lvl3pPr>
      <a:lvl4pPr marL="8637588" indent="-1231900" algn="l" defTabSz="4938713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9325" indent="-1235075" algn="l" defTabSz="4938713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5665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0237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4809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29381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37579219" y="6911196"/>
            <a:ext cx="12022147" cy="1172695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AutoShape 29">
            <a:extLst>
              <a:ext uri="{FF2B5EF4-FFF2-40B4-BE49-F238E27FC236}">
                <a16:creationId xmlns:a16="http://schemas.microsoft.com/office/drawing/2014/main" id="{8AB601DC-F58B-154D-AA2B-1725ECE3C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1551" y="6696437"/>
            <a:ext cx="11999358" cy="290957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496849" y="25763870"/>
            <a:ext cx="12247165" cy="1002832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0" name="AutoShape 30"/>
          <p:cNvSpPr>
            <a:spLocks noChangeArrowheads="1"/>
          </p:cNvSpPr>
          <p:nvPr/>
        </p:nvSpPr>
        <p:spPr bwMode="auto">
          <a:xfrm>
            <a:off x="37679436" y="31976571"/>
            <a:ext cx="12102464" cy="3815619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AutoShape 29"/>
          <p:cNvSpPr>
            <a:spLocks noChangeArrowheads="1"/>
          </p:cNvSpPr>
          <p:nvPr/>
        </p:nvSpPr>
        <p:spPr bwMode="auto">
          <a:xfrm>
            <a:off x="13073698" y="6598307"/>
            <a:ext cx="11999358" cy="137658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13267571" y="7091141"/>
            <a:ext cx="11288713" cy="231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Planning and Carrying out the Investigation</a:t>
            </a:r>
          </a:p>
        </p:txBody>
      </p:sp>
      <p:sp>
        <p:nvSpPr>
          <p:cNvPr id="2057" name="AutoShape 13"/>
          <p:cNvSpPr>
            <a:spLocks noChangeArrowheads="1"/>
          </p:cNvSpPr>
          <p:nvPr/>
        </p:nvSpPr>
        <p:spPr bwMode="auto">
          <a:xfrm>
            <a:off x="787400" y="1199407"/>
            <a:ext cx="48826738" cy="510343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49" tIns="51425" rIns="102849" bIns="51425" anchor="ctr"/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1400175" y="1317625"/>
            <a:ext cx="46988413" cy="432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800" b="1" dirty="0">
                <a:latin typeface="Calibri" panose="020F0502020204030204" pitchFamily="34" charset="0"/>
                <a:cs typeface="Calibri" panose="020F0502020204030204" pitchFamily="34" charset="0"/>
              </a:rPr>
              <a:t>Research Project Title</a:t>
            </a:r>
          </a:p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</a:p>
          <a:p>
            <a:pPr eaLnBrk="1" hangingPunct="1"/>
            <a:r>
              <a:rPr lang="en-US" altLang="en-US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School or Organization Name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1761438" y="3194274"/>
            <a:ext cx="4716338" cy="259684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i="1" dirty="0">
                <a:latin typeface="Calibri" panose="020F0502020204030204" pitchFamily="34" charset="0"/>
                <a:cs typeface="Calibri" panose="020F0502020204030204" pitchFamily="34" charset="0"/>
              </a:rPr>
              <a:t>School or Organization Logo</a:t>
            </a:r>
            <a:endParaRPr lang="en-US" altLang="en-US" sz="5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2" name="Text Box 27"/>
          <p:cNvSpPr txBox="1">
            <a:spLocks noChangeArrowheads="1"/>
          </p:cNvSpPr>
          <p:nvPr/>
        </p:nvSpPr>
        <p:spPr bwMode="auto">
          <a:xfrm>
            <a:off x="37556711" y="32025800"/>
            <a:ext cx="12102464" cy="11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References/ Bibliography</a:t>
            </a:r>
          </a:p>
        </p:txBody>
      </p:sp>
      <p:sp>
        <p:nvSpPr>
          <p:cNvPr id="2063" name="Text Box 36"/>
          <p:cNvSpPr txBox="1">
            <a:spLocks noChangeArrowheads="1"/>
          </p:cNvSpPr>
          <p:nvPr/>
        </p:nvSpPr>
        <p:spPr bwMode="auto">
          <a:xfrm>
            <a:off x="12912561" y="9663591"/>
            <a:ext cx="12102464" cy="844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Identify the type or source of the data that you collected or downloaded, e.g., observations you made, GLOBE data you found.</a:t>
            </a:r>
          </a:p>
          <a:p>
            <a:pPr marL="935038" lvl="1" indent="0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Our plan for the investigation was to collect data from/by _______</a:t>
            </a:r>
          </a:p>
          <a:p>
            <a:pPr marL="457200" lvl="1" indent="0" algn="l"/>
            <a:endParaRPr lang="en-US" sz="3200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were the data collected (i.e., when, where, how often, etc.)</a:t>
            </a:r>
          </a:p>
          <a:p>
            <a:pPr marL="935038" lvl="1" indent="0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We planned to collect/analyze ___ data from______.</a:t>
            </a:r>
          </a:p>
          <a:p>
            <a:pPr marL="457200" lvl="1" indent="0" algn="l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Include a map showing where the data were collected.</a:t>
            </a:r>
          </a:p>
          <a:p>
            <a:pPr marL="935038" lvl="1" indent="0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The study location was _____.</a:t>
            </a:r>
          </a:p>
          <a:p>
            <a:pPr marL="457200" lvl="1" indent="0" algn="l"/>
            <a:endParaRPr lang="en-US" sz="3200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(Optional) Describe changes that were made to the data collection plan and explain why these changes were made.</a:t>
            </a:r>
          </a:p>
          <a:p>
            <a:pPr marL="935038" lvl="1" indent="0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(Optional) We ended up making (this change to our plan): ______, because _______.</a:t>
            </a:r>
          </a:p>
          <a:p>
            <a:pPr marL="935038" lvl="1" indent="0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(Optional) We had other problems carrying out our investigation or answering our research question because _______.</a:t>
            </a:r>
          </a:p>
        </p:txBody>
      </p:sp>
      <p:sp>
        <p:nvSpPr>
          <p:cNvPr id="2064" name="Text Box 38"/>
          <p:cNvSpPr txBox="1">
            <a:spLocks noChangeArrowheads="1"/>
          </p:cNvSpPr>
          <p:nvPr/>
        </p:nvSpPr>
        <p:spPr bwMode="auto">
          <a:xfrm>
            <a:off x="37863688" y="33182907"/>
            <a:ext cx="12076670" cy="253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>
            <a:spAutoFit/>
          </a:bodyPr>
          <a:lstStyle>
            <a:lvl1pPr marL="385763" indent="-385763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28663" indent="-384175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073150" indent="-384175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414463" indent="-385763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1762125" indent="-388938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2193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6765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1337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5909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Cite the GLOBE website. 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(Optional) List GLOBE materials and/or NASA assets that were used.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Optional) Cite any other relevant sources. </a:t>
            </a:r>
          </a:p>
          <a:p>
            <a:pPr marL="457200" lvl="1" indent="0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(See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owl.english.purdue.edu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for guidance and resources)</a:t>
            </a: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683142" y="6598309"/>
            <a:ext cx="12102464" cy="898310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851" y="6524871"/>
            <a:ext cx="1117682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0" b="1">
                <a:latin typeface="Calibri"/>
                <a:cs typeface="Calibri"/>
              </a:rPr>
              <a:t>Abstract (Summary)</a:t>
            </a:r>
            <a:endParaRPr lang="en-US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19638" y="15973574"/>
            <a:ext cx="12102464" cy="946492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163" y="26438450"/>
            <a:ext cx="1270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Research Question &amp; Hypothesis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1985432" y="16848774"/>
            <a:ext cx="9588996" cy="21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Background Information for Research</a:t>
            </a: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37679436" y="18801294"/>
            <a:ext cx="12102464" cy="1288545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37655765" y="19270191"/>
            <a:ext cx="11724777" cy="13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Conclusion/Next Steps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8323" y="7846841"/>
            <a:ext cx="1201378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State the research question.</a:t>
            </a:r>
          </a:p>
          <a:p>
            <a:pPr lvl="1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• Our research question is _____.</a:t>
            </a:r>
          </a:p>
          <a:p>
            <a:pPr lvl="1" algn="l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Describe why you chose this research question: What do you wonder?</a:t>
            </a:r>
          </a:p>
          <a:p>
            <a:pPr lvl="1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• We wondered about this because __________.</a:t>
            </a:r>
          </a:p>
          <a:p>
            <a:pPr lvl="1" algn="l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Describe the investigation you planned and conducted.</a:t>
            </a:r>
          </a:p>
          <a:p>
            <a:pPr lvl="1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• We collected data from __________.</a:t>
            </a:r>
          </a:p>
          <a:p>
            <a:pPr marL="914400" lvl="1" indent="-457200" algn="l">
              <a:buFont typeface="Wingdings" pitchFamily="2" charset="2"/>
              <a:buChar char="q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State your claim and describe your supporting or refuting evidence (data).</a:t>
            </a:r>
          </a:p>
          <a:p>
            <a:pPr lvl="1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• The data showed________, so we conclude that _____.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8857" y="28699826"/>
            <a:ext cx="119323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Write the research question. </a:t>
            </a:r>
          </a:p>
          <a:p>
            <a:pPr lvl="1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• Our research question is _____.</a:t>
            </a:r>
          </a:p>
          <a:p>
            <a:pPr lvl="1" algn="l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Write your claim, prediction, or hypothesis.</a:t>
            </a:r>
          </a:p>
          <a:p>
            <a:pPr marL="477838" lvl="1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• Our claim (prediction/hypothesis) is _____.</a:t>
            </a:r>
          </a:p>
          <a:p>
            <a:pPr lvl="1" algn="l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does the question relate to an environmental or global community issue?</a:t>
            </a:r>
          </a:p>
          <a:p>
            <a:pPr marL="935038" lvl="1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This topic is important because it relates to _____ (environmental or community) issue that can be understood through science inquiry or engineering.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8648" y="19146638"/>
            <a:ext cx="121215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State how you decided to do this research. </a:t>
            </a:r>
          </a:p>
          <a:p>
            <a:pPr marL="935038" lvl="1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We decided to do this research because we wondered ________.</a:t>
            </a:r>
          </a:p>
          <a:p>
            <a:pPr marL="1028700" lvl="1" indent="-571500" algn="l">
              <a:buFont typeface="Wingdings" pitchFamily="2" charset="2"/>
              <a:buChar char="q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prior knowledge did you have about this research topic?</a:t>
            </a:r>
          </a:p>
          <a:p>
            <a:pPr marL="935038" lvl="1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• We already knew ______ about this topic before the study from  _____ (e.g., personal experience, background research, statements from experts in your field and community members).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2591" y="3327000"/>
            <a:ext cx="8991169" cy="2387620"/>
          </a:xfrm>
          <a:prstGeom prst="rect">
            <a:avLst/>
          </a:prstGeom>
          <a:ln>
            <a:solidFill>
              <a:srgbClr val="0046D2"/>
            </a:solidFill>
          </a:ln>
        </p:spPr>
      </p:pic>
      <p:sp>
        <p:nvSpPr>
          <p:cNvPr id="44" name="Text Box 36">
            <a:extLst>
              <a:ext uri="{FF2B5EF4-FFF2-40B4-BE49-F238E27FC236}">
                <a16:creationId xmlns:a16="http://schemas.microsoft.com/office/drawing/2014/main" id="{71FFDBE5-9AA1-BC47-9C9A-2FC3D3E2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9716" y="9622510"/>
            <a:ext cx="11719524" cy="203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Show your data in two ways using graphs, figures, and/or tables.</a:t>
            </a:r>
          </a:p>
          <a:p>
            <a:pPr marL="457200" lvl="1" indent="0" algn="l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Add a title for each visual that describes the graph, figure, and/or table.</a:t>
            </a: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4CEB5568-AD96-FA45-AF72-48301AAC2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8229" y="8297820"/>
            <a:ext cx="11288713" cy="8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Data Visualization</a:t>
            </a:r>
          </a:p>
        </p:txBody>
      </p:sp>
      <p:sp>
        <p:nvSpPr>
          <p:cNvPr id="2065" name="Text Box 39"/>
          <p:cNvSpPr txBox="1">
            <a:spLocks noChangeArrowheads="1"/>
          </p:cNvSpPr>
          <p:nvPr/>
        </p:nvSpPr>
        <p:spPr bwMode="auto">
          <a:xfrm>
            <a:off x="37556711" y="8873219"/>
            <a:ext cx="11536141" cy="942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 anchor="t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State whether the research question can be answered based on the data, and why.</a:t>
            </a:r>
          </a:p>
          <a:p>
            <a:pPr marL="935038" lvl="1" indent="0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The data (do or do not) help answer the research question because _______.</a:t>
            </a:r>
          </a:p>
          <a:p>
            <a:pPr marL="457200" lvl="1" indent="0" algn="l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State whether your data support or refute your claim (hypothesis/prediction), and how.</a:t>
            </a:r>
          </a:p>
          <a:p>
            <a:pPr marL="935038" lvl="1" indent="0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The data (can or cannot) be used as evidence to support our claim by_______.</a:t>
            </a:r>
          </a:p>
          <a:p>
            <a:pPr marL="457200" lvl="1" indent="0" algn="l"/>
            <a:endParaRPr lang="en-US" sz="3200" i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Describe the uncertainties and limitations of the investigation including possible sources of error.</a:t>
            </a:r>
          </a:p>
          <a:p>
            <a:pPr marL="935038" lvl="1" indent="0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Uncertainties and limitations, including possible sources of error, in our investigation were ______.</a:t>
            </a:r>
          </a:p>
          <a:p>
            <a:pPr marL="457200" lvl="1" indent="0" algn="l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State whether there might or might not be a cause and effect relationship.</a:t>
            </a:r>
          </a:p>
          <a:p>
            <a:pPr marL="935038" lvl="1" indent="0"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There (might or might not) be a cause and effect relationship because the results show _______.</a:t>
            </a:r>
          </a:p>
        </p:txBody>
      </p:sp>
      <p:sp>
        <p:nvSpPr>
          <p:cNvPr id="2068" name="Text Box 43"/>
          <p:cNvSpPr txBox="1">
            <a:spLocks noChangeArrowheads="1"/>
          </p:cNvSpPr>
          <p:nvPr/>
        </p:nvSpPr>
        <p:spPr bwMode="auto">
          <a:xfrm>
            <a:off x="37578310" y="6983575"/>
            <a:ext cx="11288713" cy="13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Data Interpretation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631159" y="6989335"/>
            <a:ext cx="11176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Data Analysis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424652" y="14534720"/>
            <a:ext cx="11603231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028700" lvl="1" indent="-5715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Describe any trends, patterns, or other relationships you notice in the data.</a:t>
            </a:r>
          </a:p>
          <a:p>
            <a:pPr marL="935038" lvl="1" algn="l" defTabSz="688975" eaLnBrk="0" hangingPunct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As shown in our data graphs/charts/tables,  _____ our results show _______ (patterns or lack of patterns).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D586CF-A73D-BF54-F873-D1DA5ED38C0A}"/>
              </a:ext>
            </a:extLst>
          </p:cNvPr>
          <p:cNvGrpSpPr/>
          <p:nvPr/>
        </p:nvGrpSpPr>
        <p:grpSpPr>
          <a:xfrm>
            <a:off x="13070628" y="20804462"/>
            <a:ext cx="11823753" cy="7172793"/>
            <a:chOff x="13296861" y="19386039"/>
            <a:chExt cx="11823753" cy="7172793"/>
          </a:xfrm>
        </p:grpSpPr>
        <p:sp>
          <p:nvSpPr>
            <p:cNvPr id="46" name="AutoShape 29">
              <a:extLst>
                <a:ext uri="{FF2B5EF4-FFF2-40B4-BE49-F238E27FC236}">
                  <a16:creationId xmlns:a16="http://schemas.microsoft.com/office/drawing/2014/main" id="{8BEE07BF-10E2-DE42-81E6-8193F33F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6861" y="19386039"/>
              <a:ext cx="11778957" cy="7172793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 descr="Untitl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7"/>
            <a:stretch/>
          </p:blipFill>
          <p:spPr>
            <a:xfrm>
              <a:off x="20076685" y="19850429"/>
              <a:ext cx="4381164" cy="55016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3" name="Picture 29" descr="Nikon ESA 3 4-24-10 2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6979" y="19831970"/>
              <a:ext cx="5661737" cy="42451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3376861" y="25430817"/>
              <a:ext cx="1174375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  <a:defRPr/>
              </a:pPr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Field Photos </a:t>
              </a:r>
              <a:r>
                <a:rPr lang="en-US" sz="4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(requires release forms)</a:t>
              </a:r>
            </a:p>
          </p:txBody>
        </p:sp>
      </p:grpSp>
      <p:sp>
        <p:nvSpPr>
          <p:cNvPr id="54" name="Text Box 10">
            <a:extLst>
              <a:ext uri="{FF2B5EF4-FFF2-40B4-BE49-F238E27FC236}">
                <a16:creationId xmlns:a16="http://schemas.microsoft.com/office/drawing/2014/main" id="{34660179-1189-C589-2350-02290B15E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0527" y="13367764"/>
            <a:ext cx="11288713" cy="8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Data Relationships and Patterns</a:t>
            </a:r>
          </a:p>
        </p:txBody>
      </p:sp>
      <p:sp>
        <p:nvSpPr>
          <p:cNvPr id="56" name="Text Box 10">
            <a:extLst>
              <a:ext uri="{FF2B5EF4-FFF2-40B4-BE49-F238E27FC236}">
                <a16:creationId xmlns:a16="http://schemas.microsoft.com/office/drawing/2014/main" id="{D22316B0-3655-00D8-5A36-73E7C97E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8256" y="8165319"/>
            <a:ext cx="11743753" cy="8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Relating Data to the Research Question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F94ABC8F-28BB-3218-DA16-B0B8723B0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67785"/>
              </p:ext>
            </p:extLst>
          </p:nvPr>
        </p:nvGraphicFramePr>
        <p:xfrm>
          <a:off x="25658894" y="26579996"/>
          <a:ext cx="11372081" cy="863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Text Box 36">
            <a:extLst>
              <a:ext uri="{FF2B5EF4-FFF2-40B4-BE49-F238E27FC236}">
                <a16:creationId xmlns:a16="http://schemas.microsoft.com/office/drawing/2014/main" id="{8D72BAD4-0BA7-C485-8833-C0804C454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8484" y="26922896"/>
            <a:ext cx="12002425" cy="105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 anchor="t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/>
            <a:r>
              <a:rPr lang="en-US" sz="3200" b="1" dirty="0">
                <a:latin typeface="Calibri"/>
                <a:cs typeface="Calibri"/>
              </a:rPr>
              <a:t>Figure 3</a:t>
            </a:r>
            <a:r>
              <a:rPr lang="en-US" sz="3200" dirty="0">
                <a:latin typeface="Calibri"/>
                <a:cs typeface="Calibri"/>
              </a:rPr>
              <a:t>: Water temperature of the Tagish River, Yukon, Canada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/>
            <a:r>
              <a:rPr lang="en-US" sz="3200" dirty="0">
                <a:latin typeface="Calibri"/>
                <a:cs typeface="Calibri"/>
              </a:rPr>
              <a:t>May 2012  to August 2012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36">
            <a:extLst>
              <a:ext uri="{FF2B5EF4-FFF2-40B4-BE49-F238E27FC236}">
                <a16:creationId xmlns:a16="http://schemas.microsoft.com/office/drawing/2014/main" id="{423F9348-16CA-D25C-3678-CCBE81FE8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8565" y="28517444"/>
            <a:ext cx="11505515" cy="1054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 anchor="t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/>
            <a:r>
              <a:rPr lang="en-US" sz="3200" b="1" dirty="0">
                <a:latin typeface="Calibri"/>
                <a:cs typeface="Calibri"/>
              </a:rPr>
              <a:t>Figure 1</a:t>
            </a:r>
            <a:r>
              <a:rPr lang="en-US" sz="3200" dirty="0">
                <a:latin typeface="Calibri"/>
                <a:cs typeface="Calibri"/>
              </a:rPr>
              <a:t>: Map of the study site location on the Tagish River, Yukon, Canada. May 2012  to August 2012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E7A75-13F6-36C3-25B1-C574F98A9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9019" y="17980819"/>
            <a:ext cx="63500" cy="3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6FB4D-FA16-2F55-76A1-D8421EE4F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7080" y="29571803"/>
            <a:ext cx="11557000" cy="6045200"/>
          </a:xfrm>
          <a:prstGeom prst="rect">
            <a:avLst/>
          </a:prstGeom>
        </p:spPr>
      </p:pic>
      <p:sp>
        <p:nvSpPr>
          <p:cNvPr id="50" name="Text Box 36">
            <a:extLst>
              <a:ext uri="{FF2B5EF4-FFF2-40B4-BE49-F238E27FC236}">
                <a16:creationId xmlns:a16="http://schemas.microsoft.com/office/drawing/2014/main" id="{4D9B3703-1538-FD35-D769-1A090CED1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813" y="18274357"/>
            <a:ext cx="12026096" cy="105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 anchor="t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/>
            <a:r>
              <a:rPr lang="en-US" sz="3200" b="1" dirty="0">
                <a:latin typeface="Calibri"/>
                <a:cs typeface="Calibri"/>
              </a:rPr>
              <a:t>Figure 2</a:t>
            </a:r>
            <a:r>
              <a:rPr lang="en-US" sz="3200" dirty="0">
                <a:latin typeface="Calibri"/>
                <a:cs typeface="Calibri"/>
              </a:rPr>
              <a:t>: Daily Cloud Cover at Tagish, Yukon, Canada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/>
            <a:r>
              <a:rPr lang="en-US" sz="3200" dirty="0">
                <a:latin typeface="Calibri"/>
                <a:cs typeface="Calibri"/>
              </a:rPr>
              <a:t>May 2012 to August 2012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835382" y="21074049"/>
            <a:ext cx="11799248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Describe how your thinking about the research question has changed.</a:t>
            </a:r>
          </a:p>
          <a:p>
            <a:pPr marL="935038" lvl="1" algn="l" defTabSz="688975" eaLnBrk="0" hangingPunct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We used to think ____ and now we think _____ about the research question.</a:t>
            </a:r>
          </a:p>
          <a:p>
            <a:pPr lvl="1" algn="l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Describe another way that you could interpret your data.</a:t>
            </a:r>
          </a:p>
          <a:p>
            <a:pPr marL="935038" lvl="1" algn="l" defTabSz="688975" eaLnBrk="0" hangingPunct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Another way to interpret our data could be_______.</a:t>
            </a:r>
          </a:p>
          <a:p>
            <a:pPr marL="935038" lvl="1" algn="l" defTabSz="688975" eaLnBrk="0" hangingPunct="0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Discuss ways you could improve how you planned and/or carried out the investigation.</a:t>
            </a:r>
          </a:p>
          <a:p>
            <a:pPr marL="935038" lvl="1" algn="l" defTabSz="688975" eaLnBrk="0" hangingPunct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Improvements to our investigation could be_______.</a:t>
            </a:r>
          </a:p>
          <a:p>
            <a:pPr lvl="1" algn="l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Discuss recommendations for follow-up investigations/future research.</a:t>
            </a:r>
          </a:p>
          <a:p>
            <a:pPr marL="935038" lvl="1" algn="l" defTabSz="688975" eaLnBrk="0" hangingPunct="0"/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Future research could include.</a:t>
            </a:r>
          </a:p>
          <a:p>
            <a:pPr marL="935038" lvl="1" algn="l" defTabSz="688975" eaLnBrk="0" hangingPunct="0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(Optional) Describe additional background information that could support your conclusion.</a:t>
            </a:r>
          </a:p>
          <a:p>
            <a:pPr marL="935038" lvl="1" algn="l" defTabSz="688975" eaLnBrk="0" hangingPunct="0"/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(Optional) Other sources could include: _______, which would help us _______.</a:t>
            </a:r>
          </a:p>
          <a:p>
            <a:pPr marL="935038" lvl="1" algn="l" defTabSz="688975" eaLnBrk="0" hangingPunct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One thing we liked about this project is______.</a:t>
            </a: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3E50E319-AD97-AEC2-6067-4750C703C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818938"/>
              </p:ext>
            </p:extLst>
          </p:nvPr>
        </p:nvGraphicFramePr>
        <p:xfrm>
          <a:off x="25799500" y="19316830"/>
          <a:ext cx="10785843" cy="530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938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938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17546</TotalTime>
  <Words>852</Words>
  <Application>Microsoft Macintosh PowerPoint</Application>
  <PresentationFormat>Custom</PresentationFormat>
  <Paragraphs>97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140x100 cm horizontal poster</dc:title>
  <dc:creator>Ethan Shulda;www.postersession.com</dc:creator>
  <cp:keywords>www.postersession.com</cp:keywords>
  <dc:description>©MegaPrint Inc. 2009-2015</dc:description>
  <cp:lastModifiedBy>Svetlana Darche</cp:lastModifiedBy>
  <cp:revision>179</cp:revision>
  <cp:lastPrinted>2022-03-02T21:34:40Z</cp:lastPrinted>
  <dcterms:created xsi:type="dcterms:W3CDTF">2008-12-04T00:20:37Z</dcterms:created>
  <dcterms:modified xsi:type="dcterms:W3CDTF">2022-10-04T04:22:23Z</dcterms:modified>
</cp:coreProperties>
</file>