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70" r:id="rId2"/>
    <p:sldMasterId id="2147483660" r:id="rId3"/>
  </p:sldMasterIdLst>
  <p:notesMasterIdLst>
    <p:notesMasterId r:id="rId77"/>
  </p:notesMasterIdLst>
  <p:sldIdLst>
    <p:sldId id="256" r:id="rId4"/>
    <p:sldId id="309" r:id="rId5"/>
    <p:sldId id="310" r:id="rId6"/>
    <p:sldId id="311" r:id="rId7"/>
    <p:sldId id="257" r:id="rId8"/>
    <p:sldId id="258" r:id="rId9"/>
    <p:sldId id="305" r:id="rId10"/>
    <p:sldId id="303" r:id="rId11"/>
    <p:sldId id="306" r:id="rId12"/>
    <p:sldId id="312" r:id="rId13"/>
    <p:sldId id="313" r:id="rId14"/>
    <p:sldId id="314" r:id="rId15"/>
    <p:sldId id="366" r:id="rId16"/>
    <p:sldId id="317" r:id="rId17"/>
    <p:sldId id="324" r:id="rId18"/>
    <p:sldId id="318" r:id="rId19"/>
    <p:sldId id="319" r:id="rId20"/>
    <p:sldId id="323" r:id="rId21"/>
    <p:sldId id="316" r:id="rId22"/>
    <p:sldId id="325" r:id="rId23"/>
    <p:sldId id="326" r:id="rId24"/>
    <p:sldId id="327" r:id="rId25"/>
    <p:sldId id="398" r:id="rId26"/>
    <p:sldId id="397" r:id="rId27"/>
    <p:sldId id="329" r:id="rId28"/>
    <p:sldId id="330" r:id="rId29"/>
    <p:sldId id="328" r:id="rId30"/>
    <p:sldId id="331" r:id="rId31"/>
    <p:sldId id="334" r:id="rId32"/>
    <p:sldId id="333" r:id="rId33"/>
    <p:sldId id="335" r:id="rId34"/>
    <p:sldId id="336" r:id="rId35"/>
    <p:sldId id="340" r:id="rId36"/>
    <p:sldId id="342" r:id="rId37"/>
    <p:sldId id="367" r:id="rId38"/>
    <p:sldId id="341" r:id="rId39"/>
    <p:sldId id="343" r:id="rId40"/>
    <p:sldId id="368" r:id="rId41"/>
    <p:sldId id="370" r:id="rId42"/>
    <p:sldId id="383" r:id="rId43"/>
    <p:sldId id="393" r:id="rId44"/>
    <p:sldId id="389" r:id="rId45"/>
    <p:sldId id="384" r:id="rId46"/>
    <p:sldId id="392" r:id="rId47"/>
    <p:sldId id="357" r:id="rId48"/>
    <p:sldId id="376" r:id="rId49"/>
    <p:sldId id="377" r:id="rId50"/>
    <p:sldId id="380" r:id="rId51"/>
    <p:sldId id="378" r:id="rId52"/>
    <p:sldId id="379" r:id="rId53"/>
    <p:sldId id="381" r:id="rId54"/>
    <p:sldId id="382" r:id="rId55"/>
    <p:sldId id="394" r:id="rId56"/>
    <p:sldId id="369" r:id="rId57"/>
    <p:sldId id="371" r:id="rId58"/>
    <p:sldId id="372" r:id="rId59"/>
    <p:sldId id="374" r:id="rId60"/>
    <p:sldId id="375" r:id="rId61"/>
    <p:sldId id="396" r:id="rId62"/>
    <p:sldId id="356" r:id="rId63"/>
    <p:sldId id="358" r:id="rId64"/>
    <p:sldId id="344" r:id="rId65"/>
    <p:sldId id="345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39" r:id="rId74"/>
    <p:sldId id="273" r:id="rId75"/>
    <p:sldId id="395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794" autoAdjust="0"/>
    <p:restoredTop sz="86391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76" y="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E86F0-7A69-1647-BA58-6BCB480A60E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08E0-7A41-6147-8DCD-4ADEBE2BE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elp@globe.gov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koUqK86hOmyrIS8E2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help@globe.gov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GLOBE spheres are </a:t>
            </a:r>
            <a:r>
              <a:rPr lang="en-US" dirty="0" err="1"/>
              <a:t>Atmos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</a:t>
            </a:r>
            <a:r>
              <a:rPr lang="en-US" dirty="0" err="1"/>
              <a:t>gisn</a:t>
            </a:r>
            <a:r>
              <a:rPr lang="en-US" dirty="0"/>
              <a:t>-members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4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/get-started/become-a-globe-scientist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/get-started/globe-observers-citizen-scientists/create-an-account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/support/</a:t>
            </a:r>
            <a:r>
              <a:rPr lang="en-US" dirty="0" err="1"/>
              <a:t>faqs</a:t>
            </a:r>
            <a:r>
              <a:rPr lang="en-US" dirty="0"/>
              <a:t>/globe-website-tutorials/name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34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/support/</a:t>
            </a:r>
            <a:r>
              <a:rPr lang="en-US" dirty="0" err="1"/>
              <a:t>faqs</a:t>
            </a:r>
            <a:r>
              <a:rPr lang="en-US" dirty="0"/>
              <a:t>/globe-website-tutorials/name</a:t>
            </a:r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/get-trained/protocol-</a:t>
            </a:r>
            <a:r>
              <a:rPr lang="en-US" dirty="0" err="1"/>
              <a:t>etraining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/support/</a:t>
            </a:r>
            <a:r>
              <a:rPr lang="en-US" dirty="0" err="1"/>
              <a:t>faqs</a:t>
            </a:r>
            <a:r>
              <a:rPr lang="en-US" dirty="0"/>
              <a:t>/globe-website-tutorials/name</a:t>
            </a:r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/get-trained/protocol-</a:t>
            </a:r>
            <a:r>
              <a:rPr lang="en-US" dirty="0" err="1"/>
              <a:t>etraining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7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/support/</a:t>
            </a:r>
            <a:r>
              <a:rPr lang="en-US" dirty="0" err="1"/>
              <a:t>faqs</a:t>
            </a:r>
            <a:r>
              <a:rPr lang="en-US" dirty="0"/>
              <a:t>/globe-website-tutorials/name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98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/support/</a:t>
            </a:r>
            <a:r>
              <a:rPr lang="en-US" dirty="0" err="1"/>
              <a:t>faqs</a:t>
            </a:r>
            <a:r>
              <a:rPr lang="en-US" dirty="0"/>
              <a:t>/globe-website-tutorials/name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15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want to be a part of/associated with an organization, email </a:t>
            </a:r>
            <a:r>
              <a:rPr lang="en-US" dirty="0">
                <a:hlinkClick r:id="rId3"/>
              </a:rPr>
              <a:t>help@globe.gov</a:t>
            </a:r>
            <a:endParaRPr lang="en-US" dirty="0"/>
          </a:p>
          <a:p>
            <a:r>
              <a:rPr lang="en-US" dirty="0"/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90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/get-started/become-a-globe-scientist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9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not see this button unless you have changed the name on your account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/get-started/become-a-globe-scientist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3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78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/get-started/become-a-globe-scientist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5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Organization name is where you work, your school or research institution…</a:t>
            </a:r>
          </a:p>
          <a:p>
            <a:endParaRPr lang="en-US" dirty="0"/>
          </a:p>
          <a:p>
            <a:r>
              <a:rPr lang="en-US" dirty="0"/>
              <a:t>If you are unsure if you qualify, email </a:t>
            </a:r>
            <a:r>
              <a:rPr lang="en-US" dirty="0" err="1"/>
              <a:t>help@globe.gov</a:t>
            </a:r>
            <a:r>
              <a:rPr lang="en-US" dirty="0"/>
              <a:t> before creating an account and they can do a courtesy review of your CV to let you know if it is likely that you will get in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/get-started/become-a-globe-scientist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/web/globe-international-stem-network/overview/outreach-resources/ways-to-participate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1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/web/globe-international-stem-network/overview/outreach-resources/ways-to-participate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5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/web/globe-international-stem-network/overview/outreach-resources/ways-to-participate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4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/web/globe-international-stem-network/overview/outreach-resources/ways-to-participate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29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/web/globe-international-stem-network/overview/outreach-resources/ways-to-participate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96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/web/globe-international-stem-network/overview/scientists-blogs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52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Blog tutorial: https://</a:t>
            </a:r>
            <a:r>
              <a:rPr lang="en-US" dirty="0" err="1"/>
              <a:t>www.globe.gov</a:t>
            </a:r>
            <a:r>
              <a:rPr lang="en-US" dirty="0"/>
              <a:t>/support/</a:t>
            </a:r>
            <a:r>
              <a:rPr lang="en-US" dirty="0" err="1"/>
              <a:t>faqs</a:t>
            </a:r>
            <a:r>
              <a:rPr lang="en-US" dirty="0"/>
              <a:t>/globe-website-tutorials/blog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93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/documents/10157/9033487/Guidelines+for+Campaigns.Final.2013.pdf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8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International science and education program. Launched in 1995.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Mission:</a:t>
            </a:r>
            <a:r>
              <a:rPr lang="en-US" i="1" dirty="0" err="1"/>
              <a:t>To</a:t>
            </a:r>
            <a:r>
              <a:rPr lang="en-US" i="1" dirty="0"/>
              <a:t> promote the teaching and learning of science, enhance environmental literacy and stewardship, and promote scientific discovery.</a:t>
            </a:r>
            <a:endParaRPr lang="en-US" sz="1200" dirty="0">
              <a:latin typeface="Lato Light"/>
              <a:ea typeface="Lato Light"/>
              <a:cs typeface="Lato Light"/>
              <a:sym typeface="Lato Ligh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8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IVSS judging has training!!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178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/web/globe-international-stem-network/overview/outreach-resources/being-a-mentor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8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/web/globe-international-stem-network/overview/outreach-resources/classroom-activities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8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</a:t>
            </a:r>
            <a:r>
              <a:rPr lang="en-US" dirty="0" err="1"/>
              <a:t>gisn</a:t>
            </a:r>
            <a:r>
              <a:rPr lang="en-US" dirty="0"/>
              <a:t>-webinars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95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</a:t>
            </a:r>
            <a:r>
              <a:rPr lang="en-US" dirty="0" err="1"/>
              <a:t>gisn</a:t>
            </a:r>
            <a:r>
              <a:rPr lang="en-US" dirty="0"/>
              <a:t>-webinars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89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/web/globe-international-stem-network/overview/outreach-resources/</a:t>
            </a:r>
            <a:r>
              <a:rPr lang="en-US" dirty="0" err="1"/>
              <a:t>gisn</a:t>
            </a:r>
            <a:r>
              <a:rPr lang="en-US" dirty="0"/>
              <a:t>-webinars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28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Doing an etraining while applying does count your first year, but please consider doing more!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https://goo.gl/forms/koUqK86hOmyrIS8E2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89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find find partner? if interested in getting involved in a workshop or SRS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/globe-community/people/partners-ccs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/globe-community/community-map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226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map to find someone based on region and based on role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/globe-community/people/partners-ccs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/globe-community/community-map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31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/globe-community/people/partners-ccs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/globe-community/community-map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8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if not in a globe country email </a:t>
            </a:r>
            <a:r>
              <a:rPr lang="en-US" dirty="0" err="1"/>
              <a:t>help@globe.gov</a:t>
            </a:r>
            <a:r>
              <a:rPr lang="en-US" dirty="0"/>
              <a:t>... Also mention them sooner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88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/globe-community/people/partners-ccs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/globe-community/community-map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to be a part of/associated with an organization, email </a:t>
            </a:r>
            <a:r>
              <a:rPr lang="en-US" dirty="0">
                <a:hlinkClick r:id="rId3"/>
              </a:rPr>
              <a:t>help@globe.gov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/globe-community/people/partners-ccs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/globe-community/community-map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4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PCT is to find someone based on research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628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5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</a:t>
            </a:r>
            <a:r>
              <a:rPr lang="en-US" dirty="0" err="1"/>
              <a:t>gisn</a:t>
            </a:r>
            <a:r>
              <a:rPr lang="en-US" dirty="0"/>
              <a:t>-members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2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</a:t>
            </a:r>
            <a:r>
              <a:rPr lang="en-US" dirty="0" err="1"/>
              <a:t>gisn</a:t>
            </a:r>
            <a:r>
              <a:rPr lang="en-US" dirty="0"/>
              <a:t>-members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</a:t>
            </a:r>
            <a:r>
              <a:rPr lang="en-US" dirty="0" err="1"/>
              <a:t>gisn</a:t>
            </a:r>
            <a:r>
              <a:rPr lang="en-US" dirty="0"/>
              <a:t>-members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6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</a:t>
            </a:r>
            <a:r>
              <a:rPr lang="en-US" dirty="0" err="1"/>
              <a:t>gisn</a:t>
            </a:r>
            <a:r>
              <a:rPr lang="en-US" dirty="0"/>
              <a:t>-members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00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www.globe.gov</a:t>
            </a:r>
            <a:r>
              <a:rPr lang="en-US" dirty="0"/>
              <a:t>/web/globe-international-stem-network/overview/</a:t>
            </a:r>
            <a:r>
              <a:rPr lang="en-US" dirty="0" err="1"/>
              <a:t>gisn</a:t>
            </a:r>
            <a:r>
              <a:rPr lang="en-US" dirty="0"/>
              <a:t>-members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08E0-7A41-6147-8DCD-4ADEBE2BE0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5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10174" y="1395412"/>
            <a:ext cx="5248025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50496" y="3151187"/>
            <a:ext cx="432190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36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3124200" y="1038630"/>
            <a:ext cx="556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886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DA5E-1310-0649-87A8-33FC504AB03D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E53D3-D3AB-494D-92C6-F26B4DB8C3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409580" y="1011210"/>
            <a:ext cx="4277220" cy="511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084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0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5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.ti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8F30-4F03-1343-BBC0-6983C3E285B8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ft_glob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9" name="Picture 8" descr="GLOBE_logoOfficial-_Blu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pic>
        <p:nvPicPr>
          <p:cNvPr id="12" name="Picture 11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7" y="5816615"/>
            <a:ext cx="6238485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DA5E-1310-0649-87A8-33FC504AB03D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E53D3-D3AB-494D-92C6-F26B4DB8C3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GLOBE_logoOfficial-_Blue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7" y="5854715"/>
            <a:ext cx="6238485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9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BC92A-AEC4-A047-817E-4CDE1175D34C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67" y="5854715"/>
            <a:ext cx="6238485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globe-community/community-ma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globe-community/community-ma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lobe.gov/get-started/globe-observers-citizen-scientists/create-an-accoun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lobe.gov/support/faqs/globe-website-tutorials/nam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globe-community/community-ma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globe-community/community-ma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globe.gov/documents/10157/9033487/Guidelines+for+Campaigns.Final.2013.pdf" TargetMode="External"/><Relationship Id="rId4" Type="http://schemas.openxmlformats.org/officeDocument/2006/relationships/hyperlink" Target="https://www.globe.gov/documents/10157/9033487/Guidelines+for+New+Protocols.Final.2013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lobe.gov/science-symposiu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lobe.gov/support/faqs/globe-website-tutorials/blo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lobe.gov/do-globe/measurement-campaigns/field-measurement-campaigns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globe.gov/science-symposiu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lobe.gov/news-events/calendar" TargetMode="External"/><Relationship Id="rId5" Type="http://schemas.openxmlformats.org/officeDocument/2006/relationships/hyperlink" Target="https://www.globe.gov/news-events/meetings_symposia" TargetMode="External"/><Relationship Id="rId4" Type="http://schemas.openxmlformats.org/officeDocument/2006/relationships/hyperlink" Target="https://www.globe.gov/web/united-states-of-america/home/student-research-symposia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heleadershipalliance.org/Default.aspx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lobe.gov/do-globe/globe-teachers-guid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.gov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help@globe.g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2060" y="1186689"/>
            <a:ext cx="5615774" cy="980041"/>
          </a:xfrm>
        </p:spPr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</a:rPr>
              <a:t>GLOBE International STEM Network (GISN)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F8638-4EAB-724E-B16D-594A199C73E3}"/>
              </a:ext>
            </a:extLst>
          </p:cNvPr>
          <p:cNvSpPr txBox="1"/>
          <p:nvPr/>
        </p:nvSpPr>
        <p:spPr>
          <a:xfrm>
            <a:off x="3190461" y="2325756"/>
            <a:ext cx="5327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tx2"/>
                </a:solidFill>
              </a:rPr>
              <a:t>The nuts and bolts of the GLOBE International STEM Network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6B36E-C572-E846-90B8-658D577F2CEB}"/>
              </a:ext>
            </a:extLst>
          </p:cNvPr>
          <p:cNvSpPr txBox="1"/>
          <p:nvPr/>
        </p:nvSpPr>
        <p:spPr>
          <a:xfrm>
            <a:off x="5029201" y="4740965"/>
            <a:ext cx="163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October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F07F3-66B7-3E45-AE6A-0BFD9630C538}"/>
              </a:ext>
            </a:extLst>
          </p:cNvPr>
          <p:cNvSpPr txBox="1"/>
          <p:nvPr/>
        </p:nvSpPr>
        <p:spPr>
          <a:xfrm>
            <a:off x="6500191" y="258417"/>
            <a:ext cx="2236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Science, Technology, Engineering, and Mathematics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8EE842-6EAC-C144-91D2-4A633ED1029D}"/>
              </a:ext>
            </a:extLst>
          </p:cNvPr>
          <p:cNvSpPr/>
          <p:nvPr/>
        </p:nvSpPr>
        <p:spPr>
          <a:xfrm>
            <a:off x="6042991" y="1181747"/>
            <a:ext cx="1023731" cy="527783"/>
          </a:xfrm>
          <a:prstGeom prst="ellipse">
            <a:avLst/>
          </a:prstGeom>
          <a:noFill/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70FB9D-2698-FD4A-BB5A-9755AC626009}"/>
              </a:ext>
            </a:extLst>
          </p:cNvPr>
          <p:cNvSpPr/>
          <p:nvPr/>
        </p:nvSpPr>
        <p:spPr>
          <a:xfrm>
            <a:off x="6472858" y="81028"/>
            <a:ext cx="2221396" cy="1112173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89722F58-DA3A-8C49-B7CB-65764FC43188}"/>
              </a:ext>
            </a:extLst>
          </p:cNvPr>
          <p:cNvCxnSpPr>
            <a:cxnSpLocks/>
          </p:cNvCxnSpPr>
          <p:nvPr/>
        </p:nvCxnSpPr>
        <p:spPr>
          <a:xfrm flipV="1">
            <a:off x="6091548" y="818703"/>
            <a:ext cx="387419" cy="363044"/>
          </a:xfrm>
          <a:prstGeom prst="curvedConnector3">
            <a:avLst>
              <a:gd name="adj1" fmla="val -73143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7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2123-6EF4-9447-AF1D-A22CA90F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E3D930-17E2-9145-B68D-F01B0959F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437" y="1600200"/>
            <a:ext cx="5589037" cy="5068966"/>
          </a:xfrm>
        </p:spPr>
      </p:pic>
    </p:spTree>
    <p:extLst>
      <p:ext uri="{BB962C8B-B14F-4D97-AF65-F5344CB8AC3E}">
        <p14:creationId xmlns:p14="http://schemas.microsoft.com/office/powerpoint/2010/main" val="107610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2123-6EF4-9447-AF1D-A22CA90F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DF9DF-6772-264E-8863-53EEE2FDC67B}"/>
              </a:ext>
            </a:extLst>
          </p:cNvPr>
          <p:cNvSpPr txBox="1"/>
          <p:nvPr/>
        </p:nvSpPr>
        <p:spPr>
          <a:xfrm>
            <a:off x="779812" y="1172818"/>
            <a:ext cx="780541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of scientists and STEM (Science, Technology, Engineering, Mathematics) professionals from all 6 GLOBE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 certain criteria: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Reside and/or be employed in a GLOBE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Hold a Master's or Ph.D. in a science, technology, engineering, or mathematics (STEM) 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Be working toward a Ph.D. in a STEM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Hold a B.S. in a STEM field, plus have at least five years' experience working in a STEM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accent3">
                    <a:lumMod val="50000"/>
                  </a:schemeClr>
                </a:solidFill>
              </a:rPr>
              <a:t>Early Career STEM Professionals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are a sub-group of the GISN, and must be upper-level undergraduate or master's students pursuing a degree in a STEM field or be a recent graduate working in a STEM field but have fewer than five years’ of professional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(instructions to apply can be found here: https://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</a:rPr>
              <a:t>www.globe.gov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/get-started/become-a-globe-scientist)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 with GLOBE schools in a variety of 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engaged with GLOBE and are willing to do at least one GISN-related activity per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73F50-072E-F547-ACA7-D3BB90E8D76E}"/>
              </a:ext>
            </a:extLst>
          </p:cNvPr>
          <p:cNvSpPr txBox="1"/>
          <p:nvPr/>
        </p:nvSpPr>
        <p:spPr>
          <a:xfrm>
            <a:off x="6489759" y="1564641"/>
            <a:ext cx="2418080" cy="95410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* If you are not in a GLOBE country and would like to get your country involved, email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help@globe.gov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58B0-319A-5A4F-98F9-72A8BDFB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914D8-D204-394C-8575-E3413ECF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Why scientists participate in the GISN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Strong desire to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mentor and inspire young minds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GLOBE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scientific database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to supplement standard research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GLOBE students can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collect additional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Establish an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international component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to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GLOBE students want to be a part of real-world,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cutting edge science</a:t>
            </a:r>
          </a:p>
        </p:txBody>
      </p:sp>
    </p:spTree>
    <p:extLst>
      <p:ext uri="{BB962C8B-B14F-4D97-AF65-F5344CB8AC3E}">
        <p14:creationId xmlns:p14="http://schemas.microsoft.com/office/powerpoint/2010/main" val="3239363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C917B-0FE4-1443-8780-0BD873793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14" y="1469572"/>
            <a:ext cx="6833946" cy="538842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3489B7-4CB5-3A41-8E3E-72CF4678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7" y="2519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5C16A27-2035-FA45-83A9-DC40509C7F6F}"/>
              </a:ext>
            </a:extLst>
          </p:cNvPr>
          <p:cNvSpPr/>
          <p:nvPr/>
        </p:nvSpPr>
        <p:spPr>
          <a:xfrm>
            <a:off x="1480930" y="3389243"/>
            <a:ext cx="765313" cy="149087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5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310E7B-AFA4-8D42-AC24-609312E7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21" y="1524275"/>
            <a:ext cx="4981497" cy="25966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DA7DBE-67A8-4444-9E99-C977C8C4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C5CB3-34BD-1B4A-A8A9-39C52E737D87}"/>
              </a:ext>
            </a:extLst>
          </p:cNvPr>
          <p:cNvSpPr txBox="1"/>
          <p:nvPr/>
        </p:nvSpPr>
        <p:spPr>
          <a:xfrm>
            <a:off x="111512" y="3502928"/>
            <a:ext cx="147082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Members divided by region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E87AD-9974-6F4E-8E64-80F5DFF58E58}"/>
              </a:ext>
            </a:extLst>
          </p:cNvPr>
          <p:cNvSpPr txBox="1"/>
          <p:nvPr/>
        </p:nvSpPr>
        <p:spPr>
          <a:xfrm>
            <a:off x="3531837" y="4421167"/>
            <a:ext cx="3300761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Select the region to see a list of members in that region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ED79BF-74C3-5A46-9A5F-1154CCACFA0F}"/>
              </a:ext>
            </a:extLst>
          </p:cNvPr>
          <p:cNvCxnSpPr/>
          <p:nvPr/>
        </p:nvCxnSpPr>
        <p:spPr>
          <a:xfrm flipH="1" flipV="1">
            <a:off x="2319454" y="3858322"/>
            <a:ext cx="1126273" cy="65792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68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310E7B-AFA4-8D42-AC24-609312E7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21" y="1524275"/>
            <a:ext cx="4981497" cy="25966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DA7DBE-67A8-4444-9E99-C977C8C4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EB5EC-8CE0-4642-A8CE-C61AADF0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41" y="3005626"/>
            <a:ext cx="4784639" cy="362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C5CB3-34BD-1B4A-A8A9-39C52E737D87}"/>
              </a:ext>
            </a:extLst>
          </p:cNvPr>
          <p:cNvSpPr txBox="1"/>
          <p:nvPr/>
        </p:nvSpPr>
        <p:spPr>
          <a:xfrm>
            <a:off x="111512" y="3502928"/>
            <a:ext cx="147082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Members divided by region</a:t>
            </a:r>
          </a:p>
        </p:txBody>
      </p:sp>
    </p:spTree>
    <p:extLst>
      <p:ext uri="{BB962C8B-B14F-4D97-AF65-F5344CB8AC3E}">
        <p14:creationId xmlns:p14="http://schemas.microsoft.com/office/powerpoint/2010/main" val="273146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310E7B-AFA4-8D42-AC24-609312E7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21" y="1524275"/>
            <a:ext cx="4981497" cy="25966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DA7DBE-67A8-4444-9E99-C977C8C4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EB5EC-8CE0-4642-A8CE-C61AADF0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41" y="3005626"/>
            <a:ext cx="4784639" cy="362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C5CB3-34BD-1B4A-A8A9-39C52E737D87}"/>
              </a:ext>
            </a:extLst>
          </p:cNvPr>
          <p:cNvSpPr txBox="1"/>
          <p:nvPr/>
        </p:nvSpPr>
        <p:spPr>
          <a:xfrm>
            <a:off x="111512" y="3502928"/>
            <a:ext cx="147082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Members divided by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B51A2-EA58-F040-BEEF-C6C2FD53496B}"/>
              </a:ext>
            </a:extLst>
          </p:cNvPr>
          <p:cNvSpPr txBox="1"/>
          <p:nvPr/>
        </p:nvSpPr>
        <p:spPr>
          <a:xfrm>
            <a:off x="5664821" y="1961124"/>
            <a:ext cx="3200400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 asterisk (*) next to the name indicates Early Career STEM Professional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0107D9-A329-A142-8947-05F6D69F4F4A}"/>
              </a:ext>
            </a:extLst>
          </p:cNvPr>
          <p:cNvCxnSpPr>
            <a:cxnSpLocks/>
          </p:cNvCxnSpPr>
          <p:nvPr/>
        </p:nvCxnSpPr>
        <p:spPr>
          <a:xfrm flipH="1">
            <a:off x="4951142" y="2252546"/>
            <a:ext cx="713679" cy="10036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1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310E7B-AFA4-8D42-AC24-609312E7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21" y="1524275"/>
            <a:ext cx="4981497" cy="25966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DA7DBE-67A8-4444-9E99-C977C8C4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EB5EC-8CE0-4642-A8CE-C61AADF0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41" y="3005626"/>
            <a:ext cx="4784639" cy="362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C5CB3-34BD-1B4A-A8A9-39C52E737D87}"/>
              </a:ext>
            </a:extLst>
          </p:cNvPr>
          <p:cNvSpPr txBox="1"/>
          <p:nvPr/>
        </p:nvSpPr>
        <p:spPr>
          <a:xfrm>
            <a:off x="111512" y="3502928"/>
            <a:ext cx="147082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Members divided by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EA114-CF56-714B-BAFE-4ED01503CE96}"/>
              </a:ext>
            </a:extLst>
          </p:cNvPr>
          <p:cNvSpPr txBox="1"/>
          <p:nvPr/>
        </p:nvSpPr>
        <p:spPr>
          <a:xfrm>
            <a:off x="1404937" y="4541650"/>
            <a:ext cx="257306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Click on the name to see the member’s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B51A2-EA58-F040-BEEF-C6C2FD53496B}"/>
              </a:ext>
            </a:extLst>
          </p:cNvPr>
          <p:cNvSpPr txBox="1"/>
          <p:nvPr/>
        </p:nvSpPr>
        <p:spPr>
          <a:xfrm>
            <a:off x="5664821" y="1937223"/>
            <a:ext cx="3200400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 asterisk (*) next to the name indicates Early Career STEM Professional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0107D9-A329-A142-8947-05F6D69F4F4A}"/>
              </a:ext>
            </a:extLst>
          </p:cNvPr>
          <p:cNvCxnSpPr>
            <a:cxnSpLocks/>
          </p:cNvCxnSpPr>
          <p:nvPr/>
        </p:nvCxnSpPr>
        <p:spPr>
          <a:xfrm flipH="1">
            <a:off x="4951142" y="2252546"/>
            <a:ext cx="713679" cy="10036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840595-B7AB-9947-B3CC-E684F5FDBCAE}"/>
              </a:ext>
            </a:extLst>
          </p:cNvPr>
          <p:cNvCxnSpPr>
            <a:stCxn id="11" idx="3"/>
          </p:cNvCxnSpPr>
          <p:nvPr/>
        </p:nvCxnSpPr>
        <p:spPr>
          <a:xfrm flipV="1">
            <a:off x="3978001" y="4864815"/>
            <a:ext cx="359823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84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310E7B-AFA4-8D42-AC24-609312E7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21" y="1524275"/>
            <a:ext cx="4981497" cy="25966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DA7DBE-67A8-4444-9E99-C977C8C4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EB5EC-8CE0-4642-A8CE-C61AADF0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41" y="3005626"/>
            <a:ext cx="4784639" cy="362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C5CB3-34BD-1B4A-A8A9-39C52E737D87}"/>
              </a:ext>
            </a:extLst>
          </p:cNvPr>
          <p:cNvSpPr txBox="1"/>
          <p:nvPr/>
        </p:nvSpPr>
        <p:spPr>
          <a:xfrm>
            <a:off x="111512" y="3502928"/>
            <a:ext cx="147082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Members divided by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EA114-CF56-714B-BAFE-4ED01503CE96}"/>
              </a:ext>
            </a:extLst>
          </p:cNvPr>
          <p:cNvSpPr txBox="1"/>
          <p:nvPr/>
        </p:nvSpPr>
        <p:spPr>
          <a:xfrm>
            <a:off x="1404937" y="4541650"/>
            <a:ext cx="257306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Click on the name to see the member’s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B51A2-EA58-F040-BEEF-C6C2FD53496B}"/>
              </a:ext>
            </a:extLst>
          </p:cNvPr>
          <p:cNvSpPr txBox="1"/>
          <p:nvPr/>
        </p:nvSpPr>
        <p:spPr>
          <a:xfrm>
            <a:off x="5664821" y="1961124"/>
            <a:ext cx="3200400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 asterisk (*) next to the name indicates Early Career STEM Professional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0107D9-A329-A142-8947-05F6D69F4F4A}"/>
              </a:ext>
            </a:extLst>
          </p:cNvPr>
          <p:cNvCxnSpPr>
            <a:cxnSpLocks/>
          </p:cNvCxnSpPr>
          <p:nvPr/>
        </p:nvCxnSpPr>
        <p:spPr>
          <a:xfrm flipH="1">
            <a:off x="4951142" y="2252546"/>
            <a:ext cx="713679" cy="10036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840595-B7AB-9947-B3CC-E684F5FDBCAE}"/>
              </a:ext>
            </a:extLst>
          </p:cNvPr>
          <p:cNvCxnSpPr>
            <a:stCxn id="11" idx="3"/>
          </p:cNvCxnSpPr>
          <p:nvPr/>
        </p:nvCxnSpPr>
        <p:spPr>
          <a:xfrm flipV="1">
            <a:off x="3978001" y="4864815"/>
            <a:ext cx="359823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782C60-EDF2-A447-AEDF-D5EB0936A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7504"/>
            <a:ext cx="9144000" cy="5168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D2924-E426-F649-BE4B-2B0AFEC91C33}"/>
              </a:ext>
            </a:extLst>
          </p:cNvPr>
          <p:cNvSpPr txBox="1"/>
          <p:nvPr/>
        </p:nvSpPr>
        <p:spPr>
          <a:xfrm>
            <a:off x="124416" y="6151673"/>
            <a:ext cx="3075984" cy="37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(More on profiles in a minute)</a:t>
            </a:r>
          </a:p>
        </p:txBody>
      </p:sp>
    </p:spTree>
    <p:extLst>
      <p:ext uri="{BB962C8B-B14F-4D97-AF65-F5344CB8AC3E}">
        <p14:creationId xmlns:p14="http://schemas.microsoft.com/office/powerpoint/2010/main" val="10604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310E7B-AFA4-8D42-AC24-609312E7A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721" y="1524275"/>
            <a:ext cx="4981497" cy="259663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DA7DBE-67A8-4444-9E99-C977C8C4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GLOBE International STEM Network Members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EB5EC-8CE0-4642-A8CE-C61AADF0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41" y="3005626"/>
            <a:ext cx="4784639" cy="362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0C5CB3-34BD-1B4A-A8A9-39C52E737D87}"/>
              </a:ext>
            </a:extLst>
          </p:cNvPr>
          <p:cNvSpPr txBox="1"/>
          <p:nvPr/>
        </p:nvSpPr>
        <p:spPr>
          <a:xfrm>
            <a:off x="111512" y="3502928"/>
            <a:ext cx="147082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Members divided by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EA114-CF56-714B-BAFE-4ED01503CE96}"/>
              </a:ext>
            </a:extLst>
          </p:cNvPr>
          <p:cNvSpPr txBox="1"/>
          <p:nvPr/>
        </p:nvSpPr>
        <p:spPr>
          <a:xfrm>
            <a:off x="1404937" y="4541650"/>
            <a:ext cx="2573064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Click on the name to see the member’s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B51A2-EA58-F040-BEEF-C6C2FD53496B}"/>
              </a:ext>
            </a:extLst>
          </p:cNvPr>
          <p:cNvSpPr txBox="1"/>
          <p:nvPr/>
        </p:nvSpPr>
        <p:spPr>
          <a:xfrm>
            <a:off x="5664821" y="1961124"/>
            <a:ext cx="3200400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 asterisk (*) next to the name indicates Early Career STEM Professional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0107D9-A329-A142-8947-05F6D69F4F4A}"/>
              </a:ext>
            </a:extLst>
          </p:cNvPr>
          <p:cNvCxnSpPr>
            <a:cxnSpLocks/>
          </p:cNvCxnSpPr>
          <p:nvPr/>
        </p:nvCxnSpPr>
        <p:spPr>
          <a:xfrm flipH="1">
            <a:off x="4951142" y="2252546"/>
            <a:ext cx="713679" cy="10036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840595-B7AB-9947-B3CC-E684F5FDBCAE}"/>
              </a:ext>
            </a:extLst>
          </p:cNvPr>
          <p:cNvCxnSpPr>
            <a:stCxn id="11" idx="3"/>
          </p:cNvCxnSpPr>
          <p:nvPr/>
        </p:nvCxnSpPr>
        <p:spPr>
          <a:xfrm flipV="1">
            <a:off x="3978001" y="4864815"/>
            <a:ext cx="359823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6001D8-0A35-7E4C-A23C-1636C3BFB21B}"/>
              </a:ext>
            </a:extLst>
          </p:cNvPr>
          <p:cNvSpPr txBox="1"/>
          <p:nvPr/>
        </p:nvSpPr>
        <p:spPr>
          <a:xfrm>
            <a:off x="557561" y="5458494"/>
            <a:ext cx="3664480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Member’s country, email, GLOBE ”spheres”, and specific research interests are listed here so you can easily identify potential collaborators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1A4320-03BD-1944-B450-4883B3A969AF}"/>
              </a:ext>
            </a:extLst>
          </p:cNvPr>
          <p:cNvCxnSpPr>
            <a:cxnSpLocks/>
          </p:cNvCxnSpPr>
          <p:nvPr/>
        </p:nvCxnSpPr>
        <p:spPr>
          <a:xfrm flipV="1">
            <a:off x="5182219" y="6411952"/>
            <a:ext cx="0" cy="41259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A26B3A-03A9-A44F-B0B5-882DCF4E10E8}"/>
              </a:ext>
            </a:extLst>
          </p:cNvPr>
          <p:cNvCxnSpPr>
            <a:cxnSpLocks/>
          </p:cNvCxnSpPr>
          <p:nvPr/>
        </p:nvCxnSpPr>
        <p:spPr>
          <a:xfrm flipV="1">
            <a:off x="6070599" y="6411951"/>
            <a:ext cx="0" cy="41259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48530F3-E6A4-984A-B9DD-406BCFC0965A}"/>
              </a:ext>
            </a:extLst>
          </p:cNvPr>
          <p:cNvCxnSpPr>
            <a:cxnSpLocks/>
          </p:cNvCxnSpPr>
          <p:nvPr/>
        </p:nvCxnSpPr>
        <p:spPr>
          <a:xfrm flipV="1">
            <a:off x="7152268" y="6413811"/>
            <a:ext cx="0" cy="41259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9D5ED9-CC29-D34F-94C6-C45A6A1988C7}"/>
              </a:ext>
            </a:extLst>
          </p:cNvPr>
          <p:cNvCxnSpPr>
            <a:cxnSpLocks/>
          </p:cNvCxnSpPr>
          <p:nvPr/>
        </p:nvCxnSpPr>
        <p:spPr>
          <a:xfrm flipV="1">
            <a:off x="8345448" y="6487840"/>
            <a:ext cx="0" cy="33670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3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66FFA-83E6-9545-8130-70FDD5A0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581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Presenter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03D2A-E589-DD48-88F6-5C4E5B141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428" t="32358" r="-276" b="14931"/>
          <a:stretch/>
        </p:blipFill>
        <p:spPr>
          <a:xfrm>
            <a:off x="2531409" y="1126273"/>
            <a:ext cx="4008440" cy="3311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92121-B940-F348-AEAE-1A537267C95D}"/>
              </a:ext>
            </a:extLst>
          </p:cNvPr>
          <p:cNvSpPr txBox="1"/>
          <p:nvPr/>
        </p:nvSpPr>
        <p:spPr>
          <a:xfrm>
            <a:off x="2436665" y="4443064"/>
            <a:ext cx="4197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Amy Barfield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GLOBE Implementation Office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Program Specialist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Member: </a:t>
            </a:r>
            <a:r>
              <a:rPr lang="en-US" sz="2000" i="1" dirty="0">
                <a:solidFill>
                  <a:schemeClr val="accent1"/>
                </a:solidFill>
              </a:rPr>
              <a:t>GISN Early Career STEM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721522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7E82-EB51-5341-B3B6-EF48BF42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D0C54-4BCA-B848-B00B-B50F8F54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What is GLOBE?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Brief overview of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GISN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Applying to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Setting up your GLOBE profile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Participate as an individual in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Writing and posting a blog for globe.gov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Proposing a field 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GISN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Participation Requirement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How to partner with GLOBE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Connecting with a GLOBE teacher, school, institution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Using globe.gov to connect with GLOBE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83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DF73-95F9-224A-A6B8-BC63B994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Interested in the GISN?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29F6-1AF6-C84C-8981-E77B99EFF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meet the criteria…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Reside and/or be employed in a GLOBE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Hold a Master's or Ph.D. in a science, technology, engineering, or mathematics (STEM) 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Be working toward a Ph.D. in a STEM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Hold a B.S. in a STEM field, plus have at least five years' experience working in a STEM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</a:rPr>
              <a:t>Early Career STEM Professionals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are a sub-group of the GISN, and must be upper-level undergraduate or master's students pursuing a degree in a STEM field or be a recent graduate working in a STEM field but have fewer than five years’ of professional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next step is to create a GLOBE account…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E73D51-F559-0B4F-B716-B5F2AEF62130}"/>
              </a:ext>
            </a:extLst>
          </p:cNvPr>
          <p:cNvSpPr txBox="1"/>
          <p:nvPr/>
        </p:nvSpPr>
        <p:spPr>
          <a:xfrm>
            <a:off x="340937" y="5756831"/>
            <a:ext cx="846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www.globe.gov</a:t>
            </a:r>
            <a:r>
              <a:rPr lang="en-US" dirty="0">
                <a:hlinkClick r:id="rId4"/>
              </a:rPr>
              <a:t>/get-started/globe-observers-citizen-scientists/create-an-account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91" y="0"/>
            <a:ext cx="8229600" cy="88340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Creating a GLOBE account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2BB3A5-323B-B441-9EDC-EED1026A6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736" y="1038384"/>
            <a:ext cx="4936209" cy="519193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C8513-74B4-C442-B4CE-98F3305E6812}"/>
              </a:ext>
            </a:extLst>
          </p:cNvPr>
          <p:cNvSpPr txBox="1"/>
          <p:nvPr/>
        </p:nvSpPr>
        <p:spPr>
          <a:xfrm>
            <a:off x="5733230" y="3110037"/>
            <a:ext cx="23657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First, create an account</a:t>
            </a:r>
          </a:p>
        </p:txBody>
      </p:sp>
    </p:spTree>
    <p:extLst>
      <p:ext uri="{BB962C8B-B14F-4D97-AF65-F5344CB8AC3E}">
        <p14:creationId xmlns:p14="http://schemas.microsoft.com/office/powerpoint/2010/main" val="32726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91" y="0"/>
            <a:ext cx="8229600" cy="88340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Creating a GLOBE account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02E15-0AFA-064C-AB0E-6163111E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92" y="1042260"/>
            <a:ext cx="3825308" cy="5191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457D47-9ECD-8F4A-864E-D222DCA3E0AE}"/>
              </a:ext>
            </a:extLst>
          </p:cNvPr>
          <p:cNvSpPr txBox="1"/>
          <p:nvPr/>
        </p:nvSpPr>
        <p:spPr>
          <a:xfrm>
            <a:off x="4260647" y="5415738"/>
            <a:ext cx="452868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Next, complete the Introduction to GLOBE e-training assessment, a sphere assessment, a one protocol </a:t>
            </a:r>
            <a:r>
              <a:rPr lang="en-US" sz="1600" dirty="0" err="1"/>
              <a:t>eTraining</a:t>
            </a:r>
            <a:r>
              <a:rPr lang="en-US" sz="1600" dirty="0"/>
              <a:t> module and assessment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7A936-39A8-944E-826C-D6D334168C66}"/>
              </a:ext>
            </a:extLst>
          </p:cNvPr>
          <p:cNvSpPr txBox="1"/>
          <p:nvPr/>
        </p:nvSpPr>
        <p:spPr>
          <a:xfrm>
            <a:off x="91454" y="3479334"/>
            <a:ext cx="325463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B23AA-F344-DE4D-B9E5-1753113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1292966"/>
            <a:ext cx="4940300" cy="3441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34265C-5994-C948-A38D-855B6CA44FA3}"/>
              </a:ext>
            </a:extLst>
          </p:cNvPr>
          <p:cNvSpPr txBox="1"/>
          <p:nvPr/>
        </p:nvSpPr>
        <p:spPr>
          <a:xfrm>
            <a:off x="4486759" y="2644484"/>
            <a:ext cx="325463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98C4C8-A443-EE44-ACFE-608C8C6749AF}"/>
              </a:ext>
            </a:extLst>
          </p:cNvPr>
          <p:cNvSpPr txBox="1"/>
          <p:nvPr/>
        </p:nvSpPr>
        <p:spPr>
          <a:xfrm>
            <a:off x="4097916" y="3846173"/>
            <a:ext cx="325463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93F5224A-6926-4441-8096-94DBA08B2696}"/>
              </a:ext>
            </a:extLst>
          </p:cNvPr>
          <p:cNvSpPr/>
          <p:nvPr/>
        </p:nvSpPr>
        <p:spPr>
          <a:xfrm>
            <a:off x="1193370" y="3968847"/>
            <a:ext cx="309966" cy="888493"/>
          </a:xfrm>
          <a:prstGeom prst="up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86E2268D-10E8-814E-AB28-5F4ADC784AD9}"/>
              </a:ext>
            </a:extLst>
          </p:cNvPr>
          <p:cNvSpPr/>
          <p:nvPr/>
        </p:nvSpPr>
        <p:spPr>
          <a:xfrm>
            <a:off x="1928188" y="3968846"/>
            <a:ext cx="309966" cy="888493"/>
          </a:xfrm>
          <a:prstGeom prst="up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9" grpId="0" animBg="1"/>
      <p:bldP spid="9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451"/>
            <a:ext cx="8229600" cy="88340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Creating a GLOBE account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8CDD50-B903-5846-86CF-1CAF323C2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88" y="1321236"/>
            <a:ext cx="6705424" cy="4525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85641E-0DFB-A444-9F49-E7DE910B03AE}"/>
              </a:ext>
            </a:extLst>
          </p:cNvPr>
          <p:cNvSpPr txBox="1"/>
          <p:nvPr/>
        </p:nvSpPr>
        <p:spPr>
          <a:xfrm>
            <a:off x="604434" y="5158909"/>
            <a:ext cx="826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change your name on your account.</a:t>
            </a:r>
          </a:p>
          <a:p>
            <a:endParaRPr lang="en-US" dirty="0"/>
          </a:p>
          <a:p>
            <a:r>
              <a:rPr lang="en-US" dirty="0"/>
              <a:t>You will automatically be given the name “Citizen Scientist” when you create your account but you will need to change your name in order to access the GISN 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AE52F-59F3-0244-9931-2F2C80B1203F}"/>
              </a:ext>
            </a:extLst>
          </p:cNvPr>
          <p:cNvSpPr txBox="1"/>
          <p:nvPr/>
        </p:nvSpPr>
        <p:spPr>
          <a:xfrm>
            <a:off x="604434" y="6359238"/>
            <a:ext cx="8024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 help on this, view the tutorial here: </a:t>
            </a:r>
            <a:r>
              <a:rPr lang="en-US" sz="1400" dirty="0">
                <a:hlinkClick r:id="rId4"/>
              </a:rPr>
              <a:t>https://</a:t>
            </a:r>
            <a:r>
              <a:rPr lang="en-US" sz="1400" dirty="0" err="1">
                <a:hlinkClick r:id="rId4"/>
              </a:rPr>
              <a:t>www.globe.gov</a:t>
            </a:r>
            <a:r>
              <a:rPr lang="en-US" sz="1400" dirty="0">
                <a:hlinkClick r:id="rId4"/>
              </a:rPr>
              <a:t>/support/</a:t>
            </a:r>
            <a:r>
              <a:rPr lang="en-US" sz="1400" dirty="0" err="1">
                <a:hlinkClick r:id="rId4"/>
              </a:rPr>
              <a:t>faqs</a:t>
            </a:r>
            <a:r>
              <a:rPr lang="en-US" sz="1400" dirty="0">
                <a:hlinkClick r:id="rId4"/>
              </a:rPr>
              <a:t>/globe-website-tutorials/name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87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Creating a GLOBE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Later, you can change your photo and add some personal information (education, current research projects, etc.)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59DF-7039-FA4A-B058-F4D0DC69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375" y="1970259"/>
            <a:ext cx="5719665" cy="299151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8A3F74-A67C-C44C-B83E-1A5990C96516}"/>
              </a:ext>
            </a:extLst>
          </p:cNvPr>
          <p:cNvCxnSpPr>
            <a:cxnSpLocks/>
          </p:cNvCxnSpPr>
          <p:nvPr/>
        </p:nvCxnSpPr>
        <p:spPr>
          <a:xfrm>
            <a:off x="5756988" y="1791478"/>
            <a:ext cx="2136710" cy="63588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9C5FD2-0289-F849-8F88-1D7EE5979CCE}"/>
              </a:ext>
            </a:extLst>
          </p:cNvPr>
          <p:cNvCxnSpPr>
            <a:cxnSpLocks/>
          </p:cNvCxnSpPr>
          <p:nvPr/>
        </p:nvCxnSpPr>
        <p:spPr>
          <a:xfrm>
            <a:off x="3088433" y="4068147"/>
            <a:ext cx="1632857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B0B9687-5731-6346-8BD0-F9076E519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62" y="4831334"/>
            <a:ext cx="3924300" cy="406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D3E3054-8531-5844-895D-73F2DD7F70DC}"/>
              </a:ext>
            </a:extLst>
          </p:cNvPr>
          <p:cNvSpPr/>
          <p:nvPr/>
        </p:nvSpPr>
        <p:spPr>
          <a:xfrm>
            <a:off x="4323962" y="4739951"/>
            <a:ext cx="602601" cy="625151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545642-1DB9-4A4B-996B-4D2363F61266}"/>
              </a:ext>
            </a:extLst>
          </p:cNvPr>
          <p:cNvCxnSpPr>
            <a:cxnSpLocks/>
            <a:endCxn id="16" idx="5"/>
          </p:cNvCxnSpPr>
          <p:nvPr/>
        </p:nvCxnSpPr>
        <p:spPr>
          <a:xfrm flipH="1" flipV="1">
            <a:off x="4838314" y="5273551"/>
            <a:ext cx="1002650" cy="43678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2F51E0-BF32-1447-9327-967ED6FFB8CF}"/>
              </a:ext>
            </a:extLst>
          </p:cNvPr>
          <p:cNvSpPr txBox="1"/>
          <p:nvPr/>
        </p:nvSpPr>
        <p:spPr>
          <a:xfrm>
            <a:off x="5948268" y="5402428"/>
            <a:ext cx="2020077" cy="6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Click in this icon to edit your account</a:t>
            </a:r>
          </a:p>
        </p:txBody>
      </p:sp>
    </p:spTree>
    <p:extLst>
      <p:ext uri="{BB962C8B-B14F-4D97-AF65-F5344CB8AC3E}">
        <p14:creationId xmlns:p14="http://schemas.microsoft.com/office/powerpoint/2010/main" val="19043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Creating a GLOBE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Later, you can change your photo and add some personal information (education, current research projects, etc.)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59DF-7039-FA4A-B058-F4D0DC69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75" y="1970259"/>
            <a:ext cx="5719665" cy="299151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9C5FD2-0289-F849-8F88-1D7EE5979CCE}"/>
              </a:ext>
            </a:extLst>
          </p:cNvPr>
          <p:cNvCxnSpPr>
            <a:cxnSpLocks/>
          </p:cNvCxnSpPr>
          <p:nvPr/>
        </p:nvCxnSpPr>
        <p:spPr>
          <a:xfrm flipV="1">
            <a:off x="3769567" y="3713584"/>
            <a:ext cx="951722" cy="118101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CC8AF15-F6C7-0E48-BC10-7054AD5B41E4}"/>
              </a:ext>
            </a:extLst>
          </p:cNvPr>
          <p:cNvSpPr txBox="1"/>
          <p:nvPr/>
        </p:nvSpPr>
        <p:spPr>
          <a:xfrm>
            <a:off x="3326363" y="4894594"/>
            <a:ext cx="2789853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In case you are wondering, these are virtual badges. You can get them from judging International Virtual Science Symposium (IVSS) projects, attending certain GLOBE events, participating in campaigns, and more!</a:t>
            </a:r>
          </a:p>
        </p:txBody>
      </p:sp>
    </p:spTree>
    <p:extLst>
      <p:ext uri="{BB962C8B-B14F-4D97-AF65-F5344CB8AC3E}">
        <p14:creationId xmlns:p14="http://schemas.microsoft.com/office/powerpoint/2010/main" val="179106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Your GLOBE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89445" cy="4525963"/>
          </a:xfrm>
        </p:spPr>
        <p:txBody>
          <a:bodyPr>
            <a:normAutofit/>
          </a:bodyPr>
          <a:lstStyle/>
          <a:p>
            <a:r>
              <a:rPr lang="en-US" sz="2000" dirty="0"/>
              <a:t>Scrolling down, you can see </a:t>
            </a:r>
          </a:p>
          <a:p>
            <a:pPr lvl="1"/>
            <a:r>
              <a:rPr lang="en-US" sz="2000" dirty="0"/>
              <a:t>how many students you have using GLOBE, </a:t>
            </a:r>
          </a:p>
          <a:p>
            <a:pPr lvl="1"/>
            <a:r>
              <a:rPr lang="en-US" sz="2000" dirty="0"/>
              <a:t>any trainings (such as e-Trainings) you have completed, </a:t>
            </a:r>
          </a:p>
          <a:p>
            <a:pPr lvl="1"/>
            <a:r>
              <a:rPr lang="en-US" sz="2000" dirty="0"/>
              <a:t>which organizations you belong to (i.e. your school)</a:t>
            </a:r>
          </a:p>
          <a:p>
            <a:pPr lvl="1"/>
            <a:r>
              <a:rPr lang="en-US" sz="2000" dirty="0"/>
              <a:t>and your GLOBE role. If you are accepted to the GISN, you will see “GISN” appear in your roles.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9C543-C027-044A-B182-07B5A1552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312" y="1258328"/>
            <a:ext cx="3413527" cy="3535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FCDE92-F923-154A-AE3F-A5E0834BD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563" y="4793626"/>
            <a:ext cx="3245023" cy="12891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C1CED0-AF94-6D44-BD8C-20109F2A2601}"/>
              </a:ext>
            </a:extLst>
          </p:cNvPr>
          <p:cNvCxnSpPr>
            <a:cxnSpLocks/>
          </p:cNvCxnSpPr>
          <p:nvPr/>
        </p:nvCxnSpPr>
        <p:spPr>
          <a:xfrm flipV="1">
            <a:off x="4572000" y="2599785"/>
            <a:ext cx="2268074" cy="49755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5EB1E3-A535-2447-8994-DF20A2BAC4C0}"/>
              </a:ext>
            </a:extLst>
          </p:cNvPr>
          <p:cNvCxnSpPr/>
          <p:nvPr/>
        </p:nvCxnSpPr>
        <p:spPr>
          <a:xfrm>
            <a:off x="4394718" y="2192694"/>
            <a:ext cx="738594" cy="17728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11DBB5-E7EB-DE41-8A6B-847EB3BA5605}"/>
              </a:ext>
            </a:extLst>
          </p:cNvPr>
          <p:cNvCxnSpPr/>
          <p:nvPr/>
        </p:nvCxnSpPr>
        <p:spPr>
          <a:xfrm>
            <a:off x="4040155" y="4793626"/>
            <a:ext cx="1177408" cy="97269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061F27-7235-B049-949A-4475C6AB856B}"/>
              </a:ext>
            </a:extLst>
          </p:cNvPr>
          <p:cNvCxnSpPr/>
          <p:nvPr/>
        </p:nvCxnSpPr>
        <p:spPr>
          <a:xfrm>
            <a:off x="3470988" y="3834882"/>
            <a:ext cx="1662324" cy="6531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44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Your GLOBE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You also have sub-pages:</a:t>
            </a:r>
          </a:p>
          <a:p>
            <a:pPr lvl="1"/>
            <a:r>
              <a:rPr lang="en-US" sz="2000" dirty="0"/>
              <a:t>Collaboration</a:t>
            </a:r>
          </a:p>
          <a:p>
            <a:pPr lvl="1"/>
            <a:r>
              <a:rPr lang="en-US" sz="2000" dirty="0"/>
              <a:t>Blog</a:t>
            </a:r>
          </a:p>
          <a:p>
            <a:pPr lvl="1"/>
            <a:r>
              <a:rPr lang="en-US" sz="2000" dirty="0"/>
              <a:t>Member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59DF-7039-FA4A-B058-F4D0DC69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141" y="1970259"/>
            <a:ext cx="6258900" cy="32735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73584C-39D5-3245-BDE0-5205872E2F7C}"/>
              </a:ext>
            </a:extLst>
          </p:cNvPr>
          <p:cNvSpPr/>
          <p:nvPr/>
        </p:nvSpPr>
        <p:spPr>
          <a:xfrm>
            <a:off x="2659225" y="2313993"/>
            <a:ext cx="1390261" cy="1408922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D67310-2A6F-1E44-96A3-321F7AB963A7}"/>
              </a:ext>
            </a:extLst>
          </p:cNvPr>
          <p:cNvCxnSpPr/>
          <p:nvPr/>
        </p:nvCxnSpPr>
        <p:spPr>
          <a:xfrm>
            <a:off x="2745141" y="2845837"/>
            <a:ext cx="277977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27D6B6-6A16-4F4F-9620-1B195EF9437E}"/>
              </a:ext>
            </a:extLst>
          </p:cNvPr>
          <p:cNvCxnSpPr/>
          <p:nvPr/>
        </p:nvCxnSpPr>
        <p:spPr>
          <a:xfrm>
            <a:off x="2745141" y="3026229"/>
            <a:ext cx="277977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7A070F-B9D5-A84D-A5FC-9BA5A3CB0DA6}"/>
              </a:ext>
            </a:extLst>
          </p:cNvPr>
          <p:cNvCxnSpPr/>
          <p:nvPr/>
        </p:nvCxnSpPr>
        <p:spPr>
          <a:xfrm>
            <a:off x="2745141" y="3169298"/>
            <a:ext cx="277977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9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Your GLOBE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You also have sub-pages:</a:t>
            </a:r>
          </a:p>
          <a:p>
            <a:pPr lvl="1"/>
            <a:r>
              <a:rPr lang="en-US" sz="2000" dirty="0"/>
              <a:t>Collaboration</a:t>
            </a:r>
          </a:p>
          <a:p>
            <a:pPr lvl="1"/>
            <a:r>
              <a:rPr lang="en-US" sz="2000" dirty="0"/>
              <a:t>Blog</a:t>
            </a:r>
          </a:p>
          <a:p>
            <a:pPr lvl="1"/>
            <a:r>
              <a:rPr lang="en-US" sz="2000" dirty="0"/>
              <a:t>Member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59DF-7039-FA4A-B058-F4D0DC69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141" y="1970259"/>
            <a:ext cx="6258900" cy="32735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E4AC4D-E979-424F-B955-8F5366FC9D94}"/>
              </a:ext>
            </a:extLst>
          </p:cNvPr>
          <p:cNvCxnSpPr>
            <a:cxnSpLocks/>
          </p:cNvCxnSpPr>
          <p:nvPr/>
        </p:nvCxnSpPr>
        <p:spPr>
          <a:xfrm>
            <a:off x="2332653" y="2780522"/>
            <a:ext cx="662474" cy="6531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58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7E82-EB51-5341-B3B6-EF48BF42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D0C54-4BCA-B848-B00B-B50F8F54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What is GLOBE?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Brief overview of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GISN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Applying to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Setting up your GLOBE profile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Participate as an individual in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Writing and posting a blog for globe.gov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Proposing a field 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GISN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Participation Requirement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How to partner with GLOBE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Connecting with a GLOBE teacher, school, institution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Using globe.gov to connect with GLOBE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9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000" dirty="0"/>
              <a:t>See your groups, friends, and friend’s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D4BC4-B62B-514C-B428-C78F106BC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93" y="177282"/>
            <a:ext cx="5799403" cy="65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9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Your GLOBE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You also have sub-pages:</a:t>
            </a:r>
          </a:p>
          <a:p>
            <a:pPr lvl="1"/>
            <a:r>
              <a:rPr lang="en-US" sz="2000" dirty="0"/>
              <a:t>Collaboration</a:t>
            </a:r>
          </a:p>
          <a:p>
            <a:pPr lvl="1"/>
            <a:r>
              <a:rPr lang="en-US" sz="2000" dirty="0"/>
              <a:t>Blog</a:t>
            </a:r>
          </a:p>
          <a:p>
            <a:pPr lvl="1"/>
            <a:r>
              <a:rPr lang="en-US" sz="2000" dirty="0"/>
              <a:t>Member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59DF-7039-FA4A-B058-F4D0DC69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141" y="1970259"/>
            <a:ext cx="6258900" cy="32735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E4AC4D-E979-424F-B955-8F5366FC9D94}"/>
              </a:ext>
            </a:extLst>
          </p:cNvPr>
          <p:cNvCxnSpPr>
            <a:cxnSpLocks/>
          </p:cNvCxnSpPr>
          <p:nvPr/>
        </p:nvCxnSpPr>
        <p:spPr>
          <a:xfrm>
            <a:off x="1884784" y="2939143"/>
            <a:ext cx="1091681" cy="7464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251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31233" cy="4525963"/>
          </a:xfrm>
        </p:spPr>
        <p:txBody>
          <a:bodyPr>
            <a:normAutofit/>
          </a:bodyPr>
          <a:lstStyle/>
          <a:p>
            <a:r>
              <a:rPr lang="en-US" sz="2000" dirty="0"/>
              <a:t>See all of the blogs you have written on globe.gov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591CE-686B-1440-BB2A-1F38E159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433" y="345231"/>
            <a:ext cx="5915037" cy="62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77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DF73-95F9-224A-A6B8-BC63B994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Interested in the GISN?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29F6-1AF6-C84C-8981-E77B99EFF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you meet the criteria…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Reside and/or be employed in a GLOBE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Hold a Master's or Ph.D. in a science, technology, engineering, or mathematics (STEM) 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Be working toward a Ph.D. in a STEM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Hold a B.S. in a STEM field, plus have at least five years' experience working in a STEM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</a:rPr>
              <a:t>Early Career STEM Professionals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are a sub-group of the GISN, and must be upper-level undergraduate or master's students pursuing a degree in a STEM field or be a recent graduate working in a STEM field but have fewer than five years’ of professional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And you’ve created a GLOBE account…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next step is to apply!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478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DF73-95F9-224A-A6B8-BC63B994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Interested in the GISN?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29F6-1AF6-C84C-8981-E77B99EFF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you meet the criteria…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Reside and/or be employed in a GLOBE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country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Hold a Master's or Ph.D. in a science, technology, engineering, or mathematics (STEM) 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Be working toward a Ph.D. in a STEM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Hold a B.S. in a STEM field, plus have at least five years' experience working in a STEM field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5">
                    <a:lumMod val="75000"/>
                  </a:schemeClr>
                </a:solidFill>
              </a:rPr>
              <a:t>Early Career STEM Professionals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are a sub-group of the GISN, and must be upper-level undergraduate or master's students pursuing a degree in a STEM field or be a recent graduate working in a STEM field but have fewer than five years’ of professional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And you’ve created a GLOBE account…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next step is to apply!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F6BA0-00B1-7B40-A545-B16A9120F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329" y="5605205"/>
            <a:ext cx="3581400" cy="82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056DF-8CC6-7B4D-A70A-41F8548731F7}"/>
              </a:ext>
            </a:extLst>
          </p:cNvPr>
          <p:cNvSpPr txBox="1"/>
          <p:nvPr/>
        </p:nvSpPr>
        <p:spPr>
          <a:xfrm>
            <a:off x="2124270" y="6413957"/>
            <a:ext cx="6223518" cy="30777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Locate this button on https://</a:t>
            </a:r>
            <a:r>
              <a:rPr lang="en-US" sz="1400" dirty="0" err="1"/>
              <a:t>www.globe.gov</a:t>
            </a:r>
            <a:r>
              <a:rPr lang="en-US" sz="1400" dirty="0"/>
              <a:t>/get-started/become-a-globe-scientist</a:t>
            </a:r>
          </a:p>
        </p:txBody>
      </p:sp>
    </p:spTree>
    <p:extLst>
      <p:ext uri="{BB962C8B-B14F-4D97-AF65-F5344CB8AC3E}">
        <p14:creationId xmlns:p14="http://schemas.microsoft.com/office/powerpoint/2010/main" val="321178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C917B-0FE4-1443-8780-0BD873793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4114" y="1208314"/>
            <a:ext cx="6833946" cy="53884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062655" y="335904"/>
            <a:ext cx="4936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5"/>
                </a:solidFill>
              </a:rPr>
              <a:t>Applying to the GISN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66B751-4FF8-3245-B0A8-CEF627365FA2}"/>
              </a:ext>
            </a:extLst>
          </p:cNvPr>
          <p:cNvSpPr/>
          <p:nvPr/>
        </p:nvSpPr>
        <p:spPr>
          <a:xfrm>
            <a:off x="1451113" y="3935896"/>
            <a:ext cx="611542" cy="168965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18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DF73-95F9-224A-A6B8-BC63B994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Interested in the GISN?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8F42EB-46E7-D248-AA7E-52F267408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1424" y="1310951"/>
            <a:ext cx="3329217" cy="4525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7551D-F3B5-054D-93C8-6CFFA39D6F80}"/>
              </a:ext>
            </a:extLst>
          </p:cNvPr>
          <p:cNvSpPr txBox="1"/>
          <p:nvPr/>
        </p:nvSpPr>
        <p:spPr>
          <a:xfrm>
            <a:off x="457200" y="1217645"/>
            <a:ext cx="39935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 out this form to apply to the GISN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Email associated with your GLOBE account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Country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CV/Resume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Paragraph on how you see yourself fitting in with GLOBE and participating in the GISN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GLOBE spheres related to your research interests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Specific research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you submit the form, the Community Support Team will reach out to you and let you know if you have been accepted or not.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17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7E82-EB51-5341-B3B6-EF48BF42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D0C54-4BCA-B848-B00B-B50F8F54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What is GLOBE?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Brief overview of the GISN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Applying to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Setting up your GLOBE profile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Participate as an individual in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Writing and posting a blog for globe.gov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Proposing a field 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GISN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Participation Requirement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How to partner with GLOBE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Connecting with a GLOBE teacher, school, institution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Using globe.gov to connect with GLOBE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04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C917B-0FE4-1443-8780-0BD873793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14" y="1208314"/>
            <a:ext cx="6833946" cy="53884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D2D8CB-7D36-2747-8873-26C132FF8108}"/>
              </a:ext>
            </a:extLst>
          </p:cNvPr>
          <p:cNvCxnSpPr/>
          <p:nvPr/>
        </p:nvCxnSpPr>
        <p:spPr>
          <a:xfrm>
            <a:off x="408759" y="3387013"/>
            <a:ext cx="10916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90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A9196-7913-C448-BBC4-F8DD1D3E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3" y="1296779"/>
            <a:ext cx="8938727" cy="460714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D986E0A-1D9B-E643-9DD3-AA91F3A23396}"/>
              </a:ext>
            </a:extLst>
          </p:cNvPr>
          <p:cNvSpPr/>
          <p:nvPr/>
        </p:nvSpPr>
        <p:spPr>
          <a:xfrm>
            <a:off x="289249" y="3806890"/>
            <a:ext cx="1483567" cy="363894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7E82-EB51-5341-B3B6-EF48BF42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D0C54-4BCA-B848-B00B-B50F8F54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What is GLOBE?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Brief overview of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GISN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Applying to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Setting up your GLOBE profile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Participate as an individual in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Writing and posting a blog for globe.gov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Proposing a field 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GISN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Participation Requirement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How to partner with GLOBE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Connecting with a GLOBE teacher, school, institution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Using globe.gov to connect with GLOBE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18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1C9A-6983-234C-A1AC-077492CC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Ways to Participate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73384-C069-074E-A916-65F84432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436" y="1600200"/>
            <a:ext cx="5857128" cy="4525963"/>
          </a:xfrm>
        </p:spPr>
      </p:pic>
    </p:spTree>
    <p:extLst>
      <p:ext uri="{BB962C8B-B14F-4D97-AF65-F5344CB8AC3E}">
        <p14:creationId xmlns:p14="http://schemas.microsoft.com/office/powerpoint/2010/main" val="2566335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1C9A-6983-234C-A1AC-077492CC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Ways to Participate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73384-C069-074E-A916-65F84432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851" y="1417638"/>
            <a:ext cx="5857128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FEE12-8CF9-214D-B444-DDF2F9C0D1B5}"/>
              </a:ext>
            </a:extLst>
          </p:cNvPr>
          <p:cNvSpPr txBox="1"/>
          <p:nvPr/>
        </p:nvSpPr>
        <p:spPr>
          <a:xfrm>
            <a:off x="5944996" y="1696284"/>
            <a:ext cx="28697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responsibility for a GLOBE protocol (</a:t>
            </a:r>
            <a:r>
              <a:rPr lang="en-US" dirty="0">
                <a:hlinkClick r:id="rId4"/>
              </a:rPr>
              <a:t>Guidelines for Proposing New Protocols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Involve GLOBE teachers and students in your scientific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responsibilities for GLOBE student research campaigns (</a:t>
            </a:r>
            <a:r>
              <a:rPr lang="en-US" dirty="0">
                <a:hlinkClick r:id="rId5"/>
              </a:rPr>
              <a:t>Guidelines for Proposing GLOBE Student Research Campaigns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Become a GLOBE Partner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576D31-D6F7-524A-9967-DF8A44410D8A}"/>
              </a:ext>
            </a:extLst>
          </p:cNvPr>
          <p:cNvSpPr/>
          <p:nvPr/>
        </p:nvSpPr>
        <p:spPr>
          <a:xfrm>
            <a:off x="2472612" y="2435289"/>
            <a:ext cx="1390262" cy="631190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1C9A-6983-234C-A1AC-077492CC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Ways to Participate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73384-C069-074E-A916-65F84432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851" y="1417638"/>
            <a:ext cx="5857128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FEE12-8CF9-214D-B444-DDF2F9C0D1B5}"/>
              </a:ext>
            </a:extLst>
          </p:cNvPr>
          <p:cNvSpPr txBox="1"/>
          <p:nvPr/>
        </p:nvSpPr>
        <p:spPr>
          <a:xfrm>
            <a:off x="6214188" y="2683617"/>
            <a:ext cx="2537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Engage: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Sponsor a GLOBE student science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Affiliate with a GLOBE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Become a GLOBE trainer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576D31-D6F7-524A-9967-DF8A44410D8A}"/>
              </a:ext>
            </a:extLst>
          </p:cNvPr>
          <p:cNvSpPr/>
          <p:nvPr/>
        </p:nvSpPr>
        <p:spPr>
          <a:xfrm>
            <a:off x="4058816" y="3293399"/>
            <a:ext cx="1576873" cy="774441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1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1C9A-6983-234C-A1AC-077492CC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Ways to Participate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73384-C069-074E-A916-65F84432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851" y="1417638"/>
            <a:ext cx="5857128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FEE12-8CF9-214D-B444-DDF2F9C0D1B5}"/>
              </a:ext>
            </a:extLst>
          </p:cNvPr>
          <p:cNvSpPr txBox="1"/>
          <p:nvPr/>
        </p:nvSpPr>
        <p:spPr>
          <a:xfrm>
            <a:off x="6279502" y="1647368"/>
            <a:ext cx="2537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Inspire: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Visit a GLOBE school to do an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blogs about science topics and experience related to GLOBE and your field of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Judge </a:t>
            </a:r>
            <a:r>
              <a:rPr lang="en-US" dirty="0">
                <a:hlinkClick r:id="rId4"/>
              </a:rPr>
              <a:t>virtual GLOBE science symposium</a:t>
            </a:r>
            <a:r>
              <a:rPr lang="en-US" dirty="0"/>
              <a:t>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Judge local, in-person GLOBE science 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Mentor STEM students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576D31-D6F7-524A-9967-DF8A44410D8A}"/>
              </a:ext>
            </a:extLst>
          </p:cNvPr>
          <p:cNvSpPr/>
          <p:nvPr/>
        </p:nvSpPr>
        <p:spPr>
          <a:xfrm>
            <a:off x="2369976" y="4301412"/>
            <a:ext cx="1576873" cy="774441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2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1C9A-6983-234C-A1AC-077492CC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Ways to Participate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73384-C069-074E-A916-65F84432E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851" y="1417638"/>
            <a:ext cx="5857128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FEE12-8CF9-214D-B444-DDF2F9C0D1B5}"/>
              </a:ext>
            </a:extLst>
          </p:cNvPr>
          <p:cNvSpPr txBox="1"/>
          <p:nvPr/>
        </p:nvSpPr>
        <p:spPr>
          <a:xfrm>
            <a:off x="6214188" y="2683617"/>
            <a:ext cx="2537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Educate: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 with a GLOBE teacher or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GLOBE data in your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Publish a journal article involving GLOBE 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576D31-D6F7-524A-9967-DF8A44410D8A}"/>
              </a:ext>
            </a:extLst>
          </p:cNvPr>
          <p:cNvSpPr/>
          <p:nvPr/>
        </p:nvSpPr>
        <p:spPr>
          <a:xfrm>
            <a:off x="625150" y="3283761"/>
            <a:ext cx="1688842" cy="784386"/>
          </a:xfrm>
          <a:prstGeom prst="round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12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AF34-9660-0A40-A549-83F03CA3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98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Ways to Participate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54515-6AA8-CD46-989C-2AA580FA6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277" y="2117739"/>
            <a:ext cx="5307340" cy="4101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97A9A5-12EA-F940-AEC5-19C079766569}"/>
              </a:ext>
            </a:extLst>
          </p:cNvPr>
          <p:cNvSpPr txBox="1"/>
          <p:nvPr/>
        </p:nvSpPr>
        <p:spPr>
          <a:xfrm>
            <a:off x="457200" y="2407299"/>
            <a:ext cx="2836506" cy="313932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Each relationship with a GLOBE school is uniquely determined by you and the school. Members of the GLOBE International STEM Network are mentors and role models for students</a:t>
            </a:r>
            <a:r>
              <a:rPr lang="en-US" b="1" dirty="0"/>
              <a:t>. </a:t>
            </a:r>
            <a:r>
              <a:rPr lang="en-US" dirty="0"/>
              <a:t>You can</a:t>
            </a:r>
            <a:r>
              <a:rPr lang="en-US" b="1" dirty="0"/>
              <a:t> </a:t>
            </a:r>
            <a:r>
              <a:rPr lang="en-US" dirty="0"/>
              <a:t>participate at a level that is appropriate to your skills, resources, availability, and interest.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E32C2A-0486-AD42-A3F2-221C39B774D2}"/>
              </a:ext>
            </a:extLst>
          </p:cNvPr>
          <p:cNvSpPr/>
          <p:nvPr/>
        </p:nvSpPr>
        <p:spPr>
          <a:xfrm>
            <a:off x="7511143" y="2519264"/>
            <a:ext cx="1175657" cy="23326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61D47F-AC7A-4542-918B-0AEB3F4DEE94}"/>
              </a:ext>
            </a:extLst>
          </p:cNvPr>
          <p:cNvSpPr/>
          <p:nvPr/>
        </p:nvSpPr>
        <p:spPr>
          <a:xfrm>
            <a:off x="3620277" y="5253135"/>
            <a:ext cx="485192" cy="19594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8EA6-835D-1F45-85C6-60814E3C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Writing a blog post on globe.gov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B3274-789D-DF41-9829-AAB10AB2F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3508309" cy="456671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If you write blogs (or are interested in writing blogs), we have a blogging platform on globe.gov</a:t>
            </a:r>
          </a:p>
          <a:p>
            <a:endParaRPr lang="en-US" dirty="0"/>
          </a:p>
          <a:p>
            <a:r>
              <a:rPr lang="en-US" dirty="0"/>
              <a:t>Pictured here is our blog aggregator. If you have a blog tab on your profile, your blog post will automatically appear in this aggregator.</a:t>
            </a:r>
          </a:p>
          <a:p>
            <a:endParaRPr lang="en-US" dirty="0"/>
          </a:p>
          <a:p>
            <a:r>
              <a:rPr lang="en-US" dirty="0"/>
              <a:t>Blogs are often shared on our other social media platforms (Facebook and Twitter) so this can be a great way to communicate your science to a wider audience as well.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8C904-66C8-5241-983C-132F59030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510" y="1417638"/>
            <a:ext cx="4976349" cy="49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32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F862A9-39D5-1F4A-ADE7-AC0AB5E43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59" y="177282"/>
            <a:ext cx="5020955" cy="6587411"/>
          </a:xfr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E3C83-AC56-8245-AEC2-7E151CE40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984" y="177282"/>
            <a:ext cx="3707404" cy="65756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0149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How to write blogs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4" y="1706144"/>
            <a:ext cx="2771191" cy="528230"/>
          </a:xfrm>
        </p:spPr>
        <p:txBody>
          <a:bodyPr>
            <a:normAutofit/>
          </a:bodyPr>
          <a:lstStyle/>
          <a:p>
            <a:r>
              <a:rPr lang="en-US" sz="2400" dirty="0"/>
              <a:t>Remember this?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59DF-7039-FA4A-B058-F4D0DC69E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141" y="1970259"/>
            <a:ext cx="6258900" cy="32735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E4AC4D-E979-424F-B955-8F5366FC9D94}"/>
              </a:ext>
            </a:extLst>
          </p:cNvPr>
          <p:cNvCxnSpPr>
            <a:cxnSpLocks/>
          </p:cNvCxnSpPr>
          <p:nvPr/>
        </p:nvCxnSpPr>
        <p:spPr>
          <a:xfrm>
            <a:off x="1884784" y="2939143"/>
            <a:ext cx="1091681" cy="7464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078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C40136-A667-3741-994E-1460948E1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467"/>
          <a:stretch/>
        </p:blipFill>
        <p:spPr>
          <a:xfrm>
            <a:off x="2745141" y="1970258"/>
            <a:ext cx="6280677" cy="3086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How to write blogs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0CE14-2174-1844-9A08-BBDF5B1D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4" y="1706144"/>
            <a:ext cx="2771191" cy="528230"/>
          </a:xfrm>
        </p:spPr>
        <p:txBody>
          <a:bodyPr>
            <a:normAutofit/>
          </a:bodyPr>
          <a:lstStyle/>
          <a:p>
            <a:r>
              <a:rPr lang="en-US" sz="2400" dirty="0"/>
              <a:t>Remember this?</a:t>
            </a:r>
            <a:endParaRPr lang="en-US" sz="2000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9CEC648-F888-F643-8B9A-268BE83B341A}"/>
              </a:ext>
            </a:extLst>
          </p:cNvPr>
          <p:cNvSpPr/>
          <p:nvPr/>
        </p:nvSpPr>
        <p:spPr>
          <a:xfrm>
            <a:off x="3442996" y="2649895"/>
            <a:ext cx="1007706" cy="52251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G</a:t>
            </a:r>
            <a:r>
              <a:rPr lang="en-US" sz="3200" b="1" dirty="0"/>
              <a:t>lobal </a:t>
            </a:r>
            <a:r>
              <a:rPr lang="en-US" sz="3200" b="1" u="sng" dirty="0"/>
              <a:t>L</a:t>
            </a:r>
            <a:r>
              <a:rPr lang="en-US" sz="3200" b="1" dirty="0"/>
              <a:t>earning and </a:t>
            </a:r>
            <a:r>
              <a:rPr lang="en-US" sz="3200" b="1" u="sng" dirty="0"/>
              <a:t>O</a:t>
            </a:r>
            <a:r>
              <a:rPr lang="en-US" sz="3200" b="1" dirty="0"/>
              <a:t>bservations to </a:t>
            </a:r>
            <a:r>
              <a:rPr lang="en-US" sz="3200" b="1" u="sng" dirty="0"/>
              <a:t>B</a:t>
            </a:r>
            <a:r>
              <a:rPr lang="en-US" sz="3200" b="1" dirty="0"/>
              <a:t>enefit the </a:t>
            </a:r>
            <a:r>
              <a:rPr lang="en-US" sz="3200" b="1" u="sng" dirty="0"/>
              <a:t>E</a:t>
            </a:r>
            <a:r>
              <a:rPr lang="en-US" sz="3200" b="1" dirty="0"/>
              <a:t>nvironment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845300" cy="4525963"/>
          </a:xfrm>
        </p:spPr>
        <p:txBody>
          <a:bodyPr>
            <a:normAutofit/>
          </a:bodyPr>
          <a:lstStyle/>
          <a:p>
            <a:pPr marL="362585" indent="-279400"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chemeClr val="accent1"/>
                </a:solidFill>
              </a:rPr>
              <a:t>Program Goals:</a:t>
            </a:r>
          </a:p>
          <a:p>
            <a:pPr marL="362585" indent="-279400">
              <a:spcBef>
                <a:spcPts val="1200"/>
              </a:spcBef>
              <a:defRPr/>
            </a:pPr>
            <a:r>
              <a:rPr lang="en-US" sz="3000" dirty="0">
                <a:solidFill>
                  <a:schemeClr val="accent3"/>
                </a:solidFill>
              </a:rPr>
              <a:t>Improve</a:t>
            </a:r>
            <a:r>
              <a:rPr lang="en-US" sz="3000" dirty="0">
                <a:solidFill>
                  <a:schemeClr val="accent6"/>
                </a:solidFill>
              </a:rPr>
              <a:t> </a:t>
            </a:r>
            <a:r>
              <a:rPr lang="en-US" sz="3000" dirty="0"/>
              <a:t>student understanding across the curriculum;</a:t>
            </a:r>
          </a:p>
          <a:p>
            <a:pPr marL="362585" indent="-279400">
              <a:spcBef>
                <a:spcPts val="1200"/>
              </a:spcBef>
              <a:defRPr/>
            </a:pPr>
            <a:r>
              <a:rPr lang="en-US" sz="3000" dirty="0">
                <a:solidFill>
                  <a:schemeClr val="accent3"/>
                </a:solidFill>
              </a:rPr>
              <a:t>Enhance</a:t>
            </a:r>
            <a:r>
              <a:rPr lang="en-US" sz="3000" dirty="0">
                <a:solidFill>
                  <a:schemeClr val="accent5"/>
                </a:solidFill>
              </a:rPr>
              <a:t> </a:t>
            </a:r>
            <a:r>
              <a:rPr lang="en-US" sz="3000" dirty="0"/>
              <a:t>environmental awareness;</a:t>
            </a:r>
          </a:p>
          <a:p>
            <a:pPr marL="362585" indent="-279400">
              <a:spcBef>
                <a:spcPts val="1200"/>
              </a:spcBef>
              <a:defRPr/>
            </a:pPr>
            <a:r>
              <a:rPr lang="en-US" sz="3000" dirty="0">
                <a:solidFill>
                  <a:schemeClr val="accent3"/>
                </a:solidFill>
              </a:rPr>
              <a:t>Contribute</a:t>
            </a:r>
            <a:r>
              <a:rPr lang="en-US" sz="3000" dirty="0">
                <a:solidFill>
                  <a:schemeClr val="accent5"/>
                </a:solidFill>
              </a:rPr>
              <a:t> </a:t>
            </a:r>
            <a:r>
              <a:rPr lang="en-US" sz="3000" dirty="0"/>
              <a:t>to scientific understanding of Earth as a system; and</a:t>
            </a:r>
          </a:p>
          <a:p>
            <a:pPr marL="362585" indent="-279400">
              <a:spcBef>
                <a:spcPts val="1200"/>
              </a:spcBef>
              <a:defRPr/>
            </a:pPr>
            <a:r>
              <a:rPr lang="en-US" sz="3000" dirty="0">
                <a:solidFill>
                  <a:schemeClr val="accent3"/>
                </a:solidFill>
              </a:rPr>
              <a:t>Inspire and Connect </a:t>
            </a:r>
            <a:r>
              <a:rPr lang="en-US" sz="3000" dirty="0"/>
              <a:t>the next generation of global STEM professionals</a:t>
            </a:r>
          </a:p>
          <a:p>
            <a:endParaRPr lang="en-US" dirty="0"/>
          </a:p>
        </p:txBody>
      </p:sp>
      <p:pic>
        <p:nvPicPr>
          <p:cNvPr id="4" name="Picture 2" descr="NASA-globe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8200" y="1200982"/>
            <a:ext cx="1752600" cy="517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8170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77D7-6D52-AC40-A57D-E2265ED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60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How to write blogs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38103-56F7-104E-9CBA-6066BFAFB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8" y="1243169"/>
            <a:ext cx="7688424" cy="5323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767A3-208F-B14B-8F36-3F40F3E6F3EC}"/>
              </a:ext>
            </a:extLst>
          </p:cNvPr>
          <p:cNvSpPr txBox="1"/>
          <p:nvPr/>
        </p:nvSpPr>
        <p:spPr>
          <a:xfrm>
            <a:off x="3037114" y="5094515"/>
            <a:ext cx="3069771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Add text/videos/pictures here!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699A2A-8060-B647-AF75-60F64319084A}"/>
              </a:ext>
            </a:extLst>
          </p:cNvPr>
          <p:cNvSpPr txBox="1"/>
          <p:nvPr/>
        </p:nvSpPr>
        <p:spPr>
          <a:xfrm>
            <a:off x="5598160" y="2153920"/>
            <a:ext cx="308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Tutorial available: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www.globe.gov</a:t>
            </a:r>
            <a:r>
              <a:rPr lang="en-US" dirty="0">
                <a:hlinkClick r:id="rId4"/>
              </a:rPr>
              <a:t>/support/</a:t>
            </a:r>
            <a:r>
              <a:rPr lang="en-US" dirty="0" err="1">
                <a:hlinkClick r:id="rId4"/>
              </a:rPr>
              <a:t>faqs</a:t>
            </a:r>
            <a:r>
              <a:rPr lang="en-US" dirty="0">
                <a:hlinkClick r:id="rId4"/>
              </a:rPr>
              <a:t>/globe-website-tutorials/blog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1880-15A8-7A43-AAEC-F192051D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72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Proposing a Field Campaign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1CE350-4A85-274E-AD78-D030685F2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060436"/>
            <a:ext cx="4374578" cy="56482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7473F3-B8A9-F14A-900B-8E6CC7B3FDA8}"/>
              </a:ext>
            </a:extLst>
          </p:cNvPr>
          <p:cNvSpPr txBox="1"/>
          <p:nvPr/>
        </p:nvSpPr>
        <p:spPr>
          <a:xfrm>
            <a:off x="4943745" y="1060436"/>
            <a:ext cx="4021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either participate in current field campaigns (find them here: </a:t>
            </a:r>
            <a:r>
              <a:rPr lang="en-US" dirty="0">
                <a:hlinkClick r:id="rId4"/>
              </a:rPr>
              <a:t>https://www.globe.gov/do-globe/measurement-campaigns/field-measurement-campaigns</a:t>
            </a:r>
            <a:r>
              <a:rPr lang="en-US" dirty="0"/>
              <a:t>) or you can propose your 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need a lot of data or need data from a specific area, you can propose a campaign and have students help you collect measurements for your research!</a:t>
            </a:r>
          </a:p>
        </p:txBody>
      </p:sp>
    </p:spTree>
    <p:extLst>
      <p:ext uri="{BB962C8B-B14F-4D97-AF65-F5344CB8AC3E}">
        <p14:creationId xmlns:p14="http://schemas.microsoft.com/office/powerpoint/2010/main" val="1008052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2B6E-C99F-3941-9014-79BAA89B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3" y="405266"/>
            <a:ext cx="3265714" cy="12369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Proposing a Field Campaign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FA8DE-B3BB-8041-9C59-4EB04B79B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699" y="199992"/>
            <a:ext cx="5619104" cy="62738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F243A-4EEB-C34A-8C21-A0BCEF8FCB3F}"/>
              </a:ext>
            </a:extLst>
          </p:cNvPr>
          <p:cNvSpPr txBox="1"/>
          <p:nvPr/>
        </p:nvSpPr>
        <p:spPr>
          <a:xfrm>
            <a:off x="951722" y="2528596"/>
            <a:ext cx="1987420" cy="92333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Look for additional campaign info and links 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71DFED-0B4D-7F4A-B516-C155545A7102}"/>
              </a:ext>
            </a:extLst>
          </p:cNvPr>
          <p:cNvCxnSpPr/>
          <p:nvPr/>
        </p:nvCxnSpPr>
        <p:spPr>
          <a:xfrm flipV="1">
            <a:off x="2752531" y="1931437"/>
            <a:ext cx="569168" cy="49452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68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4223-27FE-E744-ADC3-8B58B735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Volunteer @ GLOBE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30CA3-043C-0C42-901F-52DC09CAE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32" y="1609531"/>
            <a:ext cx="8453535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International Virtual Science Symposium (IVSS)</a:t>
            </a:r>
          </a:p>
          <a:p>
            <a:pPr lvl="1"/>
            <a:r>
              <a:rPr lang="en-US" dirty="0"/>
              <a:t>Score projects, mentor students</a:t>
            </a:r>
          </a:p>
          <a:p>
            <a:pPr lvl="1"/>
            <a:r>
              <a:rPr lang="en-US" dirty="0">
                <a:hlinkClick r:id="rId3"/>
              </a:rPr>
              <a:t>http://globe.gov/science-symposium</a:t>
            </a:r>
            <a:endParaRPr lang="en-US" dirty="0"/>
          </a:p>
          <a:p>
            <a:r>
              <a:rPr lang="en-US" dirty="0"/>
              <a:t>U.S. Regional Student Research Symposia (SRS)</a:t>
            </a:r>
          </a:p>
          <a:p>
            <a:pPr lvl="1"/>
            <a:r>
              <a:rPr lang="en-US" dirty="0"/>
              <a:t>Host, score projects</a:t>
            </a:r>
          </a:p>
          <a:p>
            <a:pPr lvl="1"/>
            <a:r>
              <a:rPr lang="en-US" dirty="0">
                <a:hlinkClick r:id="rId4"/>
              </a:rPr>
              <a:t>https://www.globe.gov/web/united-states-of-america/home/student-research-symposia</a:t>
            </a:r>
            <a:endParaRPr lang="en-US" dirty="0"/>
          </a:p>
          <a:p>
            <a:r>
              <a:rPr lang="en-US" dirty="0"/>
              <a:t>GLOBE Annual Meeting and GLOBE Learning Expedition (GLE)</a:t>
            </a:r>
          </a:p>
          <a:p>
            <a:pPr lvl="1"/>
            <a:r>
              <a:rPr lang="en-US" dirty="0"/>
              <a:t>Student chaperone, trainer/coach, moderator</a:t>
            </a:r>
          </a:p>
          <a:p>
            <a:pPr lvl="1"/>
            <a:r>
              <a:rPr lang="en-US" dirty="0">
                <a:hlinkClick r:id="rId5"/>
              </a:rPr>
              <a:t>https://www.globe.gov/news-events/meetings_symposia</a:t>
            </a:r>
            <a:endParaRPr lang="en-US" dirty="0"/>
          </a:p>
          <a:p>
            <a:r>
              <a:rPr lang="en-US" dirty="0"/>
              <a:t>GLOBE Games and other regional events</a:t>
            </a:r>
          </a:p>
          <a:p>
            <a:pPr lvl="1"/>
            <a:r>
              <a:rPr lang="en-US" dirty="0">
                <a:hlinkClick r:id="rId6"/>
              </a:rPr>
              <a:t>https://www.globe.gov/news-events/calendar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51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A9196-7913-C448-BBC4-F8DD1D3E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" y="1181649"/>
            <a:ext cx="8938727" cy="46071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852958-5D16-ED49-89C6-AD7CB05C3982}"/>
              </a:ext>
            </a:extLst>
          </p:cNvPr>
          <p:cNvCxnSpPr/>
          <p:nvPr/>
        </p:nvCxnSpPr>
        <p:spPr>
          <a:xfrm>
            <a:off x="61723" y="4096138"/>
            <a:ext cx="44213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7A3EA-5375-484E-AE61-8D22A49D3805}"/>
              </a:ext>
            </a:extLst>
          </p:cNvPr>
          <p:cNvSpPr txBox="1"/>
          <p:nvPr/>
        </p:nvSpPr>
        <p:spPr>
          <a:xfrm>
            <a:off x="2232619" y="4600088"/>
            <a:ext cx="6696778" cy="203132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One way to participate as a scientist in GLOBE is by mentoring students and/or teachers.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Mentoring can provide both unique opportunities and challenges. According to </a:t>
            </a:r>
            <a:r>
              <a:rPr lang="en-US" sz="1400" dirty="0">
                <a:hlinkClick r:id="rId4"/>
              </a:rPr>
              <a:t>The Leadership Alliance</a:t>
            </a:r>
            <a:r>
              <a:rPr lang="en-US" sz="1400" dirty="0"/>
              <a:t>, the willingness to guide, instruct and assist students to reach their objective with their research is key to a successful mentorship experience.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resources on this page will provide general information that can be tailored to your own unique relationship with GLOBE students and teachers.</a:t>
            </a:r>
          </a:p>
        </p:txBody>
      </p:sp>
    </p:spTree>
    <p:extLst>
      <p:ext uri="{BB962C8B-B14F-4D97-AF65-F5344CB8AC3E}">
        <p14:creationId xmlns:p14="http://schemas.microsoft.com/office/powerpoint/2010/main" val="272726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A9196-7913-C448-BBC4-F8DD1D3E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" y="1181649"/>
            <a:ext cx="8938727" cy="46071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852958-5D16-ED49-89C6-AD7CB05C3982}"/>
              </a:ext>
            </a:extLst>
          </p:cNvPr>
          <p:cNvCxnSpPr/>
          <p:nvPr/>
        </p:nvCxnSpPr>
        <p:spPr>
          <a:xfrm>
            <a:off x="61723" y="4329404"/>
            <a:ext cx="44213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7A3EA-5375-484E-AE61-8D22A49D3805}"/>
              </a:ext>
            </a:extLst>
          </p:cNvPr>
          <p:cNvSpPr txBox="1"/>
          <p:nvPr/>
        </p:nvSpPr>
        <p:spPr>
          <a:xfrm>
            <a:off x="2303672" y="4511036"/>
            <a:ext cx="6696778" cy="224676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Another way to participate is by going to a school to do a GLOBE activity with students.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Classroom Activities page has a selection of downloadable GLOBE learning activities associated with the four investigation areas and Earth as a System.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You can also find GLOBE Learning Activities and Protocols in the GLOBE Teacher’s Guide. (</a:t>
            </a:r>
            <a:r>
              <a:rPr lang="en-US" sz="1400" dirty="0">
                <a:hlinkClick r:id="rId4"/>
              </a:rPr>
              <a:t>https://</a:t>
            </a:r>
            <a:r>
              <a:rPr lang="en-US" sz="1400" dirty="0" err="1">
                <a:hlinkClick r:id="rId4"/>
              </a:rPr>
              <a:t>www.globe.gov</a:t>
            </a:r>
            <a:r>
              <a:rPr lang="en-US" sz="1400" dirty="0">
                <a:hlinkClick r:id="rId4"/>
              </a:rPr>
              <a:t>/do-globe/globe-teachers-guide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There are also a couple of additional recommended classroom activity resources listed on this page.</a:t>
            </a:r>
          </a:p>
        </p:txBody>
      </p:sp>
    </p:spTree>
    <p:extLst>
      <p:ext uri="{BB962C8B-B14F-4D97-AF65-F5344CB8AC3E}">
        <p14:creationId xmlns:p14="http://schemas.microsoft.com/office/powerpoint/2010/main" val="218905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A9196-7913-C448-BBC4-F8DD1D3E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" y="1181649"/>
            <a:ext cx="8938727" cy="46071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852958-5D16-ED49-89C6-AD7CB05C3982}"/>
              </a:ext>
            </a:extLst>
          </p:cNvPr>
          <p:cNvCxnSpPr/>
          <p:nvPr/>
        </p:nvCxnSpPr>
        <p:spPr>
          <a:xfrm>
            <a:off x="61723" y="4581330"/>
            <a:ext cx="44213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7A3EA-5375-484E-AE61-8D22A49D3805}"/>
              </a:ext>
            </a:extLst>
          </p:cNvPr>
          <p:cNvSpPr txBox="1"/>
          <p:nvPr/>
        </p:nvSpPr>
        <p:spPr>
          <a:xfrm>
            <a:off x="2462293" y="4581330"/>
            <a:ext cx="5207471" cy="95410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GISN Webinars page has a variety of helpful webinars covering a range of topics.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You can find this webinar on that page as well!</a:t>
            </a:r>
          </a:p>
        </p:txBody>
      </p:sp>
    </p:spTree>
    <p:extLst>
      <p:ext uri="{BB962C8B-B14F-4D97-AF65-F5344CB8AC3E}">
        <p14:creationId xmlns:p14="http://schemas.microsoft.com/office/powerpoint/2010/main" val="15269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A9196-7913-C448-BBC4-F8DD1D3E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" y="1181649"/>
            <a:ext cx="8938727" cy="46071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852958-5D16-ED49-89C6-AD7CB05C3982}"/>
              </a:ext>
            </a:extLst>
          </p:cNvPr>
          <p:cNvCxnSpPr/>
          <p:nvPr/>
        </p:nvCxnSpPr>
        <p:spPr>
          <a:xfrm>
            <a:off x="61723" y="4786603"/>
            <a:ext cx="44213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7A3EA-5375-484E-AE61-8D22A49D3805}"/>
              </a:ext>
            </a:extLst>
          </p:cNvPr>
          <p:cNvSpPr txBox="1"/>
          <p:nvPr/>
        </p:nvSpPr>
        <p:spPr>
          <a:xfrm>
            <a:off x="2462293" y="4581330"/>
            <a:ext cx="5207471" cy="73866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There is a quarterly newsletter sent to GISN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Find previous newsletters here.</a:t>
            </a:r>
          </a:p>
        </p:txBody>
      </p:sp>
    </p:spTree>
    <p:extLst>
      <p:ext uri="{BB962C8B-B14F-4D97-AF65-F5344CB8AC3E}">
        <p14:creationId xmlns:p14="http://schemas.microsoft.com/office/powerpoint/2010/main" val="18740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88AB9-B0C1-D64A-B201-6DAE0F360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1022" y="65782"/>
            <a:ext cx="5394480" cy="66701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8EABC9-CBCD-824F-8AEF-D9A715F84DB8}"/>
              </a:ext>
            </a:extLst>
          </p:cNvPr>
          <p:cNvSpPr txBox="1"/>
          <p:nvPr/>
        </p:nvSpPr>
        <p:spPr>
          <a:xfrm>
            <a:off x="447869" y="2556588"/>
            <a:ext cx="2286000" cy="124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Stay up-to-date on all GISN news as well as announcements on ways to participate</a:t>
            </a:r>
          </a:p>
        </p:txBody>
      </p:sp>
    </p:spTree>
    <p:extLst>
      <p:ext uri="{BB962C8B-B14F-4D97-AF65-F5344CB8AC3E}">
        <p14:creationId xmlns:p14="http://schemas.microsoft.com/office/powerpoint/2010/main" val="9404162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FC42D8-7081-2C43-95DF-39A2B64BD61F}"/>
              </a:ext>
            </a:extLst>
          </p:cNvPr>
          <p:cNvSpPr txBox="1"/>
          <p:nvPr/>
        </p:nvSpPr>
        <p:spPr>
          <a:xfrm>
            <a:off x="2652496" y="412208"/>
            <a:ext cx="3757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4"/>
                </a:solidFill>
              </a:rPr>
              <a:t>GISN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A9196-7913-C448-BBC4-F8DD1D3E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" y="1181649"/>
            <a:ext cx="8938727" cy="46071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852958-5D16-ED49-89C6-AD7CB05C3982}"/>
              </a:ext>
            </a:extLst>
          </p:cNvPr>
          <p:cNvCxnSpPr/>
          <p:nvPr/>
        </p:nvCxnSpPr>
        <p:spPr>
          <a:xfrm>
            <a:off x="61723" y="5015203"/>
            <a:ext cx="44213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67A3EA-5375-484E-AE61-8D22A49D3805}"/>
              </a:ext>
            </a:extLst>
          </p:cNvPr>
          <p:cNvSpPr txBox="1"/>
          <p:nvPr/>
        </p:nvSpPr>
        <p:spPr>
          <a:xfrm>
            <a:off x="2462293" y="4581330"/>
            <a:ext cx="5207471" cy="30777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Participation Requirement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C6D30-A355-1748-B9EA-12B4CAB81C59}"/>
              </a:ext>
            </a:extLst>
          </p:cNvPr>
          <p:cNvSpPr txBox="1"/>
          <p:nvPr/>
        </p:nvSpPr>
        <p:spPr>
          <a:xfrm>
            <a:off x="1808922" y="4859291"/>
            <a:ext cx="566530" cy="537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5048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DEBC7-571A-A049-94E6-390D74F3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30"/>
          <a:stretch/>
        </p:blipFill>
        <p:spPr>
          <a:xfrm>
            <a:off x="1267256" y="5476904"/>
            <a:ext cx="6580779" cy="58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F885C5-9B8A-A349-9BDF-6E66C9F4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1" y="627145"/>
            <a:ext cx="9101587" cy="4768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412330"/>
            <a:ext cx="2448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dirty="0"/>
              <a:t>121 Countries across 6 GLOBE regions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1614" y="4634854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GLOBE has trained 33,000+ teachers representing 30,000+ schools worldwide</a:t>
            </a:r>
          </a:p>
          <a:p>
            <a:pPr algn="ctr"/>
            <a:r>
              <a:rPr lang="en-US" dirty="0"/>
              <a:t>With over 157 million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601893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AF34-9660-0A40-A549-83F03CA3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Participation Requirement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C42A-8B9E-6F47-BF63-A0695BF8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Members must complete one GISN activity per calendar year (January-December)</a:t>
            </a:r>
          </a:p>
          <a:p>
            <a:endParaRPr lang="en-US" dirty="0"/>
          </a:p>
          <a:p>
            <a:r>
              <a:rPr lang="en-US" dirty="0"/>
              <a:t>Failure to do so will result in being removed from the GISN</a:t>
            </a:r>
          </a:p>
        </p:txBody>
      </p:sp>
    </p:spTree>
    <p:extLst>
      <p:ext uri="{BB962C8B-B14F-4D97-AF65-F5344CB8AC3E}">
        <p14:creationId xmlns:p14="http://schemas.microsoft.com/office/powerpoint/2010/main" val="29942496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AF34-9660-0A40-A549-83F03CA3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Participation Requirement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7A9A5-12EA-F940-AEC5-19C079766569}"/>
              </a:ext>
            </a:extLst>
          </p:cNvPr>
          <p:cNvSpPr txBox="1"/>
          <p:nvPr/>
        </p:nvSpPr>
        <p:spPr>
          <a:xfrm>
            <a:off x="457200" y="1718294"/>
            <a:ext cx="4460033" cy="147732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activity is “monitored” using a Google Form.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Fill out the form before December 31</a:t>
            </a:r>
            <a:r>
              <a:rPr lang="en-US" baseline="30000" dirty="0"/>
              <a:t>st</a:t>
            </a:r>
            <a:r>
              <a:rPr lang="en-US" dirty="0"/>
              <a:t> to remain an active member of the GISN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44D94-1306-634F-BD7E-289A1C28F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535" y="1718294"/>
            <a:ext cx="3210265" cy="4736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5CF14-D710-5C40-9C63-D9B32C190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8" y="3496278"/>
            <a:ext cx="5070633" cy="22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67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7E82-EB51-5341-B3B6-EF48BF42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D0C54-4BCA-B848-B00B-B50F8F54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What is GLOBE?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Brief overview of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GISN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Applying to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Setting up your GLOBE profile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Participate as an individual in the GISN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Writing and posting a blog for globe.gov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Proposing a field campaign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GISN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alpha val="17000"/>
                  </a:schemeClr>
                </a:solidFill>
              </a:rPr>
              <a:t>Participation Requirement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How to partner with GLOBE (i.e. Find a Collaborator)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Connecting with a GLOBE teacher, school, institution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Using globe.gov to connect with GLOBE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82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598E-1995-C74E-95B6-D7C410CB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78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How to Find and Connect With GLOBE Partners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FFDA65-566F-F840-AACA-0E2AF3135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99"/>
          <a:stretch/>
        </p:blipFill>
        <p:spPr>
          <a:xfrm>
            <a:off x="365478" y="1529606"/>
            <a:ext cx="8464449" cy="46565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D0EA5-D9AF-3540-971B-A29AB1B2118A}"/>
              </a:ext>
            </a:extLst>
          </p:cNvPr>
          <p:cNvSpPr txBox="1"/>
          <p:nvPr/>
        </p:nvSpPr>
        <p:spPr>
          <a:xfrm>
            <a:off x="172704" y="4583186"/>
            <a:ext cx="2928228" cy="20313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You can find GLOBE partners using the ‘Partners &amp; Country Coordinator’ tab or the ‘GLOBE Countries &amp; Member’s Map’ tab. Both are under the ‘Community’ drop-down menu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C209EC-6BA4-7340-B3C5-228F7984FDBE}"/>
              </a:ext>
            </a:extLst>
          </p:cNvPr>
          <p:cNvCxnSpPr/>
          <p:nvPr/>
        </p:nvCxnSpPr>
        <p:spPr>
          <a:xfrm flipH="1">
            <a:off x="7015037" y="2964795"/>
            <a:ext cx="1128212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10E7B9-DDF9-6F41-9377-19D1E2CB50AC}"/>
              </a:ext>
            </a:extLst>
          </p:cNvPr>
          <p:cNvCxnSpPr/>
          <p:nvPr/>
        </p:nvCxnSpPr>
        <p:spPr>
          <a:xfrm>
            <a:off x="4245428" y="2729198"/>
            <a:ext cx="942392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6A71913-64CC-4E4B-8766-8B1917DBEC45}"/>
              </a:ext>
            </a:extLst>
          </p:cNvPr>
          <p:cNvSpPr/>
          <p:nvPr/>
        </p:nvSpPr>
        <p:spPr>
          <a:xfrm>
            <a:off x="5243804" y="2586235"/>
            <a:ext cx="765110" cy="22393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435AE8-F9F7-074B-A724-FF099EF9B0E3}"/>
              </a:ext>
            </a:extLst>
          </p:cNvPr>
          <p:cNvSpPr/>
          <p:nvPr/>
        </p:nvSpPr>
        <p:spPr>
          <a:xfrm>
            <a:off x="6151077" y="2817169"/>
            <a:ext cx="793894" cy="20527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A5A979-E078-1643-A5A1-BB1818B0C12E}"/>
              </a:ext>
            </a:extLst>
          </p:cNvPr>
          <p:cNvSpPr/>
          <p:nvPr/>
        </p:nvSpPr>
        <p:spPr>
          <a:xfrm>
            <a:off x="5243804" y="2835615"/>
            <a:ext cx="382555" cy="10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AE0FA8-6576-0642-B3A8-22A3E450F3BC}"/>
              </a:ext>
            </a:extLst>
          </p:cNvPr>
          <p:cNvSpPr/>
          <p:nvPr/>
        </p:nvSpPr>
        <p:spPr>
          <a:xfrm>
            <a:off x="5187820" y="2290662"/>
            <a:ext cx="643812" cy="233265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1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598E-1995-C74E-95B6-D7C410CB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78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Find GLOBE Partners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DC8856-9881-954C-9EE2-9CD89513C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3" t="19967" r="28793"/>
          <a:stretch/>
        </p:blipFill>
        <p:spPr>
          <a:xfrm>
            <a:off x="2128963" y="1417638"/>
            <a:ext cx="5486400" cy="53432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DE9766-C71A-7042-86ED-818B4078383D}"/>
              </a:ext>
            </a:extLst>
          </p:cNvPr>
          <p:cNvSpPr txBox="1"/>
          <p:nvPr/>
        </p:nvSpPr>
        <p:spPr>
          <a:xfrm>
            <a:off x="233265" y="1679511"/>
            <a:ext cx="1614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 down list of filters to find people who occupy different roles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332886-4E7A-1F4C-A5B0-F1D55B7DC354}"/>
              </a:ext>
            </a:extLst>
          </p:cNvPr>
          <p:cNvCxnSpPr>
            <a:cxnSpLocks/>
          </p:cNvCxnSpPr>
          <p:nvPr/>
        </p:nvCxnSpPr>
        <p:spPr>
          <a:xfrm>
            <a:off x="1432412" y="2181416"/>
            <a:ext cx="1393101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C59B4C6-8412-D745-AAA5-AFE214EDF099}"/>
              </a:ext>
            </a:extLst>
          </p:cNvPr>
          <p:cNvSpPr txBox="1"/>
          <p:nvPr/>
        </p:nvSpPr>
        <p:spPr>
          <a:xfrm>
            <a:off x="7699338" y="3866278"/>
            <a:ext cx="1379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Zoom in and out to explore the map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6B0AEE-4F90-E141-B445-BA195D503654}"/>
              </a:ext>
            </a:extLst>
          </p:cNvPr>
          <p:cNvCxnSpPr/>
          <p:nvPr/>
        </p:nvCxnSpPr>
        <p:spPr>
          <a:xfrm flipH="1" flipV="1">
            <a:off x="7436498" y="4208106"/>
            <a:ext cx="868538" cy="11196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E5346F3-7499-914C-BFFF-9552ADA03AC9}"/>
              </a:ext>
            </a:extLst>
          </p:cNvPr>
          <p:cNvSpPr txBox="1"/>
          <p:nvPr/>
        </p:nvSpPr>
        <p:spPr>
          <a:xfrm>
            <a:off x="365478" y="5169244"/>
            <a:ext cx="1884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Countries by region also listed below. Click on them to visit the Country pages</a:t>
            </a:r>
          </a:p>
        </p:txBody>
      </p:sp>
    </p:spTree>
    <p:extLst>
      <p:ext uri="{BB962C8B-B14F-4D97-AF65-F5344CB8AC3E}">
        <p14:creationId xmlns:p14="http://schemas.microsoft.com/office/powerpoint/2010/main" val="3017895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598E-1995-C74E-95B6-D7C410CB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78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Find GLOBE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96F7C-B7B8-B240-870A-E6F66B4B0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4" b="37740"/>
          <a:stretch/>
        </p:blipFill>
        <p:spPr>
          <a:xfrm>
            <a:off x="365478" y="827034"/>
            <a:ext cx="6021404" cy="3437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534EF-21D1-0949-A750-72C4F64CA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008" y="4264931"/>
            <a:ext cx="5635690" cy="2593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959F22-8ED7-4B47-8BA7-B1FC252E4798}"/>
              </a:ext>
            </a:extLst>
          </p:cNvPr>
          <p:cNvSpPr txBox="1"/>
          <p:nvPr/>
        </p:nvSpPr>
        <p:spPr>
          <a:xfrm>
            <a:off x="6519053" y="1563379"/>
            <a:ext cx="2076025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map of U.S. Partners from the GLOBE Community Member’s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515F3-6A8F-BB47-886A-D34FE5E68B3D}"/>
              </a:ext>
            </a:extLst>
          </p:cNvPr>
          <p:cNvSpPr txBox="1"/>
          <p:nvPr/>
        </p:nvSpPr>
        <p:spPr>
          <a:xfrm>
            <a:off x="716204" y="4961300"/>
            <a:ext cx="2177079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Partners, as well as other people can be found by visiting the country page</a:t>
            </a:r>
          </a:p>
        </p:txBody>
      </p:sp>
    </p:spTree>
    <p:extLst>
      <p:ext uri="{BB962C8B-B14F-4D97-AF65-F5344CB8AC3E}">
        <p14:creationId xmlns:p14="http://schemas.microsoft.com/office/powerpoint/2010/main" val="2854394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598E-1995-C74E-95B6-D7C410CB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78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Find GLOBE Partners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42ADD-062C-434B-9694-F63C94BCA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8" y="1177757"/>
            <a:ext cx="6168162" cy="5680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4B9714-C3A2-0148-BC8D-8580A97DA68D}"/>
              </a:ext>
            </a:extLst>
          </p:cNvPr>
          <p:cNvSpPr txBox="1"/>
          <p:nvPr/>
        </p:nvSpPr>
        <p:spPr>
          <a:xfrm>
            <a:off x="6736702" y="2892490"/>
            <a:ext cx="1858376" cy="23083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You can zoom in on your specific region to see if there is a GLOBE Partner near you or to see if your institution is already a Partner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33281EC1-7741-8840-AA3C-E4137FF2FC50}"/>
              </a:ext>
            </a:extLst>
          </p:cNvPr>
          <p:cNvSpPr/>
          <p:nvPr/>
        </p:nvSpPr>
        <p:spPr>
          <a:xfrm>
            <a:off x="4413380" y="2220686"/>
            <a:ext cx="2659224" cy="653143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598E-1995-C74E-95B6-D7C410CB2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823" y="1485884"/>
            <a:ext cx="3687177" cy="1489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Explore Partner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A5124-807D-B242-8724-42207080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42" y="2887468"/>
            <a:ext cx="4361273" cy="3573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475AE-3CFB-224A-B2C0-5104718AC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98" y="233265"/>
            <a:ext cx="5346154" cy="27385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86248C-9AE3-0041-BBF6-F03E13A0D2DD}"/>
              </a:ext>
            </a:extLst>
          </p:cNvPr>
          <p:cNvSpPr txBox="1"/>
          <p:nvPr/>
        </p:nvSpPr>
        <p:spPr>
          <a:xfrm>
            <a:off x="788437" y="3423785"/>
            <a:ext cx="3391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GLOBE Partners are affiliated with an institution. Go to the institution’s page to find out more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 to About &amp; Contacts for a description of the institution, find who the main contact person is, and find other GLOBE affiliates connected with that institution.</a:t>
            </a:r>
          </a:p>
        </p:txBody>
      </p:sp>
    </p:spTree>
    <p:extLst>
      <p:ext uri="{BB962C8B-B14F-4D97-AF65-F5344CB8AC3E}">
        <p14:creationId xmlns:p14="http://schemas.microsoft.com/office/powerpoint/2010/main" val="566508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9DB4-7D13-0C4C-9A0E-D577B75C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How can I use globe.gov to create new collaborations, both in my local community and virtually?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4AD72-4A9A-6C4A-A136-B71CA6928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28" t="8566" r="11466" b="2560"/>
          <a:stretch/>
        </p:blipFill>
        <p:spPr>
          <a:xfrm>
            <a:off x="144229" y="1426966"/>
            <a:ext cx="8855542" cy="51411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A4B5DC-52F8-D540-884B-8B5EFB1153DA}"/>
              </a:ext>
            </a:extLst>
          </p:cNvPr>
          <p:cNvSpPr txBox="1"/>
          <p:nvPr/>
        </p:nvSpPr>
        <p:spPr>
          <a:xfrm>
            <a:off x="7371184" y="2397965"/>
            <a:ext cx="1492897" cy="120032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Use the “Find a Project Collaborator” tool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597A35BC-0C18-BB44-B8C2-3A2E64E83489}"/>
              </a:ext>
            </a:extLst>
          </p:cNvPr>
          <p:cNvSpPr/>
          <p:nvPr/>
        </p:nvSpPr>
        <p:spPr>
          <a:xfrm>
            <a:off x="5756987" y="2692619"/>
            <a:ext cx="1548882" cy="419877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8E76ED-3E01-7E40-93BD-EBB2A529831C}"/>
              </a:ext>
            </a:extLst>
          </p:cNvPr>
          <p:cNvSpPr/>
          <p:nvPr/>
        </p:nvSpPr>
        <p:spPr>
          <a:xfrm>
            <a:off x="5141167" y="1940767"/>
            <a:ext cx="653143" cy="22393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2CBC06-5773-5640-9CC8-F561F2C9DB8C}"/>
              </a:ext>
            </a:extLst>
          </p:cNvPr>
          <p:cNvSpPr/>
          <p:nvPr/>
        </p:nvSpPr>
        <p:spPr>
          <a:xfrm>
            <a:off x="5141167" y="2809554"/>
            <a:ext cx="653143" cy="22393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253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9DB4-7D13-0C4C-9A0E-D577B75C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How can I use globe.gov to create new collaborations, both in my local community and virtually?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E4712F7-8D81-704B-AA25-1A4D1B009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062" y="1566928"/>
            <a:ext cx="5487876" cy="490854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7AB541-54D5-6641-9944-7EF45DDD6DF3}"/>
              </a:ext>
            </a:extLst>
          </p:cNvPr>
          <p:cNvSpPr txBox="1"/>
          <p:nvPr/>
        </p:nvSpPr>
        <p:spPr>
          <a:xfrm>
            <a:off x="93306" y="2164703"/>
            <a:ext cx="1594797" cy="175432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You can customize it to your profile settings by selecting this button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1BD2E5-4F51-9D42-9B75-ABDC026FFA70}"/>
              </a:ext>
            </a:extLst>
          </p:cNvPr>
          <p:cNvCxnSpPr>
            <a:cxnSpLocks/>
          </p:cNvCxnSpPr>
          <p:nvPr/>
        </p:nvCxnSpPr>
        <p:spPr>
          <a:xfrm>
            <a:off x="1678403" y="2715208"/>
            <a:ext cx="299317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C21D30-4640-D04F-94AB-11C136808666}"/>
              </a:ext>
            </a:extLst>
          </p:cNvPr>
          <p:cNvSpPr txBox="1"/>
          <p:nvPr/>
        </p:nvSpPr>
        <p:spPr>
          <a:xfrm>
            <a:off x="24432" y="4085848"/>
            <a:ext cx="158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for fellow GISN members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64F5A2-0DE1-8A41-9D20-7EB0CD366EE6}"/>
              </a:ext>
            </a:extLst>
          </p:cNvPr>
          <p:cNvSpPr/>
          <p:nvPr/>
        </p:nvSpPr>
        <p:spPr>
          <a:xfrm>
            <a:off x="1977719" y="3158473"/>
            <a:ext cx="848717" cy="10724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C298E1-A0C3-B549-87B6-55F87F8887D7}"/>
              </a:ext>
            </a:extLst>
          </p:cNvPr>
          <p:cNvCxnSpPr>
            <a:cxnSpLocks/>
          </p:cNvCxnSpPr>
          <p:nvPr/>
        </p:nvCxnSpPr>
        <p:spPr>
          <a:xfrm flipV="1">
            <a:off x="1613275" y="3265715"/>
            <a:ext cx="364444" cy="104103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56DE308-5A2E-E449-9B25-99F393166638}"/>
              </a:ext>
            </a:extLst>
          </p:cNvPr>
          <p:cNvSpPr txBox="1"/>
          <p:nvPr/>
        </p:nvSpPr>
        <p:spPr>
          <a:xfrm>
            <a:off x="7455897" y="3531850"/>
            <a:ext cx="1529482" cy="175432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Add the protocols you do, you are trained in, or you are interested in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413850-09ED-EE44-8C7E-9F10AFB55401}"/>
              </a:ext>
            </a:extLst>
          </p:cNvPr>
          <p:cNvCxnSpPr/>
          <p:nvPr/>
        </p:nvCxnSpPr>
        <p:spPr>
          <a:xfrm flipH="1">
            <a:off x="6494106" y="3713584"/>
            <a:ext cx="821832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86C98C-26FA-8849-ABE5-EB8AE4D13EF1}"/>
              </a:ext>
            </a:extLst>
          </p:cNvPr>
          <p:cNvSpPr txBox="1"/>
          <p:nvPr/>
        </p:nvSpPr>
        <p:spPr>
          <a:xfrm>
            <a:off x="195573" y="4898999"/>
            <a:ext cx="1492530" cy="175432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Narrow your search by language, country, grade level, and groups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3945DB-08DB-604A-9ED9-44C2A485AEE7}"/>
              </a:ext>
            </a:extLst>
          </p:cNvPr>
          <p:cNvSpPr txBox="1"/>
          <p:nvPr/>
        </p:nvSpPr>
        <p:spPr>
          <a:xfrm>
            <a:off x="7156580" y="1462718"/>
            <a:ext cx="1903444" cy="132343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What are you looking for in a collaboration partner?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BEF644-5CFB-6141-A91A-4001EDBDA520}"/>
              </a:ext>
            </a:extLst>
          </p:cNvPr>
          <p:cNvSpPr/>
          <p:nvPr/>
        </p:nvSpPr>
        <p:spPr>
          <a:xfrm>
            <a:off x="1828062" y="5971592"/>
            <a:ext cx="653881" cy="326571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 animBg="1"/>
      <p:bldP spid="25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1263-8F18-43B0-83A5-264DCC376183}" type="slidenum">
              <a:rPr lang="en-US" smtClean="0"/>
              <a:t>7</a:t>
            </a:fld>
            <a:endParaRPr lang="en-US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3EC37648-5044-0648-8FEE-E74638A77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99" y="1478257"/>
            <a:ext cx="5510650" cy="226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44463" indent="-144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8788" indent="-1000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altLang="en-US" sz="1800" b="1" u="sng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endParaRPr lang="en-US" altLang="en-US" sz="1800" b="1" dirty="0">
              <a:solidFill>
                <a:srgbClr val="0000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15000"/>
              </a:spcAft>
              <a:buClr>
                <a:srgbClr val="280078"/>
              </a:buClr>
              <a:buSzPct val="100000"/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temperature (Maximum, Minimum, Current) 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SzPct val="100000"/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temperature 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(Rain, Snow, pH)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Cover/Type including contrails (APP) 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humidity  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Barometric pressure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Aerosols and water vapor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4361C-CB83-EC45-85BF-1BF944AB17D1}"/>
              </a:ext>
            </a:extLst>
          </p:cNvPr>
          <p:cNvSpPr txBox="1"/>
          <p:nvPr/>
        </p:nvSpPr>
        <p:spPr>
          <a:xfrm>
            <a:off x="424660" y="87547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GLOBE Protocols and Measurements</a:t>
            </a:r>
          </a:p>
        </p:txBody>
      </p:sp>
      <p:pic>
        <p:nvPicPr>
          <p:cNvPr id="7" name="Picture 9" descr="IESJaime_Ferran-atmos">
            <a:extLst>
              <a:ext uri="{FF2B5EF4-FFF2-40B4-BE49-F238E27FC236}">
                <a16:creationId xmlns:a16="http://schemas.microsoft.com/office/drawing/2014/main" id="{6647D92A-F6D9-2D43-A6CE-1D4EA052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9" y="4279609"/>
            <a:ext cx="2419001" cy="18077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roch-students-soil">
            <a:extLst>
              <a:ext uri="{FF2B5EF4-FFF2-40B4-BE49-F238E27FC236}">
                <a16:creationId xmlns:a16="http://schemas.microsoft.com/office/drawing/2014/main" id="{F7215420-9A43-1D47-81A0-AAC3C9BE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41" y="4340169"/>
            <a:ext cx="2023459" cy="17472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8B29FB-1BA7-EB4F-B72F-85EE70118AE4}"/>
              </a:ext>
            </a:extLst>
          </p:cNvPr>
          <p:cNvSpPr txBox="1"/>
          <p:nvPr/>
        </p:nvSpPr>
        <p:spPr>
          <a:xfrm>
            <a:off x="5261207" y="1337139"/>
            <a:ext cx="2918697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15000"/>
              </a:spcAft>
            </a:pPr>
            <a:r>
              <a:rPr lang="en-US" altLang="en-US" b="1" u="sng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Hydrosphere</a:t>
            </a:r>
            <a:endParaRPr lang="en-US" altLang="en-US" b="1" dirty="0">
              <a:solidFill>
                <a:srgbClr val="0000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 temperature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Transparency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 chemistry</a:t>
            </a:r>
          </a:p>
          <a:p>
            <a:pPr lvl="1"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pH, dissolved Oxygen, alkalinity, nitrate, </a:t>
            </a:r>
          </a:p>
          <a:p>
            <a:pPr marL="358775" lvl="1" indent="0">
              <a:spcAft>
                <a:spcPct val="15000"/>
              </a:spcAft>
              <a:buClr>
                <a:srgbClr val="280078"/>
              </a:buClr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salinity and conductivity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Freshwater macro-invertebrates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Mosquitoes (MHM app)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9DB4-7D13-0C4C-9A0E-D577B75C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How can I use globe.gov to create new collaborations, both in my local community and virtually?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26758B-BCD6-BB47-B346-DF2C88278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62878"/>
            <a:ext cx="5387633" cy="504319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104E3-B92C-1D46-ADCD-F69BD409912D}"/>
              </a:ext>
            </a:extLst>
          </p:cNvPr>
          <p:cNvSpPr txBox="1"/>
          <p:nvPr/>
        </p:nvSpPr>
        <p:spPr>
          <a:xfrm>
            <a:off x="6148873" y="2719873"/>
            <a:ext cx="2603241" cy="20313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list of matches is generated based on the criteria you selected.</a:t>
            </a:r>
          </a:p>
          <a:p>
            <a:endParaRPr lang="en-US" dirty="0"/>
          </a:p>
          <a:p>
            <a:r>
              <a:rPr lang="en-US" dirty="0"/>
              <a:t>From here you can “Request Friend” to begin direct communication.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F0FDAF-C945-DE4C-9EA1-A82C4DC71286}"/>
              </a:ext>
            </a:extLst>
          </p:cNvPr>
          <p:cNvSpPr/>
          <p:nvPr/>
        </p:nvSpPr>
        <p:spPr>
          <a:xfrm>
            <a:off x="1502229" y="2015412"/>
            <a:ext cx="485191" cy="30791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DCA1D-40AA-E642-94A4-19CB9B317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431" y="419877"/>
            <a:ext cx="5919211" cy="33456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244EA-C130-8D4A-BF56-69084BCBC9FE}"/>
              </a:ext>
            </a:extLst>
          </p:cNvPr>
          <p:cNvSpPr txBox="1"/>
          <p:nvPr/>
        </p:nvSpPr>
        <p:spPr>
          <a:xfrm>
            <a:off x="3965510" y="4460033"/>
            <a:ext cx="4394719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Add friends to your network by clicking on the “ADD FRIEND” box on a person’s profile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E1130E-CAB1-F148-97BD-13761B17FC7A}"/>
              </a:ext>
            </a:extLst>
          </p:cNvPr>
          <p:cNvCxnSpPr/>
          <p:nvPr/>
        </p:nvCxnSpPr>
        <p:spPr>
          <a:xfrm flipV="1">
            <a:off x="6997959" y="2892490"/>
            <a:ext cx="0" cy="150222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064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www.globe.gov</a:t>
            </a:r>
            <a:r>
              <a:rPr lang="en-US" dirty="0"/>
              <a:t>	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25DDA-B4AD-294C-ABC1-87E84BC5A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6869"/>
            <a:ext cx="9144000" cy="5379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0D417-313B-9A44-BAF4-3DFAED80E9F7}"/>
              </a:ext>
            </a:extLst>
          </p:cNvPr>
          <p:cNvSpPr txBox="1"/>
          <p:nvPr/>
        </p:nvSpPr>
        <p:spPr>
          <a:xfrm>
            <a:off x="3974838" y="746869"/>
            <a:ext cx="516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020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www.globe.gov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For GISN questions or help, email </a:t>
            </a:r>
            <a:r>
              <a:rPr lang="en-US" dirty="0" err="1">
                <a:solidFill>
                  <a:schemeClr val="tx2"/>
                </a:solidFill>
                <a:hlinkClick r:id="rId4"/>
              </a:rPr>
              <a:t>help@globe.gov</a:t>
            </a:r>
            <a:r>
              <a:rPr lang="en-US" dirty="0">
                <a:solidFill>
                  <a:schemeClr val="tx2"/>
                </a:solidFill>
              </a:rPr>
              <a:t>	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1263-8F18-43B0-83A5-264DCC376183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4361C-CB83-EC45-85BF-1BF944AB17D1}"/>
              </a:ext>
            </a:extLst>
          </p:cNvPr>
          <p:cNvSpPr txBox="1"/>
          <p:nvPr/>
        </p:nvSpPr>
        <p:spPr>
          <a:xfrm>
            <a:off x="420892" y="710482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GLOBE Protocols and Measurements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1D662-391E-7D41-97BF-F93921A4C4C4}"/>
              </a:ext>
            </a:extLst>
          </p:cNvPr>
          <p:cNvSpPr/>
          <p:nvPr/>
        </p:nvSpPr>
        <p:spPr>
          <a:xfrm>
            <a:off x="420892" y="1357152"/>
            <a:ext cx="5675108" cy="4338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15000"/>
              </a:spcAft>
            </a:pPr>
            <a:r>
              <a:rPr lang="en-US" altLang="en-US" b="1" u="sng" dirty="0">
                <a:solidFill>
                  <a:srgbClr val="00006E"/>
                </a:solidFill>
              </a:rPr>
              <a:t>Biosphere</a:t>
            </a:r>
          </a:p>
          <a:p>
            <a:pPr>
              <a:spcAft>
                <a:spcPct val="15000"/>
              </a:spcAft>
            </a:pPr>
            <a:r>
              <a:rPr lang="en-US" altLang="en-US" sz="1600" u="sng" dirty="0">
                <a:solidFill>
                  <a:srgbClr val="00006E"/>
                </a:solidFill>
              </a:rPr>
              <a:t>Land Cover (APP)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Land Cover Classification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Biometry (canopy and ground cover, tree and shrub</a:t>
            </a:r>
          </a:p>
          <a:p>
            <a:pPr>
              <a:spcAft>
                <a:spcPct val="15000"/>
              </a:spcAft>
              <a:buClr>
                <a:srgbClr val="280078"/>
              </a:buClr>
            </a:pPr>
            <a:r>
              <a:rPr lang="en-US" altLang="en-US" sz="1600" dirty="0">
                <a:solidFill>
                  <a:srgbClr val="00006E"/>
                </a:solidFill>
              </a:rPr>
              <a:t>	    height, tree diameter, grass biomass, species id)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Fire fuel ecology 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Carbon Cycle</a:t>
            </a:r>
          </a:p>
          <a:p>
            <a:pPr>
              <a:spcAft>
                <a:spcPct val="15000"/>
              </a:spcAft>
              <a:buClr>
                <a:srgbClr val="280078"/>
              </a:buClr>
            </a:pPr>
            <a:endParaRPr lang="en-US" altLang="en-US" sz="1600" u="sng" dirty="0">
              <a:solidFill>
                <a:srgbClr val="00006E"/>
              </a:solidFill>
            </a:endParaRPr>
          </a:p>
          <a:p>
            <a:pPr>
              <a:spcAft>
                <a:spcPct val="15000"/>
              </a:spcAft>
            </a:pPr>
            <a:r>
              <a:rPr lang="en-US" altLang="en-US" sz="1600" u="sng" dirty="0">
                <a:solidFill>
                  <a:srgbClr val="00006E"/>
                </a:solidFill>
              </a:rPr>
              <a:t>Phenology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Green-up and green-down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Ruby-throated hummingbird monitoring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Phenological gardens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Common and cloned lilacs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Seaweed reproductive phenology</a:t>
            </a:r>
          </a:p>
          <a:p>
            <a:pPr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</a:rPr>
              <a:t> Arctic bird migration monitoring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D4EEF6-9535-5248-9154-AEC927F2F6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49" y="1578179"/>
            <a:ext cx="2653321" cy="19899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72ED73-3DFC-794C-9FA5-1A53821748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6119" r="3341" b="4441"/>
          <a:stretch/>
        </p:blipFill>
        <p:spPr>
          <a:xfrm>
            <a:off x="5227340" y="3568170"/>
            <a:ext cx="2860063" cy="20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72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21263-8F18-43B0-83A5-264DCC376183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4361C-CB83-EC45-85BF-1BF944AB17D1}"/>
              </a:ext>
            </a:extLst>
          </p:cNvPr>
          <p:cNvSpPr txBox="1"/>
          <p:nvPr/>
        </p:nvSpPr>
        <p:spPr>
          <a:xfrm>
            <a:off x="528577" y="99239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GLOBE Protocols and Measurements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46BC8EA7-CFBC-7B48-A380-BAE7BFBCA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77" y="1750924"/>
            <a:ext cx="5510650" cy="242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44463" indent="-144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8788" indent="-1000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5000"/>
              </a:spcAft>
              <a:buClr>
                <a:srgbClr val="280078"/>
              </a:buClr>
            </a:pPr>
            <a:endParaRPr lang="en-US" altLang="en-US" sz="600" dirty="0">
              <a:solidFill>
                <a:srgbClr val="00006E"/>
              </a:solidFill>
              <a:latin typeface="Arial" charset="0"/>
            </a:endParaRPr>
          </a:p>
          <a:p>
            <a:pPr>
              <a:lnSpc>
                <a:spcPct val="90000"/>
              </a:lnSpc>
              <a:spcAft>
                <a:spcPct val="15000"/>
              </a:spcAft>
            </a:pPr>
            <a:r>
              <a:rPr lang="en-US" altLang="en-US" sz="2000" b="1" u="sng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Soils (Pedosphere)</a:t>
            </a:r>
          </a:p>
          <a:p>
            <a:pPr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temperature, soil moisture</a:t>
            </a:r>
          </a:p>
          <a:p>
            <a:pPr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bulk density, pH, particle size distribution, particle density, fertility</a:t>
            </a:r>
          </a:p>
          <a:p>
            <a:pPr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characterization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Structure, color, texture, consistency</a:t>
            </a:r>
          </a:p>
          <a:p>
            <a:pPr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r>
              <a:rPr lang="en-US" altLang="en-US" sz="1600" dirty="0">
                <a:solidFill>
                  <a:srgbClr val="0000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Frost Tube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endParaRPr lang="en-US" altLang="en-US" sz="1600" dirty="0">
              <a:solidFill>
                <a:srgbClr val="0000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ct val="15000"/>
              </a:spcAft>
              <a:buClr>
                <a:srgbClr val="280078"/>
              </a:buClr>
              <a:buFontTx/>
              <a:buChar char="•"/>
            </a:pPr>
            <a:endParaRPr lang="en-US" altLang="en-US" sz="1600" dirty="0">
              <a:solidFill>
                <a:srgbClr val="0000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2" descr="croatia877_7709">
            <a:extLst>
              <a:ext uri="{FF2B5EF4-FFF2-40B4-BE49-F238E27FC236}">
                <a16:creationId xmlns:a16="http://schemas.microsoft.com/office/drawing/2014/main" id="{5C4B4793-5665-CC4C-9210-9FF840D7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3726" y="2905246"/>
            <a:ext cx="3117824" cy="22682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817798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30034</TotalTime>
  <Words>3446</Words>
  <Application>Microsoft Macintosh PowerPoint</Application>
  <PresentationFormat>On-screen Show (4:3)</PresentationFormat>
  <Paragraphs>505</Paragraphs>
  <Slides>73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Calibri</vt:lpstr>
      <vt:lpstr>Lato Light</vt:lpstr>
      <vt:lpstr>2_Custom Design</vt:lpstr>
      <vt:lpstr>1_Custom Design</vt:lpstr>
      <vt:lpstr>Custom Design</vt:lpstr>
      <vt:lpstr>GLOBE International STEM Network (GISN)</vt:lpstr>
      <vt:lpstr>Presenter</vt:lpstr>
      <vt:lpstr>Agenda</vt:lpstr>
      <vt:lpstr>Agenda</vt:lpstr>
      <vt:lpstr>Global Learning and Observations to Benefit the Environment</vt:lpstr>
      <vt:lpstr>PowerPoint Presentation</vt:lpstr>
      <vt:lpstr>PowerPoint Presentation</vt:lpstr>
      <vt:lpstr>PowerPoint Presentation</vt:lpstr>
      <vt:lpstr>PowerPoint Presentation</vt:lpstr>
      <vt:lpstr>GLOBE International STEM Network</vt:lpstr>
      <vt:lpstr>GLOBE International STEM Network</vt:lpstr>
      <vt:lpstr>GLOBE International STEM Network</vt:lpstr>
      <vt:lpstr>GLOBE International STEM Network Members</vt:lpstr>
      <vt:lpstr>GLOBE International STEM Network Members</vt:lpstr>
      <vt:lpstr>GLOBE International STEM Network Members</vt:lpstr>
      <vt:lpstr>GLOBE International STEM Network Members</vt:lpstr>
      <vt:lpstr>GLOBE International STEM Network Members</vt:lpstr>
      <vt:lpstr>GLOBE International STEM Network Members</vt:lpstr>
      <vt:lpstr>GLOBE International STEM Network Members</vt:lpstr>
      <vt:lpstr>Agenda</vt:lpstr>
      <vt:lpstr>Interested in the GISN?</vt:lpstr>
      <vt:lpstr>Creating a GLOBE account</vt:lpstr>
      <vt:lpstr>Creating a GLOBE account</vt:lpstr>
      <vt:lpstr>Creating a GLOBE account</vt:lpstr>
      <vt:lpstr>Creating a GLOBE account</vt:lpstr>
      <vt:lpstr>Creating a GLOBE account</vt:lpstr>
      <vt:lpstr>Your GLOBE account</vt:lpstr>
      <vt:lpstr>Your GLOBE account</vt:lpstr>
      <vt:lpstr>Your GLOBE account</vt:lpstr>
      <vt:lpstr>PowerPoint Presentation</vt:lpstr>
      <vt:lpstr>Your GLOBE account</vt:lpstr>
      <vt:lpstr>PowerPoint Presentation</vt:lpstr>
      <vt:lpstr>Interested in the GISN?</vt:lpstr>
      <vt:lpstr>Interested in the GISN?</vt:lpstr>
      <vt:lpstr>PowerPoint Presentation</vt:lpstr>
      <vt:lpstr>Interested in the GISN?</vt:lpstr>
      <vt:lpstr>Agenda</vt:lpstr>
      <vt:lpstr>PowerPoint Presentation</vt:lpstr>
      <vt:lpstr>PowerPoint Presentation</vt:lpstr>
      <vt:lpstr>Ways to Participate</vt:lpstr>
      <vt:lpstr>Ways to Participate</vt:lpstr>
      <vt:lpstr>Ways to Participate</vt:lpstr>
      <vt:lpstr>Ways to Participate</vt:lpstr>
      <vt:lpstr>Ways to Participate</vt:lpstr>
      <vt:lpstr>Ways to Participate</vt:lpstr>
      <vt:lpstr>Writing a blog post on globe.gov</vt:lpstr>
      <vt:lpstr>PowerPoint Presentation</vt:lpstr>
      <vt:lpstr>How to write blogs</vt:lpstr>
      <vt:lpstr>How to write blogs</vt:lpstr>
      <vt:lpstr>How to write blogs</vt:lpstr>
      <vt:lpstr>Proposing a Field Campaign</vt:lpstr>
      <vt:lpstr>Proposing a Field Campaign</vt:lpstr>
      <vt:lpstr>Volunteer @ GLOBE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Participation Requirement</vt:lpstr>
      <vt:lpstr>Participation Requirement</vt:lpstr>
      <vt:lpstr>Agenda</vt:lpstr>
      <vt:lpstr>How to Find and Connect With GLOBE Partners</vt:lpstr>
      <vt:lpstr>Find GLOBE Partners</vt:lpstr>
      <vt:lpstr>Find GLOBE Partners</vt:lpstr>
      <vt:lpstr>Find GLOBE Partners</vt:lpstr>
      <vt:lpstr>Explore Partner Information</vt:lpstr>
      <vt:lpstr>How can I use globe.gov to create new collaborations, both in my local community and virtually?</vt:lpstr>
      <vt:lpstr>How can I use globe.gov to create new collaborations, both in my local community and virtually?</vt:lpstr>
      <vt:lpstr>How can I use globe.gov to create new collaborations, both in my local community and virtually?</vt:lpstr>
      <vt:lpstr>PowerPoint Presentation</vt:lpstr>
      <vt:lpstr>PowerPoint Presentation</vt:lpstr>
      <vt:lpstr>PowerPoint Presentation</vt:lpstr>
    </vt:vector>
  </TitlesOfParts>
  <Company>UCAR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Demaree</dc:creator>
  <cp:lastModifiedBy>Microsoft Office User</cp:lastModifiedBy>
  <cp:revision>184</cp:revision>
  <cp:lastPrinted>2015-11-10T16:21:58Z</cp:lastPrinted>
  <dcterms:created xsi:type="dcterms:W3CDTF">2015-11-10T16:16:01Z</dcterms:created>
  <dcterms:modified xsi:type="dcterms:W3CDTF">2018-10-19T20:12:11Z</dcterms:modified>
</cp:coreProperties>
</file>