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</p:sldIdLst>
  <p:sldSz cx="12179300" cy="9134475" type="ledger"/>
  <p:notesSz cx="6858000" cy="9144000"/>
  <p:defaultTextStyle>
    <a:defPPr>
      <a:defRPr lang="en-US"/>
    </a:defPPr>
    <a:lvl1pPr marL="0" algn="l" defTabSz="1022965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1pPr>
    <a:lvl2pPr marL="511483" algn="l" defTabSz="1022965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2pPr>
    <a:lvl3pPr marL="1022965" algn="l" defTabSz="1022965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3pPr>
    <a:lvl4pPr marL="1534449" algn="l" defTabSz="1022965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4pPr>
    <a:lvl5pPr marL="2045931" algn="l" defTabSz="1022965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5pPr>
    <a:lvl6pPr marL="2557414" algn="l" defTabSz="1022965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6pPr>
    <a:lvl7pPr marL="3068897" algn="l" defTabSz="1022965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7pPr>
    <a:lvl8pPr marL="3580379" algn="l" defTabSz="1022965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8pPr>
    <a:lvl9pPr marL="4091863" algn="l" defTabSz="1022965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7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064" y="224"/>
      </p:cViewPr>
      <p:guideLst>
        <p:guide orient="horz" pos="2877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91128222296618"/>
          <c:y val="0.15031924638290994"/>
          <c:w val="0.88065915215678314"/>
          <c:h val="0.80514343337222338"/>
        </c:manualLayout>
      </c:layout>
      <c:lineChart>
        <c:grouping val="standard"/>
        <c:varyColors val="0"/>
        <c:ser>
          <c:idx val="0"/>
          <c:order val="0"/>
          <c:tx>
            <c:strRef>
              <c:f>'River Gradient'!$C$1</c:f>
              <c:strCache>
                <c:ptCount val="1"/>
                <c:pt idx="0">
                  <c:v>Lower Course</c:v>
                </c:pt>
              </c:strCache>
            </c:strRef>
          </c:tx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'River Gradient'!$B$2:$B$12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'River Gradient'!$C$2:$C$12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-1.7000000000000005E-2</c:v>
                </c:pt>
                <c:pt idx="3">
                  <c:v>1.8000000000000006E-2</c:v>
                </c:pt>
                <c:pt idx="4">
                  <c:v>-1.7000000000000005E-2</c:v>
                </c:pt>
                <c:pt idx="5">
                  <c:v>1.8000000000000006E-2</c:v>
                </c:pt>
                <c:pt idx="6">
                  <c:v>1.8000000000000002E-2</c:v>
                </c:pt>
                <c:pt idx="7">
                  <c:v>0</c:v>
                </c:pt>
                <c:pt idx="8">
                  <c:v>3.500000000000001E-2</c:v>
                </c:pt>
                <c:pt idx="9">
                  <c:v>3.500000000000001E-2</c:v>
                </c:pt>
                <c:pt idx="10">
                  <c:v>-1.7000000000000005E-2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CE-9E40-9EF0-207A00ABA238}"/>
            </c:ext>
          </c:extLst>
        </c:ser>
        <c:ser>
          <c:idx val="1"/>
          <c:order val="1"/>
          <c:tx>
            <c:strRef>
              <c:f>'River Gradient'!$D$1</c:f>
              <c:strCache>
                <c:ptCount val="1"/>
                <c:pt idx="0">
                  <c:v>Upper Course</c:v>
                </c:pt>
              </c:strCache>
            </c:strRef>
          </c:tx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'River Gradient'!$B$2:$B$12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'River Gradient'!$D$2:$D$12</c:f>
              <c:numCache>
                <c:formatCode>General</c:formatCode>
                <c:ptCount val="11"/>
                <c:pt idx="0">
                  <c:v>0</c:v>
                </c:pt>
                <c:pt idx="1">
                  <c:v>-0.1</c:v>
                </c:pt>
                <c:pt idx="2">
                  <c:v>-0.17</c:v>
                </c:pt>
                <c:pt idx="3">
                  <c:v>-0.34000000000000008</c:v>
                </c:pt>
                <c:pt idx="4">
                  <c:v>-0.62000000000000011</c:v>
                </c:pt>
                <c:pt idx="5">
                  <c:v>-0.68000000000000016</c:v>
                </c:pt>
                <c:pt idx="6">
                  <c:v>-0.78</c:v>
                </c:pt>
                <c:pt idx="7">
                  <c:v>-0.78</c:v>
                </c:pt>
                <c:pt idx="8">
                  <c:v>-0.95000000000000007</c:v>
                </c:pt>
                <c:pt idx="9">
                  <c:v>-1.1000000000000001</c:v>
                </c:pt>
                <c:pt idx="10">
                  <c:v>-1.21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8CE-9E40-9EF0-207A00ABA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8446208"/>
        <c:axId val="148472960"/>
      </c:lineChart>
      <c:catAx>
        <c:axId val="1484462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 baseline="0"/>
                  <a:t>Length (m)</a:t>
                </a:r>
                <a:endParaRPr lang="en-IE"/>
              </a:p>
            </c:rich>
          </c:tx>
          <c:layout>
            <c:manualLayout>
              <c:xMode val="edge"/>
              <c:yMode val="edge"/>
              <c:x val="0.42815365596367072"/>
              <c:y val="0.1691558156032526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472960"/>
        <c:crosses val="autoZero"/>
        <c:auto val="1"/>
        <c:lblAlgn val="ctr"/>
        <c:lblOffset val="100"/>
        <c:noMultiLvlLbl val="0"/>
      </c:catAx>
      <c:valAx>
        <c:axId val="14847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446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54885872408384"/>
          <c:y val="0.78500296071338527"/>
          <c:w val="0.64056072928581931"/>
          <c:h val="0.12564798583547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41857850216497"/>
          <c:y val="0.19432888597258696"/>
          <c:w val="0.834386747588022"/>
          <c:h val="0.68999963546223408"/>
        </c:manualLayout>
      </c:layout>
      <c:areaChart>
        <c:grouping val="standard"/>
        <c:varyColors val="0"/>
        <c:ser>
          <c:idx val="0"/>
          <c:order val="0"/>
          <c:spPr>
            <a:pattFill prst="ltUp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cat>
            <c:numRef>
              <c:f>'River Channel Profile'!$B$12:$L$12</c:f>
              <c:numCache>
                <c:formatCode>General</c:formatCode>
                <c:ptCount val="11"/>
                <c:pt idx="0">
                  <c:v>0</c:v>
                </c:pt>
                <c:pt idx="1">
                  <c:v>0.66000000000000014</c:v>
                </c:pt>
                <c:pt idx="2">
                  <c:v>1.32</c:v>
                </c:pt>
                <c:pt idx="3">
                  <c:v>1.9800000000000002</c:v>
                </c:pt>
                <c:pt idx="4">
                  <c:v>2.64</c:v>
                </c:pt>
                <c:pt idx="5">
                  <c:v>3.3000000000000003</c:v>
                </c:pt>
                <c:pt idx="6">
                  <c:v>3.9600000000000004</c:v>
                </c:pt>
                <c:pt idx="7">
                  <c:v>4.6199999999999992</c:v>
                </c:pt>
                <c:pt idx="8">
                  <c:v>5.28</c:v>
                </c:pt>
                <c:pt idx="9">
                  <c:v>5.94</c:v>
                </c:pt>
                <c:pt idx="10">
                  <c:v>6.6</c:v>
                </c:pt>
              </c:numCache>
            </c:numRef>
          </c:cat>
          <c:val>
            <c:numRef>
              <c:f>'River Channel Profile'!$B$13:$L$13</c:f>
              <c:numCache>
                <c:formatCode>General</c:formatCode>
                <c:ptCount val="11"/>
                <c:pt idx="0">
                  <c:v>-3.0000000000000002E-2</c:v>
                </c:pt>
                <c:pt idx="1">
                  <c:v>-0.17</c:v>
                </c:pt>
                <c:pt idx="2">
                  <c:v>-0.22</c:v>
                </c:pt>
                <c:pt idx="3">
                  <c:v>-0.24000000000000002</c:v>
                </c:pt>
                <c:pt idx="4">
                  <c:v>-0.18000000000000002</c:v>
                </c:pt>
                <c:pt idx="5">
                  <c:v>-0.17</c:v>
                </c:pt>
                <c:pt idx="6">
                  <c:v>-0.21000000000000002</c:v>
                </c:pt>
                <c:pt idx="7">
                  <c:v>-0.31000000000000005</c:v>
                </c:pt>
                <c:pt idx="8">
                  <c:v>-0.30000000000000004</c:v>
                </c:pt>
                <c:pt idx="9">
                  <c:v>-0.11</c:v>
                </c:pt>
                <c:pt idx="10">
                  <c:v>-3.0000000000000002E-2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A6-CB43-A610-EEF7C49179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9408384"/>
        <c:axId val="149410560"/>
      </c:areaChart>
      <c:catAx>
        <c:axId val="1494083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/>
                  <a:t>River Width (m)</a:t>
                </a:r>
              </a:p>
            </c:rich>
          </c:tx>
          <c:layout>
            <c:manualLayout>
              <c:xMode val="edge"/>
              <c:yMode val="edge"/>
              <c:x val="0.41795451352231422"/>
              <c:y val="6.5661890814214821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out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410560"/>
        <c:crosses val="autoZero"/>
        <c:auto val="1"/>
        <c:lblAlgn val="ctr"/>
        <c:lblOffset val="100"/>
        <c:noMultiLvlLbl val="0"/>
      </c:catAx>
      <c:valAx>
        <c:axId val="14941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/>
                  <a:t>River Depth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4083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91128222296618"/>
          <c:y val="0.15031924638290994"/>
          <c:w val="0.88065915215678314"/>
          <c:h val="0.80514343337222338"/>
        </c:manualLayout>
      </c:layout>
      <c:lineChart>
        <c:grouping val="standard"/>
        <c:varyColors val="0"/>
        <c:ser>
          <c:idx val="0"/>
          <c:order val="0"/>
          <c:tx>
            <c:strRef>
              <c:f>'River Gradient'!$C$1</c:f>
              <c:strCache>
                <c:ptCount val="1"/>
                <c:pt idx="0">
                  <c:v>Lower Course</c:v>
                </c:pt>
              </c:strCache>
            </c:strRef>
          </c:tx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'River Gradient'!$B$2:$B$12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'River Gradient'!$C$2:$C$12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-1.7000000000000005E-2</c:v>
                </c:pt>
                <c:pt idx="3">
                  <c:v>1.8000000000000006E-2</c:v>
                </c:pt>
                <c:pt idx="4">
                  <c:v>-1.7000000000000005E-2</c:v>
                </c:pt>
                <c:pt idx="5">
                  <c:v>1.8000000000000006E-2</c:v>
                </c:pt>
                <c:pt idx="6">
                  <c:v>1.8000000000000002E-2</c:v>
                </c:pt>
                <c:pt idx="7">
                  <c:v>0</c:v>
                </c:pt>
                <c:pt idx="8">
                  <c:v>3.500000000000001E-2</c:v>
                </c:pt>
                <c:pt idx="9">
                  <c:v>3.500000000000001E-2</c:v>
                </c:pt>
                <c:pt idx="10">
                  <c:v>-1.7000000000000005E-2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CE-9E40-9EF0-207A00ABA238}"/>
            </c:ext>
          </c:extLst>
        </c:ser>
        <c:ser>
          <c:idx val="1"/>
          <c:order val="1"/>
          <c:tx>
            <c:strRef>
              <c:f>'River Gradient'!$D$1</c:f>
              <c:strCache>
                <c:ptCount val="1"/>
                <c:pt idx="0">
                  <c:v>Upper Course</c:v>
                </c:pt>
              </c:strCache>
            </c:strRef>
          </c:tx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'River Gradient'!$B$2:$B$12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'River Gradient'!$D$2:$D$12</c:f>
              <c:numCache>
                <c:formatCode>General</c:formatCode>
                <c:ptCount val="11"/>
                <c:pt idx="0">
                  <c:v>0</c:v>
                </c:pt>
                <c:pt idx="1">
                  <c:v>-0.1</c:v>
                </c:pt>
                <c:pt idx="2">
                  <c:v>-0.17</c:v>
                </c:pt>
                <c:pt idx="3">
                  <c:v>-0.34000000000000008</c:v>
                </c:pt>
                <c:pt idx="4">
                  <c:v>-0.62000000000000011</c:v>
                </c:pt>
                <c:pt idx="5">
                  <c:v>-0.68000000000000016</c:v>
                </c:pt>
                <c:pt idx="6">
                  <c:v>-0.78</c:v>
                </c:pt>
                <c:pt idx="7">
                  <c:v>-0.78</c:v>
                </c:pt>
                <c:pt idx="8">
                  <c:v>-0.95000000000000007</c:v>
                </c:pt>
                <c:pt idx="9">
                  <c:v>-1.1000000000000001</c:v>
                </c:pt>
                <c:pt idx="10">
                  <c:v>-1.21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8CE-9E40-9EF0-207A00ABA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8446208"/>
        <c:axId val="148472960"/>
      </c:lineChart>
      <c:catAx>
        <c:axId val="1484462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 baseline="0"/>
                  <a:t>Length (m)</a:t>
                </a:r>
                <a:endParaRPr lang="en-IE"/>
              </a:p>
            </c:rich>
          </c:tx>
          <c:layout>
            <c:manualLayout>
              <c:xMode val="edge"/>
              <c:yMode val="edge"/>
              <c:x val="0.42815365596367072"/>
              <c:y val="0.1691558156032526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472960"/>
        <c:crosses val="autoZero"/>
        <c:auto val="1"/>
        <c:lblAlgn val="ctr"/>
        <c:lblOffset val="100"/>
        <c:noMultiLvlLbl val="0"/>
      </c:catAx>
      <c:valAx>
        <c:axId val="14847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446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54885872408384"/>
          <c:y val="0.78500296071338527"/>
          <c:w val="0.64056072928581931"/>
          <c:h val="0.12564798583547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41857850216497"/>
          <c:y val="0.19432888597258696"/>
          <c:w val="0.834386747588022"/>
          <c:h val="0.68999963546223408"/>
        </c:manualLayout>
      </c:layout>
      <c:areaChart>
        <c:grouping val="standard"/>
        <c:varyColors val="0"/>
        <c:ser>
          <c:idx val="0"/>
          <c:order val="0"/>
          <c:spPr>
            <a:pattFill prst="ltUp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cat>
            <c:numRef>
              <c:f>'River Channel Profile'!$B$12:$L$12</c:f>
              <c:numCache>
                <c:formatCode>General</c:formatCode>
                <c:ptCount val="11"/>
                <c:pt idx="0">
                  <c:v>0</c:v>
                </c:pt>
                <c:pt idx="1">
                  <c:v>0.66000000000000014</c:v>
                </c:pt>
                <c:pt idx="2">
                  <c:v>1.32</c:v>
                </c:pt>
                <c:pt idx="3">
                  <c:v>1.9800000000000002</c:v>
                </c:pt>
                <c:pt idx="4">
                  <c:v>2.64</c:v>
                </c:pt>
                <c:pt idx="5">
                  <c:v>3.3000000000000003</c:v>
                </c:pt>
                <c:pt idx="6">
                  <c:v>3.9600000000000004</c:v>
                </c:pt>
                <c:pt idx="7">
                  <c:v>4.6199999999999992</c:v>
                </c:pt>
                <c:pt idx="8">
                  <c:v>5.28</c:v>
                </c:pt>
                <c:pt idx="9">
                  <c:v>5.94</c:v>
                </c:pt>
                <c:pt idx="10">
                  <c:v>6.6</c:v>
                </c:pt>
              </c:numCache>
            </c:numRef>
          </c:cat>
          <c:val>
            <c:numRef>
              <c:f>'River Channel Profile'!$B$13:$L$13</c:f>
              <c:numCache>
                <c:formatCode>General</c:formatCode>
                <c:ptCount val="11"/>
                <c:pt idx="0">
                  <c:v>-3.0000000000000002E-2</c:v>
                </c:pt>
                <c:pt idx="1">
                  <c:v>-0.17</c:v>
                </c:pt>
                <c:pt idx="2">
                  <c:v>-0.22</c:v>
                </c:pt>
                <c:pt idx="3">
                  <c:v>-0.24000000000000002</c:v>
                </c:pt>
                <c:pt idx="4">
                  <c:v>-0.18000000000000002</c:v>
                </c:pt>
                <c:pt idx="5">
                  <c:v>-0.17</c:v>
                </c:pt>
                <c:pt idx="6">
                  <c:v>-0.21000000000000002</c:v>
                </c:pt>
                <c:pt idx="7">
                  <c:v>-0.31000000000000005</c:v>
                </c:pt>
                <c:pt idx="8">
                  <c:v>-0.30000000000000004</c:v>
                </c:pt>
                <c:pt idx="9">
                  <c:v>-0.11</c:v>
                </c:pt>
                <c:pt idx="10">
                  <c:v>-3.0000000000000002E-2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A6-CB43-A610-EEF7C49179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9408384"/>
        <c:axId val="149410560"/>
      </c:areaChart>
      <c:catAx>
        <c:axId val="1494083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/>
                  <a:t>River Width (m)</a:t>
                </a:r>
              </a:p>
            </c:rich>
          </c:tx>
          <c:layout>
            <c:manualLayout>
              <c:xMode val="edge"/>
              <c:yMode val="edge"/>
              <c:x val="0.41795451352231422"/>
              <c:y val="6.5661890814214821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out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410560"/>
        <c:crosses val="autoZero"/>
        <c:auto val="1"/>
        <c:lblAlgn val="ctr"/>
        <c:lblOffset val="100"/>
        <c:noMultiLvlLbl val="0"/>
      </c:catAx>
      <c:valAx>
        <c:axId val="14941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/>
                  <a:t>River Depth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4083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494925"/>
            <a:ext cx="10352405" cy="3180151"/>
          </a:xfrm>
        </p:spPr>
        <p:txBody>
          <a:bodyPr anchor="b"/>
          <a:lstStyle>
            <a:lvl1pPr algn="ctr">
              <a:defRPr sz="79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797715"/>
            <a:ext cx="9134475" cy="2205383"/>
          </a:xfrm>
        </p:spPr>
        <p:txBody>
          <a:bodyPr/>
          <a:lstStyle>
            <a:lvl1pPr marL="0" indent="0" algn="ctr">
              <a:buNone/>
              <a:defRPr sz="3197"/>
            </a:lvl1pPr>
            <a:lvl2pPr marL="608945" indent="0" algn="ctr">
              <a:buNone/>
              <a:defRPr sz="2664"/>
            </a:lvl2pPr>
            <a:lvl3pPr marL="1217889" indent="0" algn="ctr">
              <a:buNone/>
              <a:defRPr sz="2397"/>
            </a:lvl3pPr>
            <a:lvl4pPr marL="1826834" indent="0" algn="ctr">
              <a:buNone/>
              <a:defRPr sz="2131"/>
            </a:lvl4pPr>
            <a:lvl5pPr marL="2435779" indent="0" algn="ctr">
              <a:buNone/>
              <a:defRPr sz="2131"/>
            </a:lvl5pPr>
            <a:lvl6pPr marL="3044723" indent="0" algn="ctr">
              <a:buNone/>
              <a:defRPr sz="2131"/>
            </a:lvl6pPr>
            <a:lvl7pPr marL="3653668" indent="0" algn="ctr">
              <a:buNone/>
              <a:defRPr sz="2131"/>
            </a:lvl7pPr>
            <a:lvl8pPr marL="4262613" indent="0" algn="ctr">
              <a:buNone/>
              <a:defRPr sz="2131"/>
            </a:lvl8pPr>
            <a:lvl9pPr marL="4871557" indent="0" algn="ctr">
              <a:buNone/>
              <a:defRPr sz="213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47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56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15812" y="486326"/>
            <a:ext cx="2626162" cy="77410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328" y="486326"/>
            <a:ext cx="7726243" cy="774104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31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24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984" y="2277278"/>
            <a:ext cx="10504646" cy="3799687"/>
          </a:xfrm>
        </p:spPr>
        <p:txBody>
          <a:bodyPr anchor="b"/>
          <a:lstStyle>
            <a:lvl1pPr>
              <a:defRPr sz="79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984" y="6112912"/>
            <a:ext cx="10504646" cy="1998166"/>
          </a:xfrm>
        </p:spPr>
        <p:txBody>
          <a:bodyPr/>
          <a:lstStyle>
            <a:lvl1pPr marL="0" indent="0">
              <a:buNone/>
              <a:defRPr sz="3197">
                <a:solidFill>
                  <a:schemeClr val="tx1"/>
                </a:solidFill>
              </a:defRPr>
            </a:lvl1pPr>
            <a:lvl2pPr marL="608945" indent="0">
              <a:buNone/>
              <a:defRPr sz="2664">
                <a:solidFill>
                  <a:schemeClr val="tx1">
                    <a:tint val="75000"/>
                  </a:schemeClr>
                </a:solidFill>
              </a:defRPr>
            </a:lvl2pPr>
            <a:lvl3pPr marL="1217889" indent="0">
              <a:buNone/>
              <a:defRPr sz="2397">
                <a:solidFill>
                  <a:schemeClr val="tx1">
                    <a:tint val="75000"/>
                  </a:schemeClr>
                </a:solidFill>
              </a:defRPr>
            </a:lvl3pPr>
            <a:lvl4pPr marL="1826834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4pPr>
            <a:lvl5pPr marL="2435779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5pPr>
            <a:lvl6pPr marL="3044723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6pPr>
            <a:lvl7pPr marL="3653668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7pPr>
            <a:lvl8pPr marL="4262613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8pPr>
            <a:lvl9pPr marL="4871557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3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327" y="2431631"/>
            <a:ext cx="5176203" cy="57957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770" y="2431631"/>
            <a:ext cx="5176203" cy="57957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47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486328"/>
            <a:ext cx="10504646" cy="17655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915" y="2239216"/>
            <a:ext cx="5152414" cy="1097405"/>
          </a:xfrm>
        </p:spPr>
        <p:txBody>
          <a:bodyPr anchor="b"/>
          <a:lstStyle>
            <a:lvl1pPr marL="0" indent="0">
              <a:buNone/>
              <a:defRPr sz="3197" b="1"/>
            </a:lvl1pPr>
            <a:lvl2pPr marL="608945" indent="0">
              <a:buNone/>
              <a:defRPr sz="2664" b="1"/>
            </a:lvl2pPr>
            <a:lvl3pPr marL="1217889" indent="0">
              <a:buNone/>
              <a:defRPr sz="2397" b="1"/>
            </a:lvl3pPr>
            <a:lvl4pPr marL="1826834" indent="0">
              <a:buNone/>
              <a:defRPr sz="2131" b="1"/>
            </a:lvl4pPr>
            <a:lvl5pPr marL="2435779" indent="0">
              <a:buNone/>
              <a:defRPr sz="2131" b="1"/>
            </a:lvl5pPr>
            <a:lvl6pPr marL="3044723" indent="0">
              <a:buNone/>
              <a:defRPr sz="2131" b="1"/>
            </a:lvl6pPr>
            <a:lvl7pPr marL="3653668" indent="0">
              <a:buNone/>
              <a:defRPr sz="2131" b="1"/>
            </a:lvl7pPr>
            <a:lvl8pPr marL="4262613" indent="0">
              <a:buNone/>
              <a:defRPr sz="2131" b="1"/>
            </a:lvl8pPr>
            <a:lvl9pPr marL="4871557" indent="0">
              <a:buNone/>
              <a:defRPr sz="213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915" y="3336620"/>
            <a:ext cx="5152414" cy="49076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5771" y="2239216"/>
            <a:ext cx="5177789" cy="1097405"/>
          </a:xfrm>
        </p:spPr>
        <p:txBody>
          <a:bodyPr anchor="b"/>
          <a:lstStyle>
            <a:lvl1pPr marL="0" indent="0">
              <a:buNone/>
              <a:defRPr sz="3197" b="1"/>
            </a:lvl1pPr>
            <a:lvl2pPr marL="608945" indent="0">
              <a:buNone/>
              <a:defRPr sz="2664" b="1"/>
            </a:lvl2pPr>
            <a:lvl3pPr marL="1217889" indent="0">
              <a:buNone/>
              <a:defRPr sz="2397" b="1"/>
            </a:lvl3pPr>
            <a:lvl4pPr marL="1826834" indent="0">
              <a:buNone/>
              <a:defRPr sz="2131" b="1"/>
            </a:lvl4pPr>
            <a:lvl5pPr marL="2435779" indent="0">
              <a:buNone/>
              <a:defRPr sz="2131" b="1"/>
            </a:lvl5pPr>
            <a:lvl6pPr marL="3044723" indent="0">
              <a:buNone/>
              <a:defRPr sz="2131" b="1"/>
            </a:lvl6pPr>
            <a:lvl7pPr marL="3653668" indent="0">
              <a:buNone/>
              <a:defRPr sz="2131" b="1"/>
            </a:lvl7pPr>
            <a:lvl8pPr marL="4262613" indent="0">
              <a:buNone/>
              <a:defRPr sz="2131" b="1"/>
            </a:lvl8pPr>
            <a:lvl9pPr marL="4871557" indent="0">
              <a:buNone/>
              <a:defRPr sz="213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5771" y="3336620"/>
            <a:ext cx="5177789" cy="49076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868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8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6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7789" y="1315197"/>
            <a:ext cx="6165771" cy="6491398"/>
          </a:xfrm>
        </p:spPr>
        <p:txBody>
          <a:bodyPr/>
          <a:lstStyle>
            <a:lvl1pPr>
              <a:defRPr sz="4262"/>
            </a:lvl1pPr>
            <a:lvl2pPr>
              <a:defRPr sz="3729"/>
            </a:lvl2pPr>
            <a:lvl3pPr>
              <a:defRPr sz="3197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3"/>
            <a:ext cx="3928141" cy="5076823"/>
          </a:xfrm>
        </p:spPr>
        <p:txBody>
          <a:bodyPr/>
          <a:lstStyle>
            <a:lvl1pPr marL="0" indent="0">
              <a:buNone/>
              <a:defRPr sz="2131"/>
            </a:lvl1pPr>
            <a:lvl2pPr marL="608945" indent="0">
              <a:buNone/>
              <a:defRPr sz="1865"/>
            </a:lvl2pPr>
            <a:lvl3pPr marL="1217889" indent="0">
              <a:buNone/>
              <a:defRPr sz="1598"/>
            </a:lvl3pPr>
            <a:lvl4pPr marL="1826834" indent="0">
              <a:buNone/>
              <a:defRPr sz="1332"/>
            </a:lvl4pPr>
            <a:lvl5pPr marL="2435779" indent="0">
              <a:buNone/>
              <a:defRPr sz="1332"/>
            </a:lvl5pPr>
            <a:lvl6pPr marL="3044723" indent="0">
              <a:buNone/>
              <a:defRPr sz="1332"/>
            </a:lvl6pPr>
            <a:lvl7pPr marL="3653668" indent="0">
              <a:buNone/>
              <a:defRPr sz="1332"/>
            </a:lvl7pPr>
            <a:lvl8pPr marL="4262613" indent="0">
              <a:buNone/>
              <a:defRPr sz="1332"/>
            </a:lvl8pPr>
            <a:lvl9pPr marL="4871557" indent="0">
              <a:buNone/>
              <a:defRPr sz="133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88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6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7789" y="1315197"/>
            <a:ext cx="6165771" cy="6491398"/>
          </a:xfrm>
        </p:spPr>
        <p:txBody>
          <a:bodyPr anchor="t"/>
          <a:lstStyle>
            <a:lvl1pPr marL="0" indent="0">
              <a:buNone/>
              <a:defRPr sz="4262"/>
            </a:lvl1pPr>
            <a:lvl2pPr marL="608945" indent="0">
              <a:buNone/>
              <a:defRPr sz="3729"/>
            </a:lvl2pPr>
            <a:lvl3pPr marL="1217889" indent="0">
              <a:buNone/>
              <a:defRPr sz="3197"/>
            </a:lvl3pPr>
            <a:lvl4pPr marL="1826834" indent="0">
              <a:buNone/>
              <a:defRPr sz="2664"/>
            </a:lvl4pPr>
            <a:lvl5pPr marL="2435779" indent="0">
              <a:buNone/>
              <a:defRPr sz="2664"/>
            </a:lvl5pPr>
            <a:lvl6pPr marL="3044723" indent="0">
              <a:buNone/>
              <a:defRPr sz="2664"/>
            </a:lvl6pPr>
            <a:lvl7pPr marL="3653668" indent="0">
              <a:buNone/>
              <a:defRPr sz="2664"/>
            </a:lvl7pPr>
            <a:lvl8pPr marL="4262613" indent="0">
              <a:buNone/>
              <a:defRPr sz="2664"/>
            </a:lvl8pPr>
            <a:lvl9pPr marL="4871557" indent="0">
              <a:buNone/>
              <a:defRPr sz="266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3"/>
            <a:ext cx="3928141" cy="5076823"/>
          </a:xfrm>
        </p:spPr>
        <p:txBody>
          <a:bodyPr/>
          <a:lstStyle>
            <a:lvl1pPr marL="0" indent="0">
              <a:buNone/>
              <a:defRPr sz="2131"/>
            </a:lvl1pPr>
            <a:lvl2pPr marL="608945" indent="0">
              <a:buNone/>
              <a:defRPr sz="1865"/>
            </a:lvl2pPr>
            <a:lvl3pPr marL="1217889" indent="0">
              <a:buNone/>
              <a:defRPr sz="1598"/>
            </a:lvl3pPr>
            <a:lvl4pPr marL="1826834" indent="0">
              <a:buNone/>
              <a:defRPr sz="1332"/>
            </a:lvl4pPr>
            <a:lvl5pPr marL="2435779" indent="0">
              <a:buNone/>
              <a:defRPr sz="1332"/>
            </a:lvl5pPr>
            <a:lvl6pPr marL="3044723" indent="0">
              <a:buNone/>
              <a:defRPr sz="1332"/>
            </a:lvl6pPr>
            <a:lvl7pPr marL="3653668" indent="0">
              <a:buNone/>
              <a:defRPr sz="1332"/>
            </a:lvl7pPr>
            <a:lvl8pPr marL="4262613" indent="0">
              <a:buNone/>
              <a:defRPr sz="1332"/>
            </a:lvl8pPr>
            <a:lvl9pPr marL="4871557" indent="0">
              <a:buNone/>
              <a:defRPr sz="133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08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327" y="486328"/>
            <a:ext cx="10504646" cy="1765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327" y="2431631"/>
            <a:ext cx="10504646" cy="5795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327" y="8466307"/>
            <a:ext cx="2740343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4393" y="8466307"/>
            <a:ext cx="4110514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1630" y="8466307"/>
            <a:ext cx="2740343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37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217889" rtl="0" eaLnBrk="1" latinLnBrk="0" hangingPunct="1">
        <a:lnSpc>
          <a:spcPct val="90000"/>
        </a:lnSpc>
        <a:spcBef>
          <a:spcPct val="0"/>
        </a:spcBef>
        <a:buNone/>
        <a:defRPr sz="5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472" indent="-304472" algn="l" defTabSz="1217889" rtl="0" eaLnBrk="1" latinLnBrk="0" hangingPunct="1">
        <a:lnSpc>
          <a:spcPct val="90000"/>
        </a:lnSpc>
        <a:spcBef>
          <a:spcPts val="1332"/>
        </a:spcBef>
        <a:buFont typeface="Arial" panose="020B0604020202020204" pitchFamily="34" charset="0"/>
        <a:buChar char="•"/>
        <a:defRPr sz="3729" kern="1200">
          <a:solidFill>
            <a:schemeClr val="tx1"/>
          </a:solidFill>
          <a:latin typeface="+mn-lt"/>
          <a:ea typeface="+mn-ea"/>
          <a:cs typeface="+mn-cs"/>
        </a:defRPr>
      </a:lvl1pPr>
      <a:lvl2pPr marL="913417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3197" kern="1200">
          <a:solidFill>
            <a:schemeClr val="tx1"/>
          </a:solidFill>
          <a:latin typeface="+mn-lt"/>
          <a:ea typeface="+mn-ea"/>
          <a:cs typeface="+mn-cs"/>
        </a:defRPr>
      </a:lvl2pPr>
      <a:lvl3pPr marL="1522362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3pPr>
      <a:lvl4pPr marL="2131306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740251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349196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958140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567085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5176030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1pPr>
      <a:lvl2pPr marL="608945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2pPr>
      <a:lvl3pPr marL="1217889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826834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435779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044723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653668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262613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4871557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Zaoblený obdélník 37"/>
          <p:cNvSpPr/>
          <p:nvPr/>
        </p:nvSpPr>
        <p:spPr>
          <a:xfrm>
            <a:off x="3989089" y="223390"/>
            <a:ext cx="3377420" cy="38575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1" b="12661"/>
          <a:stretch/>
        </p:blipFill>
        <p:spPr>
          <a:xfrm>
            <a:off x="3931086" y="4222962"/>
            <a:ext cx="3544161" cy="191683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786996" y="379629"/>
            <a:ext cx="3590338" cy="1405062"/>
          </a:xfrm>
        </p:spPr>
        <p:txBody>
          <a:bodyPr>
            <a:noAutofit/>
          </a:bodyPr>
          <a:lstStyle/>
          <a:p>
            <a:r>
              <a:rPr lang="cs-CZ" sz="5138" b="1" dirty="0">
                <a:solidFill>
                  <a:srgbClr val="002060"/>
                </a:solidFill>
              </a:rPr>
              <a:t>RIVER EROSION</a:t>
            </a:r>
            <a:endParaRPr lang="en-US" sz="5138" b="1" dirty="0">
              <a:solidFill>
                <a:srgbClr val="00206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41543" y="4445117"/>
            <a:ext cx="1974787" cy="359160"/>
          </a:xfrm>
        </p:spPr>
        <p:txBody>
          <a:bodyPr vert="horz" lIns="34250" tIns="34250" rIns="34250" bIns="34250" rtlCol="0">
            <a:noAutofit/>
          </a:bodyPr>
          <a:lstStyle/>
          <a:p>
            <a:r>
              <a:rPr lang="en-US" sz="2283" dirty="0">
                <a:solidFill>
                  <a:srgbClr val="0070C0"/>
                </a:solidFill>
              </a:rPr>
              <a:t>River Banks</a:t>
            </a: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765413" y="6343866"/>
            <a:ext cx="3615985" cy="474183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83" dirty="0">
                <a:solidFill>
                  <a:srgbClr val="0070C0"/>
                </a:solidFill>
              </a:rPr>
              <a:t>Bedload Rock Shape &amp; Size</a:t>
            </a: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670648" y="4903648"/>
            <a:ext cx="2926069" cy="843085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56" indent="-27185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Steeper slope of the bank indicates vertical erosion (V-shaped valley)</a:t>
            </a:r>
          </a:p>
          <a:p>
            <a:pPr algn="l">
              <a:spcBef>
                <a:spcPts val="571"/>
              </a:spcBef>
            </a:pPr>
            <a:r>
              <a:rPr lang="en-US" sz="1600" dirty="0"/>
              <a:t>Clinometer </a:t>
            </a:r>
          </a:p>
          <a:p>
            <a:pPr algn="l"/>
            <a:endParaRPr lang="en-US" sz="1332" dirty="0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612868" y="7930023"/>
            <a:ext cx="4190049" cy="760588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56" indent="-27185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Larger and more angular rocks have more capacity to cause vertical erosion by abrasion</a:t>
            </a:r>
          </a:p>
          <a:p>
            <a:pPr marL="271856" indent="-27185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Rocks get smaller and more round farther downstream</a:t>
            </a:r>
          </a:p>
          <a:p>
            <a:pPr algn="l"/>
            <a:endParaRPr lang="en-US" sz="1332" dirty="0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737835" y="1584430"/>
            <a:ext cx="7231969" cy="38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995" tIns="43498" rIns="86995" bIns="4349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916"/>
          </a:p>
        </p:txBody>
      </p:sp>
      <p:grpSp>
        <p:nvGrpSpPr>
          <p:cNvPr id="34" name="Skupina 33"/>
          <p:cNvGrpSpPr/>
          <p:nvPr/>
        </p:nvGrpSpPr>
        <p:grpSpPr>
          <a:xfrm>
            <a:off x="595226" y="663233"/>
            <a:ext cx="2959598" cy="3041837"/>
            <a:chOff x="1044084" y="542142"/>
            <a:chExt cx="3110819" cy="3197259"/>
          </a:xfrm>
        </p:grpSpPr>
        <p:graphicFrame>
          <p:nvGraphicFramePr>
            <p:cNvPr id="16" name="Chart 7"/>
            <p:cNvGraphicFramePr/>
            <p:nvPr>
              <p:extLst>
                <p:ext uri="{D42A27DB-BD31-4B8C-83A1-F6EECF244321}">
                  <p14:modId xmlns:p14="http://schemas.microsoft.com/office/powerpoint/2010/main" val="3617614612"/>
                </p:ext>
              </p:extLst>
            </p:nvPr>
          </p:nvGraphicFramePr>
          <p:xfrm>
            <a:off x="1044084" y="966529"/>
            <a:ext cx="2987000" cy="1395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33" name="Skupina 32"/>
            <p:cNvGrpSpPr/>
            <p:nvPr/>
          </p:nvGrpSpPr>
          <p:grpSpPr>
            <a:xfrm>
              <a:off x="1062627" y="542142"/>
              <a:ext cx="3092276" cy="3197259"/>
              <a:chOff x="1062627" y="542142"/>
              <a:chExt cx="3092276" cy="3197259"/>
            </a:xfrm>
          </p:grpSpPr>
          <p:sp>
            <p:nvSpPr>
              <p:cNvPr id="9" name="Podnadpis 2"/>
              <p:cNvSpPr txBox="1">
                <a:spLocks/>
              </p:cNvSpPr>
              <p:nvPr/>
            </p:nvSpPr>
            <p:spPr>
              <a:xfrm>
                <a:off x="1062627" y="2503690"/>
                <a:ext cx="3092276" cy="1235711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Shows the angle at which water is flowing down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Steeper river is faster flowing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Contains waterfalls, rapids…</a:t>
                </a:r>
              </a:p>
              <a:p>
                <a:pPr algn="l">
                  <a:spcBef>
                    <a:spcPts val="571"/>
                  </a:spcBef>
                </a:pPr>
                <a:r>
                  <a:rPr lang="en-US" sz="1600" dirty="0"/>
                  <a:t>Clinometer</a:t>
                </a:r>
              </a:p>
              <a:p>
                <a:pPr algn="l"/>
                <a:endParaRPr lang="en-US" sz="1332" dirty="0"/>
              </a:p>
            </p:txBody>
          </p:sp>
          <p:sp>
            <p:nvSpPr>
              <p:cNvPr id="5" name="Podnadpis 2"/>
              <p:cNvSpPr txBox="1">
                <a:spLocks/>
              </p:cNvSpPr>
              <p:nvPr/>
            </p:nvSpPr>
            <p:spPr>
              <a:xfrm>
                <a:off x="1513207" y="542142"/>
                <a:ext cx="2075687" cy="345093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0"/>
                  </a:spcBef>
                </a:pPr>
                <a:r>
                  <a:rPr lang="cs-CZ" sz="2283" dirty="0">
                    <a:solidFill>
                      <a:srgbClr val="0070C0"/>
                    </a:solidFill>
                  </a:rPr>
                  <a:t>River Gradient</a:t>
                </a:r>
                <a:endParaRPr lang="en-US" sz="2283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32" name="Skupina 31"/>
          <p:cNvGrpSpPr/>
          <p:nvPr/>
        </p:nvGrpSpPr>
        <p:grpSpPr>
          <a:xfrm>
            <a:off x="7900538" y="887224"/>
            <a:ext cx="3729803" cy="2846102"/>
            <a:chOff x="6853131" y="1066126"/>
            <a:chExt cx="4031813" cy="2662876"/>
          </a:xfrm>
        </p:grpSpPr>
        <p:grpSp>
          <p:nvGrpSpPr>
            <p:cNvPr id="31" name="Skupina 30"/>
            <p:cNvGrpSpPr/>
            <p:nvPr/>
          </p:nvGrpSpPr>
          <p:grpSpPr>
            <a:xfrm>
              <a:off x="7023078" y="1066126"/>
              <a:ext cx="3861866" cy="2662876"/>
              <a:chOff x="7023078" y="1066126"/>
              <a:chExt cx="3861866" cy="2662876"/>
            </a:xfrm>
          </p:grpSpPr>
          <p:sp>
            <p:nvSpPr>
              <p:cNvPr id="6" name="Podnadpis 2"/>
              <p:cNvSpPr txBox="1">
                <a:spLocks/>
              </p:cNvSpPr>
              <p:nvPr/>
            </p:nvSpPr>
            <p:spPr>
              <a:xfrm>
                <a:off x="7447754" y="1066126"/>
                <a:ext cx="2715769" cy="498411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2283" dirty="0" err="1">
                    <a:solidFill>
                      <a:srgbClr val="0070C0"/>
                    </a:solidFill>
                  </a:rPr>
                  <a:t>Cross-section</a:t>
                </a:r>
                <a:r>
                  <a:rPr lang="cs-CZ" sz="2283" dirty="0">
                    <a:solidFill>
                      <a:srgbClr val="0070C0"/>
                    </a:solidFill>
                  </a:rPr>
                  <a:t> Profile</a:t>
                </a:r>
                <a:endParaRPr lang="en-US" sz="2283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0" name="Podnadpis 2"/>
              <p:cNvSpPr txBox="1">
                <a:spLocks/>
              </p:cNvSpPr>
              <p:nvPr/>
            </p:nvSpPr>
            <p:spPr>
              <a:xfrm>
                <a:off x="7023078" y="2768336"/>
                <a:ext cx="3861866" cy="960666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Width, depth and shape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The shape of cross-section shows if the erosion is vertical or lateral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Measurements used to calculate hydraulic radius which shows channels efficiency for transporting water</a:t>
                </a:r>
              </a:p>
              <a:p>
                <a:pPr algn="l">
                  <a:spcBef>
                    <a:spcPts val="571"/>
                  </a:spcBef>
                </a:pPr>
                <a:r>
                  <a:rPr lang="en-US" sz="1600" dirty="0"/>
                  <a:t>Transect tape, meter sticks, chain (rope)</a:t>
                </a:r>
              </a:p>
              <a:p>
                <a:pPr algn="l"/>
                <a:endParaRPr lang="en-US" sz="1332" dirty="0"/>
              </a:p>
            </p:txBody>
          </p:sp>
        </p:grpSp>
        <p:graphicFrame>
          <p:nvGraphicFramePr>
            <p:cNvPr id="18" name="Chart 10"/>
            <p:cNvGraphicFramePr/>
            <p:nvPr>
              <p:extLst>
                <p:ext uri="{D42A27DB-BD31-4B8C-83A1-F6EECF244321}">
                  <p14:modId xmlns:p14="http://schemas.microsoft.com/office/powerpoint/2010/main" val="569561319"/>
                </p:ext>
              </p:extLst>
            </p:nvPr>
          </p:nvGraphicFramePr>
          <p:xfrm>
            <a:off x="6853131" y="1498035"/>
            <a:ext cx="3905016" cy="12471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pic>
        <p:nvPicPr>
          <p:cNvPr id="20" name="Picture 1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0" t="29419" r="23996" b="20217"/>
          <a:stretch/>
        </p:blipFill>
        <p:spPr bwMode="auto">
          <a:xfrm>
            <a:off x="8088976" y="4572000"/>
            <a:ext cx="3324091" cy="11392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Content Placeholder 6" descr="Illustration comparing granular and blocky soils. Granular soil looks like &quot;cookie crumbs&quot; whereas blocky soil is broken into larger, angular peds. 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9" t="16454" r="3349" b="43247"/>
          <a:stretch/>
        </p:blipFill>
        <p:spPr>
          <a:xfrm>
            <a:off x="506627" y="6687012"/>
            <a:ext cx="4296290" cy="1224765"/>
          </a:xfrm>
          <a:prstGeom prst="rect">
            <a:avLst/>
          </a:prstGeom>
        </p:spPr>
      </p:pic>
      <p:grpSp>
        <p:nvGrpSpPr>
          <p:cNvPr id="36" name="Skupina 35"/>
          <p:cNvGrpSpPr/>
          <p:nvPr/>
        </p:nvGrpSpPr>
        <p:grpSpPr>
          <a:xfrm>
            <a:off x="5703167" y="6377280"/>
            <a:ext cx="6246848" cy="1846256"/>
            <a:chOff x="6983380" y="6923210"/>
            <a:chExt cx="6214300" cy="1940590"/>
          </a:xfrm>
        </p:grpSpPr>
        <p:grpSp>
          <p:nvGrpSpPr>
            <p:cNvPr id="35" name="Skupina 34"/>
            <p:cNvGrpSpPr/>
            <p:nvPr/>
          </p:nvGrpSpPr>
          <p:grpSpPr>
            <a:xfrm>
              <a:off x="9195152" y="6923210"/>
              <a:ext cx="4002528" cy="1647134"/>
              <a:chOff x="9195152" y="6923210"/>
              <a:chExt cx="4002528" cy="1647134"/>
            </a:xfrm>
          </p:grpSpPr>
          <p:sp>
            <p:nvSpPr>
              <p:cNvPr id="7" name="Podnadpis 2"/>
              <p:cNvSpPr txBox="1">
                <a:spLocks/>
              </p:cNvSpPr>
              <p:nvPr/>
            </p:nvSpPr>
            <p:spPr>
              <a:xfrm>
                <a:off x="9195152" y="6923210"/>
                <a:ext cx="2075688" cy="429669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indent="0" algn="ctr" defTabSz="1280160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2400">
                    <a:solidFill>
                      <a:srgbClr val="0070C0"/>
                    </a:solidFill>
                  </a:defRPr>
                </a:lvl1pPr>
                <a:lvl2pPr marL="64008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/>
                </a:lvl2pPr>
                <a:lvl3pPr marL="128016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/>
                </a:lvl3pPr>
                <a:lvl4pPr marL="192024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4pPr>
                <a:lvl5pPr marL="256032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5pPr>
                <a:lvl6pPr marL="320040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6pPr>
                <a:lvl7pPr marL="384048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7pPr>
                <a:lvl8pPr marL="448056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8pPr>
                <a:lvl9pPr marL="512064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9pPr>
              </a:lstStyle>
              <a:p>
                <a:r>
                  <a:rPr lang="cs-CZ" sz="2283" dirty="0"/>
                  <a:t>River </a:t>
                </a:r>
                <a:r>
                  <a:rPr lang="cs-CZ" sz="2283" dirty="0" err="1"/>
                  <a:t>Discharge</a:t>
                </a:r>
                <a:endParaRPr lang="en-US" sz="2283" dirty="0"/>
              </a:p>
            </p:txBody>
          </p:sp>
          <p:sp>
            <p:nvSpPr>
              <p:cNvPr id="14" name="Podnadpis 2"/>
              <p:cNvSpPr txBox="1">
                <a:spLocks/>
              </p:cNvSpPr>
              <p:nvPr/>
            </p:nvSpPr>
            <p:spPr>
              <a:xfrm>
                <a:off x="9476816" y="7352879"/>
                <a:ext cx="3720864" cy="1217465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spcBef>
                    <a:spcPts val="571"/>
                  </a:spcBef>
                </a:pPr>
                <a:r>
                  <a:rPr lang="en-US" sz="1600" dirty="0"/>
                  <a:t>= volume of water passing a point on the bank in 1 second (m3 / s)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Higher discharge shows that the river has more power for erosion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Use velocity to calculate</a:t>
                </a:r>
              </a:p>
              <a:p>
                <a:pPr algn="l">
                  <a:spcBef>
                    <a:spcPts val="571"/>
                  </a:spcBef>
                </a:pPr>
                <a:r>
                  <a:rPr lang="en-US" sz="1600" dirty="0"/>
                  <a:t>      Velocity </a:t>
                </a:r>
                <a:r>
                  <a:rPr lang="cs-CZ" sz="1600" dirty="0"/>
                  <a:t>= speed </a:t>
                </a:r>
                <a:r>
                  <a:rPr lang="cs-CZ" sz="1600" dirty="0" err="1"/>
                  <a:t>of</a:t>
                </a:r>
                <a:r>
                  <a:rPr lang="cs-CZ" sz="1600" dirty="0"/>
                  <a:t> </a:t>
                </a:r>
                <a:r>
                  <a:rPr lang="cs-CZ" sz="1600" dirty="0" err="1"/>
                  <a:t>water</a:t>
                </a:r>
                <a:r>
                  <a:rPr lang="cs-CZ" sz="1600" dirty="0"/>
                  <a:t> </a:t>
                </a:r>
                <a:r>
                  <a:rPr lang="cs-CZ" sz="1600" dirty="0" err="1"/>
                  <a:t>flow</a:t>
                </a:r>
                <a:r>
                  <a:rPr lang="cs-CZ" sz="1600" dirty="0"/>
                  <a:t> (m/s)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 err="1"/>
                  <a:t>Faster</a:t>
                </a:r>
                <a:r>
                  <a:rPr lang="cs-CZ" sz="1600" dirty="0"/>
                  <a:t> </a:t>
                </a:r>
                <a:r>
                  <a:rPr lang="cs-CZ" sz="1600" dirty="0" err="1"/>
                  <a:t>moving</a:t>
                </a:r>
                <a:r>
                  <a:rPr lang="cs-CZ" sz="1600" dirty="0"/>
                  <a:t> </a:t>
                </a:r>
                <a:r>
                  <a:rPr lang="cs-CZ" sz="1600" dirty="0" err="1"/>
                  <a:t>water</a:t>
                </a:r>
                <a:r>
                  <a:rPr lang="cs-CZ" sz="1600" dirty="0"/>
                  <a:t> </a:t>
                </a:r>
                <a:r>
                  <a:rPr lang="cs-CZ" sz="1600" dirty="0" err="1"/>
                  <a:t>is</a:t>
                </a:r>
                <a:r>
                  <a:rPr lang="cs-CZ" sz="1600" dirty="0"/>
                  <a:t> </a:t>
                </a:r>
                <a:r>
                  <a:rPr lang="cs-CZ" sz="1600" dirty="0" err="1"/>
                  <a:t>higher</a:t>
                </a:r>
                <a:r>
                  <a:rPr lang="cs-CZ" sz="1600" dirty="0"/>
                  <a:t> in </a:t>
                </a:r>
                <a:r>
                  <a:rPr lang="cs-CZ" sz="1600" dirty="0" err="1"/>
                  <a:t>energy</a:t>
                </a:r>
                <a:r>
                  <a:rPr lang="cs-CZ" sz="1600" dirty="0"/>
                  <a:t>, </a:t>
                </a:r>
                <a:r>
                  <a:rPr lang="en-US" sz="1600" dirty="0"/>
                  <a:t>which</a:t>
                </a:r>
                <a:r>
                  <a:rPr lang="cs-CZ" sz="1600" dirty="0"/>
                  <a:t> </a:t>
                </a:r>
                <a:r>
                  <a:rPr lang="cs-CZ" sz="1600" dirty="0" err="1"/>
                  <a:t>means</a:t>
                </a:r>
                <a:r>
                  <a:rPr lang="cs-CZ" sz="1600" dirty="0"/>
                  <a:t> more </a:t>
                </a:r>
                <a:r>
                  <a:rPr lang="cs-CZ" sz="1600" dirty="0" err="1"/>
                  <a:t>capable</a:t>
                </a:r>
                <a:r>
                  <a:rPr lang="cs-CZ" sz="1600" dirty="0"/>
                  <a:t> </a:t>
                </a:r>
                <a:r>
                  <a:rPr lang="cs-CZ" sz="1600" dirty="0" err="1"/>
                  <a:t>of</a:t>
                </a:r>
                <a:r>
                  <a:rPr lang="cs-CZ" sz="1600" dirty="0"/>
                  <a:t> </a:t>
                </a:r>
                <a:r>
                  <a:rPr lang="cs-CZ" sz="1600" dirty="0" err="1"/>
                  <a:t>erosion</a:t>
                </a:r>
                <a:endParaRPr lang="cs-CZ" sz="1600" dirty="0"/>
              </a:p>
              <a:p>
                <a:pPr marL="911936" lvl="1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endParaRPr lang="en-US" sz="772" dirty="0"/>
              </a:p>
            </p:txBody>
          </p:sp>
        </p:grpSp>
        <p:pic>
          <p:nvPicPr>
            <p:cNvPr id="22" name="Obrázek 2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07" r="31530" b="14999"/>
            <a:stretch/>
          </p:blipFill>
          <p:spPr>
            <a:xfrm>
              <a:off x="6983380" y="7562929"/>
              <a:ext cx="2085606" cy="1300871"/>
            </a:xfrm>
            <a:prstGeom prst="rect">
              <a:avLst/>
            </a:prstGeom>
          </p:spPr>
        </p:pic>
      </p:grpSp>
      <p:sp>
        <p:nvSpPr>
          <p:cNvPr id="25" name="Zaoblený obdélník 24"/>
          <p:cNvSpPr/>
          <p:nvPr/>
        </p:nvSpPr>
        <p:spPr>
          <a:xfrm>
            <a:off x="415946" y="4392022"/>
            <a:ext cx="3269601" cy="1574359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6" name="Zaoblený obdélník 25"/>
          <p:cNvSpPr/>
          <p:nvPr/>
        </p:nvSpPr>
        <p:spPr>
          <a:xfrm>
            <a:off x="362037" y="579158"/>
            <a:ext cx="3377420" cy="3514829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7" name="Zaoblený obdélník 26"/>
          <p:cNvSpPr/>
          <p:nvPr/>
        </p:nvSpPr>
        <p:spPr>
          <a:xfrm>
            <a:off x="7703669" y="827904"/>
            <a:ext cx="4059005" cy="5078626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8" name="Zaoblený obdélník 27"/>
          <p:cNvSpPr/>
          <p:nvPr/>
        </p:nvSpPr>
        <p:spPr>
          <a:xfrm>
            <a:off x="362037" y="6259031"/>
            <a:ext cx="4622959" cy="2728020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9" name="Zaoblený obdélník 28"/>
          <p:cNvSpPr/>
          <p:nvPr/>
        </p:nvSpPr>
        <p:spPr>
          <a:xfrm>
            <a:off x="5437208" y="6296098"/>
            <a:ext cx="6512807" cy="2687159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37" name="Podnadpis 2"/>
          <p:cNvSpPr txBox="1">
            <a:spLocks/>
          </p:cNvSpPr>
          <p:nvPr/>
        </p:nvSpPr>
        <p:spPr>
          <a:xfrm>
            <a:off x="4240923" y="1730249"/>
            <a:ext cx="2938687" cy="2391169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56" indent="-27185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en-US" sz="1713" dirty="0">
                <a:solidFill>
                  <a:srgbClr val="002060"/>
                </a:solidFill>
              </a:rPr>
              <a:t>The process</a:t>
            </a:r>
            <a:r>
              <a:rPr lang="cs-CZ" sz="1713" dirty="0">
                <a:solidFill>
                  <a:srgbClr val="002060"/>
                </a:solidFill>
              </a:rPr>
              <a:t>es</a:t>
            </a:r>
            <a:r>
              <a:rPr lang="en-US" sz="1713" dirty="0">
                <a:solidFill>
                  <a:srgbClr val="002060"/>
                </a:solidFill>
              </a:rPr>
              <a:t> of erosion shapes the landscape</a:t>
            </a:r>
            <a:endParaRPr lang="cs-CZ" sz="1713" dirty="0">
              <a:solidFill>
                <a:srgbClr val="002060"/>
              </a:solidFill>
            </a:endParaRPr>
          </a:p>
          <a:p>
            <a:pPr marL="271856" indent="-27185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13" dirty="0" err="1">
                <a:solidFill>
                  <a:srgbClr val="002060"/>
                </a:solidFill>
              </a:rPr>
              <a:t>The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water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erosion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shapes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the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valley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around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the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river</a:t>
            </a:r>
            <a:endParaRPr lang="en-US" sz="1713" dirty="0">
              <a:solidFill>
                <a:srgbClr val="002060"/>
              </a:solidFill>
            </a:endParaRPr>
          </a:p>
          <a:p>
            <a:pPr marL="271856" indent="-27185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en-US" sz="1713" dirty="0">
                <a:solidFill>
                  <a:srgbClr val="002060"/>
                </a:solidFill>
              </a:rPr>
              <a:t>The erosion at upper course of the river works different than erosion at the lower course</a:t>
            </a:r>
          </a:p>
        </p:txBody>
      </p:sp>
    </p:spTree>
    <p:extLst>
      <p:ext uri="{BB962C8B-B14F-4D97-AF65-F5344CB8AC3E}">
        <p14:creationId xmlns:p14="http://schemas.microsoft.com/office/powerpoint/2010/main" val="96960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Zaoblený obdélník 37"/>
          <p:cNvSpPr/>
          <p:nvPr/>
        </p:nvSpPr>
        <p:spPr>
          <a:xfrm>
            <a:off x="3989089" y="223390"/>
            <a:ext cx="3377420" cy="38575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1" b="12661"/>
          <a:stretch/>
        </p:blipFill>
        <p:spPr>
          <a:xfrm>
            <a:off x="3931086" y="4222962"/>
            <a:ext cx="3544161" cy="191683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786996" y="379629"/>
            <a:ext cx="3590338" cy="1405062"/>
          </a:xfrm>
        </p:spPr>
        <p:txBody>
          <a:bodyPr>
            <a:noAutofit/>
          </a:bodyPr>
          <a:lstStyle/>
          <a:p>
            <a:r>
              <a:rPr lang="cs-CZ" sz="5138" b="1" dirty="0">
                <a:solidFill>
                  <a:srgbClr val="002060"/>
                </a:solidFill>
              </a:rPr>
              <a:t>RIVER EROSION</a:t>
            </a:r>
            <a:endParaRPr lang="en-US" sz="5138" b="1" dirty="0">
              <a:solidFill>
                <a:srgbClr val="00206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41543" y="4445117"/>
            <a:ext cx="1974787" cy="359160"/>
          </a:xfrm>
        </p:spPr>
        <p:txBody>
          <a:bodyPr vert="horz" lIns="34250" tIns="34250" rIns="34250" bIns="34250" rtlCol="0">
            <a:noAutofit/>
          </a:bodyPr>
          <a:lstStyle/>
          <a:p>
            <a:r>
              <a:rPr lang="en-US" sz="2283" dirty="0">
                <a:solidFill>
                  <a:srgbClr val="0070C0"/>
                </a:solidFill>
              </a:rPr>
              <a:t>River Banks</a:t>
            </a: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765413" y="6343866"/>
            <a:ext cx="3615985" cy="474183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83" dirty="0">
                <a:solidFill>
                  <a:srgbClr val="0070C0"/>
                </a:solidFill>
              </a:rPr>
              <a:t>Bedload Rock Shape &amp; Size</a:t>
            </a: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670648" y="4903648"/>
            <a:ext cx="2926069" cy="843085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56" indent="-27185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Steeper slope of the bank indicates vertical erosion (V-shaped valley)</a:t>
            </a:r>
          </a:p>
          <a:p>
            <a:pPr algn="l">
              <a:spcBef>
                <a:spcPts val="571"/>
              </a:spcBef>
            </a:pPr>
            <a:r>
              <a:rPr lang="en-US" sz="1600" dirty="0"/>
              <a:t>Clinometer </a:t>
            </a:r>
          </a:p>
          <a:p>
            <a:pPr algn="l"/>
            <a:endParaRPr lang="en-US" sz="1332" dirty="0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612868" y="7930023"/>
            <a:ext cx="4190049" cy="760588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56" indent="-27185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Larger and more angular rocks have more capacity to cause vertical erosion by abrasion</a:t>
            </a:r>
          </a:p>
          <a:p>
            <a:pPr marL="271856" indent="-27185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Rocks get smaller and more round farther downstream</a:t>
            </a:r>
          </a:p>
          <a:p>
            <a:pPr algn="l"/>
            <a:endParaRPr lang="en-US" sz="1332" dirty="0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737835" y="1584430"/>
            <a:ext cx="7231969" cy="38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995" tIns="43498" rIns="86995" bIns="4349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916"/>
          </a:p>
        </p:txBody>
      </p:sp>
      <p:grpSp>
        <p:nvGrpSpPr>
          <p:cNvPr id="34" name="Skupina 33"/>
          <p:cNvGrpSpPr/>
          <p:nvPr/>
        </p:nvGrpSpPr>
        <p:grpSpPr>
          <a:xfrm>
            <a:off x="595226" y="663233"/>
            <a:ext cx="2959598" cy="3041837"/>
            <a:chOff x="1044084" y="542142"/>
            <a:chExt cx="3110819" cy="3197259"/>
          </a:xfrm>
        </p:grpSpPr>
        <p:graphicFrame>
          <p:nvGraphicFramePr>
            <p:cNvPr id="16" name="Chart 7"/>
            <p:cNvGraphicFramePr/>
            <p:nvPr>
              <p:extLst/>
            </p:nvPr>
          </p:nvGraphicFramePr>
          <p:xfrm>
            <a:off x="1044084" y="966529"/>
            <a:ext cx="2987000" cy="1395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33" name="Skupina 32"/>
            <p:cNvGrpSpPr/>
            <p:nvPr/>
          </p:nvGrpSpPr>
          <p:grpSpPr>
            <a:xfrm>
              <a:off x="1062627" y="542142"/>
              <a:ext cx="3092276" cy="3197259"/>
              <a:chOff x="1062627" y="542142"/>
              <a:chExt cx="3092276" cy="3197259"/>
            </a:xfrm>
          </p:grpSpPr>
          <p:sp>
            <p:nvSpPr>
              <p:cNvPr id="9" name="Podnadpis 2"/>
              <p:cNvSpPr txBox="1">
                <a:spLocks/>
              </p:cNvSpPr>
              <p:nvPr/>
            </p:nvSpPr>
            <p:spPr>
              <a:xfrm>
                <a:off x="1062627" y="2503690"/>
                <a:ext cx="3092276" cy="1235711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Shows the angle at which water is flowing down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Steeper river is faster flowing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Contains waterfalls, rapids…</a:t>
                </a:r>
              </a:p>
              <a:p>
                <a:pPr algn="l">
                  <a:spcBef>
                    <a:spcPts val="571"/>
                  </a:spcBef>
                </a:pPr>
                <a:r>
                  <a:rPr lang="en-US" sz="1600" dirty="0"/>
                  <a:t>Clinometer</a:t>
                </a:r>
              </a:p>
              <a:p>
                <a:pPr algn="l"/>
                <a:endParaRPr lang="en-US" sz="1332" dirty="0"/>
              </a:p>
            </p:txBody>
          </p:sp>
          <p:sp>
            <p:nvSpPr>
              <p:cNvPr id="5" name="Podnadpis 2"/>
              <p:cNvSpPr txBox="1">
                <a:spLocks/>
              </p:cNvSpPr>
              <p:nvPr/>
            </p:nvSpPr>
            <p:spPr>
              <a:xfrm>
                <a:off x="1513207" y="542142"/>
                <a:ext cx="2075687" cy="345093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0"/>
                  </a:spcBef>
                </a:pPr>
                <a:r>
                  <a:rPr lang="cs-CZ" sz="2283" dirty="0">
                    <a:solidFill>
                      <a:srgbClr val="0070C0"/>
                    </a:solidFill>
                  </a:rPr>
                  <a:t>River Gradient</a:t>
                </a:r>
                <a:endParaRPr lang="en-US" sz="2283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32" name="Skupina 31"/>
          <p:cNvGrpSpPr/>
          <p:nvPr/>
        </p:nvGrpSpPr>
        <p:grpSpPr>
          <a:xfrm>
            <a:off x="7900538" y="887224"/>
            <a:ext cx="3729803" cy="2846102"/>
            <a:chOff x="6853131" y="1066126"/>
            <a:chExt cx="4031813" cy="2662876"/>
          </a:xfrm>
        </p:grpSpPr>
        <p:grpSp>
          <p:nvGrpSpPr>
            <p:cNvPr id="31" name="Skupina 30"/>
            <p:cNvGrpSpPr/>
            <p:nvPr/>
          </p:nvGrpSpPr>
          <p:grpSpPr>
            <a:xfrm>
              <a:off x="7023078" y="1066126"/>
              <a:ext cx="3861866" cy="2662876"/>
              <a:chOff x="7023078" y="1066126"/>
              <a:chExt cx="3861866" cy="2662876"/>
            </a:xfrm>
          </p:grpSpPr>
          <p:sp>
            <p:nvSpPr>
              <p:cNvPr id="6" name="Podnadpis 2"/>
              <p:cNvSpPr txBox="1">
                <a:spLocks/>
              </p:cNvSpPr>
              <p:nvPr/>
            </p:nvSpPr>
            <p:spPr>
              <a:xfrm>
                <a:off x="7447754" y="1066126"/>
                <a:ext cx="2715769" cy="498411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2283" dirty="0" err="1">
                    <a:solidFill>
                      <a:srgbClr val="0070C0"/>
                    </a:solidFill>
                  </a:rPr>
                  <a:t>Cross-section</a:t>
                </a:r>
                <a:r>
                  <a:rPr lang="cs-CZ" sz="2283" dirty="0">
                    <a:solidFill>
                      <a:srgbClr val="0070C0"/>
                    </a:solidFill>
                  </a:rPr>
                  <a:t> Profile</a:t>
                </a:r>
                <a:endParaRPr lang="en-US" sz="2283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0" name="Podnadpis 2"/>
              <p:cNvSpPr txBox="1">
                <a:spLocks/>
              </p:cNvSpPr>
              <p:nvPr/>
            </p:nvSpPr>
            <p:spPr>
              <a:xfrm>
                <a:off x="7023078" y="2768336"/>
                <a:ext cx="3861866" cy="960666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Width, depth and shape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The shape of cross-section shows if the erosion is vertical or lateral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Measurements used to calculate hydraulic radius which shows channels efficiency for transporting water</a:t>
                </a:r>
              </a:p>
              <a:p>
                <a:pPr algn="l">
                  <a:spcBef>
                    <a:spcPts val="571"/>
                  </a:spcBef>
                </a:pPr>
                <a:r>
                  <a:rPr lang="en-US" sz="1600" dirty="0"/>
                  <a:t>Transect tape, meter sticks, chain (rope)</a:t>
                </a:r>
              </a:p>
              <a:p>
                <a:pPr algn="l"/>
                <a:endParaRPr lang="en-US" sz="1332" dirty="0"/>
              </a:p>
            </p:txBody>
          </p:sp>
        </p:grpSp>
        <p:graphicFrame>
          <p:nvGraphicFramePr>
            <p:cNvPr id="18" name="Chart 10"/>
            <p:cNvGraphicFramePr/>
            <p:nvPr>
              <p:extLst/>
            </p:nvPr>
          </p:nvGraphicFramePr>
          <p:xfrm>
            <a:off x="6853131" y="1498035"/>
            <a:ext cx="3905016" cy="12471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pic>
        <p:nvPicPr>
          <p:cNvPr id="20" name="Picture 1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0" t="29419" r="23996" b="20217"/>
          <a:stretch/>
        </p:blipFill>
        <p:spPr bwMode="auto">
          <a:xfrm>
            <a:off x="8088976" y="4572000"/>
            <a:ext cx="3324091" cy="11392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Content Placeholder 6" descr="Illustration comparing granular and blocky soils. Granular soil looks like &quot;cookie crumbs&quot; whereas blocky soil is broken into larger, angular peds. 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9" t="16454" r="3349" b="43247"/>
          <a:stretch/>
        </p:blipFill>
        <p:spPr>
          <a:xfrm>
            <a:off x="506627" y="6687012"/>
            <a:ext cx="4296290" cy="1224765"/>
          </a:xfrm>
          <a:prstGeom prst="rect">
            <a:avLst/>
          </a:prstGeom>
        </p:spPr>
      </p:pic>
      <p:grpSp>
        <p:nvGrpSpPr>
          <p:cNvPr id="36" name="Skupina 35"/>
          <p:cNvGrpSpPr/>
          <p:nvPr/>
        </p:nvGrpSpPr>
        <p:grpSpPr>
          <a:xfrm>
            <a:off x="5703167" y="6377280"/>
            <a:ext cx="6246848" cy="1846256"/>
            <a:chOff x="6983380" y="6923210"/>
            <a:chExt cx="6214300" cy="1940590"/>
          </a:xfrm>
        </p:grpSpPr>
        <p:grpSp>
          <p:nvGrpSpPr>
            <p:cNvPr id="35" name="Skupina 34"/>
            <p:cNvGrpSpPr/>
            <p:nvPr/>
          </p:nvGrpSpPr>
          <p:grpSpPr>
            <a:xfrm>
              <a:off x="9195152" y="6923210"/>
              <a:ext cx="4002528" cy="1647134"/>
              <a:chOff x="9195152" y="6923210"/>
              <a:chExt cx="4002528" cy="1647134"/>
            </a:xfrm>
          </p:grpSpPr>
          <p:sp>
            <p:nvSpPr>
              <p:cNvPr id="7" name="Podnadpis 2"/>
              <p:cNvSpPr txBox="1">
                <a:spLocks/>
              </p:cNvSpPr>
              <p:nvPr/>
            </p:nvSpPr>
            <p:spPr>
              <a:xfrm>
                <a:off x="9195152" y="6923210"/>
                <a:ext cx="2075688" cy="429669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indent="0" algn="ctr" defTabSz="1280160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2400">
                    <a:solidFill>
                      <a:srgbClr val="0070C0"/>
                    </a:solidFill>
                  </a:defRPr>
                </a:lvl1pPr>
                <a:lvl2pPr marL="64008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/>
                </a:lvl2pPr>
                <a:lvl3pPr marL="128016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/>
                </a:lvl3pPr>
                <a:lvl4pPr marL="192024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4pPr>
                <a:lvl5pPr marL="256032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5pPr>
                <a:lvl6pPr marL="320040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6pPr>
                <a:lvl7pPr marL="384048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7pPr>
                <a:lvl8pPr marL="448056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8pPr>
                <a:lvl9pPr marL="5120640" indent="0" algn="ctr" defTabSz="1280160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/>
                </a:lvl9pPr>
              </a:lstStyle>
              <a:p>
                <a:r>
                  <a:rPr lang="cs-CZ" sz="2283" dirty="0"/>
                  <a:t>River </a:t>
                </a:r>
                <a:r>
                  <a:rPr lang="cs-CZ" sz="2283" dirty="0" err="1"/>
                  <a:t>Discharge</a:t>
                </a:r>
                <a:endParaRPr lang="en-US" sz="2283" dirty="0"/>
              </a:p>
            </p:txBody>
          </p:sp>
          <p:sp>
            <p:nvSpPr>
              <p:cNvPr id="14" name="Podnadpis 2"/>
              <p:cNvSpPr txBox="1">
                <a:spLocks/>
              </p:cNvSpPr>
              <p:nvPr/>
            </p:nvSpPr>
            <p:spPr>
              <a:xfrm>
                <a:off x="9476816" y="7352879"/>
                <a:ext cx="3720864" cy="1217465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spcBef>
                    <a:spcPts val="571"/>
                  </a:spcBef>
                </a:pPr>
                <a:r>
                  <a:rPr lang="en-US" sz="1600" dirty="0"/>
                  <a:t>= volume of water passing a point on the bank in 1 second (m3 / s)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Higher discharge shows that the river has more power for erosion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Use velocity to calculate</a:t>
                </a:r>
              </a:p>
              <a:p>
                <a:pPr algn="l">
                  <a:spcBef>
                    <a:spcPts val="571"/>
                  </a:spcBef>
                </a:pPr>
                <a:r>
                  <a:rPr lang="en-US" sz="1600" dirty="0"/>
                  <a:t>      Velocity </a:t>
                </a:r>
                <a:r>
                  <a:rPr lang="cs-CZ" sz="1600" dirty="0"/>
                  <a:t>= speed </a:t>
                </a:r>
                <a:r>
                  <a:rPr lang="cs-CZ" sz="1600" dirty="0" err="1"/>
                  <a:t>of</a:t>
                </a:r>
                <a:r>
                  <a:rPr lang="cs-CZ" sz="1600" dirty="0"/>
                  <a:t> </a:t>
                </a:r>
                <a:r>
                  <a:rPr lang="cs-CZ" sz="1600" dirty="0" err="1"/>
                  <a:t>water</a:t>
                </a:r>
                <a:r>
                  <a:rPr lang="cs-CZ" sz="1600" dirty="0"/>
                  <a:t> </a:t>
                </a:r>
                <a:r>
                  <a:rPr lang="cs-CZ" sz="1600" dirty="0" err="1"/>
                  <a:t>flow</a:t>
                </a:r>
                <a:r>
                  <a:rPr lang="cs-CZ" sz="1600" dirty="0"/>
                  <a:t> (m/s)</a:t>
                </a:r>
              </a:p>
              <a:p>
                <a:pPr marL="271856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 err="1"/>
                  <a:t>Faster</a:t>
                </a:r>
                <a:r>
                  <a:rPr lang="cs-CZ" sz="1600" dirty="0"/>
                  <a:t> </a:t>
                </a:r>
                <a:r>
                  <a:rPr lang="cs-CZ" sz="1600" dirty="0" err="1"/>
                  <a:t>moving</a:t>
                </a:r>
                <a:r>
                  <a:rPr lang="cs-CZ" sz="1600" dirty="0"/>
                  <a:t> </a:t>
                </a:r>
                <a:r>
                  <a:rPr lang="cs-CZ" sz="1600" dirty="0" err="1"/>
                  <a:t>water</a:t>
                </a:r>
                <a:r>
                  <a:rPr lang="cs-CZ" sz="1600" dirty="0"/>
                  <a:t> </a:t>
                </a:r>
                <a:r>
                  <a:rPr lang="cs-CZ" sz="1600" dirty="0" err="1"/>
                  <a:t>is</a:t>
                </a:r>
                <a:r>
                  <a:rPr lang="cs-CZ" sz="1600" dirty="0"/>
                  <a:t> </a:t>
                </a:r>
                <a:r>
                  <a:rPr lang="cs-CZ" sz="1600" dirty="0" err="1"/>
                  <a:t>higher</a:t>
                </a:r>
                <a:r>
                  <a:rPr lang="cs-CZ" sz="1600" dirty="0"/>
                  <a:t> in </a:t>
                </a:r>
                <a:r>
                  <a:rPr lang="cs-CZ" sz="1600" dirty="0" err="1"/>
                  <a:t>energy</a:t>
                </a:r>
                <a:r>
                  <a:rPr lang="cs-CZ" sz="1600" dirty="0"/>
                  <a:t>, </a:t>
                </a:r>
                <a:r>
                  <a:rPr lang="en-US" sz="1600" dirty="0"/>
                  <a:t>which</a:t>
                </a:r>
                <a:r>
                  <a:rPr lang="cs-CZ" sz="1600" dirty="0"/>
                  <a:t> </a:t>
                </a:r>
                <a:r>
                  <a:rPr lang="cs-CZ" sz="1600" dirty="0" err="1"/>
                  <a:t>means</a:t>
                </a:r>
                <a:r>
                  <a:rPr lang="cs-CZ" sz="1600" dirty="0"/>
                  <a:t> more </a:t>
                </a:r>
                <a:r>
                  <a:rPr lang="cs-CZ" sz="1600" dirty="0" err="1"/>
                  <a:t>capable</a:t>
                </a:r>
                <a:r>
                  <a:rPr lang="cs-CZ" sz="1600" dirty="0"/>
                  <a:t> </a:t>
                </a:r>
                <a:r>
                  <a:rPr lang="cs-CZ" sz="1600" dirty="0" err="1"/>
                  <a:t>of</a:t>
                </a:r>
                <a:r>
                  <a:rPr lang="cs-CZ" sz="1600" dirty="0"/>
                  <a:t> </a:t>
                </a:r>
                <a:r>
                  <a:rPr lang="cs-CZ" sz="1600" dirty="0" err="1"/>
                  <a:t>erosion</a:t>
                </a:r>
                <a:endParaRPr lang="cs-CZ" sz="1600" dirty="0"/>
              </a:p>
              <a:p>
                <a:pPr marL="911936" lvl="1" indent="-27185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endParaRPr lang="en-US" sz="772" dirty="0"/>
              </a:p>
            </p:txBody>
          </p:sp>
        </p:grpSp>
        <p:pic>
          <p:nvPicPr>
            <p:cNvPr id="22" name="Obrázek 2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07" r="31530" b="14999"/>
            <a:stretch/>
          </p:blipFill>
          <p:spPr>
            <a:xfrm>
              <a:off x="6983380" y="7562929"/>
              <a:ext cx="2085606" cy="1300871"/>
            </a:xfrm>
            <a:prstGeom prst="rect">
              <a:avLst/>
            </a:prstGeom>
          </p:spPr>
        </p:pic>
      </p:grpSp>
      <p:sp>
        <p:nvSpPr>
          <p:cNvPr id="25" name="Zaoblený obdélník 24"/>
          <p:cNvSpPr/>
          <p:nvPr/>
        </p:nvSpPr>
        <p:spPr>
          <a:xfrm>
            <a:off x="415946" y="4392022"/>
            <a:ext cx="3269601" cy="1574359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6" name="Zaoblený obdélník 25"/>
          <p:cNvSpPr/>
          <p:nvPr/>
        </p:nvSpPr>
        <p:spPr>
          <a:xfrm>
            <a:off x="362037" y="579158"/>
            <a:ext cx="3377420" cy="3514829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7" name="Zaoblený obdélník 26"/>
          <p:cNvSpPr/>
          <p:nvPr/>
        </p:nvSpPr>
        <p:spPr>
          <a:xfrm>
            <a:off x="7703669" y="827904"/>
            <a:ext cx="4059005" cy="5078626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8" name="Zaoblený obdélník 27"/>
          <p:cNvSpPr/>
          <p:nvPr/>
        </p:nvSpPr>
        <p:spPr>
          <a:xfrm>
            <a:off x="362037" y="6259031"/>
            <a:ext cx="4622959" cy="2728020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9" name="Zaoblený obdélník 28"/>
          <p:cNvSpPr/>
          <p:nvPr/>
        </p:nvSpPr>
        <p:spPr>
          <a:xfrm>
            <a:off x="5437208" y="6296098"/>
            <a:ext cx="6512807" cy="2687159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37" name="Podnadpis 2"/>
          <p:cNvSpPr txBox="1">
            <a:spLocks/>
          </p:cNvSpPr>
          <p:nvPr/>
        </p:nvSpPr>
        <p:spPr>
          <a:xfrm>
            <a:off x="4240923" y="1730249"/>
            <a:ext cx="2938687" cy="2391169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56" indent="-27185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en-US" sz="1713" dirty="0">
                <a:solidFill>
                  <a:srgbClr val="002060"/>
                </a:solidFill>
              </a:rPr>
              <a:t>The process</a:t>
            </a:r>
            <a:r>
              <a:rPr lang="cs-CZ" sz="1713" dirty="0">
                <a:solidFill>
                  <a:srgbClr val="002060"/>
                </a:solidFill>
              </a:rPr>
              <a:t>es</a:t>
            </a:r>
            <a:r>
              <a:rPr lang="en-US" sz="1713" dirty="0">
                <a:solidFill>
                  <a:srgbClr val="002060"/>
                </a:solidFill>
              </a:rPr>
              <a:t> of erosion shapes the landscape</a:t>
            </a:r>
            <a:endParaRPr lang="cs-CZ" sz="1713" dirty="0">
              <a:solidFill>
                <a:srgbClr val="002060"/>
              </a:solidFill>
            </a:endParaRPr>
          </a:p>
          <a:p>
            <a:pPr marL="271856" indent="-27185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13" dirty="0" err="1">
                <a:solidFill>
                  <a:srgbClr val="002060"/>
                </a:solidFill>
              </a:rPr>
              <a:t>The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water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erosion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shapes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the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valley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around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the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river</a:t>
            </a:r>
            <a:endParaRPr lang="en-US" sz="1713" dirty="0">
              <a:solidFill>
                <a:srgbClr val="002060"/>
              </a:solidFill>
            </a:endParaRPr>
          </a:p>
          <a:p>
            <a:pPr marL="271856" indent="-27185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en-US" sz="1713" dirty="0">
                <a:solidFill>
                  <a:srgbClr val="002060"/>
                </a:solidFill>
              </a:rPr>
              <a:t>The erosion at upper course of the river works different than erosion at the lower course</a:t>
            </a:r>
          </a:p>
        </p:txBody>
      </p:sp>
    </p:spTree>
    <p:extLst>
      <p:ext uri="{BB962C8B-B14F-4D97-AF65-F5344CB8AC3E}">
        <p14:creationId xmlns:p14="http://schemas.microsoft.com/office/powerpoint/2010/main" val="34739163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2987</TotalTime>
  <Words>432</Words>
  <Application>Microsoft Macintosh PowerPoint</Application>
  <PresentationFormat>Ledger Paper (11x17 in)</PresentationFormat>
  <Paragraphs>58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RIVER EROSION</vt:lpstr>
      <vt:lpstr>RIVER EROSION</vt:lpstr>
    </vt:vector>
  </TitlesOfParts>
  <Company/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EROSION</dc:title>
  <dc:creator>Bára Semeráková</dc:creator>
  <cp:lastModifiedBy>Microsoft Office User</cp:lastModifiedBy>
  <cp:revision>24</cp:revision>
  <cp:lastPrinted>2018-06-08T21:27:02Z</cp:lastPrinted>
  <dcterms:created xsi:type="dcterms:W3CDTF">2018-05-09T12:32:55Z</dcterms:created>
  <dcterms:modified xsi:type="dcterms:W3CDTF">2018-06-08T21:30:45Z</dcterms:modified>
</cp:coreProperties>
</file>