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79300" cy="9134475" type="ledger"/>
  <p:notesSz cx="6858000" cy="9144000"/>
  <p:defaultTextStyle>
    <a:defPPr>
      <a:defRPr lang="en-US"/>
    </a:defPPr>
    <a:lvl1pPr marL="0" algn="l" defTabSz="1022777" rtl="0" eaLnBrk="1" latinLnBrk="0" hangingPunct="1">
      <a:defRPr sz="2014" kern="1200">
        <a:solidFill>
          <a:schemeClr val="tx1"/>
        </a:solidFill>
        <a:latin typeface="+mn-lt"/>
        <a:ea typeface="+mn-ea"/>
        <a:cs typeface="+mn-cs"/>
      </a:defRPr>
    </a:lvl1pPr>
    <a:lvl2pPr marL="511389" algn="l" defTabSz="1022777" rtl="0" eaLnBrk="1" latinLnBrk="0" hangingPunct="1">
      <a:defRPr sz="2014" kern="1200">
        <a:solidFill>
          <a:schemeClr val="tx1"/>
        </a:solidFill>
        <a:latin typeface="+mn-lt"/>
        <a:ea typeface="+mn-ea"/>
        <a:cs typeface="+mn-cs"/>
      </a:defRPr>
    </a:lvl2pPr>
    <a:lvl3pPr marL="1022777" algn="l" defTabSz="1022777" rtl="0" eaLnBrk="1" latinLnBrk="0" hangingPunct="1">
      <a:defRPr sz="2014" kern="1200">
        <a:solidFill>
          <a:schemeClr val="tx1"/>
        </a:solidFill>
        <a:latin typeface="+mn-lt"/>
        <a:ea typeface="+mn-ea"/>
        <a:cs typeface="+mn-cs"/>
      </a:defRPr>
    </a:lvl3pPr>
    <a:lvl4pPr marL="1534167" algn="l" defTabSz="1022777" rtl="0" eaLnBrk="1" latinLnBrk="0" hangingPunct="1">
      <a:defRPr sz="2014" kern="1200">
        <a:solidFill>
          <a:schemeClr val="tx1"/>
        </a:solidFill>
        <a:latin typeface="+mn-lt"/>
        <a:ea typeface="+mn-ea"/>
        <a:cs typeface="+mn-cs"/>
      </a:defRPr>
    </a:lvl4pPr>
    <a:lvl5pPr marL="2045555" algn="l" defTabSz="1022777" rtl="0" eaLnBrk="1" latinLnBrk="0" hangingPunct="1">
      <a:defRPr sz="2014" kern="1200">
        <a:solidFill>
          <a:schemeClr val="tx1"/>
        </a:solidFill>
        <a:latin typeface="+mn-lt"/>
        <a:ea typeface="+mn-ea"/>
        <a:cs typeface="+mn-cs"/>
      </a:defRPr>
    </a:lvl5pPr>
    <a:lvl6pPr marL="2556944" algn="l" defTabSz="1022777" rtl="0" eaLnBrk="1" latinLnBrk="0" hangingPunct="1">
      <a:defRPr sz="2014" kern="1200">
        <a:solidFill>
          <a:schemeClr val="tx1"/>
        </a:solidFill>
        <a:latin typeface="+mn-lt"/>
        <a:ea typeface="+mn-ea"/>
        <a:cs typeface="+mn-cs"/>
      </a:defRPr>
    </a:lvl6pPr>
    <a:lvl7pPr marL="3068333" algn="l" defTabSz="1022777" rtl="0" eaLnBrk="1" latinLnBrk="0" hangingPunct="1">
      <a:defRPr sz="2014" kern="1200">
        <a:solidFill>
          <a:schemeClr val="tx1"/>
        </a:solidFill>
        <a:latin typeface="+mn-lt"/>
        <a:ea typeface="+mn-ea"/>
        <a:cs typeface="+mn-cs"/>
      </a:defRPr>
    </a:lvl7pPr>
    <a:lvl8pPr marL="3579721" algn="l" defTabSz="1022777" rtl="0" eaLnBrk="1" latinLnBrk="0" hangingPunct="1">
      <a:defRPr sz="2014" kern="1200">
        <a:solidFill>
          <a:schemeClr val="tx1"/>
        </a:solidFill>
        <a:latin typeface="+mn-lt"/>
        <a:ea typeface="+mn-ea"/>
        <a:cs typeface="+mn-cs"/>
      </a:defRPr>
    </a:lvl8pPr>
    <a:lvl9pPr marL="4091111" algn="l" defTabSz="1022777" rtl="0" eaLnBrk="1" latinLnBrk="0" hangingPunct="1">
      <a:defRPr sz="201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7">
          <p15:clr>
            <a:srgbClr val="A4A3A4"/>
          </p15:clr>
        </p15:guide>
        <p15:guide id="2" pos="38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7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776" y="224"/>
      </p:cViewPr>
      <p:guideLst>
        <p:guide orient="horz" pos="2877"/>
        <p:guide pos="38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448" y="1494925"/>
            <a:ext cx="10352405" cy="3180151"/>
          </a:xfrm>
        </p:spPr>
        <p:txBody>
          <a:bodyPr anchor="b"/>
          <a:lstStyle>
            <a:lvl1pPr algn="ctr">
              <a:defRPr sz="79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797715"/>
            <a:ext cx="9134475" cy="2205383"/>
          </a:xfrm>
        </p:spPr>
        <p:txBody>
          <a:bodyPr/>
          <a:lstStyle>
            <a:lvl1pPr marL="0" indent="0" algn="ctr">
              <a:buNone/>
              <a:defRPr sz="3197"/>
            </a:lvl1pPr>
            <a:lvl2pPr marL="608945" indent="0" algn="ctr">
              <a:buNone/>
              <a:defRPr sz="2664"/>
            </a:lvl2pPr>
            <a:lvl3pPr marL="1217889" indent="0" algn="ctr">
              <a:buNone/>
              <a:defRPr sz="2397"/>
            </a:lvl3pPr>
            <a:lvl4pPr marL="1826834" indent="0" algn="ctr">
              <a:buNone/>
              <a:defRPr sz="2131"/>
            </a:lvl4pPr>
            <a:lvl5pPr marL="2435779" indent="0" algn="ctr">
              <a:buNone/>
              <a:defRPr sz="2131"/>
            </a:lvl5pPr>
            <a:lvl6pPr marL="3044723" indent="0" algn="ctr">
              <a:buNone/>
              <a:defRPr sz="2131"/>
            </a:lvl6pPr>
            <a:lvl7pPr marL="3653668" indent="0" algn="ctr">
              <a:buNone/>
              <a:defRPr sz="2131"/>
            </a:lvl7pPr>
            <a:lvl8pPr marL="4262613" indent="0" algn="ctr">
              <a:buNone/>
              <a:defRPr sz="2131"/>
            </a:lvl8pPr>
            <a:lvl9pPr marL="4871557" indent="0" algn="ctr">
              <a:buNone/>
              <a:defRPr sz="213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6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25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2" y="486326"/>
            <a:ext cx="2626162" cy="7741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8" y="486326"/>
            <a:ext cx="7726243" cy="774104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1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2277278"/>
            <a:ext cx="10504646" cy="3799687"/>
          </a:xfrm>
        </p:spPr>
        <p:txBody>
          <a:bodyPr anchor="b"/>
          <a:lstStyle>
            <a:lvl1pPr>
              <a:defRPr sz="79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6112912"/>
            <a:ext cx="10504646" cy="1998166"/>
          </a:xfrm>
        </p:spPr>
        <p:txBody>
          <a:bodyPr/>
          <a:lstStyle>
            <a:lvl1pPr marL="0" indent="0">
              <a:buNone/>
              <a:defRPr sz="3197">
                <a:solidFill>
                  <a:schemeClr val="tx1"/>
                </a:solidFill>
              </a:defRPr>
            </a:lvl1pPr>
            <a:lvl2pPr marL="608945" indent="0">
              <a:buNone/>
              <a:defRPr sz="2664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397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2431631"/>
            <a:ext cx="5176203" cy="57957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2431631"/>
            <a:ext cx="5176203" cy="57957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3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486328"/>
            <a:ext cx="10504646" cy="17655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5" y="2239216"/>
            <a:ext cx="5152414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5" y="3336620"/>
            <a:ext cx="5152414" cy="490766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2239216"/>
            <a:ext cx="5177789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3336620"/>
            <a:ext cx="5177789" cy="490766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1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3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37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1315197"/>
            <a:ext cx="6165771" cy="6491398"/>
          </a:xfrm>
        </p:spPr>
        <p:txBody>
          <a:bodyPr/>
          <a:lstStyle>
            <a:lvl1pPr>
              <a:defRPr sz="4262"/>
            </a:lvl1pPr>
            <a:lvl2pPr>
              <a:defRPr sz="3729"/>
            </a:lvl2pPr>
            <a:lvl3pPr>
              <a:defRPr sz="3197"/>
            </a:lvl3pPr>
            <a:lvl4pPr>
              <a:defRPr sz="2664"/>
            </a:lvl4pPr>
            <a:lvl5pPr>
              <a:defRPr sz="2664"/>
            </a:lvl5pPr>
            <a:lvl6pPr>
              <a:defRPr sz="2664"/>
            </a:lvl6pPr>
            <a:lvl7pPr>
              <a:defRPr sz="2664"/>
            </a:lvl7pPr>
            <a:lvl8pPr>
              <a:defRPr sz="2664"/>
            </a:lvl8pPr>
            <a:lvl9pPr>
              <a:defRPr sz="266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75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7789" y="1315197"/>
            <a:ext cx="6165771" cy="6491398"/>
          </a:xfrm>
        </p:spPr>
        <p:txBody>
          <a:bodyPr anchor="t"/>
          <a:lstStyle>
            <a:lvl1pPr marL="0" indent="0">
              <a:buNone/>
              <a:defRPr sz="4262"/>
            </a:lvl1pPr>
            <a:lvl2pPr marL="608945" indent="0">
              <a:buNone/>
              <a:defRPr sz="3729"/>
            </a:lvl2pPr>
            <a:lvl3pPr marL="1217889" indent="0">
              <a:buNone/>
              <a:defRPr sz="3197"/>
            </a:lvl3pPr>
            <a:lvl4pPr marL="1826834" indent="0">
              <a:buNone/>
              <a:defRPr sz="2664"/>
            </a:lvl4pPr>
            <a:lvl5pPr marL="2435779" indent="0">
              <a:buNone/>
              <a:defRPr sz="2664"/>
            </a:lvl5pPr>
            <a:lvl6pPr marL="3044723" indent="0">
              <a:buNone/>
              <a:defRPr sz="2664"/>
            </a:lvl6pPr>
            <a:lvl7pPr marL="3653668" indent="0">
              <a:buNone/>
              <a:defRPr sz="2664"/>
            </a:lvl7pPr>
            <a:lvl8pPr marL="4262613" indent="0">
              <a:buNone/>
              <a:defRPr sz="2664"/>
            </a:lvl8pPr>
            <a:lvl9pPr marL="4871557" indent="0">
              <a:buNone/>
              <a:defRPr sz="26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0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486328"/>
            <a:ext cx="10504646" cy="176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2431631"/>
            <a:ext cx="10504646" cy="579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8466307"/>
            <a:ext cx="4110514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2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17889" rtl="0" eaLnBrk="1" latinLnBrk="0" hangingPunct="1">
        <a:lnSpc>
          <a:spcPct val="90000"/>
        </a:lnSpc>
        <a:spcBef>
          <a:spcPct val="0"/>
        </a:spcBef>
        <a:buNone/>
        <a:defRPr sz="5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472" indent="-304472" algn="l" defTabSz="1217889" rtl="0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29" kern="1200">
          <a:solidFill>
            <a:schemeClr val="tx1"/>
          </a:solidFill>
          <a:latin typeface="+mn-lt"/>
          <a:ea typeface="+mn-ea"/>
          <a:cs typeface="+mn-cs"/>
        </a:defRPr>
      </a:lvl1pPr>
      <a:lvl2pPr marL="913417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664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Content Placeholder 8" descr="Illustration of the equipment listed on this page"/>
          <p:cNvPicPr>
            <a:picLocks noGrp="1"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914" y="5503510"/>
            <a:ext cx="2630665" cy="3329241"/>
          </a:xfrm>
          <a:prstGeom prst="rect">
            <a:avLst/>
          </a:prstGeom>
        </p:spPr>
      </p:pic>
      <p:sp>
        <p:nvSpPr>
          <p:cNvPr id="38" name="Zaoblený obdélník 37"/>
          <p:cNvSpPr/>
          <p:nvPr/>
        </p:nvSpPr>
        <p:spPr>
          <a:xfrm>
            <a:off x="3855984" y="333275"/>
            <a:ext cx="4454232" cy="31054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6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24622" y="508592"/>
            <a:ext cx="4253901" cy="954379"/>
          </a:xfrm>
        </p:spPr>
        <p:txBody>
          <a:bodyPr>
            <a:noAutofit/>
          </a:bodyPr>
          <a:lstStyle/>
          <a:p>
            <a:r>
              <a:rPr lang="cs-CZ" sz="5139" b="1" dirty="0">
                <a:solidFill>
                  <a:srgbClr val="002060"/>
                </a:solidFill>
              </a:rPr>
              <a:t>WATER HEALTH</a:t>
            </a:r>
            <a:endParaRPr lang="en-US" sz="5139" b="1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343411" y="563127"/>
            <a:ext cx="1974787" cy="359160"/>
          </a:xfrm>
        </p:spPr>
        <p:txBody>
          <a:bodyPr vert="horz" lIns="34250" tIns="34250" rIns="34250" bIns="34250" rtlCol="0">
            <a:noAutofit/>
          </a:bodyPr>
          <a:lstStyle/>
          <a:p>
            <a:r>
              <a:rPr lang="cs-CZ" sz="2283" dirty="0" err="1">
                <a:solidFill>
                  <a:srgbClr val="0070C0"/>
                </a:solidFill>
              </a:rPr>
              <a:t>Conductivity</a:t>
            </a:r>
            <a:endParaRPr lang="en-US" sz="2283" dirty="0">
              <a:solidFill>
                <a:srgbClr val="0070C0"/>
              </a:solidFill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418672" y="6159556"/>
            <a:ext cx="766736" cy="474183"/>
          </a:xfrm>
          <a:prstGeom prst="rect">
            <a:avLst/>
          </a:prstGeom>
        </p:spPr>
        <p:txBody>
          <a:bodyPr vert="horz" lIns="34250" tIns="34250" rIns="34250" bIns="34250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70C0"/>
                </a:solidFill>
              </a:rPr>
              <a:t>pH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" name="Podnadpis 2"/>
          <p:cNvSpPr txBox="1">
            <a:spLocks/>
          </p:cNvSpPr>
          <p:nvPr/>
        </p:nvSpPr>
        <p:spPr>
          <a:xfrm>
            <a:off x="8715394" y="1017225"/>
            <a:ext cx="3207040" cy="1664345"/>
          </a:xfrm>
          <a:prstGeom prst="rect">
            <a:avLst/>
          </a:prstGeom>
        </p:spPr>
        <p:txBody>
          <a:bodyPr vert="horz" lIns="34250" tIns="34250" rIns="34250" bIns="34250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67" indent="-271867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en-US" sz="1522" dirty="0"/>
              <a:t>The concentration of salts and other impurities in the water</a:t>
            </a:r>
          </a:p>
          <a:p>
            <a:pPr marL="271867" indent="-271867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en-US" sz="1522" dirty="0"/>
              <a:t>Measures the amount of electricity (S) dissolved ions conduct through 1 cm of water</a:t>
            </a:r>
            <a:endParaRPr lang="cs-CZ" sz="1522" dirty="0"/>
          </a:p>
          <a:p>
            <a:pPr marL="271867" indent="-271867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en-US" sz="1522" dirty="0"/>
              <a:t>significant changes in conductivity can be an indication of pollution</a:t>
            </a:r>
            <a:r>
              <a:rPr lang="cs-CZ" sz="1522" dirty="0"/>
              <a:t>, such as </a:t>
            </a:r>
            <a:r>
              <a:rPr lang="cs-CZ" sz="1522" dirty="0" err="1"/>
              <a:t>oil</a:t>
            </a:r>
            <a:r>
              <a:rPr lang="cs-CZ" sz="1522" dirty="0"/>
              <a:t> </a:t>
            </a:r>
            <a:r>
              <a:rPr lang="cs-CZ" sz="1522" dirty="0" err="1"/>
              <a:t>spill</a:t>
            </a:r>
            <a:r>
              <a:rPr lang="cs-CZ" sz="1522" dirty="0"/>
              <a:t> </a:t>
            </a:r>
            <a:r>
              <a:rPr lang="cs-CZ" sz="1522" dirty="0" err="1"/>
              <a:t>or</a:t>
            </a:r>
            <a:r>
              <a:rPr lang="cs-CZ" sz="1522" dirty="0"/>
              <a:t> </a:t>
            </a:r>
            <a:r>
              <a:rPr lang="cs-CZ" sz="1522" dirty="0" err="1"/>
              <a:t>sewage</a:t>
            </a:r>
            <a:r>
              <a:rPr lang="cs-CZ" sz="1522" dirty="0"/>
              <a:t> </a:t>
            </a:r>
            <a:r>
              <a:rPr lang="cs-CZ" sz="1522" dirty="0" err="1"/>
              <a:t>water</a:t>
            </a:r>
            <a:endParaRPr lang="cs-CZ" sz="1522" dirty="0"/>
          </a:p>
          <a:p>
            <a:pPr algn="l">
              <a:spcBef>
                <a:spcPts val="571"/>
              </a:spcBef>
            </a:pPr>
            <a:r>
              <a:rPr lang="cs-CZ" sz="1522" dirty="0" err="1"/>
              <a:t>Electrical</a:t>
            </a:r>
            <a:r>
              <a:rPr lang="cs-CZ" sz="1522" dirty="0"/>
              <a:t> </a:t>
            </a:r>
            <a:r>
              <a:rPr lang="cs-CZ" sz="1522" dirty="0" err="1"/>
              <a:t>conductivity</a:t>
            </a:r>
            <a:r>
              <a:rPr lang="cs-CZ" sz="1522"/>
              <a:t> </a:t>
            </a:r>
            <a:r>
              <a:rPr lang="cs-CZ" sz="1522" dirty="0"/>
              <a:t>m</a:t>
            </a:r>
            <a:r>
              <a:rPr lang="cs-CZ" sz="1522"/>
              <a:t>eter</a:t>
            </a:r>
            <a:r>
              <a:rPr lang="cs-CZ" sz="1522" dirty="0"/>
              <a:t>/</a:t>
            </a:r>
            <a:r>
              <a:rPr lang="cs-CZ" sz="1522" dirty="0" err="1"/>
              <a:t>probe</a:t>
            </a:r>
            <a:r>
              <a:rPr lang="cs-CZ" sz="1522" dirty="0"/>
              <a:t>, </a:t>
            </a:r>
            <a:r>
              <a:rPr lang="en-US" sz="1522" dirty="0"/>
              <a:t>µS/cm</a:t>
            </a:r>
          </a:p>
          <a:p>
            <a:pPr algn="l"/>
            <a:endParaRPr lang="en-US" sz="1332" dirty="0"/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418673" y="6678000"/>
            <a:ext cx="4134477" cy="1457268"/>
          </a:xfrm>
          <a:prstGeom prst="rect">
            <a:avLst/>
          </a:prstGeom>
        </p:spPr>
        <p:txBody>
          <a:bodyPr vert="horz" lIns="34250" tIns="34250" rIns="34250" bIns="34250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67" indent="-271867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522" dirty="0"/>
              <a:t>O</a:t>
            </a:r>
            <a:r>
              <a:rPr lang="en-US" sz="1522" dirty="0" err="1"/>
              <a:t>rganisms</a:t>
            </a:r>
            <a:r>
              <a:rPr lang="en-US" sz="1522" dirty="0"/>
              <a:t> are sensitive to changes in water pH</a:t>
            </a:r>
            <a:r>
              <a:rPr lang="cs-CZ" sz="1522" dirty="0"/>
              <a:t>: </a:t>
            </a:r>
            <a:r>
              <a:rPr lang="en-US" sz="1522" dirty="0"/>
              <a:t>Most insects, amphibians and fish are absent in water bodies with pH below 4 (acidic) or above 10 (basic/alkaline)</a:t>
            </a:r>
            <a:endParaRPr lang="cs-CZ" sz="1522" dirty="0"/>
          </a:p>
          <a:p>
            <a:pPr marL="271867" indent="-271867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522" dirty="0"/>
              <a:t>A</a:t>
            </a:r>
            <a:r>
              <a:rPr lang="en-US" sz="1522" dirty="0" err="1"/>
              <a:t>ffects</a:t>
            </a:r>
            <a:r>
              <a:rPr lang="en-US" sz="1522" dirty="0"/>
              <a:t> </a:t>
            </a:r>
            <a:r>
              <a:rPr lang="cs-CZ" sz="1522" dirty="0" err="1"/>
              <a:t>how</a:t>
            </a:r>
            <a:r>
              <a:rPr lang="cs-CZ" sz="1522" dirty="0"/>
              <a:t> </a:t>
            </a:r>
            <a:r>
              <a:rPr lang="cs-CZ" sz="1522" dirty="0" err="1"/>
              <a:t>particles</a:t>
            </a:r>
            <a:r>
              <a:rPr lang="cs-CZ" sz="1522" dirty="0"/>
              <a:t> </a:t>
            </a:r>
            <a:r>
              <a:rPr lang="en-US" sz="1522" dirty="0"/>
              <a:t>dissolve in water and </a:t>
            </a:r>
            <a:r>
              <a:rPr lang="cs-CZ" sz="1522" dirty="0" err="1"/>
              <a:t>what</a:t>
            </a:r>
            <a:r>
              <a:rPr lang="cs-CZ" sz="1522" dirty="0"/>
              <a:t> </a:t>
            </a:r>
            <a:r>
              <a:rPr lang="en-US" sz="1522" dirty="0"/>
              <a:t>nutrients</a:t>
            </a:r>
            <a:r>
              <a:rPr lang="cs-CZ" sz="1522" dirty="0"/>
              <a:t> are </a:t>
            </a:r>
            <a:r>
              <a:rPr lang="cs-CZ" sz="1522" dirty="0" err="1"/>
              <a:t>available</a:t>
            </a:r>
            <a:r>
              <a:rPr lang="cs-CZ" sz="1522" dirty="0"/>
              <a:t> </a:t>
            </a:r>
            <a:r>
              <a:rPr lang="cs-CZ" sz="1522" dirty="0" err="1"/>
              <a:t>there</a:t>
            </a:r>
            <a:r>
              <a:rPr lang="cs-CZ" sz="1522" dirty="0"/>
              <a:t>, </a:t>
            </a:r>
            <a:r>
              <a:rPr lang="cs-CZ" sz="1522" dirty="0" err="1"/>
              <a:t>extreme</a:t>
            </a:r>
            <a:r>
              <a:rPr lang="cs-CZ" sz="1522" dirty="0"/>
              <a:t> pH </a:t>
            </a:r>
            <a:r>
              <a:rPr lang="cs-CZ" sz="1522" dirty="0" err="1"/>
              <a:t>can</a:t>
            </a:r>
            <a:r>
              <a:rPr lang="cs-CZ" sz="1522" dirty="0"/>
              <a:t> cause </a:t>
            </a:r>
            <a:r>
              <a:rPr lang="cs-CZ" sz="1522" dirty="0" err="1"/>
              <a:t>an</a:t>
            </a:r>
            <a:r>
              <a:rPr lang="cs-CZ" sz="1522" dirty="0"/>
              <a:t> </a:t>
            </a:r>
            <a:r>
              <a:rPr lang="cs-CZ" sz="1522" dirty="0" err="1"/>
              <a:t>increase</a:t>
            </a:r>
            <a:r>
              <a:rPr lang="cs-CZ" sz="1522" dirty="0"/>
              <a:t> </a:t>
            </a:r>
            <a:r>
              <a:rPr lang="cs-CZ" sz="1522" dirty="0" err="1"/>
              <a:t>of</a:t>
            </a:r>
            <a:r>
              <a:rPr lang="cs-CZ" sz="1522" dirty="0"/>
              <a:t> </a:t>
            </a:r>
            <a:r>
              <a:rPr lang="cs-CZ" sz="1522" dirty="0" err="1"/>
              <a:t>toxic</a:t>
            </a:r>
            <a:r>
              <a:rPr lang="cs-CZ" sz="1522" dirty="0"/>
              <a:t> </a:t>
            </a:r>
            <a:r>
              <a:rPr lang="cs-CZ" sz="1522" dirty="0" err="1"/>
              <a:t>materials</a:t>
            </a:r>
            <a:r>
              <a:rPr lang="cs-CZ" sz="1522" dirty="0"/>
              <a:t> in </a:t>
            </a:r>
            <a:r>
              <a:rPr lang="cs-CZ" sz="1522" dirty="0" err="1"/>
              <a:t>water</a:t>
            </a:r>
            <a:endParaRPr lang="en-US" sz="1522" dirty="0"/>
          </a:p>
          <a:p>
            <a:pPr algn="l">
              <a:spcBef>
                <a:spcPts val="571"/>
              </a:spcBef>
            </a:pPr>
            <a:r>
              <a:rPr lang="cs-CZ" sz="1522" dirty="0"/>
              <a:t>pH meter, </a:t>
            </a:r>
            <a:r>
              <a:rPr lang="cs-CZ" sz="1522" dirty="0" err="1"/>
              <a:t>litmus</a:t>
            </a:r>
            <a:r>
              <a:rPr lang="cs-CZ" sz="1522" dirty="0"/>
              <a:t> </a:t>
            </a:r>
            <a:r>
              <a:rPr lang="cs-CZ" sz="1522" dirty="0" err="1"/>
              <a:t>paper</a:t>
            </a:r>
            <a:endParaRPr lang="en-US" sz="1522" dirty="0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737835" y="1584430"/>
            <a:ext cx="7231969" cy="382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995" tIns="43498" rIns="86995" bIns="43498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916"/>
          </a:p>
        </p:txBody>
      </p:sp>
      <p:grpSp>
        <p:nvGrpSpPr>
          <p:cNvPr id="33" name="Skupina 32"/>
          <p:cNvGrpSpPr/>
          <p:nvPr/>
        </p:nvGrpSpPr>
        <p:grpSpPr>
          <a:xfrm>
            <a:off x="878886" y="2927260"/>
            <a:ext cx="2652036" cy="2015223"/>
            <a:chOff x="1181990" y="827240"/>
            <a:chExt cx="2787541" cy="2118191"/>
          </a:xfrm>
        </p:grpSpPr>
        <p:sp>
          <p:nvSpPr>
            <p:cNvPr id="9" name="Podnadpis 2"/>
            <p:cNvSpPr txBox="1">
              <a:spLocks/>
            </p:cNvSpPr>
            <p:nvPr/>
          </p:nvSpPr>
          <p:spPr>
            <a:xfrm>
              <a:off x="1181990" y="1583212"/>
              <a:ext cx="2787541" cy="1362219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71867" indent="-271867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522" dirty="0" err="1"/>
                <a:t>Relates</a:t>
              </a:r>
              <a:r>
                <a:rPr lang="cs-CZ" sz="1522" dirty="0"/>
                <a:t> to </a:t>
              </a:r>
              <a:r>
                <a:rPr lang="cs-CZ" sz="1522" dirty="0" err="1"/>
                <a:t>algae</a:t>
              </a:r>
              <a:r>
                <a:rPr lang="cs-CZ" sz="1522" dirty="0"/>
                <a:t> </a:t>
              </a:r>
              <a:r>
                <a:rPr lang="cs-CZ" sz="1522" dirty="0" err="1"/>
                <a:t>growth</a:t>
              </a:r>
              <a:r>
                <a:rPr lang="cs-CZ" sz="1522" dirty="0"/>
                <a:t> and </a:t>
              </a:r>
              <a:r>
                <a:rPr lang="cs-CZ" sz="1522" dirty="0" err="1"/>
                <a:t>blooms</a:t>
              </a:r>
              <a:r>
                <a:rPr lang="cs-CZ" sz="1522" dirty="0"/>
                <a:t> in </a:t>
              </a:r>
              <a:r>
                <a:rPr lang="cs-CZ" sz="1522" dirty="0" err="1"/>
                <a:t>summers</a:t>
              </a:r>
              <a:endParaRPr lang="cs-CZ" sz="1522" dirty="0"/>
            </a:p>
            <a:p>
              <a:pPr marL="271867" indent="-271867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522" dirty="0" err="1"/>
                <a:t>Increase</a:t>
              </a:r>
              <a:r>
                <a:rPr lang="cs-CZ" sz="1522" dirty="0"/>
                <a:t> </a:t>
              </a:r>
              <a:r>
                <a:rPr lang="cs-CZ" sz="1522" dirty="0" err="1"/>
                <a:t>or</a:t>
              </a:r>
              <a:r>
                <a:rPr lang="cs-CZ" sz="1522" dirty="0"/>
                <a:t> </a:t>
              </a:r>
              <a:r>
                <a:rPr lang="cs-CZ" sz="1522" dirty="0" err="1"/>
                <a:t>decrease</a:t>
              </a:r>
              <a:r>
                <a:rPr lang="cs-CZ" sz="1522" dirty="0"/>
                <a:t> in </a:t>
              </a:r>
              <a:r>
                <a:rPr lang="cs-CZ" sz="1522" dirty="0" err="1"/>
                <a:t>temperature</a:t>
              </a:r>
              <a:r>
                <a:rPr lang="cs-CZ" sz="1522" dirty="0"/>
                <a:t> </a:t>
              </a:r>
              <a:r>
                <a:rPr lang="cs-CZ" sz="1522" dirty="0" err="1"/>
                <a:t>impacts</a:t>
              </a:r>
              <a:r>
                <a:rPr lang="cs-CZ" sz="1522" dirty="0"/>
                <a:t> </a:t>
              </a:r>
              <a:r>
                <a:rPr lang="cs-CZ" sz="1522" dirty="0" err="1"/>
                <a:t>dissolved</a:t>
              </a:r>
              <a:r>
                <a:rPr lang="cs-CZ" sz="1522" dirty="0"/>
                <a:t> oxygen </a:t>
              </a:r>
              <a:r>
                <a:rPr lang="cs-CZ" sz="1522" dirty="0" err="1"/>
                <a:t>concentration</a:t>
              </a:r>
              <a:endParaRPr lang="en-US" sz="1522" dirty="0"/>
            </a:p>
            <a:p>
              <a:pPr algn="l">
                <a:spcBef>
                  <a:spcPts val="571"/>
                </a:spcBef>
              </a:pPr>
              <a:r>
                <a:rPr lang="cs-CZ" sz="1522" dirty="0" err="1"/>
                <a:t>Thermometer</a:t>
              </a:r>
              <a:r>
                <a:rPr lang="cs-CZ" sz="1522" dirty="0"/>
                <a:t>, °C / F</a:t>
              </a:r>
              <a:endParaRPr lang="en-US" sz="1522" dirty="0"/>
            </a:p>
            <a:p>
              <a:pPr algn="l"/>
              <a:endParaRPr lang="en-US" sz="1332" dirty="0"/>
            </a:p>
          </p:txBody>
        </p:sp>
        <p:sp>
          <p:nvSpPr>
            <p:cNvPr id="5" name="Podnadpis 2"/>
            <p:cNvSpPr txBox="1">
              <a:spLocks/>
            </p:cNvSpPr>
            <p:nvPr/>
          </p:nvSpPr>
          <p:spPr>
            <a:xfrm>
              <a:off x="1352454" y="827240"/>
              <a:ext cx="2075688" cy="345093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0"/>
                </a:spcBef>
              </a:pPr>
              <a:r>
                <a:rPr lang="cs-CZ" sz="2283" dirty="0" err="1">
                  <a:solidFill>
                    <a:srgbClr val="0070C0"/>
                  </a:solidFill>
                </a:rPr>
                <a:t>Water</a:t>
              </a:r>
              <a:r>
                <a:rPr lang="cs-CZ" sz="2283" dirty="0">
                  <a:solidFill>
                    <a:srgbClr val="0070C0"/>
                  </a:solidFill>
                </a:rPr>
                <a:t> </a:t>
              </a:r>
              <a:r>
                <a:rPr lang="cs-CZ" sz="2283" dirty="0" err="1">
                  <a:solidFill>
                    <a:srgbClr val="0070C0"/>
                  </a:solidFill>
                </a:rPr>
                <a:t>Temperature</a:t>
              </a:r>
              <a:endParaRPr lang="en-US" sz="2283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5" name="Skupina 34"/>
          <p:cNvGrpSpPr/>
          <p:nvPr/>
        </p:nvGrpSpPr>
        <p:grpSpPr>
          <a:xfrm>
            <a:off x="4119962" y="3614158"/>
            <a:ext cx="3926275" cy="1531174"/>
            <a:chOff x="6287284" y="3558303"/>
            <a:chExt cx="2794310" cy="1609409"/>
          </a:xfrm>
        </p:grpSpPr>
        <p:sp>
          <p:nvSpPr>
            <p:cNvPr id="7" name="Podnadpis 2"/>
            <p:cNvSpPr txBox="1">
              <a:spLocks/>
            </p:cNvSpPr>
            <p:nvPr/>
          </p:nvSpPr>
          <p:spPr>
            <a:xfrm>
              <a:off x="6512785" y="3558303"/>
              <a:ext cx="2075688" cy="429669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indent="0" algn="ctr" defTabSz="1280160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2400">
                  <a:solidFill>
                    <a:srgbClr val="0070C0"/>
                  </a:solidFill>
                </a:defRPr>
              </a:lvl1pPr>
              <a:lvl2pPr marL="64008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/>
              </a:lvl2pPr>
              <a:lvl3pPr marL="128016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/>
              </a:lvl3pPr>
              <a:lvl4pPr marL="192024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4pPr>
              <a:lvl5pPr marL="256032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5pPr>
              <a:lvl6pPr marL="320040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6pPr>
              <a:lvl7pPr marL="384048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7pPr>
              <a:lvl8pPr marL="448056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8pPr>
              <a:lvl9pPr marL="512064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9pPr>
            </a:lstStyle>
            <a:p>
              <a:r>
                <a:rPr lang="cs-CZ" sz="2283" dirty="0" err="1"/>
                <a:t>Insect</a:t>
              </a:r>
              <a:r>
                <a:rPr lang="cs-CZ" sz="2283" dirty="0"/>
                <a:t> </a:t>
              </a:r>
              <a:r>
                <a:rPr lang="cs-CZ" sz="2283" dirty="0" err="1"/>
                <a:t>Survey</a:t>
              </a:r>
              <a:endParaRPr lang="en-US" sz="2283" dirty="0"/>
            </a:p>
          </p:txBody>
        </p:sp>
        <p:sp>
          <p:nvSpPr>
            <p:cNvPr id="14" name="Podnadpis 2"/>
            <p:cNvSpPr txBox="1">
              <a:spLocks/>
            </p:cNvSpPr>
            <p:nvPr/>
          </p:nvSpPr>
          <p:spPr>
            <a:xfrm>
              <a:off x="6287284" y="3987972"/>
              <a:ext cx="2794310" cy="1179740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71867" indent="-271867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522" dirty="0" err="1"/>
                <a:t>Water</a:t>
              </a:r>
              <a:r>
                <a:rPr lang="cs-CZ" sz="1522" dirty="0"/>
                <a:t> </a:t>
              </a:r>
              <a:r>
                <a:rPr lang="cs-CZ" sz="1522" dirty="0" err="1"/>
                <a:t>insects</a:t>
              </a:r>
              <a:r>
                <a:rPr lang="cs-CZ" sz="1522" dirty="0"/>
                <a:t> are </a:t>
              </a:r>
              <a:r>
                <a:rPr lang="cs-CZ" sz="1522" dirty="0" err="1"/>
                <a:t>bioindicators</a:t>
              </a:r>
              <a:r>
                <a:rPr lang="cs-CZ" sz="1522" dirty="0"/>
                <a:t> </a:t>
              </a:r>
              <a:r>
                <a:rPr lang="cs-CZ" sz="1522" dirty="0" err="1"/>
                <a:t>of</a:t>
              </a:r>
              <a:r>
                <a:rPr lang="cs-CZ" sz="1522" dirty="0"/>
                <a:t> </a:t>
              </a:r>
              <a:r>
                <a:rPr lang="cs-CZ" sz="1522" dirty="0" err="1"/>
                <a:t>water</a:t>
              </a:r>
              <a:r>
                <a:rPr lang="cs-CZ" sz="1522" dirty="0"/>
                <a:t> </a:t>
              </a:r>
              <a:r>
                <a:rPr lang="cs-CZ" sz="1522" dirty="0" err="1"/>
                <a:t>health</a:t>
              </a:r>
              <a:endParaRPr lang="cs-CZ" sz="1522" dirty="0"/>
            </a:p>
            <a:p>
              <a:pPr marL="271867" indent="-271867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522" dirty="0"/>
                <a:t>P</a:t>
              </a:r>
              <a:r>
                <a:rPr lang="en-US" sz="1522" dirty="0"/>
                <a:t>lay a crucial role in the e</a:t>
              </a:r>
              <a:r>
                <a:rPr lang="cs-CZ" sz="1522" dirty="0"/>
                <a:t>c</a:t>
              </a:r>
              <a:r>
                <a:rPr lang="en-US" sz="1522" dirty="0" err="1"/>
                <a:t>osyst</a:t>
              </a:r>
              <a:r>
                <a:rPr lang="cs-CZ" sz="1522" dirty="0" err="1"/>
                <a:t>em</a:t>
              </a:r>
              <a:r>
                <a:rPr lang="cs-CZ" sz="1522" dirty="0"/>
                <a:t> </a:t>
              </a:r>
              <a:r>
                <a:rPr lang="en-US" sz="1522" dirty="0"/>
                <a:t>food chain </a:t>
              </a:r>
              <a:r>
                <a:rPr lang="cs-CZ" sz="1522" dirty="0"/>
                <a:t> - </a:t>
              </a:r>
              <a:r>
                <a:rPr lang="cs-CZ" sz="1522" dirty="0" err="1"/>
                <a:t>they</a:t>
              </a:r>
              <a:r>
                <a:rPr lang="cs-CZ" sz="1522" dirty="0"/>
                <a:t> are</a:t>
              </a:r>
              <a:r>
                <a:rPr lang="en-US" sz="1522" dirty="0"/>
                <a:t> source of food for many larger animals</a:t>
              </a:r>
              <a:endParaRPr lang="cs-CZ" sz="1522" dirty="0"/>
            </a:p>
            <a:p>
              <a:pPr algn="l">
                <a:spcBef>
                  <a:spcPts val="571"/>
                </a:spcBef>
              </a:pPr>
              <a:r>
                <a:rPr lang="cs-CZ" sz="1522" dirty="0" err="1"/>
                <a:t>Magnifying</a:t>
              </a:r>
              <a:r>
                <a:rPr lang="cs-CZ" sz="1522" dirty="0"/>
                <a:t> </a:t>
              </a:r>
              <a:r>
                <a:rPr lang="cs-CZ" sz="1522" dirty="0" err="1"/>
                <a:t>glasses</a:t>
              </a:r>
              <a:r>
                <a:rPr lang="cs-CZ" sz="1522" dirty="0"/>
                <a:t>, </a:t>
              </a:r>
              <a:r>
                <a:rPr lang="cs-CZ" sz="1522" dirty="0" err="1"/>
                <a:t>small</a:t>
              </a:r>
              <a:r>
                <a:rPr lang="cs-CZ" sz="1522" dirty="0"/>
                <a:t> </a:t>
              </a:r>
              <a:r>
                <a:rPr lang="cs-CZ" sz="1522" dirty="0" err="1"/>
                <a:t>nets</a:t>
              </a:r>
              <a:endParaRPr lang="en-US" sz="1522" dirty="0"/>
            </a:p>
          </p:txBody>
        </p:sp>
      </p:grpSp>
      <p:grpSp>
        <p:nvGrpSpPr>
          <p:cNvPr id="30" name="Skupina 29"/>
          <p:cNvGrpSpPr/>
          <p:nvPr/>
        </p:nvGrpSpPr>
        <p:grpSpPr>
          <a:xfrm>
            <a:off x="7641578" y="6483677"/>
            <a:ext cx="4280856" cy="2475311"/>
            <a:chOff x="-20040904" y="5058744"/>
            <a:chExt cx="8775292" cy="2270568"/>
          </a:xfrm>
        </p:grpSpPr>
        <p:grpSp>
          <p:nvGrpSpPr>
            <p:cNvPr id="19" name="Skupina 18"/>
            <p:cNvGrpSpPr/>
            <p:nvPr/>
          </p:nvGrpSpPr>
          <p:grpSpPr>
            <a:xfrm>
              <a:off x="-19346572" y="5059402"/>
              <a:ext cx="7689054" cy="2033025"/>
              <a:chOff x="-19346572" y="5074900"/>
              <a:chExt cx="7689054" cy="2033025"/>
            </a:xfrm>
          </p:grpSpPr>
          <p:sp>
            <p:nvSpPr>
              <p:cNvPr id="4" name="Podnadpis 2"/>
              <p:cNvSpPr txBox="1">
                <a:spLocks/>
              </p:cNvSpPr>
              <p:nvPr/>
            </p:nvSpPr>
            <p:spPr>
              <a:xfrm>
                <a:off x="-18717831" y="5074900"/>
                <a:ext cx="6879264" cy="429912"/>
              </a:xfrm>
              <a:prstGeom prst="rect">
                <a:avLst/>
              </a:prstGeom>
            </p:spPr>
            <p:txBody>
              <a:bodyPr vert="horz" lIns="34250" tIns="34250" rIns="34250" bIns="34250" rtlCol="0">
                <a:noAutofit/>
              </a:bodyPr>
              <a:lstStyle>
                <a:lvl1pPr marL="0" indent="0" algn="ctr" defTabSz="128016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Arial" panose="020B0604020202020204" pitchFamily="34" charset="0"/>
                  <a:buNone/>
                  <a:defRPr sz="336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801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9202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56032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20040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8404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4805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1206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2283" dirty="0" err="1">
                    <a:solidFill>
                      <a:srgbClr val="0070C0"/>
                    </a:solidFill>
                  </a:rPr>
                  <a:t>Dissolved</a:t>
                </a:r>
                <a:r>
                  <a:rPr lang="cs-CZ" sz="2283" dirty="0">
                    <a:solidFill>
                      <a:srgbClr val="0070C0"/>
                    </a:solidFill>
                  </a:rPr>
                  <a:t> Oxygen (DO)</a:t>
                </a:r>
                <a:endParaRPr lang="en-US" sz="2283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1" name="Podnadpis 2"/>
              <p:cNvSpPr txBox="1">
                <a:spLocks/>
              </p:cNvSpPr>
              <p:nvPr/>
            </p:nvSpPr>
            <p:spPr>
              <a:xfrm>
                <a:off x="-19346572" y="5431583"/>
                <a:ext cx="7689054" cy="1676342"/>
              </a:xfrm>
              <a:prstGeom prst="rect">
                <a:avLst/>
              </a:prstGeom>
            </p:spPr>
            <p:txBody>
              <a:bodyPr vert="horz" lIns="34250" tIns="34250" rIns="34250" bIns="34250" rtlCol="0">
                <a:noAutofit/>
              </a:bodyPr>
              <a:lstStyle>
                <a:lvl1pPr marL="0" indent="0" algn="ctr" defTabSz="128016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Arial" panose="020B0604020202020204" pitchFamily="34" charset="0"/>
                  <a:buNone/>
                  <a:defRPr sz="336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801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9202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56032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20040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8404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4805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1206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71867" indent="-271867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522" dirty="0" err="1"/>
                  <a:t>Measures</a:t>
                </a:r>
                <a:r>
                  <a:rPr lang="cs-CZ" sz="1522" dirty="0"/>
                  <a:t> </a:t>
                </a:r>
                <a:r>
                  <a:rPr lang="cs-CZ" sz="1522" dirty="0" err="1"/>
                  <a:t>amount</a:t>
                </a:r>
                <a:r>
                  <a:rPr lang="cs-CZ" sz="1522" dirty="0"/>
                  <a:t> </a:t>
                </a:r>
                <a:r>
                  <a:rPr lang="cs-CZ" sz="1522" dirty="0" err="1"/>
                  <a:t>of</a:t>
                </a:r>
                <a:r>
                  <a:rPr lang="cs-CZ" sz="1522" dirty="0"/>
                  <a:t> </a:t>
                </a:r>
                <a:r>
                  <a:rPr lang="cs-CZ" sz="1522" dirty="0" err="1"/>
                  <a:t>dissolved</a:t>
                </a:r>
                <a:r>
                  <a:rPr lang="cs-CZ" sz="1522" dirty="0"/>
                  <a:t> oxygen (O</a:t>
                </a:r>
                <a:r>
                  <a:rPr lang="cs-CZ" sz="1522" baseline="-25000" dirty="0"/>
                  <a:t>2</a:t>
                </a:r>
                <a:r>
                  <a:rPr lang="cs-CZ" sz="1522" dirty="0"/>
                  <a:t>) in </a:t>
                </a:r>
                <a:r>
                  <a:rPr lang="cs-CZ" sz="1522" dirty="0" err="1"/>
                  <a:t>water</a:t>
                </a:r>
                <a:r>
                  <a:rPr lang="cs-CZ" sz="1522" dirty="0"/>
                  <a:t>, not </a:t>
                </a:r>
                <a:r>
                  <a:rPr lang="cs-CZ" sz="1522" dirty="0" err="1"/>
                  <a:t>amount</a:t>
                </a:r>
                <a:r>
                  <a:rPr lang="cs-CZ" sz="1522" dirty="0"/>
                  <a:t> </a:t>
                </a:r>
                <a:r>
                  <a:rPr lang="cs-CZ" sz="1522" dirty="0" err="1"/>
                  <a:t>of</a:t>
                </a:r>
                <a:r>
                  <a:rPr lang="cs-CZ" sz="1522" dirty="0"/>
                  <a:t> oxygen in </a:t>
                </a:r>
                <a:r>
                  <a:rPr lang="cs-CZ" sz="1522" dirty="0" err="1"/>
                  <a:t>water</a:t>
                </a:r>
                <a:r>
                  <a:rPr lang="cs-CZ" sz="1522" dirty="0"/>
                  <a:t> </a:t>
                </a:r>
                <a:r>
                  <a:rPr lang="cs-CZ" sz="1522" dirty="0" err="1"/>
                  <a:t>molecule</a:t>
                </a:r>
                <a:r>
                  <a:rPr lang="cs-CZ" sz="1522" dirty="0"/>
                  <a:t> (H</a:t>
                </a:r>
                <a:r>
                  <a:rPr lang="cs-CZ" sz="1522" baseline="-25000" dirty="0"/>
                  <a:t>2</a:t>
                </a:r>
                <a:r>
                  <a:rPr lang="cs-CZ" sz="1522" dirty="0"/>
                  <a:t>O)</a:t>
                </a:r>
              </a:p>
              <a:p>
                <a:pPr marL="271867" indent="-271867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522" dirty="0" err="1"/>
                  <a:t>Crucial</a:t>
                </a:r>
                <a:r>
                  <a:rPr lang="cs-CZ" sz="1522" dirty="0"/>
                  <a:t> </a:t>
                </a:r>
                <a:r>
                  <a:rPr lang="cs-CZ" sz="1522" dirty="0" err="1"/>
                  <a:t>for</a:t>
                </a:r>
                <a:r>
                  <a:rPr lang="cs-CZ" sz="1522" dirty="0"/>
                  <a:t> </a:t>
                </a:r>
                <a:r>
                  <a:rPr lang="cs-CZ" sz="1522" dirty="0" err="1"/>
                  <a:t>life</a:t>
                </a:r>
                <a:r>
                  <a:rPr lang="cs-CZ" sz="1522" dirty="0"/>
                  <a:t> </a:t>
                </a:r>
                <a:r>
                  <a:rPr lang="cs-CZ" sz="1522" dirty="0" err="1"/>
                  <a:t>of</a:t>
                </a:r>
                <a:r>
                  <a:rPr lang="cs-CZ" sz="1522" dirty="0"/>
                  <a:t> </a:t>
                </a:r>
                <a:r>
                  <a:rPr lang="cs-CZ" sz="1522" dirty="0" err="1"/>
                  <a:t>water</a:t>
                </a:r>
                <a:r>
                  <a:rPr lang="cs-CZ" sz="1522" dirty="0"/>
                  <a:t> </a:t>
                </a:r>
                <a:r>
                  <a:rPr lang="cs-CZ" sz="1522" dirty="0" err="1"/>
                  <a:t>animals</a:t>
                </a:r>
                <a:r>
                  <a:rPr lang="cs-CZ" sz="1522" dirty="0"/>
                  <a:t> as </a:t>
                </a:r>
                <a:r>
                  <a:rPr lang="cs-CZ" sz="1522" dirty="0" err="1"/>
                  <a:t>they</a:t>
                </a:r>
                <a:r>
                  <a:rPr lang="cs-CZ" sz="1522" dirty="0"/>
                  <a:t> </a:t>
                </a:r>
                <a:r>
                  <a:rPr lang="cs-CZ" sz="1522" dirty="0" err="1"/>
                  <a:t>breath</a:t>
                </a:r>
                <a:r>
                  <a:rPr lang="cs-CZ" sz="1522" dirty="0" err="1">
                    <a:solidFill>
                      <a:srgbClr val="002060"/>
                    </a:solidFill>
                  </a:rPr>
                  <a:t>e</a:t>
                </a:r>
                <a:r>
                  <a:rPr lang="cs-CZ" sz="1522" dirty="0"/>
                  <a:t> </a:t>
                </a:r>
                <a:r>
                  <a:rPr lang="cs-CZ" sz="1522" dirty="0" err="1"/>
                  <a:t>the</a:t>
                </a:r>
                <a:r>
                  <a:rPr lang="cs-CZ" sz="1522" dirty="0"/>
                  <a:t> oxygen </a:t>
                </a:r>
                <a:r>
                  <a:rPr lang="cs-CZ" sz="1522" dirty="0" err="1"/>
                  <a:t>dissolved</a:t>
                </a:r>
                <a:r>
                  <a:rPr lang="cs-CZ" sz="1522" dirty="0"/>
                  <a:t> in </a:t>
                </a:r>
                <a:r>
                  <a:rPr lang="cs-CZ" sz="1522" dirty="0" err="1"/>
                  <a:t>water</a:t>
                </a:r>
                <a:endParaRPr lang="cs-CZ" sz="1522" dirty="0"/>
              </a:p>
              <a:p>
                <a:pPr marL="271867" indent="-271867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522" dirty="0" err="1"/>
                  <a:t>Colder</a:t>
                </a:r>
                <a:r>
                  <a:rPr lang="cs-CZ" sz="1522" dirty="0"/>
                  <a:t> </a:t>
                </a:r>
                <a:r>
                  <a:rPr lang="cs-CZ" sz="1522" dirty="0" err="1"/>
                  <a:t>water</a:t>
                </a:r>
                <a:r>
                  <a:rPr lang="cs-CZ" sz="1522" dirty="0"/>
                  <a:t> </a:t>
                </a:r>
                <a:r>
                  <a:rPr lang="cs-CZ" sz="1522" dirty="0" err="1"/>
                  <a:t>can</a:t>
                </a:r>
                <a:r>
                  <a:rPr lang="cs-CZ" sz="1522" dirty="0"/>
                  <a:t> </a:t>
                </a:r>
                <a:r>
                  <a:rPr lang="cs-CZ" sz="1522" dirty="0" err="1"/>
                  <a:t>dissolve</a:t>
                </a:r>
                <a:r>
                  <a:rPr lang="cs-CZ" sz="1522" dirty="0"/>
                  <a:t> more oxygen </a:t>
                </a:r>
                <a:r>
                  <a:rPr lang="cs-CZ" sz="1522" dirty="0" err="1"/>
                  <a:t>than</a:t>
                </a:r>
                <a:r>
                  <a:rPr lang="cs-CZ" sz="1522" dirty="0"/>
                  <a:t> </a:t>
                </a:r>
                <a:r>
                  <a:rPr lang="cs-CZ" sz="1522" dirty="0" err="1"/>
                  <a:t>warm</a:t>
                </a:r>
                <a:r>
                  <a:rPr lang="cs-CZ" sz="1522" dirty="0"/>
                  <a:t> </a:t>
                </a:r>
                <a:r>
                  <a:rPr lang="cs-CZ" sz="1522" dirty="0" err="1"/>
                  <a:t>water</a:t>
                </a:r>
                <a:endParaRPr lang="cs-CZ" sz="1522" dirty="0"/>
              </a:p>
              <a:p>
                <a:pPr algn="l">
                  <a:spcBef>
                    <a:spcPts val="571"/>
                  </a:spcBef>
                </a:pPr>
                <a:r>
                  <a:rPr lang="cs-CZ" sz="1522" dirty="0" err="1"/>
                  <a:t>Chemical</a:t>
                </a:r>
                <a:r>
                  <a:rPr lang="cs-CZ" sz="1522" dirty="0"/>
                  <a:t> test </a:t>
                </a:r>
                <a:r>
                  <a:rPr lang="cs-CZ" sz="1522" dirty="0" err="1"/>
                  <a:t>kit</a:t>
                </a:r>
                <a:r>
                  <a:rPr lang="cs-CZ" sz="1522" dirty="0"/>
                  <a:t>/</a:t>
                </a:r>
                <a:r>
                  <a:rPr lang="cs-CZ" sz="1522" dirty="0" err="1"/>
                  <a:t>probe</a:t>
                </a:r>
                <a:r>
                  <a:rPr lang="cs-CZ" sz="1522" dirty="0"/>
                  <a:t>, mg/l</a:t>
                </a:r>
              </a:p>
            </p:txBody>
          </p:sp>
        </p:grpSp>
        <p:sp>
          <p:nvSpPr>
            <p:cNvPr id="24" name="Zaoblený obdélník 23"/>
            <p:cNvSpPr/>
            <p:nvPr/>
          </p:nvSpPr>
          <p:spPr>
            <a:xfrm>
              <a:off x="-20040904" y="5058744"/>
              <a:ext cx="8775292" cy="2270568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6"/>
            </a:p>
          </p:txBody>
        </p:sp>
      </p:grpSp>
      <p:sp>
        <p:nvSpPr>
          <p:cNvPr id="26" name="Zaoblený obdélník 25"/>
          <p:cNvSpPr/>
          <p:nvPr/>
        </p:nvSpPr>
        <p:spPr>
          <a:xfrm>
            <a:off x="522173" y="2954314"/>
            <a:ext cx="3012567" cy="2499383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6"/>
          </a:p>
        </p:txBody>
      </p:sp>
      <p:sp>
        <p:nvSpPr>
          <p:cNvPr id="27" name="Zaoblený obdélník 26"/>
          <p:cNvSpPr/>
          <p:nvPr/>
        </p:nvSpPr>
        <p:spPr>
          <a:xfrm>
            <a:off x="8581730" y="389109"/>
            <a:ext cx="3400063" cy="3180454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6"/>
          </a:p>
        </p:txBody>
      </p:sp>
      <p:sp>
        <p:nvSpPr>
          <p:cNvPr id="28" name="Zaoblený obdélník 27"/>
          <p:cNvSpPr/>
          <p:nvPr/>
        </p:nvSpPr>
        <p:spPr>
          <a:xfrm>
            <a:off x="219394" y="5831672"/>
            <a:ext cx="4715213" cy="3001078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6"/>
          </a:p>
        </p:txBody>
      </p:sp>
      <p:sp>
        <p:nvSpPr>
          <p:cNvPr id="29" name="Zaoblený obdélník 28"/>
          <p:cNvSpPr/>
          <p:nvPr/>
        </p:nvSpPr>
        <p:spPr>
          <a:xfrm>
            <a:off x="3970226" y="3624299"/>
            <a:ext cx="3849717" cy="2047295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6"/>
          </a:p>
        </p:txBody>
      </p:sp>
      <p:sp>
        <p:nvSpPr>
          <p:cNvPr id="37" name="Podnadpis 2"/>
          <p:cNvSpPr txBox="1">
            <a:spLocks/>
          </p:cNvSpPr>
          <p:nvPr/>
        </p:nvSpPr>
        <p:spPr>
          <a:xfrm>
            <a:off x="3981999" y="1625812"/>
            <a:ext cx="4013737" cy="1556291"/>
          </a:xfrm>
          <a:prstGeom prst="rect">
            <a:avLst/>
          </a:prstGeom>
        </p:spPr>
        <p:txBody>
          <a:bodyPr vert="horz" lIns="34250" tIns="34250" rIns="34250" bIns="34250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67" indent="-271867" algn="l">
              <a:spcBef>
                <a:spcPts val="1142"/>
              </a:spcBef>
              <a:buFont typeface="Calibri" panose="020F0502020204030204" pitchFamily="34" charset="0"/>
              <a:buChar char="҉"/>
            </a:pPr>
            <a:r>
              <a:rPr lang="cs-CZ" sz="1713" dirty="0" err="1">
                <a:solidFill>
                  <a:srgbClr val="002060"/>
                </a:solidFill>
              </a:rPr>
              <a:t>Water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quality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is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essential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for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life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of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plants</a:t>
            </a:r>
            <a:r>
              <a:rPr lang="cs-CZ" sz="1713" dirty="0">
                <a:solidFill>
                  <a:srgbClr val="002060"/>
                </a:solidFill>
              </a:rPr>
              <a:t> and </a:t>
            </a:r>
            <a:r>
              <a:rPr lang="cs-CZ" sz="1713" dirty="0" err="1">
                <a:solidFill>
                  <a:srgbClr val="002060"/>
                </a:solidFill>
              </a:rPr>
              <a:t>animals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around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rivers</a:t>
            </a:r>
            <a:r>
              <a:rPr lang="cs-CZ" sz="1713" dirty="0">
                <a:solidFill>
                  <a:srgbClr val="002060"/>
                </a:solidFill>
              </a:rPr>
              <a:t> and </a:t>
            </a:r>
            <a:r>
              <a:rPr lang="cs-CZ" sz="1713" dirty="0" err="1">
                <a:solidFill>
                  <a:srgbClr val="002060"/>
                </a:solidFill>
              </a:rPr>
              <a:t>lakes</a:t>
            </a:r>
            <a:endParaRPr lang="cs-CZ" sz="1713" dirty="0">
              <a:solidFill>
                <a:srgbClr val="002060"/>
              </a:solidFill>
            </a:endParaRPr>
          </a:p>
          <a:p>
            <a:pPr marL="271867" indent="-271867" algn="l">
              <a:spcBef>
                <a:spcPts val="1142"/>
              </a:spcBef>
              <a:buFont typeface="Calibri" panose="020F0502020204030204" pitchFamily="34" charset="0"/>
              <a:buChar char="҉"/>
            </a:pPr>
            <a:r>
              <a:rPr lang="cs-CZ" sz="1713" dirty="0" err="1">
                <a:solidFill>
                  <a:srgbClr val="002060"/>
                </a:solidFill>
              </a:rPr>
              <a:t>The</a:t>
            </a:r>
            <a:r>
              <a:rPr lang="cs-CZ" sz="1713" dirty="0">
                <a:solidFill>
                  <a:srgbClr val="002060"/>
                </a:solidFill>
              </a:rPr>
              <a:t> use </a:t>
            </a:r>
            <a:r>
              <a:rPr lang="cs-CZ" sz="1713" dirty="0" err="1">
                <a:solidFill>
                  <a:srgbClr val="002060"/>
                </a:solidFill>
              </a:rPr>
              <a:t>of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water</a:t>
            </a:r>
            <a:r>
              <a:rPr lang="en-US" sz="1713" dirty="0">
                <a:solidFill>
                  <a:srgbClr val="002060"/>
                </a:solidFill>
              </a:rPr>
              <a:t> depend</a:t>
            </a:r>
            <a:r>
              <a:rPr lang="cs-CZ" sz="1713" dirty="0">
                <a:solidFill>
                  <a:srgbClr val="002060"/>
                </a:solidFill>
              </a:rPr>
              <a:t>s</a:t>
            </a:r>
            <a:r>
              <a:rPr lang="en-US" sz="1713" dirty="0">
                <a:solidFill>
                  <a:srgbClr val="002060"/>
                </a:solidFill>
              </a:rPr>
              <a:t> on water quality</a:t>
            </a:r>
            <a:r>
              <a:rPr lang="cs-CZ" sz="1713" dirty="0">
                <a:solidFill>
                  <a:srgbClr val="002060"/>
                </a:solidFill>
              </a:rPr>
              <a:t>: </a:t>
            </a:r>
            <a:r>
              <a:rPr lang="cs-CZ" sz="1713" dirty="0" err="1">
                <a:solidFill>
                  <a:srgbClr val="002060"/>
                </a:solidFill>
              </a:rPr>
              <a:t>drinking</a:t>
            </a:r>
            <a:r>
              <a:rPr lang="cs-CZ" sz="1713" dirty="0">
                <a:solidFill>
                  <a:srgbClr val="002060"/>
                </a:solidFill>
              </a:rPr>
              <a:t>, </a:t>
            </a:r>
            <a:r>
              <a:rPr lang="en-US" sz="1713" dirty="0">
                <a:solidFill>
                  <a:srgbClr val="002060"/>
                </a:solidFill>
              </a:rPr>
              <a:t>irrigation,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fishing</a:t>
            </a:r>
            <a:r>
              <a:rPr lang="cs-CZ" sz="1713" dirty="0">
                <a:solidFill>
                  <a:srgbClr val="002060"/>
                </a:solidFill>
              </a:rPr>
              <a:t>,</a:t>
            </a:r>
            <a:r>
              <a:rPr lang="en-US" sz="1713" dirty="0">
                <a:solidFill>
                  <a:srgbClr val="002060"/>
                </a:solidFill>
              </a:rPr>
              <a:t> recreation</a:t>
            </a:r>
            <a:r>
              <a:rPr lang="cs-CZ" sz="1713" dirty="0">
                <a:solidFill>
                  <a:srgbClr val="002060"/>
                </a:solidFill>
              </a:rPr>
              <a:t> and many more.</a:t>
            </a:r>
          </a:p>
          <a:p>
            <a:pPr marL="271867" indent="-271867" algn="l">
              <a:spcBef>
                <a:spcPts val="1142"/>
              </a:spcBef>
              <a:buFont typeface="Calibri" panose="020F0502020204030204" pitchFamily="34" charset="0"/>
              <a:buChar char="҉"/>
            </a:pPr>
            <a:endParaRPr lang="cs-CZ" sz="1713" dirty="0">
              <a:solidFill>
                <a:srgbClr val="002060"/>
              </a:solidFill>
            </a:endParaRPr>
          </a:p>
        </p:txBody>
      </p:sp>
      <p:pic>
        <p:nvPicPr>
          <p:cNvPr id="32" name="Content Placeholder 7" descr="Image of the pH scale, with highly acid at 0, Neutral at 7, and highly basic at 14. "/>
          <p:cNvPicPr>
            <a:picLocks noGrp="1"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7" t="8932" r="2470"/>
          <a:stretch/>
        </p:blipFill>
        <p:spPr>
          <a:xfrm>
            <a:off x="1286301" y="5890515"/>
            <a:ext cx="3347096" cy="806315"/>
          </a:xfrm>
          <a:prstGeom prst="rect">
            <a:avLst/>
          </a:prstGeom>
        </p:spPr>
      </p:pic>
      <p:pic>
        <p:nvPicPr>
          <p:cNvPr id="39" name="Content Placeholder 11" descr="Students at a non container  mosquito sampling site."/>
          <p:cNvPicPr>
            <a:picLocks noGrp="1"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7" t="24188" b="6382"/>
          <a:stretch/>
        </p:blipFill>
        <p:spPr>
          <a:xfrm flipH="1">
            <a:off x="8007508" y="3673327"/>
            <a:ext cx="3914925" cy="2712255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5815" y="-151157"/>
            <a:ext cx="2373005" cy="3325849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CA41EC2-4D59-2445-9FBD-1F2F0237C113}"/>
              </a:ext>
            </a:extLst>
          </p:cNvPr>
          <p:cNvSpPr txBox="1"/>
          <p:nvPr/>
        </p:nvSpPr>
        <p:spPr>
          <a:xfrm>
            <a:off x="3543300" y="3009900"/>
            <a:ext cx="184731" cy="402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60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Content Placeholder 8" descr="Illustration of the equipment listed on this page"/>
          <p:cNvPicPr>
            <a:picLocks noGrp="1"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914" y="5503510"/>
            <a:ext cx="2630665" cy="3329241"/>
          </a:xfrm>
          <a:prstGeom prst="rect">
            <a:avLst/>
          </a:prstGeom>
        </p:spPr>
      </p:pic>
      <p:sp>
        <p:nvSpPr>
          <p:cNvPr id="38" name="Zaoblený obdélník 37"/>
          <p:cNvSpPr/>
          <p:nvPr/>
        </p:nvSpPr>
        <p:spPr>
          <a:xfrm>
            <a:off x="3855984" y="333275"/>
            <a:ext cx="4454232" cy="31054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6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24622" y="508592"/>
            <a:ext cx="4253901" cy="954379"/>
          </a:xfrm>
        </p:spPr>
        <p:txBody>
          <a:bodyPr>
            <a:noAutofit/>
          </a:bodyPr>
          <a:lstStyle/>
          <a:p>
            <a:r>
              <a:rPr lang="cs-CZ" sz="5139" b="1" dirty="0">
                <a:solidFill>
                  <a:srgbClr val="002060"/>
                </a:solidFill>
              </a:rPr>
              <a:t>WATER HEALTH</a:t>
            </a:r>
            <a:endParaRPr lang="en-US" sz="5139" b="1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343411" y="563127"/>
            <a:ext cx="1974787" cy="359160"/>
          </a:xfrm>
        </p:spPr>
        <p:txBody>
          <a:bodyPr vert="horz" lIns="34250" tIns="34250" rIns="34250" bIns="34250" rtlCol="0">
            <a:noAutofit/>
          </a:bodyPr>
          <a:lstStyle/>
          <a:p>
            <a:r>
              <a:rPr lang="cs-CZ" sz="2283" dirty="0" err="1">
                <a:solidFill>
                  <a:srgbClr val="0070C0"/>
                </a:solidFill>
              </a:rPr>
              <a:t>Conductivity</a:t>
            </a:r>
            <a:endParaRPr lang="en-US" sz="2283" dirty="0">
              <a:solidFill>
                <a:srgbClr val="0070C0"/>
              </a:solidFill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418672" y="6159556"/>
            <a:ext cx="766736" cy="474183"/>
          </a:xfrm>
          <a:prstGeom prst="rect">
            <a:avLst/>
          </a:prstGeom>
        </p:spPr>
        <p:txBody>
          <a:bodyPr vert="horz" lIns="34250" tIns="34250" rIns="34250" bIns="34250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70C0"/>
                </a:solidFill>
              </a:rPr>
              <a:t>pH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" name="Podnadpis 2"/>
          <p:cNvSpPr txBox="1">
            <a:spLocks/>
          </p:cNvSpPr>
          <p:nvPr/>
        </p:nvSpPr>
        <p:spPr>
          <a:xfrm>
            <a:off x="8715394" y="1017225"/>
            <a:ext cx="3207040" cy="1664345"/>
          </a:xfrm>
          <a:prstGeom prst="rect">
            <a:avLst/>
          </a:prstGeom>
        </p:spPr>
        <p:txBody>
          <a:bodyPr vert="horz" lIns="34250" tIns="34250" rIns="34250" bIns="34250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67" indent="-271867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en-US" sz="1522" dirty="0"/>
              <a:t>The concentration of salts and other impurities in the water</a:t>
            </a:r>
          </a:p>
          <a:p>
            <a:pPr marL="271867" indent="-271867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en-US" sz="1522" dirty="0"/>
              <a:t>Measures the amount of electricity (S) dissolved ions conduct through 1 cm of water</a:t>
            </a:r>
            <a:endParaRPr lang="cs-CZ" sz="1522" dirty="0"/>
          </a:p>
          <a:p>
            <a:pPr marL="271867" indent="-271867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en-US" sz="1522" dirty="0"/>
              <a:t>significant changes in conductivity can be an indication of pollution</a:t>
            </a:r>
            <a:r>
              <a:rPr lang="cs-CZ" sz="1522" dirty="0"/>
              <a:t>, such as </a:t>
            </a:r>
            <a:r>
              <a:rPr lang="cs-CZ" sz="1522" dirty="0" err="1"/>
              <a:t>oil</a:t>
            </a:r>
            <a:r>
              <a:rPr lang="cs-CZ" sz="1522" dirty="0"/>
              <a:t> </a:t>
            </a:r>
            <a:r>
              <a:rPr lang="cs-CZ" sz="1522" dirty="0" err="1"/>
              <a:t>spill</a:t>
            </a:r>
            <a:r>
              <a:rPr lang="cs-CZ" sz="1522" dirty="0"/>
              <a:t> </a:t>
            </a:r>
            <a:r>
              <a:rPr lang="cs-CZ" sz="1522" dirty="0" err="1"/>
              <a:t>or</a:t>
            </a:r>
            <a:r>
              <a:rPr lang="cs-CZ" sz="1522" dirty="0"/>
              <a:t> </a:t>
            </a:r>
            <a:r>
              <a:rPr lang="cs-CZ" sz="1522" dirty="0" err="1"/>
              <a:t>sewage</a:t>
            </a:r>
            <a:r>
              <a:rPr lang="cs-CZ" sz="1522" dirty="0"/>
              <a:t> </a:t>
            </a:r>
            <a:r>
              <a:rPr lang="cs-CZ" sz="1522" dirty="0" err="1"/>
              <a:t>water</a:t>
            </a:r>
            <a:endParaRPr lang="cs-CZ" sz="1522" dirty="0"/>
          </a:p>
          <a:p>
            <a:pPr algn="l">
              <a:spcBef>
                <a:spcPts val="571"/>
              </a:spcBef>
            </a:pPr>
            <a:r>
              <a:rPr lang="cs-CZ" sz="1522" dirty="0" err="1"/>
              <a:t>Electrical</a:t>
            </a:r>
            <a:r>
              <a:rPr lang="cs-CZ" sz="1522" dirty="0"/>
              <a:t> </a:t>
            </a:r>
            <a:r>
              <a:rPr lang="cs-CZ" sz="1522" dirty="0" err="1"/>
              <a:t>conductivity</a:t>
            </a:r>
            <a:r>
              <a:rPr lang="cs-CZ" sz="1522"/>
              <a:t> </a:t>
            </a:r>
            <a:r>
              <a:rPr lang="cs-CZ" sz="1522" dirty="0"/>
              <a:t>m</a:t>
            </a:r>
            <a:r>
              <a:rPr lang="cs-CZ" sz="1522"/>
              <a:t>eter</a:t>
            </a:r>
            <a:r>
              <a:rPr lang="cs-CZ" sz="1522" dirty="0"/>
              <a:t>/</a:t>
            </a:r>
            <a:r>
              <a:rPr lang="cs-CZ" sz="1522" dirty="0" err="1"/>
              <a:t>probe</a:t>
            </a:r>
            <a:r>
              <a:rPr lang="cs-CZ" sz="1522" dirty="0"/>
              <a:t>, </a:t>
            </a:r>
            <a:r>
              <a:rPr lang="en-US" sz="1522" dirty="0"/>
              <a:t>µS/cm</a:t>
            </a:r>
          </a:p>
          <a:p>
            <a:pPr algn="l"/>
            <a:endParaRPr lang="en-US" sz="1332" dirty="0"/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418673" y="6678000"/>
            <a:ext cx="4134477" cy="1457268"/>
          </a:xfrm>
          <a:prstGeom prst="rect">
            <a:avLst/>
          </a:prstGeom>
        </p:spPr>
        <p:txBody>
          <a:bodyPr vert="horz" lIns="34250" tIns="34250" rIns="34250" bIns="34250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67" indent="-271867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522" dirty="0"/>
              <a:t>O</a:t>
            </a:r>
            <a:r>
              <a:rPr lang="en-US" sz="1522" dirty="0" err="1"/>
              <a:t>rganisms</a:t>
            </a:r>
            <a:r>
              <a:rPr lang="en-US" sz="1522" dirty="0"/>
              <a:t> are sensitive to changes in water pH</a:t>
            </a:r>
            <a:r>
              <a:rPr lang="cs-CZ" sz="1522" dirty="0"/>
              <a:t>: </a:t>
            </a:r>
            <a:r>
              <a:rPr lang="en-US" sz="1522" dirty="0"/>
              <a:t>Most insects, amphibians and fish are absent in water bodies with pH below 4 (acidic) or above 10 (basic/alkaline)</a:t>
            </a:r>
            <a:endParaRPr lang="cs-CZ" sz="1522" dirty="0"/>
          </a:p>
          <a:p>
            <a:pPr marL="271867" indent="-271867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522" dirty="0"/>
              <a:t>A</a:t>
            </a:r>
            <a:r>
              <a:rPr lang="en-US" sz="1522" dirty="0" err="1"/>
              <a:t>ffects</a:t>
            </a:r>
            <a:r>
              <a:rPr lang="en-US" sz="1522" dirty="0"/>
              <a:t> </a:t>
            </a:r>
            <a:r>
              <a:rPr lang="cs-CZ" sz="1522" dirty="0" err="1"/>
              <a:t>how</a:t>
            </a:r>
            <a:r>
              <a:rPr lang="cs-CZ" sz="1522" dirty="0"/>
              <a:t> </a:t>
            </a:r>
            <a:r>
              <a:rPr lang="cs-CZ" sz="1522" dirty="0" err="1"/>
              <a:t>particles</a:t>
            </a:r>
            <a:r>
              <a:rPr lang="cs-CZ" sz="1522" dirty="0"/>
              <a:t> </a:t>
            </a:r>
            <a:r>
              <a:rPr lang="en-US" sz="1522" dirty="0"/>
              <a:t>dissolve in water and </a:t>
            </a:r>
            <a:r>
              <a:rPr lang="cs-CZ" sz="1522" dirty="0" err="1"/>
              <a:t>what</a:t>
            </a:r>
            <a:r>
              <a:rPr lang="cs-CZ" sz="1522" dirty="0"/>
              <a:t> </a:t>
            </a:r>
            <a:r>
              <a:rPr lang="en-US" sz="1522" dirty="0"/>
              <a:t>nutrients</a:t>
            </a:r>
            <a:r>
              <a:rPr lang="cs-CZ" sz="1522" dirty="0"/>
              <a:t> are </a:t>
            </a:r>
            <a:r>
              <a:rPr lang="cs-CZ" sz="1522" dirty="0" err="1"/>
              <a:t>available</a:t>
            </a:r>
            <a:r>
              <a:rPr lang="cs-CZ" sz="1522" dirty="0"/>
              <a:t> </a:t>
            </a:r>
            <a:r>
              <a:rPr lang="cs-CZ" sz="1522" dirty="0" err="1"/>
              <a:t>there</a:t>
            </a:r>
            <a:r>
              <a:rPr lang="cs-CZ" sz="1522" dirty="0"/>
              <a:t>, </a:t>
            </a:r>
            <a:r>
              <a:rPr lang="cs-CZ" sz="1522" dirty="0" err="1"/>
              <a:t>extreme</a:t>
            </a:r>
            <a:r>
              <a:rPr lang="cs-CZ" sz="1522" dirty="0"/>
              <a:t> pH </a:t>
            </a:r>
            <a:r>
              <a:rPr lang="cs-CZ" sz="1522" dirty="0" err="1"/>
              <a:t>can</a:t>
            </a:r>
            <a:r>
              <a:rPr lang="cs-CZ" sz="1522" dirty="0"/>
              <a:t> cause </a:t>
            </a:r>
            <a:r>
              <a:rPr lang="cs-CZ" sz="1522" dirty="0" err="1"/>
              <a:t>an</a:t>
            </a:r>
            <a:r>
              <a:rPr lang="cs-CZ" sz="1522" dirty="0"/>
              <a:t> </a:t>
            </a:r>
            <a:r>
              <a:rPr lang="cs-CZ" sz="1522" dirty="0" err="1"/>
              <a:t>increase</a:t>
            </a:r>
            <a:r>
              <a:rPr lang="cs-CZ" sz="1522" dirty="0"/>
              <a:t> </a:t>
            </a:r>
            <a:r>
              <a:rPr lang="cs-CZ" sz="1522" dirty="0" err="1"/>
              <a:t>of</a:t>
            </a:r>
            <a:r>
              <a:rPr lang="cs-CZ" sz="1522" dirty="0"/>
              <a:t> </a:t>
            </a:r>
            <a:r>
              <a:rPr lang="cs-CZ" sz="1522" dirty="0" err="1"/>
              <a:t>toxic</a:t>
            </a:r>
            <a:r>
              <a:rPr lang="cs-CZ" sz="1522" dirty="0"/>
              <a:t> </a:t>
            </a:r>
            <a:r>
              <a:rPr lang="cs-CZ" sz="1522" dirty="0" err="1"/>
              <a:t>materials</a:t>
            </a:r>
            <a:r>
              <a:rPr lang="cs-CZ" sz="1522" dirty="0"/>
              <a:t> in </a:t>
            </a:r>
            <a:r>
              <a:rPr lang="cs-CZ" sz="1522" dirty="0" err="1"/>
              <a:t>water</a:t>
            </a:r>
            <a:endParaRPr lang="en-US" sz="1522" dirty="0"/>
          </a:p>
          <a:p>
            <a:pPr algn="l">
              <a:spcBef>
                <a:spcPts val="571"/>
              </a:spcBef>
            </a:pPr>
            <a:r>
              <a:rPr lang="cs-CZ" sz="1522" dirty="0"/>
              <a:t>pH meter, </a:t>
            </a:r>
            <a:r>
              <a:rPr lang="cs-CZ" sz="1522" dirty="0" err="1"/>
              <a:t>litmus</a:t>
            </a:r>
            <a:r>
              <a:rPr lang="cs-CZ" sz="1522" dirty="0"/>
              <a:t> </a:t>
            </a:r>
            <a:r>
              <a:rPr lang="cs-CZ" sz="1522" dirty="0" err="1"/>
              <a:t>paper</a:t>
            </a:r>
            <a:endParaRPr lang="en-US" sz="1522" dirty="0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737835" y="1584430"/>
            <a:ext cx="7231969" cy="382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995" tIns="43498" rIns="86995" bIns="43498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916"/>
          </a:p>
        </p:txBody>
      </p:sp>
      <p:grpSp>
        <p:nvGrpSpPr>
          <p:cNvPr id="33" name="Skupina 32"/>
          <p:cNvGrpSpPr/>
          <p:nvPr/>
        </p:nvGrpSpPr>
        <p:grpSpPr>
          <a:xfrm>
            <a:off x="878886" y="2927260"/>
            <a:ext cx="2652036" cy="2015223"/>
            <a:chOff x="1181990" y="827240"/>
            <a:chExt cx="2787541" cy="2118191"/>
          </a:xfrm>
        </p:grpSpPr>
        <p:sp>
          <p:nvSpPr>
            <p:cNvPr id="9" name="Podnadpis 2"/>
            <p:cNvSpPr txBox="1">
              <a:spLocks/>
            </p:cNvSpPr>
            <p:nvPr/>
          </p:nvSpPr>
          <p:spPr>
            <a:xfrm>
              <a:off x="1181990" y="1583212"/>
              <a:ext cx="2787541" cy="1362219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71867" indent="-271867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522" dirty="0" err="1"/>
                <a:t>Relates</a:t>
              </a:r>
              <a:r>
                <a:rPr lang="cs-CZ" sz="1522" dirty="0"/>
                <a:t> to </a:t>
              </a:r>
              <a:r>
                <a:rPr lang="cs-CZ" sz="1522" dirty="0" err="1"/>
                <a:t>algae</a:t>
              </a:r>
              <a:r>
                <a:rPr lang="cs-CZ" sz="1522" dirty="0"/>
                <a:t> </a:t>
              </a:r>
              <a:r>
                <a:rPr lang="cs-CZ" sz="1522" dirty="0" err="1"/>
                <a:t>growth</a:t>
              </a:r>
              <a:r>
                <a:rPr lang="cs-CZ" sz="1522" dirty="0"/>
                <a:t> and </a:t>
              </a:r>
              <a:r>
                <a:rPr lang="cs-CZ" sz="1522" dirty="0" err="1"/>
                <a:t>blooms</a:t>
              </a:r>
              <a:r>
                <a:rPr lang="cs-CZ" sz="1522" dirty="0"/>
                <a:t> in </a:t>
              </a:r>
              <a:r>
                <a:rPr lang="cs-CZ" sz="1522" dirty="0" err="1"/>
                <a:t>summers</a:t>
              </a:r>
              <a:endParaRPr lang="cs-CZ" sz="1522" dirty="0"/>
            </a:p>
            <a:p>
              <a:pPr marL="271867" indent="-271867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522" dirty="0" err="1"/>
                <a:t>Increase</a:t>
              </a:r>
              <a:r>
                <a:rPr lang="cs-CZ" sz="1522" dirty="0"/>
                <a:t> </a:t>
              </a:r>
              <a:r>
                <a:rPr lang="cs-CZ" sz="1522" dirty="0" err="1"/>
                <a:t>or</a:t>
              </a:r>
              <a:r>
                <a:rPr lang="cs-CZ" sz="1522" dirty="0"/>
                <a:t> </a:t>
              </a:r>
              <a:r>
                <a:rPr lang="cs-CZ" sz="1522" dirty="0" err="1"/>
                <a:t>decrease</a:t>
              </a:r>
              <a:r>
                <a:rPr lang="cs-CZ" sz="1522" dirty="0"/>
                <a:t> in </a:t>
              </a:r>
              <a:r>
                <a:rPr lang="cs-CZ" sz="1522" dirty="0" err="1"/>
                <a:t>temperature</a:t>
              </a:r>
              <a:r>
                <a:rPr lang="cs-CZ" sz="1522" dirty="0"/>
                <a:t> </a:t>
              </a:r>
              <a:r>
                <a:rPr lang="cs-CZ" sz="1522" dirty="0" err="1"/>
                <a:t>impacts</a:t>
              </a:r>
              <a:r>
                <a:rPr lang="cs-CZ" sz="1522" dirty="0"/>
                <a:t> </a:t>
              </a:r>
              <a:r>
                <a:rPr lang="cs-CZ" sz="1522" dirty="0" err="1"/>
                <a:t>dissolved</a:t>
              </a:r>
              <a:r>
                <a:rPr lang="cs-CZ" sz="1522" dirty="0"/>
                <a:t> oxygen </a:t>
              </a:r>
              <a:r>
                <a:rPr lang="cs-CZ" sz="1522" dirty="0" err="1"/>
                <a:t>concentration</a:t>
              </a:r>
              <a:endParaRPr lang="en-US" sz="1522" dirty="0"/>
            </a:p>
            <a:p>
              <a:pPr algn="l">
                <a:spcBef>
                  <a:spcPts val="571"/>
                </a:spcBef>
              </a:pPr>
              <a:r>
                <a:rPr lang="cs-CZ" sz="1522" dirty="0" err="1"/>
                <a:t>Thermometer</a:t>
              </a:r>
              <a:r>
                <a:rPr lang="cs-CZ" sz="1522" dirty="0"/>
                <a:t>, °C / F</a:t>
              </a:r>
              <a:endParaRPr lang="en-US" sz="1522" dirty="0"/>
            </a:p>
            <a:p>
              <a:pPr algn="l"/>
              <a:endParaRPr lang="en-US" sz="1332" dirty="0"/>
            </a:p>
          </p:txBody>
        </p:sp>
        <p:sp>
          <p:nvSpPr>
            <p:cNvPr id="5" name="Podnadpis 2"/>
            <p:cNvSpPr txBox="1">
              <a:spLocks/>
            </p:cNvSpPr>
            <p:nvPr/>
          </p:nvSpPr>
          <p:spPr>
            <a:xfrm>
              <a:off x="1352454" y="827240"/>
              <a:ext cx="2075688" cy="345093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0"/>
                </a:spcBef>
              </a:pPr>
              <a:r>
                <a:rPr lang="cs-CZ" sz="2283" dirty="0" err="1">
                  <a:solidFill>
                    <a:srgbClr val="0070C0"/>
                  </a:solidFill>
                </a:rPr>
                <a:t>Water</a:t>
              </a:r>
              <a:r>
                <a:rPr lang="cs-CZ" sz="2283" dirty="0">
                  <a:solidFill>
                    <a:srgbClr val="0070C0"/>
                  </a:solidFill>
                </a:rPr>
                <a:t> </a:t>
              </a:r>
              <a:r>
                <a:rPr lang="cs-CZ" sz="2283" dirty="0" err="1">
                  <a:solidFill>
                    <a:srgbClr val="0070C0"/>
                  </a:solidFill>
                </a:rPr>
                <a:t>Temperature</a:t>
              </a:r>
              <a:endParaRPr lang="en-US" sz="2283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5" name="Skupina 34"/>
          <p:cNvGrpSpPr/>
          <p:nvPr/>
        </p:nvGrpSpPr>
        <p:grpSpPr>
          <a:xfrm>
            <a:off x="4119962" y="3614158"/>
            <a:ext cx="3926275" cy="1531174"/>
            <a:chOff x="6287284" y="3558303"/>
            <a:chExt cx="2794310" cy="1609409"/>
          </a:xfrm>
        </p:grpSpPr>
        <p:sp>
          <p:nvSpPr>
            <p:cNvPr id="7" name="Podnadpis 2"/>
            <p:cNvSpPr txBox="1">
              <a:spLocks/>
            </p:cNvSpPr>
            <p:nvPr/>
          </p:nvSpPr>
          <p:spPr>
            <a:xfrm>
              <a:off x="6512785" y="3558303"/>
              <a:ext cx="2075688" cy="429669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indent="0" algn="ctr" defTabSz="1280160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2400">
                  <a:solidFill>
                    <a:srgbClr val="0070C0"/>
                  </a:solidFill>
                </a:defRPr>
              </a:lvl1pPr>
              <a:lvl2pPr marL="64008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/>
              </a:lvl2pPr>
              <a:lvl3pPr marL="128016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/>
              </a:lvl3pPr>
              <a:lvl4pPr marL="192024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4pPr>
              <a:lvl5pPr marL="256032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5pPr>
              <a:lvl6pPr marL="320040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6pPr>
              <a:lvl7pPr marL="384048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7pPr>
              <a:lvl8pPr marL="448056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8pPr>
              <a:lvl9pPr marL="512064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9pPr>
            </a:lstStyle>
            <a:p>
              <a:r>
                <a:rPr lang="cs-CZ" sz="2283" dirty="0" err="1"/>
                <a:t>Insect</a:t>
              </a:r>
              <a:r>
                <a:rPr lang="cs-CZ" sz="2283" dirty="0"/>
                <a:t> </a:t>
              </a:r>
              <a:r>
                <a:rPr lang="cs-CZ" sz="2283" dirty="0" err="1"/>
                <a:t>Survey</a:t>
              </a:r>
              <a:endParaRPr lang="en-US" sz="2283" dirty="0"/>
            </a:p>
          </p:txBody>
        </p:sp>
        <p:sp>
          <p:nvSpPr>
            <p:cNvPr id="14" name="Podnadpis 2"/>
            <p:cNvSpPr txBox="1">
              <a:spLocks/>
            </p:cNvSpPr>
            <p:nvPr/>
          </p:nvSpPr>
          <p:spPr>
            <a:xfrm>
              <a:off x="6287284" y="3987972"/>
              <a:ext cx="2794310" cy="1179740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71867" indent="-271867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522" dirty="0" err="1"/>
                <a:t>Water</a:t>
              </a:r>
              <a:r>
                <a:rPr lang="cs-CZ" sz="1522" dirty="0"/>
                <a:t> </a:t>
              </a:r>
              <a:r>
                <a:rPr lang="cs-CZ" sz="1522" dirty="0" err="1"/>
                <a:t>insects</a:t>
              </a:r>
              <a:r>
                <a:rPr lang="cs-CZ" sz="1522" dirty="0"/>
                <a:t> are </a:t>
              </a:r>
              <a:r>
                <a:rPr lang="cs-CZ" sz="1522" dirty="0" err="1"/>
                <a:t>bioindicators</a:t>
              </a:r>
              <a:r>
                <a:rPr lang="cs-CZ" sz="1522" dirty="0"/>
                <a:t> </a:t>
              </a:r>
              <a:r>
                <a:rPr lang="cs-CZ" sz="1522" dirty="0" err="1"/>
                <a:t>of</a:t>
              </a:r>
              <a:r>
                <a:rPr lang="cs-CZ" sz="1522" dirty="0"/>
                <a:t> </a:t>
              </a:r>
              <a:r>
                <a:rPr lang="cs-CZ" sz="1522" dirty="0" err="1"/>
                <a:t>water</a:t>
              </a:r>
              <a:r>
                <a:rPr lang="cs-CZ" sz="1522" dirty="0"/>
                <a:t> </a:t>
              </a:r>
              <a:r>
                <a:rPr lang="cs-CZ" sz="1522" dirty="0" err="1"/>
                <a:t>health</a:t>
              </a:r>
              <a:endParaRPr lang="cs-CZ" sz="1522" dirty="0"/>
            </a:p>
            <a:p>
              <a:pPr marL="271867" indent="-271867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522" dirty="0"/>
                <a:t>P</a:t>
              </a:r>
              <a:r>
                <a:rPr lang="en-US" sz="1522" dirty="0"/>
                <a:t>lay a crucial role in the e</a:t>
              </a:r>
              <a:r>
                <a:rPr lang="cs-CZ" sz="1522" dirty="0"/>
                <a:t>c</a:t>
              </a:r>
              <a:r>
                <a:rPr lang="en-US" sz="1522" dirty="0" err="1"/>
                <a:t>osyst</a:t>
              </a:r>
              <a:r>
                <a:rPr lang="cs-CZ" sz="1522" dirty="0" err="1"/>
                <a:t>em</a:t>
              </a:r>
              <a:r>
                <a:rPr lang="cs-CZ" sz="1522" dirty="0"/>
                <a:t> </a:t>
              </a:r>
              <a:r>
                <a:rPr lang="en-US" sz="1522" dirty="0"/>
                <a:t>food chain </a:t>
              </a:r>
              <a:r>
                <a:rPr lang="cs-CZ" sz="1522" dirty="0"/>
                <a:t> - </a:t>
              </a:r>
              <a:r>
                <a:rPr lang="cs-CZ" sz="1522" dirty="0" err="1"/>
                <a:t>they</a:t>
              </a:r>
              <a:r>
                <a:rPr lang="cs-CZ" sz="1522" dirty="0"/>
                <a:t> are</a:t>
              </a:r>
              <a:r>
                <a:rPr lang="en-US" sz="1522" dirty="0"/>
                <a:t> source of food for many larger animals</a:t>
              </a:r>
              <a:endParaRPr lang="cs-CZ" sz="1522" dirty="0"/>
            </a:p>
            <a:p>
              <a:pPr algn="l">
                <a:spcBef>
                  <a:spcPts val="571"/>
                </a:spcBef>
              </a:pPr>
              <a:r>
                <a:rPr lang="cs-CZ" sz="1522" dirty="0" err="1"/>
                <a:t>Magnifying</a:t>
              </a:r>
              <a:r>
                <a:rPr lang="cs-CZ" sz="1522" dirty="0"/>
                <a:t> </a:t>
              </a:r>
              <a:r>
                <a:rPr lang="cs-CZ" sz="1522" dirty="0" err="1"/>
                <a:t>glasses</a:t>
              </a:r>
              <a:r>
                <a:rPr lang="cs-CZ" sz="1522" dirty="0"/>
                <a:t>, </a:t>
              </a:r>
              <a:r>
                <a:rPr lang="cs-CZ" sz="1522" dirty="0" err="1"/>
                <a:t>small</a:t>
              </a:r>
              <a:r>
                <a:rPr lang="cs-CZ" sz="1522" dirty="0"/>
                <a:t> </a:t>
              </a:r>
              <a:r>
                <a:rPr lang="cs-CZ" sz="1522" dirty="0" err="1"/>
                <a:t>nets</a:t>
              </a:r>
              <a:endParaRPr lang="en-US" sz="1522" dirty="0"/>
            </a:p>
          </p:txBody>
        </p:sp>
      </p:grpSp>
      <p:grpSp>
        <p:nvGrpSpPr>
          <p:cNvPr id="30" name="Skupina 29"/>
          <p:cNvGrpSpPr/>
          <p:nvPr/>
        </p:nvGrpSpPr>
        <p:grpSpPr>
          <a:xfrm>
            <a:off x="7641578" y="6483677"/>
            <a:ext cx="4280856" cy="2475311"/>
            <a:chOff x="-20040904" y="5058744"/>
            <a:chExt cx="8775292" cy="2270568"/>
          </a:xfrm>
        </p:grpSpPr>
        <p:grpSp>
          <p:nvGrpSpPr>
            <p:cNvPr id="19" name="Skupina 18"/>
            <p:cNvGrpSpPr/>
            <p:nvPr/>
          </p:nvGrpSpPr>
          <p:grpSpPr>
            <a:xfrm>
              <a:off x="-19346572" y="5059402"/>
              <a:ext cx="7689054" cy="2033025"/>
              <a:chOff x="-19346572" y="5074900"/>
              <a:chExt cx="7689054" cy="2033025"/>
            </a:xfrm>
          </p:grpSpPr>
          <p:sp>
            <p:nvSpPr>
              <p:cNvPr id="4" name="Podnadpis 2"/>
              <p:cNvSpPr txBox="1">
                <a:spLocks/>
              </p:cNvSpPr>
              <p:nvPr/>
            </p:nvSpPr>
            <p:spPr>
              <a:xfrm>
                <a:off x="-18717831" y="5074900"/>
                <a:ext cx="6879264" cy="429912"/>
              </a:xfrm>
              <a:prstGeom prst="rect">
                <a:avLst/>
              </a:prstGeom>
            </p:spPr>
            <p:txBody>
              <a:bodyPr vert="horz" lIns="34250" tIns="34250" rIns="34250" bIns="34250" rtlCol="0">
                <a:noAutofit/>
              </a:bodyPr>
              <a:lstStyle>
                <a:lvl1pPr marL="0" indent="0" algn="ctr" defTabSz="128016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Arial" panose="020B0604020202020204" pitchFamily="34" charset="0"/>
                  <a:buNone/>
                  <a:defRPr sz="336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801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9202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56032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20040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8404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4805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1206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2283" dirty="0" err="1">
                    <a:solidFill>
                      <a:srgbClr val="0070C0"/>
                    </a:solidFill>
                  </a:rPr>
                  <a:t>Dissolved</a:t>
                </a:r>
                <a:r>
                  <a:rPr lang="cs-CZ" sz="2283" dirty="0">
                    <a:solidFill>
                      <a:srgbClr val="0070C0"/>
                    </a:solidFill>
                  </a:rPr>
                  <a:t> Oxygen (DO)</a:t>
                </a:r>
                <a:endParaRPr lang="en-US" sz="2283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1" name="Podnadpis 2"/>
              <p:cNvSpPr txBox="1">
                <a:spLocks/>
              </p:cNvSpPr>
              <p:nvPr/>
            </p:nvSpPr>
            <p:spPr>
              <a:xfrm>
                <a:off x="-19346572" y="5431583"/>
                <a:ext cx="7689054" cy="1676342"/>
              </a:xfrm>
              <a:prstGeom prst="rect">
                <a:avLst/>
              </a:prstGeom>
            </p:spPr>
            <p:txBody>
              <a:bodyPr vert="horz" lIns="34250" tIns="34250" rIns="34250" bIns="34250" rtlCol="0">
                <a:noAutofit/>
              </a:bodyPr>
              <a:lstStyle>
                <a:lvl1pPr marL="0" indent="0" algn="ctr" defTabSz="128016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Arial" panose="020B0604020202020204" pitchFamily="34" charset="0"/>
                  <a:buNone/>
                  <a:defRPr sz="336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801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9202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56032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20040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8404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4805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1206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71867" indent="-271867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522" dirty="0" err="1"/>
                  <a:t>Measures</a:t>
                </a:r>
                <a:r>
                  <a:rPr lang="cs-CZ" sz="1522" dirty="0"/>
                  <a:t> </a:t>
                </a:r>
                <a:r>
                  <a:rPr lang="cs-CZ" sz="1522" dirty="0" err="1"/>
                  <a:t>amount</a:t>
                </a:r>
                <a:r>
                  <a:rPr lang="cs-CZ" sz="1522" dirty="0"/>
                  <a:t> </a:t>
                </a:r>
                <a:r>
                  <a:rPr lang="cs-CZ" sz="1522" dirty="0" err="1"/>
                  <a:t>of</a:t>
                </a:r>
                <a:r>
                  <a:rPr lang="cs-CZ" sz="1522" dirty="0"/>
                  <a:t> </a:t>
                </a:r>
                <a:r>
                  <a:rPr lang="cs-CZ" sz="1522" dirty="0" err="1"/>
                  <a:t>dissolved</a:t>
                </a:r>
                <a:r>
                  <a:rPr lang="cs-CZ" sz="1522" dirty="0"/>
                  <a:t> oxygen (O</a:t>
                </a:r>
                <a:r>
                  <a:rPr lang="cs-CZ" sz="1522" baseline="-25000" dirty="0"/>
                  <a:t>2</a:t>
                </a:r>
                <a:r>
                  <a:rPr lang="cs-CZ" sz="1522" dirty="0"/>
                  <a:t>) in </a:t>
                </a:r>
                <a:r>
                  <a:rPr lang="cs-CZ" sz="1522" dirty="0" err="1"/>
                  <a:t>water</a:t>
                </a:r>
                <a:r>
                  <a:rPr lang="cs-CZ" sz="1522" dirty="0"/>
                  <a:t>, not </a:t>
                </a:r>
                <a:r>
                  <a:rPr lang="cs-CZ" sz="1522" dirty="0" err="1"/>
                  <a:t>amount</a:t>
                </a:r>
                <a:r>
                  <a:rPr lang="cs-CZ" sz="1522" dirty="0"/>
                  <a:t> </a:t>
                </a:r>
                <a:r>
                  <a:rPr lang="cs-CZ" sz="1522" dirty="0" err="1"/>
                  <a:t>of</a:t>
                </a:r>
                <a:r>
                  <a:rPr lang="cs-CZ" sz="1522" dirty="0"/>
                  <a:t> oxygen in </a:t>
                </a:r>
                <a:r>
                  <a:rPr lang="cs-CZ" sz="1522" dirty="0" err="1"/>
                  <a:t>water</a:t>
                </a:r>
                <a:r>
                  <a:rPr lang="cs-CZ" sz="1522" dirty="0"/>
                  <a:t> </a:t>
                </a:r>
                <a:r>
                  <a:rPr lang="cs-CZ" sz="1522" dirty="0" err="1"/>
                  <a:t>molecule</a:t>
                </a:r>
                <a:r>
                  <a:rPr lang="cs-CZ" sz="1522" dirty="0"/>
                  <a:t> (H</a:t>
                </a:r>
                <a:r>
                  <a:rPr lang="cs-CZ" sz="1522" baseline="-25000" dirty="0"/>
                  <a:t>2</a:t>
                </a:r>
                <a:r>
                  <a:rPr lang="cs-CZ" sz="1522" dirty="0"/>
                  <a:t>O)</a:t>
                </a:r>
              </a:p>
              <a:p>
                <a:pPr marL="271867" indent="-271867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522" dirty="0" err="1"/>
                  <a:t>Crucial</a:t>
                </a:r>
                <a:r>
                  <a:rPr lang="cs-CZ" sz="1522" dirty="0"/>
                  <a:t> </a:t>
                </a:r>
                <a:r>
                  <a:rPr lang="cs-CZ" sz="1522" dirty="0" err="1"/>
                  <a:t>for</a:t>
                </a:r>
                <a:r>
                  <a:rPr lang="cs-CZ" sz="1522" dirty="0"/>
                  <a:t> </a:t>
                </a:r>
                <a:r>
                  <a:rPr lang="cs-CZ" sz="1522" dirty="0" err="1"/>
                  <a:t>life</a:t>
                </a:r>
                <a:r>
                  <a:rPr lang="cs-CZ" sz="1522" dirty="0"/>
                  <a:t> </a:t>
                </a:r>
                <a:r>
                  <a:rPr lang="cs-CZ" sz="1522" dirty="0" err="1"/>
                  <a:t>of</a:t>
                </a:r>
                <a:r>
                  <a:rPr lang="cs-CZ" sz="1522" dirty="0"/>
                  <a:t> </a:t>
                </a:r>
                <a:r>
                  <a:rPr lang="cs-CZ" sz="1522" dirty="0" err="1"/>
                  <a:t>water</a:t>
                </a:r>
                <a:r>
                  <a:rPr lang="cs-CZ" sz="1522" dirty="0"/>
                  <a:t> </a:t>
                </a:r>
                <a:r>
                  <a:rPr lang="cs-CZ" sz="1522" dirty="0" err="1"/>
                  <a:t>animals</a:t>
                </a:r>
                <a:r>
                  <a:rPr lang="cs-CZ" sz="1522" dirty="0"/>
                  <a:t> as </a:t>
                </a:r>
                <a:r>
                  <a:rPr lang="cs-CZ" sz="1522" dirty="0" err="1"/>
                  <a:t>they</a:t>
                </a:r>
                <a:r>
                  <a:rPr lang="cs-CZ" sz="1522" dirty="0"/>
                  <a:t> </a:t>
                </a:r>
                <a:r>
                  <a:rPr lang="cs-CZ" sz="1522" dirty="0" err="1"/>
                  <a:t>breath</a:t>
                </a:r>
                <a:r>
                  <a:rPr lang="cs-CZ" sz="1522" dirty="0" err="1">
                    <a:solidFill>
                      <a:srgbClr val="002060"/>
                    </a:solidFill>
                  </a:rPr>
                  <a:t>e</a:t>
                </a:r>
                <a:r>
                  <a:rPr lang="cs-CZ" sz="1522" dirty="0"/>
                  <a:t> </a:t>
                </a:r>
                <a:r>
                  <a:rPr lang="cs-CZ" sz="1522" dirty="0" err="1"/>
                  <a:t>the</a:t>
                </a:r>
                <a:r>
                  <a:rPr lang="cs-CZ" sz="1522" dirty="0"/>
                  <a:t> oxygen </a:t>
                </a:r>
                <a:r>
                  <a:rPr lang="cs-CZ" sz="1522" dirty="0" err="1"/>
                  <a:t>dissolved</a:t>
                </a:r>
                <a:r>
                  <a:rPr lang="cs-CZ" sz="1522" dirty="0"/>
                  <a:t> in </a:t>
                </a:r>
                <a:r>
                  <a:rPr lang="cs-CZ" sz="1522" dirty="0" err="1"/>
                  <a:t>water</a:t>
                </a:r>
                <a:endParaRPr lang="cs-CZ" sz="1522" dirty="0"/>
              </a:p>
              <a:p>
                <a:pPr marL="271867" indent="-271867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522" dirty="0" err="1"/>
                  <a:t>Colder</a:t>
                </a:r>
                <a:r>
                  <a:rPr lang="cs-CZ" sz="1522" dirty="0"/>
                  <a:t> </a:t>
                </a:r>
                <a:r>
                  <a:rPr lang="cs-CZ" sz="1522" dirty="0" err="1"/>
                  <a:t>water</a:t>
                </a:r>
                <a:r>
                  <a:rPr lang="cs-CZ" sz="1522" dirty="0"/>
                  <a:t> </a:t>
                </a:r>
                <a:r>
                  <a:rPr lang="cs-CZ" sz="1522" dirty="0" err="1"/>
                  <a:t>can</a:t>
                </a:r>
                <a:r>
                  <a:rPr lang="cs-CZ" sz="1522" dirty="0"/>
                  <a:t> </a:t>
                </a:r>
                <a:r>
                  <a:rPr lang="cs-CZ" sz="1522" dirty="0" err="1"/>
                  <a:t>dissolve</a:t>
                </a:r>
                <a:r>
                  <a:rPr lang="cs-CZ" sz="1522" dirty="0"/>
                  <a:t> more oxygen </a:t>
                </a:r>
                <a:r>
                  <a:rPr lang="cs-CZ" sz="1522" dirty="0" err="1"/>
                  <a:t>than</a:t>
                </a:r>
                <a:r>
                  <a:rPr lang="cs-CZ" sz="1522" dirty="0"/>
                  <a:t> </a:t>
                </a:r>
                <a:r>
                  <a:rPr lang="cs-CZ" sz="1522" dirty="0" err="1"/>
                  <a:t>warm</a:t>
                </a:r>
                <a:r>
                  <a:rPr lang="cs-CZ" sz="1522" dirty="0"/>
                  <a:t> </a:t>
                </a:r>
                <a:r>
                  <a:rPr lang="cs-CZ" sz="1522" dirty="0" err="1"/>
                  <a:t>water</a:t>
                </a:r>
                <a:endParaRPr lang="cs-CZ" sz="1522" dirty="0"/>
              </a:p>
              <a:p>
                <a:pPr algn="l">
                  <a:spcBef>
                    <a:spcPts val="571"/>
                  </a:spcBef>
                </a:pPr>
                <a:r>
                  <a:rPr lang="cs-CZ" sz="1522" dirty="0" err="1"/>
                  <a:t>Chemical</a:t>
                </a:r>
                <a:r>
                  <a:rPr lang="cs-CZ" sz="1522" dirty="0"/>
                  <a:t> test </a:t>
                </a:r>
                <a:r>
                  <a:rPr lang="cs-CZ" sz="1522" dirty="0" err="1"/>
                  <a:t>kit</a:t>
                </a:r>
                <a:r>
                  <a:rPr lang="cs-CZ" sz="1522" dirty="0"/>
                  <a:t>/</a:t>
                </a:r>
                <a:r>
                  <a:rPr lang="cs-CZ" sz="1522" dirty="0" err="1"/>
                  <a:t>probe</a:t>
                </a:r>
                <a:r>
                  <a:rPr lang="cs-CZ" sz="1522" dirty="0"/>
                  <a:t>, mg/l</a:t>
                </a:r>
              </a:p>
            </p:txBody>
          </p:sp>
        </p:grpSp>
        <p:sp>
          <p:nvSpPr>
            <p:cNvPr id="24" name="Zaoblený obdélník 23"/>
            <p:cNvSpPr/>
            <p:nvPr/>
          </p:nvSpPr>
          <p:spPr>
            <a:xfrm>
              <a:off x="-20040904" y="5058744"/>
              <a:ext cx="8775292" cy="2270568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6"/>
            </a:p>
          </p:txBody>
        </p:sp>
      </p:grpSp>
      <p:sp>
        <p:nvSpPr>
          <p:cNvPr id="26" name="Zaoblený obdélník 25"/>
          <p:cNvSpPr/>
          <p:nvPr/>
        </p:nvSpPr>
        <p:spPr>
          <a:xfrm>
            <a:off x="522173" y="2954314"/>
            <a:ext cx="3012567" cy="2499383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6"/>
          </a:p>
        </p:txBody>
      </p:sp>
      <p:sp>
        <p:nvSpPr>
          <p:cNvPr id="27" name="Zaoblený obdélník 26"/>
          <p:cNvSpPr/>
          <p:nvPr/>
        </p:nvSpPr>
        <p:spPr>
          <a:xfrm>
            <a:off x="8581730" y="389109"/>
            <a:ext cx="3400063" cy="3180454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6"/>
          </a:p>
        </p:txBody>
      </p:sp>
      <p:sp>
        <p:nvSpPr>
          <p:cNvPr id="28" name="Zaoblený obdélník 27"/>
          <p:cNvSpPr/>
          <p:nvPr/>
        </p:nvSpPr>
        <p:spPr>
          <a:xfrm>
            <a:off x="219394" y="5831672"/>
            <a:ext cx="4715213" cy="3001078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6"/>
          </a:p>
        </p:txBody>
      </p:sp>
      <p:sp>
        <p:nvSpPr>
          <p:cNvPr id="29" name="Zaoblený obdélník 28"/>
          <p:cNvSpPr/>
          <p:nvPr/>
        </p:nvSpPr>
        <p:spPr>
          <a:xfrm>
            <a:off x="3970226" y="3624299"/>
            <a:ext cx="3849717" cy="2047295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6"/>
          </a:p>
        </p:txBody>
      </p:sp>
      <p:sp>
        <p:nvSpPr>
          <p:cNvPr id="37" name="Podnadpis 2"/>
          <p:cNvSpPr txBox="1">
            <a:spLocks/>
          </p:cNvSpPr>
          <p:nvPr/>
        </p:nvSpPr>
        <p:spPr>
          <a:xfrm>
            <a:off x="3981999" y="1625812"/>
            <a:ext cx="4013737" cy="1556291"/>
          </a:xfrm>
          <a:prstGeom prst="rect">
            <a:avLst/>
          </a:prstGeom>
        </p:spPr>
        <p:txBody>
          <a:bodyPr vert="horz" lIns="34250" tIns="34250" rIns="34250" bIns="34250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67" indent="-271867" algn="l">
              <a:spcBef>
                <a:spcPts val="1142"/>
              </a:spcBef>
              <a:buFont typeface="Calibri" panose="020F0502020204030204" pitchFamily="34" charset="0"/>
              <a:buChar char="҉"/>
            </a:pPr>
            <a:r>
              <a:rPr lang="cs-CZ" sz="1713" dirty="0" err="1">
                <a:solidFill>
                  <a:srgbClr val="002060"/>
                </a:solidFill>
              </a:rPr>
              <a:t>Water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quality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is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essential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for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life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of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plants</a:t>
            </a:r>
            <a:r>
              <a:rPr lang="cs-CZ" sz="1713" dirty="0">
                <a:solidFill>
                  <a:srgbClr val="002060"/>
                </a:solidFill>
              </a:rPr>
              <a:t> and </a:t>
            </a:r>
            <a:r>
              <a:rPr lang="cs-CZ" sz="1713" dirty="0" err="1">
                <a:solidFill>
                  <a:srgbClr val="002060"/>
                </a:solidFill>
              </a:rPr>
              <a:t>animals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around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rivers</a:t>
            </a:r>
            <a:r>
              <a:rPr lang="cs-CZ" sz="1713" dirty="0">
                <a:solidFill>
                  <a:srgbClr val="002060"/>
                </a:solidFill>
              </a:rPr>
              <a:t> and </a:t>
            </a:r>
            <a:r>
              <a:rPr lang="cs-CZ" sz="1713" dirty="0" err="1">
                <a:solidFill>
                  <a:srgbClr val="002060"/>
                </a:solidFill>
              </a:rPr>
              <a:t>lakes</a:t>
            </a:r>
            <a:endParaRPr lang="cs-CZ" sz="1713" dirty="0">
              <a:solidFill>
                <a:srgbClr val="002060"/>
              </a:solidFill>
            </a:endParaRPr>
          </a:p>
          <a:p>
            <a:pPr marL="271867" indent="-271867" algn="l">
              <a:spcBef>
                <a:spcPts val="1142"/>
              </a:spcBef>
              <a:buFont typeface="Calibri" panose="020F0502020204030204" pitchFamily="34" charset="0"/>
              <a:buChar char="҉"/>
            </a:pPr>
            <a:r>
              <a:rPr lang="cs-CZ" sz="1713" dirty="0" err="1">
                <a:solidFill>
                  <a:srgbClr val="002060"/>
                </a:solidFill>
              </a:rPr>
              <a:t>The</a:t>
            </a:r>
            <a:r>
              <a:rPr lang="cs-CZ" sz="1713" dirty="0">
                <a:solidFill>
                  <a:srgbClr val="002060"/>
                </a:solidFill>
              </a:rPr>
              <a:t> use </a:t>
            </a:r>
            <a:r>
              <a:rPr lang="cs-CZ" sz="1713" dirty="0" err="1">
                <a:solidFill>
                  <a:srgbClr val="002060"/>
                </a:solidFill>
              </a:rPr>
              <a:t>of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water</a:t>
            </a:r>
            <a:r>
              <a:rPr lang="en-US" sz="1713" dirty="0">
                <a:solidFill>
                  <a:srgbClr val="002060"/>
                </a:solidFill>
              </a:rPr>
              <a:t> depend</a:t>
            </a:r>
            <a:r>
              <a:rPr lang="cs-CZ" sz="1713" dirty="0">
                <a:solidFill>
                  <a:srgbClr val="002060"/>
                </a:solidFill>
              </a:rPr>
              <a:t>s</a:t>
            </a:r>
            <a:r>
              <a:rPr lang="en-US" sz="1713" dirty="0">
                <a:solidFill>
                  <a:srgbClr val="002060"/>
                </a:solidFill>
              </a:rPr>
              <a:t> on water quality</a:t>
            </a:r>
            <a:r>
              <a:rPr lang="cs-CZ" sz="1713" dirty="0">
                <a:solidFill>
                  <a:srgbClr val="002060"/>
                </a:solidFill>
              </a:rPr>
              <a:t>: </a:t>
            </a:r>
            <a:r>
              <a:rPr lang="cs-CZ" sz="1713" dirty="0" err="1">
                <a:solidFill>
                  <a:srgbClr val="002060"/>
                </a:solidFill>
              </a:rPr>
              <a:t>drinking</a:t>
            </a:r>
            <a:r>
              <a:rPr lang="cs-CZ" sz="1713" dirty="0">
                <a:solidFill>
                  <a:srgbClr val="002060"/>
                </a:solidFill>
              </a:rPr>
              <a:t>, </a:t>
            </a:r>
            <a:r>
              <a:rPr lang="en-US" sz="1713" dirty="0">
                <a:solidFill>
                  <a:srgbClr val="002060"/>
                </a:solidFill>
              </a:rPr>
              <a:t>irrigation,</a:t>
            </a:r>
            <a:r>
              <a:rPr lang="cs-CZ" sz="1713" dirty="0">
                <a:solidFill>
                  <a:srgbClr val="002060"/>
                </a:solidFill>
              </a:rPr>
              <a:t> </a:t>
            </a:r>
            <a:r>
              <a:rPr lang="cs-CZ" sz="1713" dirty="0" err="1">
                <a:solidFill>
                  <a:srgbClr val="002060"/>
                </a:solidFill>
              </a:rPr>
              <a:t>fishing</a:t>
            </a:r>
            <a:r>
              <a:rPr lang="cs-CZ" sz="1713" dirty="0">
                <a:solidFill>
                  <a:srgbClr val="002060"/>
                </a:solidFill>
              </a:rPr>
              <a:t>,</a:t>
            </a:r>
            <a:r>
              <a:rPr lang="en-US" sz="1713" dirty="0">
                <a:solidFill>
                  <a:srgbClr val="002060"/>
                </a:solidFill>
              </a:rPr>
              <a:t> recreation</a:t>
            </a:r>
            <a:r>
              <a:rPr lang="cs-CZ" sz="1713" dirty="0">
                <a:solidFill>
                  <a:srgbClr val="002060"/>
                </a:solidFill>
              </a:rPr>
              <a:t> and many more.</a:t>
            </a:r>
          </a:p>
          <a:p>
            <a:pPr marL="271867" indent="-271867" algn="l">
              <a:spcBef>
                <a:spcPts val="1142"/>
              </a:spcBef>
              <a:buFont typeface="Calibri" panose="020F0502020204030204" pitchFamily="34" charset="0"/>
              <a:buChar char="҉"/>
            </a:pPr>
            <a:endParaRPr lang="cs-CZ" sz="1713" dirty="0">
              <a:solidFill>
                <a:srgbClr val="002060"/>
              </a:solidFill>
            </a:endParaRPr>
          </a:p>
        </p:txBody>
      </p:sp>
      <p:pic>
        <p:nvPicPr>
          <p:cNvPr id="32" name="Content Placeholder 7" descr="Image of the pH scale, with highly acid at 0, Neutral at 7, and highly basic at 14. "/>
          <p:cNvPicPr>
            <a:picLocks noGrp="1"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7" t="8932" r="2470"/>
          <a:stretch/>
        </p:blipFill>
        <p:spPr>
          <a:xfrm>
            <a:off x="1286301" y="5890515"/>
            <a:ext cx="3347096" cy="806315"/>
          </a:xfrm>
          <a:prstGeom prst="rect">
            <a:avLst/>
          </a:prstGeom>
        </p:spPr>
      </p:pic>
      <p:pic>
        <p:nvPicPr>
          <p:cNvPr id="39" name="Content Placeholder 11" descr="Students at a non container  mosquito sampling site."/>
          <p:cNvPicPr>
            <a:picLocks noGrp="1"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7" t="24188" b="6382"/>
          <a:stretch/>
        </p:blipFill>
        <p:spPr>
          <a:xfrm flipH="1">
            <a:off x="8007508" y="3673327"/>
            <a:ext cx="3914925" cy="2712255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5815" y="-151157"/>
            <a:ext cx="2373005" cy="3325849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CA41EC2-4D59-2445-9FBD-1F2F0237C113}"/>
              </a:ext>
            </a:extLst>
          </p:cNvPr>
          <p:cNvSpPr txBox="1"/>
          <p:nvPr/>
        </p:nvSpPr>
        <p:spPr>
          <a:xfrm>
            <a:off x="3543300" y="3009900"/>
            <a:ext cx="184731" cy="402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0769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3115</TotalTime>
  <Words>556</Words>
  <Application>Microsoft Macintosh PowerPoint</Application>
  <PresentationFormat>Ledger Paper (11x17 in)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WATER HEALTH</vt:lpstr>
      <vt:lpstr>WATER HEALTH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RIVER EROSION</dc:title>
  <dc:creator>Bára Semeráková</dc:creator>
  <cp:lastModifiedBy>Microsoft Office User</cp:lastModifiedBy>
  <cp:revision>42</cp:revision>
  <cp:lastPrinted>2018-06-08T21:23:30Z</cp:lastPrinted>
  <dcterms:created xsi:type="dcterms:W3CDTF">2018-05-09T12:32:55Z</dcterms:created>
  <dcterms:modified xsi:type="dcterms:W3CDTF">2018-06-08T21:30:53Z</dcterms:modified>
</cp:coreProperties>
</file>