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</p:sldIdLst>
  <p:sldSz cx="12179300" cy="9134475" type="ledger"/>
  <p:notesSz cx="6858000" cy="9144000"/>
  <p:defaultTextStyle>
    <a:defPPr>
      <a:defRPr lang="en-US"/>
    </a:defPPr>
    <a:lvl1pPr marL="0" algn="l" defTabSz="1022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11351" algn="l" defTabSz="1022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22700" algn="l" defTabSz="1022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34052" algn="l" defTabSz="1022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45401" algn="l" defTabSz="1022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56752" algn="l" defTabSz="1022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68102" algn="l" defTabSz="1022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79451" algn="l" defTabSz="1022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90803" algn="l" defTabSz="1022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77">
          <p15:clr>
            <a:srgbClr val="A4A3A4"/>
          </p15:clr>
        </p15:guide>
        <p15:guide id="2" pos="383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474" autoAdjust="0"/>
    <p:restoredTop sz="94660"/>
  </p:normalViewPr>
  <p:slideViewPr>
    <p:cSldViewPr snapToGrid="0">
      <p:cViewPr varScale="1">
        <p:scale>
          <a:sx n="86" d="100"/>
          <a:sy n="86" d="100"/>
        </p:scale>
        <p:origin x="1776" y="224"/>
      </p:cViewPr>
      <p:guideLst>
        <p:guide orient="horz" pos="2877"/>
        <p:guide pos="383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3449" y="1494926"/>
            <a:ext cx="10352405" cy="3180151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2414" y="4797716"/>
            <a:ext cx="9134475" cy="2205383"/>
          </a:xfrm>
        </p:spPr>
        <p:txBody>
          <a:bodyPr/>
          <a:lstStyle>
            <a:lvl1pPr marL="0" indent="0" algn="ctr">
              <a:buNone/>
              <a:defRPr sz="3200"/>
            </a:lvl1pPr>
            <a:lvl2pPr marL="608899" indent="0" algn="ctr">
              <a:buNone/>
              <a:defRPr sz="2700"/>
            </a:lvl2pPr>
            <a:lvl3pPr marL="1217797" indent="0" algn="ctr">
              <a:buNone/>
              <a:defRPr sz="2400"/>
            </a:lvl3pPr>
            <a:lvl4pPr marL="1826696" indent="0" algn="ctr">
              <a:buNone/>
              <a:defRPr sz="2200"/>
            </a:lvl4pPr>
            <a:lvl5pPr marL="2435595" indent="0" algn="ctr">
              <a:buNone/>
              <a:defRPr sz="2200"/>
            </a:lvl5pPr>
            <a:lvl6pPr marL="3044494" indent="0" algn="ctr">
              <a:buNone/>
              <a:defRPr sz="2200"/>
            </a:lvl6pPr>
            <a:lvl7pPr marL="3653394" indent="0" algn="ctr">
              <a:buNone/>
              <a:defRPr sz="2200"/>
            </a:lvl7pPr>
            <a:lvl8pPr marL="4262293" indent="0" algn="ctr">
              <a:buNone/>
              <a:defRPr sz="2200"/>
            </a:lvl8pPr>
            <a:lvl9pPr marL="4871191" indent="0" algn="ctr">
              <a:buNone/>
              <a:defRPr sz="2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E90B2-094E-4334-8413-46116FA3CF3E}" type="datetimeFigureOut">
              <a:rPr lang="en-US" smtClean="0"/>
              <a:pPr/>
              <a:t>6/8/18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04360-7E0A-4C59-909E-907018AF2E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364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E90B2-094E-4334-8413-46116FA3CF3E}" type="datetimeFigureOut">
              <a:rPr lang="en-US" smtClean="0"/>
              <a:pPr/>
              <a:t>6/8/18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04360-7E0A-4C59-909E-907018AF2E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125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15812" y="486327"/>
            <a:ext cx="2626162" cy="774104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7328" y="486327"/>
            <a:ext cx="7726243" cy="774104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E90B2-094E-4334-8413-46116FA3CF3E}" type="datetimeFigureOut">
              <a:rPr lang="en-US" smtClean="0"/>
              <a:pPr/>
              <a:t>6/8/18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04360-7E0A-4C59-909E-907018AF2E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5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E90B2-094E-4334-8413-46116FA3CF3E}" type="datetimeFigureOut">
              <a:rPr lang="en-US" smtClean="0"/>
              <a:pPr/>
              <a:t>6/8/18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04360-7E0A-4C59-909E-907018AF2E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518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0984" y="2277279"/>
            <a:ext cx="10504646" cy="3799687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0984" y="6112912"/>
            <a:ext cx="10504646" cy="1998166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608899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2pPr>
            <a:lvl3pPr marL="1217797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6696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43559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044494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3653394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426229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487119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E90B2-094E-4334-8413-46116FA3CF3E}" type="datetimeFigureOut">
              <a:rPr lang="en-US" smtClean="0"/>
              <a:pPr/>
              <a:t>6/8/18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04360-7E0A-4C59-909E-907018AF2E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450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7328" y="2431632"/>
            <a:ext cx="5176203" cy="579574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65771" y="2431632"/>
            <a:ext cx="5176203" cy="579574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E90B2-094E-4334-8413-46116FA3CF3E}" type="datetimeFigureOut">
              <a:rPr lang="en-US" smtClean="0"/>
              <a:pPr/>
              <a:t>6/8/18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04360-7E0A-4C59-909E-907018AF2E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4329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913" y="486329"/>
            <a:ext cx="10504646" cy="176557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915" y="2239217"/>
            <a:ext cx="5152414" cy="1097405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8899" indent="0">
              <a:buNone/>
              <a:defRPr sz="2700" b="1"/>
            </a:lvl2pPr>
            <a:lvl3pPr marL="1217797" indent="0">
              <a:buNone/>
              <a:defRPr sz="2400" b="1"/>
            </a:lvl3pPr>
            <a:lvl4pPr marL="1826696" indent="0">
              <a:buNone/>
              <a:defRPr sz="2200" b="1"/>
            </a:lvl4pPr>
            <a:lvl5pPr marL="2435595" indent="0">
              <a:buNone/>
              <a:defRPr sz="2200" b="1"/>
            </a:lvl5pPr>
            <a:lvl6pPr marL="3044494" indent="0">
              <a:buNone/>
              <a:defRPr sz="2200" b="1"/>
            </a:lvl6pPr>
            <a:lvl7pPr marL="3653394" indent="0">
              <a:buNone/>
              <a:defRPr sz="2200" b="1"/>
            </a:lvl7pPr>
            <a:lvl8pPr marL="4262293" indent="0">
              <a:buNone/>
              <a:defRPr sz="2200" b="1"/>
            </a:lvl8pPr>
            <a:lvl9pPr marL="4871191" indent="0">
              <a:buNone/>
              <a:defRPr sz="2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8915" y="3336621"/>
            <a:ext cx="5152414" cy="490766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65771" y="2239217"/>
            <a:ext cx="5177789" cy="1097405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8899" indent="0">
              <a:buNone/>
              <a:defRPr sz="2700" b="1"/>
            </a:lvl2pPr>
            <a:lvl3pPr marL="1217797" indent="0">
              <a:buNone/>
              <a:defRPr sz="2400" b="1"/>
            </a:lvl3pPr>
            <a:lvl4pPr marL="1826696" indent="0">
              <a:buNone/>
              <a:defRPr sz="2200" b="1"/>
            </a:lvl4pPr>
            <a:lvl5pPr marL="2435595" indent="0">
              <a:buNone/>
              <a:defRPr sz="2200" b="1"/>
            </a:lvl5pPr>
            <a:lvl6pPr marL="3044494" indent="0">
              <a:buNone/>
              <a:defRPr sz="2200" b="1"/>
            </a:lvl6pPr>
            <a:lvl7pPr marL="3653394" indent="0">
              <a:buNone/>
              <a:defRPr sz="2200" b="1"/>
            </a:lvl7pPr>
            <a:lvl8pPr marL="4262293" indent="0">
              <a:buNone/>
              <a:defRPr sz="2200" b="1"/>
            </a:lvl8pPr>
            <a:lvl9pPr marL="4871191" indent="0">
              <a:buNone/>
              <a:defRPr sz="2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65771" y="3336621"/>
            <a:ext cx="5177789" cy="490766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E90B2-094E-4334-8413-46116FA3CF3E}" type="datetimeFigureOut">
              <a:rPr lang="en-US" smtClean="0"/>
              <a:pPr/>
              <a:t>6/8/18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04360-7E0A-4C59-909E-907018AF2E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71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E90B2-094E-4334-8413-46116FA3CF3E}" type="datetimeFigureOut">
              <a:rPr lang="en-US" smtClean="0"/>
              <a:pPr/>
              <a:t>6/8/18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04360-7E0A-4C59-909E-907018AF2E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737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E90B2-094E-4334-8413-46116FA3CF3E}" type="datetimeFigureOut">
              <a:rPr lang="en-US" smtClean="0"/>
              <a:pPr/>
              <a:t>6/8/18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04360-7E0A-4C59-909E-907018AF2E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0370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913" y="608965"/>
            <a:ext cx="3928141" cy="2131378"/>
          </a:xfrm>
        </p:spPr>
        <p:txBody>
          <a:bodyPr anchor="b"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77790" y="1315197"/>
            <a:ext cx="6165771" cy="6491398"/>
          </a:xfrm>
        </p:spPr>
        <p:txBody>
          <a:bodyPr/>
          <a:lstStyle>
            <a:lvl1pPr>
              <a:defRPr sz="4200"/>
            </a:lvl1pPr>
            <a:lvl2pPr>
              <a:defRPr sz="37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913" y="2740344"/>
            <a:ext cx="3928141" cy="5076823"/>
          </a:xfrm>
        </p:spPr>
        <p:txBody>
          <a:bodyPr/>
          <a:lstStyle>
            <a:lvl1pPr marL="0" indent="0">
              <a:buNone/>
              <a:defRPr sz="2200"/>
            </a:lvl1pPr>
            <a:lvl2pPr marL="608899" indent="0">
              <a:buNone/>
              <a:defRPr sz="1800"/>
            </a:lvl2pPr>
            <a:lvl3pPr marL="1217797" indent="0">
              <a:buNone/>
              <a:defRPr sz="1600"/>
            </a:lvl3pPr>
            <a:lvl4pPr marL="1826696" indent="0">
              <a:buNone/>
              <a:defRPr sz="1300"/>
            </a:lvl4pPr>
            <a:lvl5pPr marL="2435595" indent="0">
              <a:buNone/>
              <a:defRPr sz="1300"/>
            </a:lvl5pPr>
            <a:lvl6pPr marL="3044494" indent="0">
              <a:buNone/>
              <a:defRPr sz="1300"/>
            </a:lvl6pPr>
            <a:lvl7pPr marL="3653394" indent="0">
              <a:buNone/>
              <a:defRPr sz="1300"/>
            </a:lvl7pPr>
            <a:lvl8pPr marL="4262293" indent="0">
              <a:buNone/>
              <a:defRPr sz="1300"/>
            </a:lvl8pPr>
            <a:lvl9pPr marL="4871191" indent="0">
              <a:buNone/>
              <a:defRPr sz="13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E90B2-094E-4334-8413-46116FA3CF3E}" type="datetimeFigureOut">
              <a:rPr lang="en-US" smtClean="0"/>
              <a:pPr/>
              <a:t>6/8/18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04360-7E0A-4C59-909E-907018AF2E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975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913" y="608965"/>
            <a:ext cx="3928141" cy="2131378"/>
          </a:xfrm>
        </p:spPr>
        <p:txBody>
          <a:bodyPr anchor="b"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77790" y="1315197"/>
            <a:ext cx="6165771" cy="6491398"/>
          </a:xfrm>
        </p:spPr>
        <p:txBody>
          <a:bodyPr anchor="t"/>
          <a:lstStyle>
            <a:lvl1pPr marL="0" indent="0">
              <a:buNone/>
              <a:defRPr sz="4200"/>
            </a:lvl1pPr>
            <a:lvl2pPr marL="608899" indent="0">
              <a:buNone/>
              <a:defRPr sz="3700"/>
            </a:lvl2pPr>
            <a:lvl3pPr marL="1217797" indent="0">
              <a:buNone/>
              <a:defRPr sz="3200"/>
            </a:lvl3pPr>
            <a:lvl4pPr marL="1826696" indent="0">
              <a:buNone/>
              <a:defRPr sz="2700"/>
            </a:lvl4pPr>
            <a:lvl5pPr marL="2435595" indent="0">
              <a:buNone/>
              <a:defRPr sz="2700"/>
            </a:lvl5pPr>
            <a:lvl6pPr marL="3044494" indent="0">
              <a:buNone/>
              <a:defRPr sz="2700"/>
            </a:lvl6pPr>
            <a:lvl7pPr marL="3653394" indent="0">
              <a:buNone/>
              <a:defRPr sz="2700"/>
            </a:lvl7pPr>
            <a:lvl8pPr marL="4262293" indent="0">
              <a:buNone/>
              <a:defRPr sz="2700"/>
            </a:lvl8pPr>
            <a:lvl9pPr marL="4871191" indent="0">
              <a:buNone/>
              <a:defRPr sz="2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913" y="2740344"/>
            <a:ext cx="3928141" cy="5076823"/>
          </a:xfrm>
        </p:spPr>
        <p:txBody>
          <a:bodyPr/>
          <a:lstStyle>
            <a:lvl1pPr marL="0" indent="0">
              <a:buNone/>
              <a:defRPr sz="2200"/>
            </a:lvl1pPr>
            <a:lvl2pPr marL="608899" indent="0">
              <a:buNone/>
              <a:defRPr sz="1800"/>
            </a:lvl2pPr>
            <a:lvl3pPr marL="1217797" indent="0">
              <a:buNone/>
              <a:defRPr sz="1600"/>
            </a:lvl3pPr>
            <a:lvl4pPr marL="1826696" indent="0">
              <a:buNone/>
              <a:defRPr sz="1300"/>
            </a:lvl4pPr>
            <a:lvl5pPr marL="2435595" indent="0">
              <a:buNone/>
              <a:defRPr sz="1300"/>
            </a:lvl5pPr>
            <a:lvl6pPr marL="3044494" indent="0">
              <a:buNone/>
              <a:defRPr sz="1300"/>
            </a:lvl6pPr>
            <a:lvl7pPr marL="3653394" indent="0">
              <a:buNone/>
              <a:defRPr sz="1300"/>
            </a:lvl7pPr>
            <a:lvl8pPr marL="4262293" indent="0">
              <a:buNone/>
              <a:defRPr sz="1300"/>
            </a:lvl8pPr>
            <a:lvl9pPr marL="4871191" indent="0">
              <a:buNone/>
              <a:defRPr sz="13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E90B2-094E-4334-8413-46116FA3CF3E}" type="datetimeFigureOut">
              <a:rPr lang="en-US" smtClean="0"/>
              <a:pPr/>
              <a:t>6/8/18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04360-7E0A-4C59-909E-907018AF2E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9094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7327" y="486329"/>
            <a:ext cx="10504646" cy="1765576"/>
          </a:xfrm>
          <a:prstGeom prst="rect">
            <a:avLst/>
          </a:prstGeom>
        </p:spPr>
        <p:txBody>
          <a:bodyPr vert="horz" lIns="91433" tIns="45716" rIns="91433" bIns="45716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7327" y="2431632"/>
            <a:ext cx="10504646" cy="5795740"/>
          </a:xfrm>
          <a:prstGeom prst="rect">
            <a:avLst/>
          </a:prstGeom>
        </p:spPr>
        <p:txBody>
          <a:bodyPr vert="horz" lIns="91433" tIns="45716" rIns="91433" bIns="45716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7328" y="8466307"/>
            <a:ext cx="2740343" cy="486326"/>
          </a:xfrm>
          <a:prstGeom prst="rect">
            <a:avLst/>
          </a:prstGeom>
        </p:spPr>
        <p:txBody>
          <a:bodyPr vert="horz" lIns="91433" tIns="45716" rIns="91433" bIns="45716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EE90B2-094E-4334-8413-46116FA3CF3E}" type="datetimeFigureOut">
              <a:rPr lang="en-US" smtClean="0"/>
              <a:pPr/>
              <a:t>6/8/18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4393" y="8466307"/>
            <a:ext cx="4110514" cy="486326"/>
          </a:xfrm>
          <a:prstGeom prst="rect">
            <a:avLst/>
          </a:prstGeom>
        </p:spPr>
        <p:txBody>
          <a:bodyPr vert="horz" lIns="91433" tIns="45716" rIns="91433" bIns="45716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01631" y="8466307"/>
            <a:ext cx="2740343" cy="486326"/>
          </a:xfrm>
          <a:prstGeom prst="rect">
            <a:avLst/>
          </a:prstGeom>
        </p:spPr>
        <p:txBody>
          <a:bodyPr vert="horz" lIns="91433" tIns="45716" rIns="91433" bIns="45716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904360-7E0A-4C59-909E-907018AF2E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725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1217797" rtl="0" eaLnBrk="1" latinLnBrk="0" hangingPunct="1">
        <a:lnSpc>
          <a:spcPct val="90000"/>
        </a:lnSpc>
        <a:spcBef>
          <a:spcPct val="0"/>
        </a:spcBef>
        <a:buNone/>
        <a:defRPr sz="5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449" indent="-304449" algn="l" defTabSz="1217797" rtl="0" eaLnBrk="1" latinLnBrk="0" hangingPunct="1">
        <a:lnSpc>
          <a:spcPct val="90000"/>
        </a:lnSpc>
        <a:spcBef>
          <a:spcPts val="1332"/>
        </a:spcBef>
        <a:buFont typeface="Arial" panose="020B0604020202020204" pitchFamily="34" charset="0"/>
        <a:buChar char="•"/>
        <a:defRPr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913349" indent="-304449" algn="l" defTabSz="1217797" rtl="0" eaLnBrk="1" latinLnBrk="0" hangingPunct="1">
        <a:lnSpc>
          <a:spcPct val="90000"/>
        </a:lnSpc>
        <a:spcBef>
          <a:spcPts val="666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2248" indent="-304449" algn="l" defTabSz="1217797" rtl="0" eaLnBrk="1" latinLnBrk="0" hangingPunct="1">
        <a:lnSpc>
          <a:spcPct val="90000"/>
        </a:lnSpc>
        <a:spcBef>
          <a:spcPts val="666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131146" indent="-304449" algn="l" defTabSz="1217797" rtl="0" eaLnBrk="1" latinLnBrk="0" hangingPunct="1">
        <a:lnSpc>
          <a:spcPct val="90000"/>
        </a:lnSpc>
        <a:spcBef>
          <a:spcPts val="666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0045" indent="-304449" algn="l" defTabSz="1217797" rtl="0" eaLnBrk="1" latinLnBrk="0" hangingPunct="1">
        <a:lnSpc>
          <a:spcPct val="90000"/>
        </a:lnSpc>
        <a:spcBef>
          <a:spcPts val="666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48944" indent="-304449" algn="l" defTabSz="1217797" rtl="0" eaLnBrk="1" latinLnBrk="0" hangingPunct="1">
        <a:lnSpc>
          <a:spcPct val="90000"/>
        </a:lnSpc>
        <a:spcBef>
          <a:spcPts val="666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57842" indent="-304449" algn="l" defTabSz="1217797" rtl="0" eaLnBrk="1" latinLnBrk="0" hangingPunct="1">
        <a:lnSpc>
          <a:spcPct val="90000"/>
        </a:lnSpc>
        <a:spcBef>
          <a:spcPts val="666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66741" indent="-304449" algn="l" defTabSz="1217797" rtl="0" eaLnBrk="1" latinLnBrk="0" hangingPunct="1">
        <a:lnSpc>
          <a:spcPct val="90000"/>
        </a:lnSpc>
        <a:spcBef>
          <a:spcPts val="666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75640" indent="-304449" algn="l" defTabSz="1217797" rtl="0" eaLnBrk="1" latinLnBrk="0" hangingPunct="1">
        <a:lnSpc>
          <a:spcPct val="90000"/>
        </a:lnSpc>
        <a:spcBef>
          <a:spcPts val="666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779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8899" algn="l" defTabSz="121779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7797" algn="l" defTabSz="121779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6696" algn="l" defTabSz="121779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5595" algn="l" defTabSz="121779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4494" algn="l" defTabSz="121779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3394" algn="l" defTabSz="121779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2293" algn="l" defTabSz="121779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1191" algn="l" defTabSz="121779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Content Placeholder 7" descr="Image of the pH scale, with highly acid at 0, Neutral at 7, and highly basic at 14. "/>
          <p:cNvPicPr>
            <a:picLocks noGrp="1"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67" t="28486" r="2470"/>
          <a:stretch/>
        </p:blipFill>
        <p:spPr>
          <a:xfrm>
            <a:off x="1443961" y="6148547"/>
            <a:ext cx="3064982" cy="579815"/>
          </a:xfrm>
          <a:prstGeom prst="rect">
            <a:avLst/>
          </a:prstGeom>
        </p:spPr>
      </p:pic>
      <p:pic>
        <p:nvPicPr>
          <p:cNvPr id="36" name="Content Placeholder 4" descr="Illustration of the equipment listed on this page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2945" y="6495393"/>
            <a:ext cx="2332727" cy="2531440"/>
          </a:xfrm>
          <a:prstGeom prst="rect">
            <a:avLst/>
          </a:prstGeom>
        </p:spPr>
      </p:pic>
      <p:sp>
        <p:nvSpPr>
          <p:cNvPr id="38" name="Zaoblený obdélník 37"/>
          <p:cNvSpPr/>
          <p:nvPr/>
        </p:nvSpPr>
        <p:spPr>
          <a:xfrm>
            <a:off x="4108240" y="231661"/>
            <a:ext cx="4515506" cy="348900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222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6" rIns="91433" bIns="45716" rtlCol="0" anchor="ctr"/>
          <a:lstStyle/>
          <a:p>
            <a:pPr algn="ctr"/>
            <a:endParaRPr lang="en-US" sz="1900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176879" y="618954"/>
            <a:ext cx="4253901" cy="1257146"/>
          </a:xfrm>
        </p:spPr>
        <p:txBody>
          <a:bodyPr>
            <a:noAutofit/>
          </a:bodyPr>
          <a:lstStyle/>
          <a:p>
            <a:r>
              <a:rPr lang="cs-CZ" sz="5200" b="1" dirty="0">
                <a:solidFill>
                  <a:srgbClr val="002060"/>
                </a:solidFill>
              </a:rPr>
              <a:t>WOODLAND HABITAT</a:t>
            </a:r>
            <a:endParaRPr lang="en-US" sz="5200" b="1" dirty="0">
              <a:solidFill>
                <a:srgbClr val="002060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77917" y="474636"/>
            <a:ext cx="2568337" cy="335507"/>
          </a:xfrm>
        </p:spPr>
        <p:txBody>
          <a:bodyPr vert="horz" lIns="34247" tIns="34247" rIns="34247" bIns="34247" rtlCol="0">
            <a:noAutofit/>
          </a:bodyPr>
          <a:lstStyle/>
          <a:p>
            <a:r>
              <a:rPr lang="cs-CZ" sz="2400" dirty="0" err="1">
                <a:solidFill>
                  <a:srgbClr val="0070C0"/>
                </a:solidFill>
              </a:rPr>
              <a:t>Relative</a:t>
            </a:r>
            <a:r>
              <a:rPr lang="cs-CZ" sz="2400" dirty="0">
                <a:solidFill>
                  <a:srgbClr val="0070C0"/>
                </a:solidFill>
              </a:rPr>
              <a:t> Humidity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8" name="Podnadpis 2"/>
          <p:cNvSpPr txBox="1">
            <a:spLocks/>
          </p:cNvSpPr>
          <p:nvPr/>
        </p:nvSpPr>
        <p:spPr>
          <a:xfrm>
            <a:off x="418671" y="6269919"/>
            <a:ext cx="1110583" cy="474183"/>
          </a:xfrm>
          <a:prstGeom prst="rect">
            <a:avLst/>
          </a:prstGeom>
        </p:spPr>
        <p:txBody>
          <a:bodyPr vert="horz" lIns="34247" tIns="34247" rIns="34247" bIns="34247" rtlCol="0">
            <a:no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dirty="0" err="1">
                <a:solidFill>
                  <a:srgbClr val="0070C0"/>
                </a:solidFill>
              </a:rPr>
              <a:t>Soil</a:t>
            </a:r>
            <a:r>
              <a:rPr lang="cs-CZ" sz="2400" dirty="0">
                <a:solidFill>
                  <a:srgbClr val="0070C0"/>
                </a:solidFill>
              </a:rPr>
              <a:t> pH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12" name="Podnadpis 2"/>
          <p:cNvSpPr txBox="1">
            <a:spLocks/>
          </p:cNvSpPr>
          <p:nvPr/>
        </p:nvSpPr>
        <p:spPr>
          <a:xfrm>
            <a:off x="417981" y="926818"/>
            <a:ext cx="3363078" cy="2719202"/>
          </a:xfrm>
          <a:prstGeom prst="rect">
            <a:avLst/>
          </a:prstGeom>
        </p:spPr>
        <p:txBody>
          <a:bodyPr vert="horz" lIns="34247" tIns="34247" rIns="34247" bIns="34247" rtlCol="0">
            <a:no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1846" indent="-271846" algn="l">
              <a:spcBef>
                <a:spcPts val="571"/>
              </a:spcBef>
              <a:buFont typeface="Arial" panose="020B0604020202020204" pitchFamily="34" charset="0"/>
              <a:buChar char="•"/>
            </a:pPr>
            <a:r>
              <a:rPr lang="cs-CZ" sz="1600" dirty="0" err="1"/>
              <a:t>How</a:t>
            </a:r>
            <a:r>
              <a:rPr lang="cs-CZ" sz="1600" dirty="0"/>
              <a:t> much </a:t>
            </a:r>
            <a:r>
              <a:rPr lang="cs-CZ" sz="1600" dirty="0" err="1"/>
              <a:t>water</a:t>
            </a:r>
            <a:r>
              <a:rPr lang="cs-CZ" sz="1600" dirty="0"/>
              <a:t> </a:t>
            </a:r>
            <a:r>
              <a:rPr lang="cs-CZ" sz="1600" dirty="0" err="1"/>
              <a:t>vapor</a:t>
            </a:r>
            <a:r>
              <a:rPr lang="cs-CZ" sz="1600" dirty="0"/>
              <a:t> </a:t>
            </a:r>
            <a:r>
              <a:rPr lang="cs-CZ" sz="1600" dirty="0" err="1"/>
              <a:t>is</a:t>
            </a:r>
            <a:r>
              <a:rPr lang="cs-CZ" sz="1600" dirty="0"/>
              <a:t> in </a:t>
            </a:r>
            <a:r>
              <a:rPr lang="cs-CZ" sz="1600" dirty="0" err="1"/>
              <a:t>the</a:t>
            </a:r>
            <a:r>
              <a:rPr lang="cs-CZ" sz="1600" dirty="0"/>
              <a:t> </a:t>
            </a:r>
            <a:r>
              <a:rPr lang="cs-CZ" sz="1600" dirty="0" err="1"/>
              <a:t>atmosphere</a:t>
            </a:r>
            <a:r>
              <a:rPr lang="cs-CZ" sz="1600" dirty="0"/>
              <a:t>: </a:t>
            </a:r>
            <a:r>
              <a:rPr lang="cs-CZ" sz="1600" dirty="0" err="1"/>
              <a:t>rain</a:t>
            </a:r>
            <a:r>
              <a:rPr lang="en-US" altLang="en-US" sz="1600" dirty="0">
                <a:solidFill>
                  <a:srgbClr val="000000"/>
                </a:solidFill>
              </a:rPr>
              <a:t>water evaporates back into the air</a:t>
            </a:r>
            <a:r>
              <a:rPr lang="cs-CZ" altLang="en-US" sz="1600" dirty="0">
                <a:solidFill>
                  <a:srgbClr val="000000"/>
                </a:solidFill>
              </a:rPr>
              <a:t> </a:t>
            </a:r>
            <a:r>
              <a:rPr lang="cs-CZ" altLang="en-US" sz="1600" dirty="0" err="1">
                <a:solidFill>
                  <a:srgbClr val="000000"/>
                </a:solidFill>
              </a:rPr>
              <a:t>and</a:t>
            </a:r>
            <a:r>
              <a:rPr lang="en-US" altLang="en-US" sz="1600" dirty="0">
                <a:solidFill>
                  <a:srgbClr val="000000"/>
                </a:solidFill>
              </a:rPr>
              <a:t> some is transpired by plants</a:t>
            </a:r>
            <a:endParaRPr lang="cs-CZ" sz="1600" dirty="0"/>
          </a:p>
          <a:p>
            <a:pPr marL="271846" indent="-271846" algn="l">
              <a:spcBef>
                <a:spcPts val="571"/>
              </a:spcBef>
              <a:buFont typeface="Arial" panose="020B0604020202020204" pitchFamily="34" charset="0"/>
              <a:buChar char="•"/>
            </a:pPr>
            <a:r>
              <a:rPr lang="cs-CZ" sz="1600" dirty="0" err="1"/>
              <a:t>Changes</a:t>
            </a:r>
            <a:r>
              <a:rPr lang="cs-CZ" sz="1600" dirty="0"/>
              <a:t> </a:t>
            </a:r>
            <a:r>
              <a:rPr lang="cs-CZ" sz="1600" dirty="0" err="1"/>
              <a:t>over</a:t>
            </a:r>
            <a:r>
              <a:rPr lang="cs-CZ" sz="1600" dirty="0"/>
              <a:t> </a:t>
            </a:r>
            <a:r>
              <a:rPr lang="cs-CZ" sz="1600" dirty="0" err="1"/>
              <a:t>time</a:t>
            </a:r>
            <a:r>
              <a:rPr lang="cs-CZ" sz="1600" dirty="0"/>
              <a:t> </a:t>
            </a:r>
            <a:r>
              <a:rPr lang="cs-CZ" sz="1600" dirty="0" err="1"/>
              <a:t>with</a:t>
            </a:r>
            <a:r>
              <a:rPr lang="cs-CZ" sz="1600" dirty="0"/>
              <a:t> </a:t>
            </a:r>
            <a:r>
              <a:rPr lang="cs-CZ" sz="1600" dirty="0" err="1"/>
              <a:t>the</a:t>
            </a:r>
            <a:r>
              <a:rPr lang="cs-CZ" sz="1600" dirty="0"/>
              <a:t> </a:t>
            </a:r>
            <a:r>
              <a:rPr lang="cs-CZ" sz="1600"/>
              <a:t>weather </a:t>
            </a:r>
            <a:r>
              <a:rPr lang="cs-CZ" sz="1600" dirty="0"/>
              <a:t>(</a:t>
            </a:r>
            <a:r>
              <a:rPr lang="cs-CZ" sz="1600" dirty="0" err="1"/>
              <a:t>temperature</a:t>
            </a:r>
            <a:r>
              <a:rPr lang="cs-CZ" sz="1600" dirty="0"/>
              <a:t>, </a:t>
            </a:r>
            <a:r>
              <a:rPr lang="cs-CZ" sz="1600" dirty="0" err="1"/>
              <a:t>wind</a:t>
            </a:r>
            <a:r>
              <a:rPr lang="cs-CZ" sz="1600" dirty="0"/>
              <a:t>, sun) </a:t>
            </a:r>
          </a:p>
          <a:p>
            <a:pPr marL="271846" indent="-271846" algn="l">
              <a:spcBef>
                <a:spcPts val="571"/>
              </a:spcBef>
              <a:buFont typeface="Arial" panose="020B0604020202020204" pitchFamily="34" charset="0"/>
              <a:buChar char="•"/>
            </a:pPr>
            <a:r>
              <a:rPr lang="cs-CZ" sz="1600" dirty="0" err="1"/>
              <a:t>Supports</a:t>
            </a:r>
            <a:r>
              <a:rPr lang="cs-CZ" sz="1600" dirty="0"/>
              <a:t> a </a:t>
            </a:r>
            <a:r>
              <a:rPr lang="cs-CZ" sz="1600" dirty="0" err="1"/>
              <a:t>specific</a:t>
            </a:r>
            <a:r>
              <a:rPr lang="cs-CZ" sz="1600" dirty="0"/>
              <a:t> </a:t>
            </a:r>
            <a:r>
              <a:rPr lang="cs-CZ" sz="1600" dirty="0" err="1"/>
              <a:t>microclimate</a:t>
            </a:r>
            <a:r>
              <a:rPr lang="cs-CZ" sz="1600" dirty="0"/>
              <a:t>  </a:t>
            </a:r>
            <a:r>
              <a:rPr lang="cs-CZ" sz="1600" dirty="0" err="1"/>
              <a:t>of</a:t>
            </a:r>
            <a:r>
              <a:rPr lang="cs-CZ" sz="1600" dirty="0"/>
              <a:t> </a:t>
            </a:r>
            <a:r>
              <a:rPr lang="cs-CZ" sz="1600" dirty="0" err="1"/>
              <a:t>the</a:t>
            </a:r>
            <a:r>
              <a:rPr lang="cs-CZ" sz="1600" dirty="0"/>
              <a:t> </a:t>
            </a:r>
            <a:r>
              <a:rPr lang="cs-CZ" sz="1600" dirty="0" err="1"/>
              <a:t>ecosystem</a:t>
            </a:r>
            <a:r>
              <a:rPr lang="cs-CZ" sz="1600" dirty="0"/>
              <a:t>, </a:t>
            </a:r>
            <a:r>
              <a:rPr lang="cs-CZ" sz="1600" dirty="0" err="1"/>
              <a:t>for</a:t>
            </a:r>
            <a:r>
              <a:rPr lang="cs-CZ" sz="1600" dirty="0"/>
              <a:t> </a:t>
            </a:r>
            <a:r>
              <a:rPr lang="cs-CZ" sz="1600" dirty="0" err="1"/>
              <a:t>example</a:t>
            </a:r>
            <a:r>
              <a:rPr lang="cs-CZ" sz="1600" dirty="0"/>
              <a:t> </a:t>
            </a:r>
            <a:r>
              <a:rPr lang="cs-CZ" sz="1600" dirty="0" err="1"/>
              <a:t>high</a:t>
            </a:r>
            <a:r>
              <a:rPr lang="cs-CZ" sz="1600" dirty="0"/>
              <a:t> humidity </a:t>
            </a:r>
            <a:r>
              <a:rPr lang="cs-CZ" sz="1600" dirty="0" err="1"/>
              <a:t>is</a:t>
            </a:r>
            <a:r>
              <a:rPr lang="cs-CZ" sz="1600" dirty="0"/>
              <a:t> </a:t>
            </a:r>
            <a:r>
              <a:rPr lang="cs-CZ" sz="1600" dirty="0" err="1"/>
              <a:t>good</a:t>
            </a:r>
            <a:r>
              <a:rPr lang="cs-CZ" sz="1600" dirty="0"/>
              <a:t> </a:t>
            </a:r>
            <a:r>
              <a:rPr lang="cs-CZ" sz="1600" dirty="0" err="1"/>
              <a:t>for</a:t>
            </a:r>
            <a:r>
              <a:rPr lang="cs-CZ" sz="1600" dirty="0"/>
              <a:t> </a:t>
            </a:r>
            <a:r>
              <a:rPr lang="cs-CZ" sz="1600" dirty="0" err="1"/>
              <a:t>the</a:t>
            </a:r>
            <a:r>
              <a:rPr lang="cs-CZ" sz="1600" dirty="0"/>
              <a:t> </a:t>
            </a:r>
            <a:r>
              <a:rPr lang="cs-CZ" sz="1600" dirty="0" err="1"/>
              <a:t>growth</a:t>
            </a:r>
            <a:r>
              <a:rPr lang="cs-CZ" sz="1600" dirty="0"/>
              <a:t> </a:t>
            </a:r>
            <a:r>
              <a:rPr lang="cs-CZ" sz="1600" dirty="0" err="1"/>
              <a:t>of</a:t>
            </a:r>
            <a:r>
              <a:rPr lang="cs-CZ" sz="1600" dirty="0"/>
              <a:t> </a:t>
            </a:r>
            <a:r>
              <a:rPr lang="cs-CZ" sz="1600" dirty="0" err="1"/>
              <a:t>moss</a:t>
            </a:r>
            <a:endParaRPr lang="cs-CZ" sz="1600" dirty="0"/>
          </a:p>
          <a:p>
            <a:pPr algn="l">
              <a:spcBef>
                <a:spcPts val="571"/>
              </a:spcBef>
            </a:pPr>
            <a:r>
              <a:rPr lang="cs-CZ" sz="1600" dirty="0"/>
              <a:t>   </a:t>
            </a:r>
            <a:r>
              <a:rPr lang="cs-CZ" sz="1600" dirty="0" err="1"/>
              <a:t>Sling</a:t>
            </a:r>
            <a:r>
              <a:rPr lang="cs-CZ" sz="1600" dirty="0"/>
              <a:t> </a:t>
            </a:r>
            <a:r>
              <a:rPr lang="cs-CZ" sz="1600" dirty="0" err="1"/>
              <a:t>psychrometer</a:t>
            </a:r>
            <a:r>
              <a:rPr lang="cs-CZ" sz="1600" dirty="0"/>
              <a:t> , %</a:t>
            </a:r>
            <a:endParaRPr lang="en-US" sz="1600" dirty="0"/>
          </a:p>
          <a:p>
            <a:pPr algn="l"/>
            <a:endParaRPr lang="en-US" sz="1300" dirty="0"/>
          </a:p>
        </p:txBody>
      </p:sp>
      <p:sp>
        <p:nvSpPr>
          <p:cNvPr id="13" name="Podnadpis 2"/>
          <p:cNvSpPr txBox="1">
            <a:spLocks/>
          </p:cNvSpPr>
          <p:nvPr/>
        </p:nvSpPr>
        <p:spPr>
          <a:xfrm>
            <a:off x="418674" y="6810712"/>
            <a:ext cx="4134477" cy="1592578"/>
          </a:xfrm>
          <a:prstGeom prst="rect">
            <a:avLst/>
          </a:prstGeom>
        </p:spPr>
        <p:txBody>
          <a:bodyPr vert="horz" lIns="34247" tIns="34247" rIns="34247" bIns="34247" rtlCol="0">
            <a:no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1846" indent="-271846" algn="l">
              <a:spcBef>
                <a:spcPts val="571"/>
              </a:spcBef>
              <a:buFont typeface="Arial" panose="020B0604020202020204" pitchFamily="34" charset="0"/>
              <a:buChar char="•"/>
            </a:pPr>
            <a:r>
              <a:rPr lang="cs-CZ" sz="1600" dirty="0" err="1"/>
              <a:t>Plants</a:t>
            </a:r>
            <a:r>
              <a:rPr lang="cs-CZ" sz="1600" dirty="0"/>
              <a:t> </a:t>
            </a:r>
            <a:r>
              <a:rPr lang="en-US" sz="1600" dirty="0"/>
              <a:t>are sensitive to changes in </a:t>
            </a:r>
            <a:r>
              <a:rPr lang="cs-CZ" sz="1600" dirty="0" err="1"/>
              <a:t>soil</a:t>
            </a:r>
            <a:r>
              <a:rPr lang="en-US" sz="1600" dirty="0"/>
              <a:t> pH</a:t>
            </a:r>
            <a:r>
              <a:rPr lang="cs-CZ" sz="1600" dirty="0"/>
              <a:t>: </a:t>
            </a:r>
            <a:r>
              <a:rPr lang="en-US" sz="1600" dirty="0"/>
              <a:t>most  crops grow </a:t>
            </a:r>
            <a:r>
              <a:rPr lang="cs-CZ" sz="1600" dirty="0" err="1"/>
              <a:t>well</a:t>
            </a:r>
            <a:r>
              <a:rPr lang="en-US" sz="1600" dirty="0"/>
              <a:t> in soils having a pH between 6 (slightly acid) and 7.5 (slightly alkaline)</a:t>
            </a:r>
            <a:endParaRPr lang="cs-CZ" sz="1600" dirty="0"/>
          </a:p>
          <a:p>
            <a:pPr marL="271846" indent="-271846" algn="l">
              <a:spcBef>
                <a:spcPts val="571"/>
              </a:spcBef>
              <a:buFont typeface="Arial" panose="020B0604020202020204" pitchFamily="34" charset="0"/>
              <a:buChar char="•"/>
            </a:pPr>
            <a:r>
              <a:rPr lang="cs-CZ" sz="1600" dirty="0"/>
              <a:t>A</a:t>
            </a:r>
            <a:r>
              <a:rPr lang="en-US" sz="1600" dirty="0" err="1"/>
              <a:t>ffects</a:t>
            </a:r>
            <a:r>
              <a:rPr lang="en-US" sz="1600" dirty="0"/>
              <a:t> </a:t>
            </a:r>
            <a:r>
              <a:rPr lang="cs-CZ" sz="1600" dirty="0" err="1"/>
              <a:t>what</a:t>
            </a:r>
            <a:r>
              <a:rPr lang="cs-CZ" sz="1600" dirty="0"/>
              <a:t> </a:t>
            </a:r>
            <a:r>
              <a:rPr lang="en-US" sz="1600" dirty="0"/>
              <a:t>nutrients</a:t>
            </a:r>
            <a:r>
              <a:rPr lang="cs-CZ" sz="1600" dirty="0"/>
              <a:t> are </a:t>
            </a:r>
            <a:r>
              <a:rPr lang="cs-CZ" sz="1600" dirty="0" err="1"/>
              <a:t>available</a:t>
            </a:r>
            <a:r>
              <a:rPr lang="cs-CZ" sz="1600" dirty="0"/>
              <a:t> in </a:t>
            </a:r>
            <a:r>
              <a:rPr lang="cs-CZ" sz="1600" dirty="0" err="1"/>
              <a:t>soil</a:t>
            </a:r>
            <a:r>
              <a:rPr lang="cs-CZ" sz="1600" dirty="0"/>
              <a:t>. </a:t>
            </a:r>
            <a:r>
              <a:rPr lang="cs-CZ" sz="1600" dirty="0" err="1"/>
              <a:t>Extreme</a:t>
            </a:r>
            <a:r>
              <a:rPr lang="cs-CZ" sz="1600" dirty="0"/>
              <a:t> pH </a:t>
            </a:r>
            <a:r>
              <a:rPr lang="cs-CZ" sz="1600" dirty="0" err="1"/>
              <a:t>can</a:t>
            </a:r>
            <a:r>
              <a:rPr lang="cs-CZ" sz="1600" dirty="0"/>
              <a:t> cause </a:t>
            </a:r>
            <a:r>
              <a:rPr lang="cs-CZ" sz="1600" dirty="0" err="1"/>
              <a:t>an</a:t>
            </a:r>
            <a:r>
              <a:rPr lang="cs-CZ" sz="1600" dirty="0"/>
              <a:t> </a:t>
            </a:r>
            <a:r>
              <a:rPr lang="cs-CZ" sz="1600" dirty="0" err="1"/>
              <a:t>increase</a:t>
            </a:r>
            <a:r>
              <a:rPr lang="cs-CZ" sz="1600" dirty="0"/>
              <a:t> </a:t>
            </a:r>
            <a:r>
              <a:rPr lang="cs-CZ" sz="1600" dirty="0" err="1"/>
              <a:t>of</a:t>
            </a:r>
            <a:r>
              <a:rPr lang="cs-CZ" sz="1600" dirty="0"/>
              <a:t> </a:t>
            </a:r>
            <a:r>
              <a:rPr lang="cs-CZ" sz="1600" dirty="0" err="1"/>
              <a:t>toxic</a:t>
            </a:r>
            <a:r>
              <a:rPr lang="cs-CZ" sz="1600" dirty="0"/>
              <a:t> </a:t>
            </a:r>
            <a:r>
              <a:rPr lang="cs-CZ" sz="1600" dirty="0" err="1"/>
              <a:t>materials</a:t>
            </a:r>
            <a:r>
              <a:rPr lang="cs-CZ" sz="1600" dirty="0"/>
              <a:t> in </a:t>
            </a:r>
            <a:r>
              <a:rPr lang="cs-CZ" sz="1600" dirty="0" err="1"/>
              <a:t>soil</a:t>
            </a:r>
            <a:endParaRPr lang="en-US" sz="1600" dirty="0"/>
          </a:p>
          <a:p>
            <a:pPr algn="l">
              <a:spcBef>
                <a:spcPts val="571"/>
              </a:spcBef>
            </a:pPr>
            <a:r>
              <a:rPr lang="cs-CZ" sz="1600" dirty="0"/>
              <a:t> </a:t>
            </a:r>
            <a:r>
              <a:rPr lang="cs-CZ" sz="1600" dirty="0" err="1"/>
              <a:t>Soil</a:t>
            </a:r>
            <a:r>
              <a:rPr lang="cs-CZ" sz="1600" dirty="0"/>
              <a:t> pH test </a:t>
            </a:r>
            <a:r>
              <a:rPr lang="cs-CZ" sz="1600" dirty="0" err="1"/>
              <a:t>kit</a:t>
            </a:r>
            <a:endParaRPr lang="en-US" sz="1600" dirty="0"/>
          </a:p>
        </p:txBody>
      </p:sp>
      <p:grpSp>
        <p:nvGrpSpPr>
          <p:cNvPr id="33" name="Skupina 32"/>
          <p:cNvGrpSpPr/>
          <p:nvPr/>
        </p:nvGrpSpPr>
        <p:grpSpPr>
          <a:xfrm>
            <a:off x="8998124" y="688551"/>
            <a:ext cx="2778713" cy="2385719"/>
            <a:chOff x="1082557" y="645266"/>
            <a:chExt cx="2920691" cy="2118191"/>
          </a:xfrm>
        </p:grpSpPr>
        <p:sp>
          <p:nvSpPr>
            <p:cNvPr id="9" name="Podnadpis 2"/>
            <p:cNvSpPr txBox="1">
              <a:spLocks/>
            </p:cNvSpPr>
            <p:nvPr/>
          </p:nvSpPr>
          <p:spPr>
            <a:xfrm>
              <a:off x="1082557" y="1401238"/>
              <a:ext cx="2920691" cy="1362219"/>
            </a:xfrm>
            <a:prstGeom prst="rect">
              <a:avLst/>
            </a:prstGeom>
          </p:spPr>
          <p:txBody>
            <a:bodyPr vert="horz" lIns="34250" tIns="34250" rIns="34250" bIns="34250" rtlCol="0">
              <a:noAutofit/>
            </a:bodyPr>
            <a:lstStyle>
              <a:lvl1pPr marL="0" indent="0" algn="ctr" defTabSz="1280160" rtl="0" eaLnBrk="1" latinLnBrk="0" hangingPunct="1">
                <a:lnSpc>
                  <a:spcPct val="90000"/>
                </a:lnSpc>
                <a:spcBef>
                  <a:spcPts val="1400"/>
                </a:spcBef>
                <a:buFont typeface="Arial" panose="020B0604020202020204" pitchFamily="34" charset="0"/>
                <a:buNone/>
                <a:defRPr sz="336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40080" indent="0" algn="ctr" defTabSz="1280160" rtl="0" eaLnBrk="1" latinLnBrk="0" hangingPunct="1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None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280160" indent="0" algn="ctr" defTabSz="1280160" rtl="0" eaLnBrk="1" latinLnBrk="0" hangingPunct="1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None/>
                <a:defRPr sz="25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920240" indent="0" algn="ctr" defTabSz="1280160" rtl="0" eaLnBrk="1" latinLnBrk="0" hangingPunct="1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None/>
                <a:defRPr sz="224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560320" indent="0" algn="ctr" defTabSz="1280160" rtl="0" eaLnBrk="1" latinLnBrk="0" hangingPunct="1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None/>
                <a:defRPr sz="224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3200400" indent="0" algn="ctr" defTabSz="1280160" rtl="0" eaLnBrk="1" latinLnBrk="0" hangingPunct="1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None/>
                <a:defRPr sz="224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840480" indent="0" algn="ctr" defTabSz="1280160" rtl="0" eaLnBrk="1" latinLnBrk="0" hangingPunct="1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None/>
                <a:defRPr sz="224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4480560" indent="0" algn="ctr" defTabSz="1280160" rtl="0" eaLnBrk="1" latinLnBrk="0" hangingPunct="1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None/>
                <a:defRPr sz="224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5120640" indent="0" algn="ctr" defTabSz="1280160" rtl="0" eaLnBrk="1" latinLnBrk="0" hangingPunct="1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None/>
                <a:defRPr sz="224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271846" indent="-271846" algn="l">
                <a:spcBef>
                  <a:spcPts val="571"/>
                </a:spcBef>
                <a:buFont typeface="Arial" panose="020B0604020202020204" pitchFamily="34" charset="0"/>
                <a:buChar char="•"/>
              </a:pPr>
              <a:r>
                <a:rPr lang="en-US" sz="1600" dirty="0">
                  <a:ea typeface="Arial" charset="0"/>
                  <a:cs typeface="Arial" charset="0"/>
                </a:rPr>
                <a:t>The radiating temperature emitted as electromagnetic energy of the Earth’s surface</a:t>
              </a:r>
              <a:endParaRPr lang="cs-CZ" sz="1600" dirty="0"/>
            </a:p>
            <a:p>
              <a:pPr marL="271846" indent="-271846" algn="l">
                <a:spcBef>
                  <a:spcPts val="571"/>
                </a:spcBef>
                <a:buFont typeface="Arial" panose="020B0604020202020204" pitchFamily="34" charset="0"/>
                <a:buChar char="•"/>
              </a:pPr>
              <a:r>
                <a:rPr lang="cs-CZ" sz="1600" dirty="0" err="1"/>
                <a:t>Various</a:t>
              </a:r>
              <a:r>
                <a:rPr lang="cs-CZ" sz="1600" dirty="0"/>
                <a:t> </a:t>
              </a:r>
              <a:r>
                <a:rPr lang="cs-CZ" sz="1600" dirty="0" err="1"/>
                <a:t>types</a:t>
              </a:r>
              <a:r>
                <a:rPr lang="cs-CZ" sz="1600" dirty="0"/>
                <a:t> </a:t>
              </a:r>
              <a:r>
                <a:rPr lang="cs-CZ" sz="1600" dirty="0" err="1"/>
                <a:t>of</a:t>
              </a:r>
              <a:r>
                <a:rPr lang="cs-CZ" sz="1600" dirty="0"/>
                <a:t> </a:t>
              </a:r>
              <a:r>
                <a:rPr lang="cs-CZ" sz="1600" dirty="0" err="1"/>
                <a:t>surfaces</a:t>
              </a:r>
              <a:r>
                <a:rPr lang="cs-CZ" sz="1600" dirty="0"/>
                <a:t> </a:t>
              </a:r>
              <a:r>
                <a:rPr lang="cs-CZ" sz="1600" dirty="0" err="1"/>
                <a:t>absorb</a:t>
              </a:r>
              <a:r>
                <a:rPr lang="cs-CZ" sz="1600" dirty="0"/>
                <a:t> </a:t>
              </a:r>
              <a:r>
                <a:rPr lang="cs-CZ" sz="1600" dirty="0" err="1"/>
                <a:t>or</a:t>
              </a:r>
              <a:r>
                <a:rPr lang="cs-CZ" sz="1600" dirty="0"/>
                <a:t> </a:t>
              </a:r>
              <a:r>
                <a:rPr lang="cs-CZ" sz="1600" dirty="0" err="1"/>
                <a:t>reflect</a:t>
              </a:r>
              <a:r>
                <a:rPr lang="cs-CZ" sz="1600" dirty="0"/>
                <a:t> </a:t>
              </a:r>
              <a:r>
                <a:rPr lang="cs-CZ" sz="1600" dirty="0" err="1"/>
                <a:t>the</a:t>
              </a:r>
              <a:r>
                <a:rPr lang="cs-CZ" sz="1600" dirty="0"/>
                <a:t> </a:t>
              </a:r>
              <a:r>
                <a:rPr lang="cs-CZ" sz="1600" dirty="0" err="1"/>
                <a:t>heat</a:t>
              </a:r>
              <a:r>
                <a:rPr lang="cs-CZ" sz="1600" dirty="0"/>
                <a:t> in </a:t>
              </a:r>
              <a:r>
                <a:rPr lang="cs-CZ" sz="1600" dirty="0" err="1"/>
                <a:t>different</a:t>
              </a:r>
              <a:r>
                <a:rPr lang="cs-CZ" sz="1600" dirty="0"/>
                <a:t> </a:t>
              </a:r>
              <a:r>
                <a:rPr lang="cs-CZ" sz="1600" dirty="0" err="1"/>
                <a:t>ways</a:t>
              </a:r>
              <a:endParaRPr lang="en-US" sz="1600" dirty="0"/>
            </a:p>
            <a:p>
              <a:pPr algn="l">
                <a:spcBef>
                  <a:spcPts val="571"/>
                </a:spcBef>
              </a:pPr>
              <a:r>
                <a:rPr lang="cs-CZ" sz="1600" dirty="0"/>
                <a:t>    </a:t>
              </a:r>
              <a:r>
                <a:rPr lang="cs-CZ" sz="1600" dirty="0" err="1"/>
                <a:t>Infrared</a:t>
              </a:r>
              <a:r>
                <a:rPr lang="cs-CZ" sz="1600" dirty="0"/>
                <a:t> </a:t>
              </a:r>
              <a:r>
                <a:rPr lang="cs-CZ" sz="1600" dirty="0" err="1"/>
                <a:t>thermometer</a:t>
              </a:r>
              <a:r>
                <a:rPr lang="cs-CZ" sz="1600" dirty="0"/>
                <a:t>, °C / F</a:t>
              </a:r>
              <a:endParaRPr lang="en-US" sz="1600" dirty="0"/>
            </a:p>
            <a:p>
              <a:pPr algn="l"/>
              <a:endParaRPr lang="en-US" sz="1300" dirty="0"/>
            </a:p>
          </p:txBody>
        </p:sp>
        <p:sp>
          <p:nvSpPr>
            <p:cNvPr id="5" name="Podnadpis 2"/>
            <p:cNvSpPr txBox="1">
              <a:spLocks/>
            </p:cNvSpPr>
            <p:nvPr/>
          </p:nvSpPr>
          <p:spPr>
            <a:xfrm>
              <a:off x="1352455" y="645266"/>
              <a:ext cx="2075688" cy="651658"/>
            </a:xfrm>
            <a:prstGeom prst="rect">
              <a:avLst/>
            </a:prstGeom>
          </p:spPr>
          <p:txBody>
            <a:bodyPr vert="horz" lIns="34250" tIns="34250" rIns="34250" bIns="34250" rtlCol="0">
              <a:noAutofit/>
            </a:bodyPr>
            <a:lstStyle>
              <a:lvl1pPr marL="0" indent="0" algn="ctr" defTabSz="1280160" rtl="0" eaLnBrk="1" latinLnBrk="0" hangingPunct="1">
                <a:lnSpc>
                  <a:spcPct val="90000"/>
                </a:lnSpc>
                <a:spcBef>
                  <a:spcPts val="1400"/>
                </a:spcBef>
                <a:buFont typeface="Arial" panose="020B0604020202020204" pitchFamily="34" charset="0"/>
                <a:buNone/>
                <a:defRPr sz="336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40080" indent="0" algn="ctr" defTabSz="1280160" rtl="0" eaLnBrk="1" latinLnBrk="0" hangingPunct="1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None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280160" indent="0" algn="ctr" defTabSz="1280160" rtl="0" eaLnBrk="1" latinLnBrk="0" hangingPunct="1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None/>
                <a:defRPr sz="25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920240" indent="0" algn="ctr" defTabSz="1280160" rtl="0" eaLnBrk="1" latinLnBrk="0" hangingPunct="1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None/>
                <a:defRPr sz="224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560320" indent="0" algn="ctr" defTabSz="1280160" rtl="0" eaLnBrk="1" latinLnBrk="0" hangingPunct="1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None/>
                <a:defRPr sz="224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3200400" indent="0" algn="ctr" defTabSz="1280160" rtl="0" eaLnBrk="1" latinLnBrk="0" hangingPunct="1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None/>
                <a:defRPr sz="224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840480" indent="0" algn="ctr" defTabSz="1280160" rtl="0" eaLnBrk="1" latinLnBrk="0" hangingPunct="1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None/>
                <a:defRPr sz="224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4480560" indent="0" algn="ctr" defTabSz="1280160" rtl="0" eaLnBrk="1" latinLnBrk="0" hangingPunct="1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None/>
                <a:defRPr sz="224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5120640" indent="0" algn="ctr" defTabSz="1280160" rtl="0" eaLnBrk="1" latinLnBrk="0" hangingPunct="1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None/>
                <a:defRPr sz="224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ts val="0"/>
                </a:spcBef>
              </a:pPr>
              <a:r>
                <a:rPr lang="cs-CZ" sz="2400" dirty="0" err="1">
                  <a:solidFill>
                    <a:srgbClr val="0070C0"/>
                  </a:solidFill>
                </a:rPr>
                <a:t>Surface</a:t>
              </a:r>
              <a:r>
                <a:rPr lang="cs-CZ" sz="2400" dirty="0">
                  <a:solidFill>
                    <a:srgbClr val="0070C0"/>
                  </a:solidFill>
                </a:rPr>
                <a:t> </a:t>
              </a:r>
              <a:r>
                <a:rPr lang="cs-CZ" sz="2400" dirty="0" err="1">
                  <a:solidFill>
                    <a:srgbClr val="0070C0"/>
                  </a:solidFill>
                </a:rPr>
                <a:t>Temperature</a:t>
              </a:r>
              <a:endParaRPr lang="en-US" sz="2400" dirty="0">
                <a:solidFill>
                  <a:srgbClr val="0070C0"/>
                </a:solidFill>
              </a:endParaRPr>
            </a:p>
          </p:txBody>
        </p:sp>
      </p:grpSp>
      <p:grpSp>
        <p:nvGrpSpPr>
          <p:cNvPr id="35" name="Skupina 34"/>
          <p:cNvGrpSpPr/>
          <p:nvPr/>
        </p:nvGrpSpPr>
        <p:grpSpPr>
          <a:xfrm>
            <a:off x="434782" y="4035971"/>
            <a:ext cx="3926275" cy="1474536"/>
            <a:chOff x="6155457" y="3589156"/>
            <a:chExt cx="2794311" cy="1621200"/>
          </a:xfrm>
        </p:grpSpPr>
        <p:sp>
          <p:nvSpPr>
            <p:cNvPr id="7" name="Podnadpis 2"/>
            <p:cNvSpPr txBox="1">
              <a:spLocks/>
            </p:cNvSpPr>
            <p:nvPr/>
          </p:nvSpPr>
          <p:spPr>
            <a:xfrm>
              <a:off x="6328495" y="3589156"/>
              <a:ext cx="2338524" cy="429668"/>
            </a:xfrm>
            <a:prstGeom prst="rect">
              <a:avLst/>
            </a:prstGeom>
          </p:spPr>
          <p:txBody>
            <a:bodyPr vert="horz" lIns="34250" tIns="34250" rIns="34250" bIns="34250" rtlCol="0">
              <a:noAutofit/>
            </a:bodyPr>
            <a:lstStyle>
              <a:lvl1pPr indent="0" algn="ctr" defTabSz="1280160">
                <a:lnSpc>
                  <a:spcPct val="90000"/>
                </a:lnSpc>
                <a:spcBef>
                  <a:spcPts val="1400"/>
                </a:spcBef>
                <a:buFont typeface="Arial" panose="020B0604020202020204" pitchFamily="34" charset="0"/>
                <a:buNone/>
                <a:defRPr sz="2400">
                  <a:solidFill>
                    <a:srgbClr val="0070C0"/>
                  </a:solidFill>
                </a:defRPr>
              </a:lvl1pPr>
              <a:lvl2pPr marL="640080" indent="0" algn="ctr" defTabSz="1280160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None/>
                <a:defRPr sz="2800"/>
              </a:lvl2pPr>
              <a:lvl3pPr marL="1280160" indent="0" algn="ctr" defTabSz="1280160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None/>
                <a:defRPr sz="2520"/>
              </a:lvl3pPr>
              <a:lvl4pPr marL="1920240" indent="0" algn="ctr" defTabSz="1280160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None/>
                <a:defRPr sz="2240"/>
              </a:lvl4pPr>
              <a:lvl5pPr marL="2560320" indent="0" algn="ctr" defTabSz="1280160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None/>
                <a:defRPr sz="2240"/>
              </a:lvl5pPr>
              <a:lvl6pPr marL="3200400" indent="0" algn="ctr" defTabSz="1280160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None/>
                <a:defRPr sz="2240"/>
              </a:lvl6pPr>
              <a:lvl7pPr marL="3840480" indent="0" algn="ctr" defTabSz="1280160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None/>
                <a:defRPr sz="2240"/>
              </a:lvl7pPr>
              <a:lvl8pPr marL="4480560" indent="0" algn="ctr" defTabSz="1280160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None/>
                <a:defRPr sz="2240"/>
              </a:lvl8pPr>
              <a:lvl9pPr marL="5120640" indent="0" algn="ctr" defTabSz="1280160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None/>
                <a:defRPr sz="2240"/>
              </a:lvl9pPr>
            </a:lstStyle>
            <a:p>
              <a:r>
                <a:rPr lang="cs-CZ" dirty="0"/>
                <a:t>Fauna </a:t>
              </a:r>
              <a:r>
                <a:rPr lang="cs-CZ" dirty="0" err="1"/>
                <a:t>and</a:t>
              </a:r>
              <a:r>
                <a:rPr lang="cs-CZ" dirty="0"/>
                <a:t> Flora </a:t>
              </a:r>
              <a:r>
                <a:rPr lang="cs-CZ" dirty="0" err="1"/>
                <a:t>Survey</a:t>
              </a:r>
              <a:endParaRPr lang="en-US" dirty="0"/>
            </a:p>
          </p:txBody>
        </p:sp>
        <p:sp>
          <p:nvSpPr>
            <p:cNvPr id="14" name="Podnadpis 2"/>
            <p:cNvSpPr txBox="1">
              <a:spLocks/>
            </p:cNvSpPr>
            <p:nvPr/>
          </p:nvSpPr>
          <p:spPr>
            <a:xfrm>
              <a:off x="6155457" y="4030611"/>
              <a:ext cx="2794311" cy="1179745"/>
            </a:xfrm>
            <a:prstGeom prst="rect">
              <a:avLst/>
            </a:prstGeom>
          </p:spPr>
          <p:txBody>
            <a:bodyPr vert="horz" lIns="34250" tIns="34250" rIns="34250" bIns="34250" rtlCol="0">
              <a:noAutofit/>
            </a:bodyPr>
            <a:lstStyle>
              <a:lvl1pPr marL="0" indent="0" algn="ctr" defTabSz="1280160" rtl="0" eaLnBrk="1" latinLnBrk="0" hangingPunct="1">
                <a:lnSpc>
                  <a:spcPct val="90000"/>
                </a:lnSpc>
                <a:spcBef>
                  <a:spcPts val="1400"/>
                </a:spcBef>
                <a:buFont typeface="Arial" panose="020B0604020202020204" pitchFamily="34" charset="0"/>
                <a:buNone/>
                <a:defRPr sz="336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40080" indent="0" algn="ctr" defTabSz="1280160" rtl="0" eaLnBrk="1" latinLnBrk="0" hangingPunct="1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None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280160" indent="0" algn="ctr" defTabSz="1280160" rtl="0" eaLnBrk="1" latinLnBrk="0" hangingPunct="1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None/>
                <a:defRPr sz="25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920240" indent="0" algn="ctr" defTabSz="1280160" rtl="0" eaLnBrk="1" latinLnBrk="0" hangingPunct="1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None/>
                <a:defRPr sz="224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560320" indent="0" algn="ctr" defTabSz="1280160" rtl="0" eaLnBrk="1" latinLnBrk="0" hangingPunct="1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None/>
                <a:defRPr sz="224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3200400" indent="0" algn="ctr" defTabSz="1280160" rtl="0" eaLnBrk="1" latinLnBrk="0" hangingPunct="1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None/>
                <a:defRPr sz="224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840480" indent="0" algn="ctr" defTabSz="1280160" rtl="0" eaLnBrk="1" latinLnBrk="0" hangingPunct="1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None/>
                <a:defRPr sz="224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4480560" indent="0" algn="ctr" defTabSz="1280160" rtl="0" eaLnBrk="1" latinLnBrk="0" hangingPunct="1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None/>
                <a:defRPr sz="224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5120640" indent="0" algn="ctr" defTabSz="1280160" rtl="0" eaLnBrk="1" latinLnBrk="0" hangingPunct="1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None/>
                <a:defRPr sz="224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271846" indent="-271846" algn="l">
                <a:spcBef>
                  <a:spcPts val="571"/>
                </a:spcBef>
                <a:buFont typeface="Arial" panose="020B0604020202020204" pitchFamily="34" charset="0"/>
                <a:buChar char="•"/>
              </a:pPr>
              <a:r>
                <a:rPr lang="cs-CZ" sz="1600" dirty="0" err="1"/>
                <a:t>Shows</a:t>
              </a:r>
              <a:r>
                <a:rPr lang="cs-CZ" sz="1600" dirty="0"/>
                <a:t> </a:t>
              </a:r>
              <a:r>
                <a:rPr lang="cs-CZ" sz="1600" dirty="0" err="1"/>
                <a:t>the</a:t>
              </a:r>
              <a:r>
                <a:rPr lang="cs-CZ" sz="1600" dirty="0"/>
                <a:t> </a:t>
              </a:r>
              <a:r>
                <a:rPr lang="cs-CZ" sz="1600" dirty="0" err="1"/>
                <a:t>biodiversity</a:t>
              </a:r>
              <a:r>
                <a:rPr lang="cs-CZ" sz="1600" dirty="0"/>
                <a:t> </a:t>
              </a:r>
              <a:r>
                <a:rPr lang="cs-CZ" sz="1600" dirty="0" err="1"/>
                <a:t>of</a:t>
              </a:r>
              <a:r>
                <a:rPr lang="cs-CZ" sz="1600" dirty="0"/>
                <a:t> </a:t>
              </a:r>
              <a:r>
                <a:rPr lang="cs-CZ" sz="1600" dirty="0" err="1"/>
                <a:t>the</a:t>
              </a:r>
              <a:r>
                <a:rPr lang="cs-CZ" sz="1600" dirty="0"/>
                <a:t> area</a:t>
              </a:r>
            </a:p>
            <a:p>
              <a:pPr marL="271846" indent="-271846" algn="l">
                <a:spcBef>
                  <a:spcPts val="571"/>
                </a:spcBef>
                <a:buFont typeface="Arial" panose="020B0604020202020204" pitchFamily="34" charset="0"/>
                <a:buChar char="•"/>
              </a:pPr>
              <a:r>
                <a:rPr lang="cs-CZ" sz="1600" dirty="0" err="1"/>
                <a:t>Points</a:t>
              </a:r>
              <a:r>
                <a:rPr lang="cs-CZ" sz="1600" dirty="0"/>
                <a:t> </a:t>
              </a:r>
              <a:r>
                <a:rPr lang="cs-CZ" sz="1600" dirty="0" err="1"/>
                <a:t>out</a:t>
              </a:r>
              <a:r>
                <a:rPr lang="cs-CZ" sz="1600" dirty="0"/>
                <a:t> species </a:t>
              </a:r>
              <a:r>
                <a:rPr lang="cs-CZ" sz="1600" dirty="0" err="1"/>
                <a:t>that</a:t>
              </a:r>
              <a:r>
                <a:rPr lang="cs-CZ" sz="1600" dirty="0"/>
                <a:t> are </a:t>
              </a:r>
              <a:r>
                <a:rPr lang="cs-CZ" sz="1600" dirty="0" err="1"/>
                <a:t>typical</a:t>
              </a:r>
              <a:r>
                <a:rPr lang="cs-CZ" sz="1600" dirty="0"/>
                <a:t> </a:t>
              </a:r>
              <a:r>
                <a:rPr lang="cs-CZ" sz="1600" dirty="0" err="1"/>
                <a:t>for</a:t>
              </a:r>
              <a:r>
                <a:rPr lang="cs-CZ" sz="1600" dirty="0"/>
                <a:t> a </a:t>
              </a:r>
              <a:r>
                <a:rPr lang="cs-CZ" sz="1600" dirty="0" err="1"/>
                <a:t>given</a:t>
              </a:r>
              <a:r>
                <a:rPr lang="cs-CZ" sz="1600" dirty="0"/>
                <a:t> type </a:t>
              </a:r>
              <a:r>
                <a:rPr lang="cs-CZ" sz="1600" dirty="0" err="1"/>
                <a:t>of</a:t>
              </a:r>
              <a:r>
                <a:rPr lang="cs-CZ" sz="1600" dirty="0"/>
                <a:t> habitat </a:t>
              </a:r>
            </a:p>
            <a:p>
              <a:pPr algn="l">
                <a:spcBef>
                  <a:spcPts val="571"/>
                </a:spcBef>
              </a:pPr>
              <a:r>
                <a:rPr lang="cs-CZ" sz="1600" dirty="0"/>
                <a:t>  Animal and plant </a:t>
              </a:r>
              <a:r>
                <a:rPr lang="cs-CZ" sz="1600" dirty="0" err="1"/>
                <a:t>guides</a:t>
              </a:r>
              <a:r>
                <a:rPr lang="cs-CZ" sz="1600" dirty="0"/>
                <a:t>, </a:t>
              </a:r>
              <a:r>
                <a:rPr lang="cs-CZ" sz="1600" dirty="0" err="1"/>
                <a:t>camera</a:t>
              </a:r>
              <a:r>
                <a:rPr lang="cs-CZ" sz="1600" dirty="0"/>
                <a:t>,                                	</a:t>
              </a:r>
              <a:r>
                <a:rPr lang="cs-CZ" sz="1600" dirty="0" err="1"/>
                <a:t>densiometer</a:t>
              </a:r>
              <a:endParaRPr lang="en-US" sz="1600" dirty="0"/>
            </a:p>
          </p:txBody>
        </p:sp>
      </p:grpSp>
      <p:grpSp>
        <p:nvGrpSpPr>
          <p:cNvPr id="30" name="Skupina 29"/>
          <p:cNvGrpSpPr/>
          <p:nvPr/>
        </p:nvGrpSpPr>
        <p:grpSpPr>
          <a:xfrm>
            <a:off x="7173310" y="3941379"/>
            <a:ext cx="4827954" cy="5085454"/>
            <a:chOff x="-19763415" y="5058744"/>
            <a:chExt cx="8497803" cy="2270568"/>
          </a:xfrm>
        </p:grpSpPr>
        <p:grpSp>
          <p:nvGrpSpPr>
            <p:cNvPr id="19" name="Skupina 18"/>
            <p:cNvGrpSpPr/>
            <p:nvPr/>
          </p:nvGrpSpPr>
          <p:grpSpPr>
            <a:xfrm>
              <a:off x="-19458172" y="5114739"/>
              <a:ext cx="7908545" cy="2136655"/>
              <a:chOff x="-19458172" y="5130237"/>
              <a:chExt cx="7908545" cy="2136655"/>
            </a:xfrm>
          </p:grpSpPr>
          <p:sp>
            <p:nvSpPr>
              <p:cNvPr id="4" name="Podnadpis 2"/>
              <p:cNvSpPr txBox="1">
                <a:spLocks/>
              </p:cNvSpPr>
              <p:nvPr/>
            </p:nvSpPr>
            <p:spPr>
              <a:xfrm>
                <a:off x="-18944061" y="5130237"/>
                <a:ext cx="6879265" cy="220681"/>
              </a:xfrm>
              <a:prstGeom prst="rect">
                <a:avLst/>
              </a:prstGeom>
            </p:spPr>
            <p:txBody>
              <a:bodyPr vert="horz" lIns="34250" tIns="34250" rIns="34250" bIns="34250" rtlCol="0">
                <a:noAutofit/>
              </a:bodyPr>
              <a:lstStyle>
                <a:lvl1pPr marL="0" indent="0" algn="ctr" defTabSz="1280160" rtl="0" eaLnBrk="1" latinLnBrk="0" hangingPunct="1">
                  <a:lnSpc>
                    <a:spcPct val="90000"/>
                  </a:lnSpc>
                  <a:spcBef>
                    <a:spcPts val="1400"/>
                  </a:spcBef>
                  <a:buFont typeface="Arial" panose="020B0604020202020204" pitchFamily="34" charset="0"/>
                  <a:buNone/>
                  <a:defRPr sz="336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40080" indent="0" algn="ctr" defTabSz="1280160" rtl="0" eaLnBrk="1" latinLnBrk="0" hangingPunct="1">
                  <a:lnSpc>
                    <a:spcPct val="90000"/>
                  </a:lnSpc>
                  <a:spcBef>
                    <a:spcPts val="700"/>
                  </a:spcBef>
                  <a:buFont typeface="Arial" panose="020B0604020202020204" pitchFamily="34" charset="0"/>
                  <a:buNone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280160" indent="0" algn="ctr" defTabSz="1280160" rtl="0" eaLnBrk="1" latinLnBrk="0" hangingPunct="1">
                  <a:lnSpc>
                    <a:spcPct val="90000"/>
                  </a:lnSpc>
                  <a:spcBef>
                    <a:spcPts val="700"/>
                  </a:spcBef>
                  <a:buFont typeface="Arial" panose="020B0604020202020204" pitchFamily="34" charset="0"/>
                  <a:buNone/>
                  <a:defRPr sz="252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920240" indent="0" algn="ctr" defTabSz="1280160" rtl="0" eaLnBrk="1" latinLnBrk="0" hangingPunct="1">
                  <a:lnSpc>
                    <a:spcPct val="90000"/>
                  </a:lnSpc>
                  <a:spcBef>
                    <a:spcPts val="700"/>
                  </a:spcBef>
                  <a:buFont typeface="Arial" panose="020B0604020202020204" pitchFamily="34" charset="0"/>
                  <a:buNone/>
                  <a:defRPr sz="224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560320" indent="0" algn="ctr" defTabSz="1280160" rtl="0" eaLnBrk="1" latinLnBrk="0" hangingPunct="1">
                  <a:lnSpc>
                    <a:spcPct val="90000"/>
                  </a:lnSpc>
                  <a:spcBef>
                    <a:spcPts val="700"/>
                  </a:spcBef>
                  <a:buFont typeface="Arial" panose="020B0604020202020204" pitchFamily="34" charset="0"/>
                  <a:buNone/>
                  <a:defRPr sz="224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3200400" indent="0" algn="ctr" defTabSz="1280160" rtl="0" eaLnBrk="1" latinLnBrk="0" hangingPunct="1">
                  <a:lnSpc>
                    <a:spcPct val="90000"/>
                  </a:lnSpc>
                  <a:spcBef>
                    <a:spcPts val="700"/>
                  </a:spcBef>
                  <a:buFont typeface="Arial" panose="020B0604020202020204" pitchFamily="34" charset="0"/>
                  <a:buNone/>
                  <a:defRPr sz="224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840480" indent="0" algn="ctr" defTabSz="1280160" rtl="0" eaLnBrk="1" latinLnBrk="0" hangingPunct="1">
                  <a:lnSpc>
                    <a:spcPct val="90000"/>
                  </a:lnSpc>
                  <a:spcBef>
                    <a:spcPts val="700"/>
                  </a:spcBef>
                  <a:buFont typeface="Arial" panose="020B0604020202020204" pitchFamily="34" charset="0"/>
                  <a:buNone/>
                  <a:defRPr sz="224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4480560" indent="0" algn="ctr" defTabSz="1280160" rtl="0" eaLnBrk="1" latinLnBrk="0" hangingPunct="1">
                  <a:lnSpc>
                    <a:spcPct val="90000"/>
                  </a:lnSpc>
                  <a:spcBef>
                    <a:spcPts val="700"/>
                  </a:spcBef>
                  <a:buFont typeface="Arial" panose="020B0604020202020204" pitchFamily="34" charset="0"/>
                  <a:buNone/>
                  <a:defRPr sz="224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5120640" indent="0" algn="ctr" defTabSz="1280160" rtl="0" eaLnBrk="1" latinLnBrk="0" hangingPunct="1">
                  <a:lnSpc>
                    <a:spcPct val="90000"/>
                  </a:lnSpc>
                  <a:spcBef>
                    <a:spcPts val="700"/>
                  </a:spcBef>
                  <a:buFont typeface="Arial" panose="020B0604020202020204" pitchFamily="34" charset="0"/>
                  <a:buNone/>
                  <a:defRPr sz="224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cs-CZ" sz="2200" dirty="0" err="1">
                    <a:solidFill>
                      <a:srgbClr val="0070C0"/>
                    </a:solidFill>
                  </a:rPr>
                  <a:t>Soil</a:t>
                </a:r>
                <a:r>
                  <a:rPr lang="cs-CZ" sz="2200" dirty="0">
                    <a:solidFill>
                      <a:srgbClr val="0070C0"/>
                    </a:solidFill>
                  </a:rPr>
                  <a:t> </a:t>
                </a:r>
                <a:r>
                  <a:rPr lang="cs-CZ" sz="2200" dirty="0" err="1">
                    <a:solidFill>
                      <a:srgbClr val="0070C0"/>
                    </a:solidFill>
                  </a:rPr>
                  <a:t>Characteristics</a:t>
                </a:r>
                <a:endParaRPr lang="en-US" sz="2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11" name="Podnadpis 2"/>
              <p:cNvSpPr txBox="1">
                <a:spLocks/>
              </p:cNvSpPr>
              <p:nvPr/>
            </p:nvSpPr>
            <p:spPr>
              <a:xfrm>
                <a:off x="-19458172" y="5344000"/>
                <a:ext cx="7908545" cy="1922892"/>
              </a:xfrm>
              <a:prstGeom prst="rect">
                <a:avLst/>
              </a:prstGeom>
            </p:spPr>
            <p:txBody>
              <a:bodyPr vert="horz" lIns="34250" tIns="34250" rIns="34250" bIns="34250" rtlCol="0">
                <a:noAutofit/>
              </a:bodyPr>
              <a:lstStyle>
                <a:lvl1pPr marL="0" indent="0" algn="ctr" defTabSz="1280160" rtl="0" eaLnBrk="1" latinLnBrk="0" hangingPunct="1">
                  <a:lnSpc>
                    <a:spcPct val="90000"/>
                  </a:lnSpc>
                  <a:spcBef>
                    <a:spcPts val="1400"/>
                  </a:spcBef>
                  <a:buFont typeface="Arial" panose="020B0604020202020204" pitchFamily="34" charset="0"/>
                  <a:buNone/>
                  <a:defRPr sz="336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40080" indent="0" algn="ctr" defTabSz="1280160" rtl="0" eaLnBrk="1" latinLnBrk="0" hangingPunct="1">
                  <a:lnSpc>
                    <a:spcPct val="90000"/>
                  </a:lnSpc>
                  <a:spcBef>
                    <a:spcPts val="700"/>
                  </a:spcBef>
                  <a:buFont typeface="Arial" panose="020B0604020202020204" pitchFamily="34" charset="0"/>
                  <a:buNone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280160" indent="0" algn="ctr" defTabSz="1280160" rtl="0" eaLnBrk="1" latinLnBrk="0" hangingPunct="1">
                  <a:lnSpc>
                    <a:spcPct val="90000"/>
                  </a:lnSpc>
                  <a:spcBef>
                    <a:spcPts val="700"/>
                  </a:spcBef>
                  <a:buFont typeface="Arial" panose="020B0604020202020204" pitchFamily="34" charset="0"/>
                  <a:buNone/>
                  <a:defRPr sz="252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920240" indent="0" algn="ctr" defTabSz="1280160" rtl="0" eaLnBrk="1" latinLnBrk="0" hangingPunct="1">
                  <a:lnSpc>
                    <a:spcPct val="90000"/>
                  </a:lnSpc>
                  <a:spcBef>
                    <a:spcPts val="700"/>
                  </a:spcBef>
                  <a:buFont typeface="Arial" panose="020B0604020202020204" pitchFamily="34" charset="0"/>
                  <a:buNone/>
                  <a:defRPr sz="224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560320" indent="0" algn="ctr" defTabSz="1280160" rtl="0" eaLnBrk="1" latinLnBrk="0" hangingPunct="1">
                  <a:lnSpc>
                    <a:spcPct val="90000"/>
                  </a:lnSpc>
                  <a:spcBef>
                    <a:spcPts val="700"/>
                  </a:spcBef>
                  <a:buFont typeface="Arial" panose="020B0604020202020204" pitchFamily="34" charset="0"/>
                  <a:buNone/>
                  <a:defRPr sz="224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3200400" indent="0" algn="ctr" defTabSz="1280160" rtl="0" eaLnBrk="1" latinLnBrk="0" hangingPunct="1">
                  <a:lnSpc>
                    <a:spcPct val="90000"/>
                  </a:lnSpc>
                  <a:spcBef>
                    <a:spcPts val="700"/>
                  </a:spcBef>
                  <a:buFont typeface="Arial" panose="020B0604020202020204" pitchFamily="34" charset="0"/>
                  <a:buNone/>
                  <a:defRPr sz="224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840480" indent="0" algn="ctr" defTabSz="1280160" rtl="0" eaLnBrk="1" latinLnBrk="0" hangingPunct="1">
                  <a:lnSpc>
                    <a:spcPct val="90000"/>
                  </a:lnSpc>
                  <a:spcBef>
                    <a:spcPts val="700"/>
                  </a:spcBef>
                  <a:buFont typeface="Arial" panose="020B0604020202020204" pitchFamily="34" charset="0"/>
                  <a:buNone/>
                  <a:defRPr sz="224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4480560" indent="0" algn="ctr" defTabSz="1280160" rtl="0" eaLnBrk="1" latinLnBrk="0" hangingPunct="1">
                  <a:lnSpc>
                    <a:spcPct val="90000"/>
                  </a:lnSpc>
                  <a:spcBef>
                    <a:spcPts val="700"/>
                  </a:spcBef>
                  <a:buFont typeface="Arial" panose="020B0604020202020204" pitchFamily="34" charset="0"/>
                  <a:buNone/>
                  <a:defRPr sz="224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5120640" indent="0" algn="ctr" defTabSz="1280160" rtl="0" eaLnBrk="1" latinLnBrk="0" hangingPunct="1">
                  <a:lnSpc>
                    <a:spcPct val="90000"/>
                  </a:lnSpc>
                  <a:spcBef>
                    <a:spcPts val="700"/>
                  </a:spcBef>
                  <a:buFont typeface="Arial" panose="020B0604020202020204" pitchFamily="34" charset="0"/>
                  <a:buNone/>
                  <a:defRPr sz="224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271846" indent="-271846" algn="l">
                  <a:spcBef>
                    <a:spcPts val="571"/>
                  </a:spcBef>
                  <a:buFont typeface="Arial" panose="020B0604020202020204" pitchFamily="34" charset="0"/>
                  <a:buChar char="•"/>
                </a:pPr>
                <a:r>
                  <a:rPr lang="en-US" sz="1600" dirty="0"/>
                  <a:t>Different types of  soil are better for growing food, storing and filtering water, retaining heat, producing and exchanging gases, building on</a:t>
                </a:r>
                <a:r>
                  <a:rPr lang="cs-CZ" sz="1600" dirty="0"/>
                  <a:t>…</a:t>
                </a:r>
              </a:p>
              <a:p>
                <a:pPr marL="271846" indent="-271846" algn="l">
                  <a:spcBef>
                    <a:spcPts val="571"/>
                  </a:spcBef>
                  <a:buFont typeface="Arial" panose="020B0604020202020204" pitchFamily="34" charset="0"/>
                  <a:buChar char="•"/>
                </a:pPr>
                <a:r>
                  <a:rPr lang="en-US" altLang="en-US" sz="1600" dirty="0"/>
                  <a:t>The characteristics of a soil profile usually change slowly over centuries as the soil forms, but human activity can cause rapid changes</a:t>
                </a:r>
                <a:endParaRPr lang="cs-CZ" altLang="en-US" sz="1600" dirty="0"/>
              </a:p>
              <a:p>
                <a:pPr marL="271846" indent="-271846" algn="l">
                  <a:spcBef>
                    <a:spcPts val="571"/>
                  </a:spcBef>
                  <a:buFont typeface="Arial" panose="020B0604020202020204" pitchFamily="34" charset="0"/>
                  <a:buChar char="•"/>
                </a:pPr>
                <a:r>
                  <a:rPr lang="en-US" altLang="en-US" sz="1600" dirty="0"/>
                  <a:t>Soil characterization data can help scientists predict the likelihood of flooding and drought</a:t>
                </a:r>
                <a:endParaRPr lang="cs-CZ" altLang="en-US" sz="1600" dirty="0"/>
              </a:p>
              <a:p>
                <a:pPr marL="271846" indent="-271846" algn="l">
                  <a:spcBef>
                    <a:spcPts val="571"/>
                  </a:spcBef>
                  <a:buFont typeface="Arial" panose="020B0604020202020204" pitchFamily="34" charset="0"/>
                  <a:buChar char="•"/>
                </a:pPr>
                <a:r>
                  <a:rPr lang="cs-CZ" altLang="en-US" sz="1600" dirty="0" err="1"/>
                  <a:t>Structure</a:t>
                </a:r>
                <a:endParaRPr lang="cs-CZ" altLang="en-US" sz="1600" dirty="0"/>
              </a:p>
              <a:p>
                <a:pPr marL="271846" indent="-271846" algn="l">
                  <a:spcBef>
                    <a:spcPts val="571"/>
                  </a:spcBef>
                  <a:buFont typeface="Arial" panose="020B0604020202020204" pitchFamily="34" charset="0"/>
                  <a:buChar char="•"/>
                </a:pPr>
                <a:r>
                  <a:rPr lang="cs-CZ" altLang="en-US" sz="1600" dirty="0" err="1"/>
                  <a:t>Color</a:t>
                </a:r>
                <a:endParaRPr lang="cs-CZ" altLang="en-US" sz="1600" dirty="0"/>
              </a:p>
              <a:p>
                <a:pPr marL="271846" indent="-271846" algn="l">
                  <a:spcBef>
                    <a:spcPts val="571"/>
                  </a:spcBef>
                  <a:buFont typeface="Arial" panose="020B0604020202020204" pitchFamily="34" charset="0"/>
                  <a:buChar char="•"/>
                </a:pPr>
                <a:r>
                  <a:rPr lang="cs-CZ" sz="1600" dirty="0" err="1"/>
                  <a:t>Consistence</a:t>
                </a:r>
                <a:endParaRPr lang="cs-CZ" sz="1600" dirty="0"/>
              </a:p>
              <a:p>
                <a:pPr marL="271846" indent="-271846" algn="l">
                  <a:spcBef>
                    <a:spcPts val="571"/>
                  </a:spcBef>
                  <a:buFont typeface="Arial" panose="020B0604020202020204" pitchFamily="34" charset="0"/>
                  <a:buChar char="•"/>
                </a:pPr>
                <a:r>
                  <a:rPr lang="cs-CZ" sz="1600" dirty="0" err="1"/>
                  <a:t>Texture</a:t>
                </a:r>
                <a:endParaRPr lang="cs-CZ" sz="1600" dirty="0"/>
              </a:p>
              <a:p>
                <a:pPr marL="271846" indent="-271846" algn="l">
                  <a:spcBef>
                    <a:spcPts val="571"/>
                  </a:spcBef>
                  <a:buFont typeface="Arial" panose="020B0604020202020204" pitchFamily="34" charset="0"/>
                  <a:buChar char="•"/>
                </a:pPr>
                <a:r>
                  <a:rPr lang="cs-CZ" sz="1600" dirty="0"/>
                  <a:t>Abundance </a:t>
                </a:r>
                <a:r>
                  <a:rPr lang="cs-CZ" sz="1600" dirty="0" err="1"/>
                  <a:t>of</a:t>
                </a:r>
                <a:r>
                  <a:rPr lang="cs-CZ" sz="1600" dirty="0"/>
                  <a:t> </a:t>
                </a:r>
                <a:r>
                  <a:rPr lang="cs-CZ" sz="1600" dirty="0" err="1"/>
                  <a:t>Roots</a:t>
                </a:r>
                <a:r>
                  <a:rPr lang="cs-CZ" sz="1600" dirty="0"/>
                  <a:t>, </a:t>
                </a:r>
                <a:r>
                  <a:rPr lang="cs-CZ" sz="1600" dirty="0" err="1"/>
                  <a:t>Rocks</a:t>
                </a:r>
                <a:endParaRPr lang="cs-CZ" sz="1600" dirty="0"/>
              </a:p>
              <a:p>
                <a:pPr marL="271846" indent="-271846" algn="l">
                  <a:spcBef>
                    <a:spcPts val="571"/>
                  </a:spcBef>
                  <a:buFont typeface="Arial" panose="020B0604020202020204" pitchFamily="34" charset="0"/>
                  <a:buChar char="•"/>
                </a:pPr>
                <a:r>
                  <a:rPr lang="cs-CZ" sz="1600" dirty="0" err="1"/>
                  <a:t>Carbonates</a:t>
                </a:r>
                <a:endParaRPr lang="cs-CZ" sz="1600" dirty="0"/>
              </a:p>
              <a:p>
                <a:pPr algn="l">
                  <a:spcBef>
                    <a:spcPts val="571"/>
                  </a:spcBef>
                </a:pPr>
                <a:r>
                  <a:rPr lang="cs-CZ" sz="1600" dirty="0"/>
                  <a:t>  </a:t>
                </a:r>
                <a:r>
                  <a:rPr lang="cs-CZ" sz="1600" dirty="0" err="1"/>
                  <a:t>Trowel</a:t>
                </a:r>
                <a:r>
                  <a:rPr lang="cs-CZ" sz="1600" dirty="0"/>
                  <a:t>, </a:t>
                </a:r>
                <a:r>
                  <a:rPr lang="cs-CZ" sz="1600" dirty="0" err="1"/>
                  <a:t>soil</a:t>
                </a:r>
                <a:r>
                  <a:rPr lang="cs-CZ" sz="1600" dirty="0"/>
                  <a:t> </a:t>
                </a:r>
                <a:r>
                  <a:rPr lang="cs-CZ" sz="1600" dirty="0" err="1"/>
                  <a:t>color</a:t>
                </a:r>
                <a:r>
                  <a:rPr lang="cs-CZ" sz="1600" dirty="0"/>
                  <a:t> </a:t>
                </a:r>
                <a:r>
                  <a:rPr lang="cs-CZ" sz="1600" dirty="0" err="1"/>
                  <a:t>book</a:t>
                </a:r>
                <a:r>
                  <a:rPr lang="cs-CZ" sz="1600" dirty="0"/>
                  <a:t>, </a:t>
                </a:r>
                <a:r>
                  <a:rPr lang="cs-CZ" sz="1600" dirty="0" err="1"/>
                  <a:t>texture</a:t>
                </a:r>
                <a:r>
                  <a:rPr lang="cs-CZ" sz="1600" dirty="0"/>
                  <a:t> triangle,</a:t>
                </a:r>
              </a:p>
              <a:p>
                <a:pPr algn="l">
                  <a:spcBef>
                    <a:spcPts val="571"/>
                  </a:spcBef>
                </a:pPr>
                <a:r>
                  <a:rPr lang="cs-CZ" sz="1600" dirty="0"/>
                  <a:t>        </a:t>
                </a:r>
                <a:r>
                  <a:rPr lang="cs-CZ" sz="1600" dirty="0" err="1"/>
                  <a:t>spray</a:t>
                </a:r>
                <a:r>
                  <a:rPr lang="cs-CZ" sz="1600" dirty="0"/>
                  <a:t> </a:t>
                </a:r>
                <a:r>
                  <a:rPr lang="cs-CZ" sz="1600" dirty="0" err="1"/>
                  <a:t>bottle</a:t>
                </a:r>
                <a:r>
                  <a:rPr lang="cs-CZ" sz="1600" dirty="0"/>
                  <a:t>, acid </a:t>
                </a:r>
                <a:r>
                  <a:rPr lang="cs-CZ" sz="1600" dirty="0" err="1"/>
                  <a:t>bottle</a:t>
                </a:r>
                <a:r>
                  <a:rPr lang="cs-CZ" sz="1600" dirty="0"/>
                  <a:t> </a:t>
                </a:r>
                <a:r>
                  <a:rPr lang="cs-CZ" sz="1600" dirty="0" err="1"/>
                  <a:t>with</a:t>
                </a:r>
                <a:r>
                  <a:rPr lang="cs-CZ" sz="1600" dirty="0"/>
                  <a:t> </a:t>
                </a:r>
                <a:r>
                  <a:rPr lang="cs-CZ" sz="1600" dirty="0" err="1"/>
                  <a:t>vinegar</a:t>
                </a:r>
                <a:endParaRPr lang="cs-CZ" sz="1600" dirty="0"/>
              </a:p>
            </p:txBody>
          </p:sp>
        </p:grpSp>
        <p:sp>
          <p:nvSpPr>
            <p:cNvPr id="24" name="Zaoblený obdélník 23"/>
            <p:cNvSpPr/>
            <p:nvPr/>
          </p:nvSpPr>
          <p:spPr>
            <a:xfrm>
              <a:off x="-19763415" y="5058744"/>
              <a:ext cx="8497803" cy="2270568"/>
            </a:xfrm>
            <a:prstGeom prst="roundRect">
              <a:avLst/>
            </a:prstGeom>
            <a:noFill/>
            <a:ln w="222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/>
            </a:p>
          </p:txBody>
        </p:sp>
      </p:grpSp>
      <p:sp>
        <p:nvSpPr>
          <p:cNvPr id="26" name="Zaoblený obdélník 25"/>
          <p:cNvSpPr/>
          <p:nvPr/>
        </p:nvSpPr>
        <p:spPr>
          <a:xfrm>
            <a:off x="8867188" y="536025"/>
            <a:ext cx="3012567" cy="2916623"/>
          </a:xfrm>
          <a:prstGeom prst="roundRect">
            <a:avLst/>
          </a:prstGeom>
          <a:noFill/>
          <a:ln w="222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6" rIns="91433" bIns="45716" rtlCol="0" anchor="ctr"/>
          <a:lstStyle/>
          <a:p>
            <a:pPr algn="ctr"/>
            <a:endParaRPr lang="en-US" sz="1900" dirty="0"/>
          </a:p>
        </p:txBody>
      </p:sp>
      <p:sp>
        <p:nvSpPr>
          <p:cNvPr id="27" name="Zaoblený obdélník 26"/>
          <p:cNvSpPr/>
          <p:nvPr/>
        </p:nvSpPr>
        <p:spPr>
          <a:xfrm>
            <a:off x="104931" y="231661"/>
            <a:ext cx="3845601" cy="3489001"/>
          </a:xfrm>
          <a:prstGeom prst="roundRect">
            <a:avLst/>
          </a:prstGeom>
          <a:noFill/>
          <a:ln w="222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6" rIns="91433" bIns="45716" rtlCol="0" anchor="ctr"/>
          <a:lstStyle/>
          <a:p>
            <a:pPr algn="ctr"/>
            <a:endParaRPr lang="en-US" sz="1900" dirty="0"/>
          </a:p>
        </p:txBody>
      </p:sp>
      <p:sp>
        <p:nvSpPr>
          <p:cNvPr id="28" name="Zaoblený obdélník 27"/>
          <p:cNvSpPr/>
          <p:nvPr/>
        </p:nvSpPr>
        <p:spPr>
          <a:xfrm>
            <a:off x="238264" y="6052408"/>
            <a:ext cx="4321073" cy="2889152"/>
          </a:xfrm>
          <a:prstGeom prst="roundRect">
            <a:avLst/>
          </a:prstGeom>
          <a:noFill/>
          <a:ln w="222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6" rIns="91433" bIns="45716" rtlCol="0" anchor="ctr"/>
          <a:lstStyle/>
          <a:p>
            <a:pPr algn="ctr"/>
            <a:endParaRPr lang="en-US" sz="1900" dirty="0"/>
          </a:p>
        </p:txBody>
      </p:sp>
      <p:sp>
        <p:nvSpPr>
          <p:cNvPr id="29" name="Zaoblený obdélník 28"/>
          <p:cNvSpPr/>
          <p:nvPr/>
        </p:nvSpPr>
        <p:spPr>
          <a:xfrm>
            <a:off x="236483" y="3909843"/>
            <a:ext cx="4004685" cy="1891867"/>
          </a:xfrm>
          <a:prstGeom prst="roundRect">
            <a:avLst/>
          </a:prstGeom>
          <a:noFill/>
          <a:ln w="222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6" rIns="91433" bIns="45716" rtlCol="0" anchor="ctr"/>
          <a:lstStyle/>
          <a:p>
            <a:pPr algn="ctr"/>
            <a:endParaRPr lang="en-US" sz="1900" dirty="0"/>
          </a:p>
        </p:txBody>
      </p:sp>
      <p:sp>
        <p:nvSpPr>
          <p:cNvPr id="37" name="Podnadpis 2"/>
          <p:cNvSpPr txBox="1">
            <a:spLocks/>
          </p:cNvSpPr>
          <p:nvPr/>
        </p:nvSpPr>
        <p:spPr>
          <a:xfrm>
            <a:off x="4439214" y="1878068"/>
            <a:ext cx="4013737" cy="1556291"/>
          </a:xfrm>
          <a:prstGeom prst="rect">
            <a:avLst/>
          </a:prstGeom>
        </p:spPr>
        <p:txBody>
          <a:bodyPr vert="horz" lIns="34247" tIns="34247" rIns="34247" bIns="34247" rtlCol="0">
            <a:no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1846" indent="-271846" algn="l">
              <a:spcBef>
                <a:spcPts val="1142"/>
              </a:spcBef>
              <a:buFont typeface="Calibri" panose="020F0502020204030204" pitchFamily="34" charset="0"/>
              <a:buChar char="҉"/>
            </a:pPr>
            <a:r>
              <a:rPr lang="cs-CZ" sz="1700" dirty="0" err="1">
                <a:solidFill>
                  <a:srgbClr val="002060"/>
                </a:solidFill>
              </a:rPr>
              <a:t>Soil</a:t>
            </a:r>
            <a:r>
              <a:rPr lang="cs-CZ" sz="1700" dirty="0">
                <a:solidFill>
                  <a:srgbClr val="002060"/>
                </a:solidFill>
              </a:rPr>
              <a:t> type and </a:t>
            </a:r>
            <a:r>
              <a:rPr lang="cs-CZ" sz="1700" dirty="0" err="1">
                <a:solidFill>
                  <a:srgbClr val="002060"/>
                </a:solidFill>
              </a:rPr>
              <a:t>quality</a:t>
            </a:r>
            <a:r>
              <a:rPr lang="cs-CZ" sz="1700" dirty="0">
                <a:solidFill>
                  <a:srgbClr val="002060"/>
                </a:solidFill>
              </a:rPr>
              <a:t> are </a:t>
            </a:r>
            <a:r>
              <a:rPr lang="cs-CZ" sz="1700" dirty="0" err="1">
                <a:solidFill>
                  <a:srgbClr val="002060"/>
                </a:solidFill>
              </a:rPr>
              <a:t>essential</a:t>
            </a:r>
            <a:r>
              <a:rPr lang="cs-CZ" sz="1700" dirty="0">
                <a:solidFill>
                  <a:srgbClr val="002060"/>
                </a:solidFill>
              </a:rPr>
              <a:t> </a:t>
            </a:r>
            <a:r>
              <a:rPr lang="cs-CZ" sz="1700" dirty="0" err="1">
                <a:solidFill>
                  <a:srgbClr val="002060"/>
                </a:solidFill>
              </a:rPr>
              <a:t>for</a:t>
            </a:r>
            <a:r>
              <a:rPr lang="cs-CZ" sz="1700" dirty="0">
                <a:solidFill>
                  <a:srgbClr val="002060"/>
                </a:solidFill>
              </a:rPr>
              <a:t> </a:t>
            </a:r>
            <a:r>
              <a:rPr lang="cs-CZ" sz="1700" dirty="0" err="1">
                <a:solidFill>
                  <a:srgbClr val="002060"/>
                </a:solidFill>
              </a:rPr>
              <a:t>the</a:t>
            </a:r>
            <a:r>
              <a:rPr lang="cs-CZ" sz="1700" dirty="0">
                <a:solidFill>
                  <a:srgbClr val="002060"/>
                </a:solidFill>
              </a:rPr>
              <a:t> diversity  </a:t>
            </a:r>
            <a:r>
              <a:rPr lang="cs-CZ" sz="1700" dirty="0" err="1">
                <a:solidFill>
                  <a:srgbClr val="002060"/>
                </a:solidFill>
              </a:rPr>
              <a:t>of</a:t>
            </a:r>
            <a:r>
              <a:rPr lang="cs-CZ" sz="1700" dirty="0">
                <a:solidFill>
                  <a:srgbClr val="002060"/>
                </a:solidFill>
              </a:rPr>
              <a:t> </a:t>
            </a:r>
            <a:r>
              <a:rPr lang="cs-CZ" sz="1700" dirty="0" err="1">
                <a:solidFill>
                  <a:srgbClr val="002060"/>
                </a:solidFill>
              </a:rPr>
              <a:t>the</a:t>
            </a:r>
            <a:r>
              <a:rPr lang="cs-CZ" sz="1700" dirty="0">
                <a:solidFill>
                  <a:srgbClr val="002060"/>
                </a:solidFill>
              </a:rPr>
              <a:t> </a:t>
            </a:r>
            <a:r>
              <a:rPr lang="cs-CZ" sz="1700" dirty="0" err="1">
                <a:solidFill>
                  <a:srgbClr val="002060"/>
                </a:solidFill>
              </a:rPr>
              <a:t>woodland</a:t>
            </a:r>
            <a:r>
              <a:rPr lang="cs-CZ" sz="1700" dirty="0">
                <a:solidFill>
                  <a:srgbClr val="002060"/>
                </a:solidFill>
              </a:rPr>
              <a:t>, </a:t>
            </a:r>
            <a:r>
              <a:rPr lang="cs-CZ" sz="1700" dirty="0" err="1">
                <a:solidFill>
                  <a:srgbClr val="002060"/>
                </a:solidFill>
              </a:rPr>
              <a:t>it</a:t>
            </a:r>
            <a:r>
              <a:rPr lang="cs-CZ" sz="1700" dirty="0">
                <a:solidFill>
                  <a:srgbClr val="002060"/>
                </a:solidFill>
              </a:rPr>
              <a:t> </a:t>
            </a:r>
            <a:r>
              <a:rPr lang="cs-CZ" sz="1700" dirty="0" err="1">
                <a:solidFill>
                  <a:srgbClr val="002060"/>
                </a:solidFill>
              </a:rPr>
              <a:t>determines</a:t>
            </a:r>
            <a:r>
              <a:rPr lang="cs-CZ" sz="1700" dirty="0">
                <a:solidFill>
                  <a:srgbClr val="002060"/>
                </a:solidFill>
              </a:rPr>
              <a:t> </a:t>
            </a:r>
            <a:r>
              <a:rPr lang="cs-CZ" sz="1700" dirty="0" err="1">
                <a:solidFill>
                  <a:srgbClr val="002060"/>
                </a:solidFill>
              </a:rPr>
              <a:t>what</a:t>
            </a:r>
            <a:r>
              <a:rPr lang="cs-CZ" sz="1700" dirty="0">
                <a:solidFill>
                  <a:srgbClr val="002060"/>
                </a:solidFill>
              </a:rPr>
              <a:t> </a:t>
            </a:r>
            <a:r>
              <a:rPr lang="cs-CZ" sz="1700" dirty="0" err="1">
                <a:solidFill>
                  <a:srgbClr val="002060"/>
                </a:solidFill>
              </a:rPr>
              <a:t>vegetation</a:t>
            </a:r>
            <a:r>
              <a:rPr lang="cs-CZ" sz="1700" dirty="0">
                <a:solidFill>
                  <a:srgbClr val="002060"/>
                </a:solidFill>
              </a:rPr>
              <a:t> </a:t>
            </a:r>
            <a:r>
              <a:rPr lang="cs-CZ" sz="1700" dirty="0" err="1">
                <a:solidFill>
                  <a:srgbClr val="002060"/>
                </a:solidFill>
              </a:rPr>
              <a:t>can</a:t>
            </a:r>
            <a:r>
              <a:rPr lang="cs-CZ" sz="1700" dirty="0">
                <a:solidFill>
                  <a:srgbClr val="002060"/>
                </a:solidFill>
              </a:rPr>
              <a:t> </a:t>
            </a:r>
            <a:r>
              <a:rPr lang="cs-CZ" sz="1700" dirty="0" err="1">
                <a:solidFill>
                  <a:srgbClr val="002060"/>
                </a:solidFill>
              </a:rPr>
              <a:t>grow</a:t>
            </a:r>
            <a:r>
              <a:rPr lang="cs-CZ" sz="1700" dirty="0">
                <a:solidFill>
                  <a:srgbClr val="002060"/>
                </a:solidFill>
              </a:rPr>
              <a:t> </a:t>
            </a:r>
            <a:r>
              <a:rPr lang="cs-CZ" sz="1700" dirty="0" err="1">
                <a:solidFill>
                  <a:srgbClr val="002060"/>
                </a:solidFill>
              </a:rPr>
              <a:t>at</a:t>
            </a:r>
            <a:r>
              <a:rPr lang="cs-CZ" sz="1700" dirty="0">
                <a:solidFill>
                  <a:srgbClr val="002060"/>
                </a:solidFill>
              </a:rPr>
              <a:t> a </a:t>
            </a:r>
            <a:r>
              <a:rPr lang="cs-CZ" sz="1700" dirty="0" err="1">
                <a:solidFill>
                  <a:srgbClr val="002060"/>
                </a:solidFill>
              </a:rPr>
              <a:t>given</a:t>
            </a:r>
            <a:r>
              <a:rPr lang="cs-CZ" sz="1700" dirty="0">
                <a:solidFill>
                  <a:srgbClr val="002060"/>
                </a:solidFill>
              </a:rPr>
              <a:t> place</a:t>
            </a:r>
          </a:p>
          <a:p>
            <a:pPr marL="271846" indent="-271846" algn="l">
              <a:spcBef>
                <a:spcPts val="1142"/>
              </a:spcBef>
              <a:buFont typeface="Calibri" panose="020F0502020204030204" pitchFamily="34" charset="0"/>
              <a:buChar char="҉"/>
            </a:pPr>
            <a:r>
              <a:rPr lang="cs-CZ" sz="1700" dirty="0" err="1">
                <a:solidFill>
                  <a:srgbClr val="002060"/>
                </a:solidFill>
              </a:rPr>
              <a:t>The</a:t>
            </a:r>
            <a:r>
              <a:rPr lang="cs-CZ" sz="1700" dirty="0">
                <a:solidFill>
                  <a:srgbClr val="002060"/>
                </a:solidFill>
              </a:rPr>
              <a:t> </a:t>
            </a:r>
            <a:r>
              <a:rPr lang="cs-CZ" sz="1700" dirty="0" err="1">
                <a:solidFill>
                  <a:srgbClr val="002060"/>
                </a:solidFill>
              </a:rPr>
              <a:t>woodland</a:t>
            </a:r>
            <a:r>
              <a:rPr lang="cs-CZ" sz="1700" dirty="0">
                <a:solidFill>
                  <a:srgbClr val="002060"/>
                </a:solidFill>
              </a:rPr>
              <a:t> has a </a:t>
            </a:r>
            <a:r>
              <a:rPr lang="cs-CZ" sz="1700" dirty="0" err="1">
                <a:solidFill>
                  <a:srgbClr val="002060"/>
                </a:solidFill>
              </a:rPr>
              <a:t>characteristic</a:t>
            </a:r>
            <a:r>
              <a:rPr lang="cs-CZ" sz="1700" dirty="0">
                <a:solidFill>
                  <a:srgbClr val="002060"/>
                </a:solidFill>
              </a:rPr>
              <a:t> </a:t>
            </a:r>
            <a:r>
              <a:rPr lang="cs-CZ" sz="1700" dirty="0" err="1">
                <a:solidFill>
                  <a:srgbClr val="002060"/>
                </a:solidFill>
              </a:rPr>
              <a:t>microclimate</a:t>
            </a:r>
            <a:r>
              <a:rPr lang="cs-CZ" sz="1700" dirty="0">
                <a:solidFill>
                  <a:srgbClr val="002060"/>
                </a:solidFill>
              </a:rPr>
              <a:t> </a:t>
            </a:r>
            <a:r>
              <a:rPr lang="cs-CZ" sz="1700" dirty="0" err="1">
                <a:solidFill>
                  <a:srgbClr val="002060"/>
                </a:solidFill>
              </a:rPr>
              <a:t>that</a:t>
            </a:r>
            <a:r>
              <a:rPr lang="cs-CZ" sz="1700" dirty="0">
                <a:solidFill>
                  <a:srgbClr val="002060"/>
                </a:solidFill>
              </a:rPr>
              <a:t> </a:t>
            </a:r>
            <a:r>
              <a:rPr lang="cs-CZ" sz="1700" dirty="0" err="1">
                <a:solidFill>
                  <a:srgbClr val="002060"/>
                </a:solidFill>
              </a:rPr>
              <a:t>differs</a:t>
            </a:r>
            <a:r>
              <a:rPr lang="cs-CZ" sz="1700" dirty="0">
                <a:solidFill>
                  <a:srgbClr val="002060"/>
                </a:solidFill>
              </a:rPr>
              <a:t> </a:t>
            </a:r>
            <a:r>
              <a:rPr lang="cs-CZ" sz="1700" dirty="0" err="1">
                <a:solidFill>
                  <a:srgbClr val="002060"/>
                </a:solidFill>
              </a:rPr>
              <a:t>from</a:t>
            </a:r>
            <a:r>
              <a:rPr lang="cs-CZ" sz="1700" dirty="0">
                <a:solidFill>
                  <a:srgbClr val="002060"/>
                </a:solidFill>
              </a:rPr>
              <a:t> open </a:t>
            </a:r>
            <a:r>
              <a:rPr lang="cs-CZ" sz="1700" dirty="0" err="1">
                <a:solidFill>
                  <a:srgbClr val="002060"/>
                </a:solidFill>
              </a:rPr>
              <a:t>areas</a:t>
            </a:r>
            <a:r>
              <a:rPr lang="cs-CZ" sz="1700" dirty="0">
                <a:solidFill>
                  <a:srgbClr val="002060"/>
                </a:solidFill>
              </a:rPr>
              <a:t> such as </a:t>
            </a:r>
            <a:r>
              <a:rPr lang="cs-CZ" sz="1700" dirty="0" err="1">
                <a:solidFill>
                  <a:srgbClr val="002060"/>
                </a:solidFill>
              </a:rPr>
              <a:t>grasslands</a:t>
            </a:r>
            <a:r>
              <a:rPr lang="cs-CZ" sz="1700" dirty="0">
                <a:solidFill>
                  <a:srgbClr val="002060"/>
                </a:solidFill>
              </a:rPr>
              <a:t>, </a:t>
            </a:r>
            <a:r>
              <a:rPr lang="cs-CZ" sz="1700" dirty="0" err="1">
                <a:solidFill>
                  <a:srgbClr val="002060"/>
                </a:solidFill>
              </a:rPr>
              <a:t>fields</a:t>
            </a:r>
            <a:r>
              <a:rPr lang="cs-CZ" sz="1700" dirty="0">
                <a:solidFill>
                  <a:srgbClr val="002060"/>
                </a:solidFill>
              </a:rPr>
              <a:t> </a:t>
            </a:r>
            <a:r>
              <a:rPr lang="cs-CZ" sz="1700" dirty="0" err="1">
                <a:solidFill>
                  <a:srgbClr val="002060"/>
                </a:solidFill>
              </a:rPr>
              <a:t>or</a:t>
            </a:r>
            <a:r>
              <a:rPr lang="cs-CZ" sz="1700" dirty="0">
                <a:solidFill>
                  <a:srgbClr val="002060"/>
                </a:solidFill>
              </a:rPr>
              <a:t> </a:t>
            </a:r>
            <a:r>
              <a:rPr lang="cs-CZ" sz="1700" dirty="0" err="1">
                <a:solidFill>
                  <a:srgbClr val="002060"/>
                </a:solidFill>
              </a:rPr>
              <a:t>river</a:t>
            </a:r>
            <a:r>
              <a:rPr lang="cs-CZ" sz="1700" dirty="0">
                <a:solidFill>
                  <a:srgbClr val="002060"/>
                </a:solidFill>
              </a:rPr>
              <a:t> </a:t>
            </a:r>
            <a:r>
              <a:rPr lang="cs-CZ" sz="1700" dirty="0" err="1">
                <a:solidFill>
                  <a:srgbClr val="002060"/>
                </a:solidFill>
              </a:rPr>
              <a:t>banks</a:t>
            </a:r>
            <a:r>
              <a:rPr lang="cs-CZ" sz="1700" dirty="0">
                <a:solidFill>
                  <a:srgbClr val="002060"/>
                </a:solidFill>
              </a:rPr>
              <a:t>.</a:t>
            </a:r>
          </a:p>
          <a:p>
            <a:pPr marL="271846" indent="-271846" algn="l">
              <a:spcBef>
                <a:spcPts val="1142"/>
              </a:spcBef>
              <a:buFont typeface="Calibri" panose="020F0502020204030204" pitchFamily="34" charset="0"/>
              <a:buChar char="҉"/>
            </a:pPr>
            <a:endParaRPr lang="cs-CZ" sz="1700" dirty="0">
              <a:solidFill>
                <a:srgbClr val="002060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CA41EC2-4D59-2445-9FBD-1F2F0237C113}"/>
              </a:ext>
            </a:extLst>
          </p:cNvPr>
          <p:cNvSpPr txBox="1"/>
          <p:nvPr/>
        </p:nvSpPr>
        <p:spPr>
          <a:xfrm>
            <a:off x="3543301" y="3009900"/>
            <a:ext cx="184716" cy="400101"/>
          </a:xfrm>
          <a:prstGeom prst="rect">
            <a:avLst/>
          </a:prstGeom>
          <a:noFill/>
        </p:spPr>
        <p:txBody>
          <a:bodyPr wrap="none" lIns="91433" tIns="45716" rIns="91433" bIns="45716" rtlCol="0">
            <a:spAutoFit/>
          </a:bodyPr>
          <a:lstStyle/>
          <a:p>
            <a:endParaRPr lang="en-US" dirty="0"/>
          </a:p>
        </p:txBody>
      </p:sp>
      <p:pic>
        <p:nvPicPr>
          <p:cNvPr id="31" name="Content Placeholder 6" descr="The photo shows an obvious and very thick black soil layer on top. Grassland soil is characterized by a thick and dark A horizon at the top, which is organic rich and good for growing crops. 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8662" y="6396891"/>
            <a:ext cx="1385934" cy="1911538"/>
          </a:xfrm>
          <a:prstGeom prst="rect">
            <a:avLst/>
          </a:prstGeom>
          <a:effectLst>
            <a:softEdge rad="127000"/>
          </a:effectLst>
        </p:spPr>
      </p:pic>
      <p:pic>
        <p:nvPicPr>
          <p:cNvPr id="1026" name="Picture 2" descr="C:\Users\Bara\Downloads\DSC_0129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97614" y="3806432"/>
            <a:ext cx="2659931" cy="2685638"/>
          </a:xfrm>
          <a:prstGeom prst="rect">
            <a:avLst/>
          </a:prstGeom>
          <a:noFill/>
          <a:effectLst>
            <a:softEdge rad="127000"/>
          </a:effectLst>
        </p:spPr>
      </p:pic>
    </p:spTree>
    <p:extLst>
      <p:ext uri="{BB962C8B-B14F-4D97-AF65-F5344CB8AC3E}">
        <p14:creationId xmlns:p14="http://schemas.microsoft.com/office/powerpoint/2010/main" val="9696004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Content Placeholder 7" descr="Image of the pH scale, with highly acid at 0, Neutral at 7, and highly basic at 14. "/>
          <p:cNvPicPr>
            <a:picLocks noGrp="1"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67" t="28486" r="2470"/>
          <a:stretch/>
        </p:blipFill>
        <p:spPr>
          <a:xfrm>
            <a:off x="1443961" y="6148547"/>
            <a:ext cx="3064982" cy="579815"/>
          </a:xfrm>
          <a:prstGeom prst="rect">
            <a:avLst/>
          </a:prstGeom>
        </p:spPr>
      </p:pic>
      <p:pic>
        <p:nvPicPr>
          <p:cNvPr id="36" name="Content Placeholder 4" descr="Illustration of the equipment listed on this page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2945" y="6495393"/>
            <a:ext cx="2332727" cy="2531440"/>
          </a:xfrm>
          <a:prstGeom prst="rect">
            <a:avLst/>
          </a:prstGeom>
        </p:spPr>
      </p:pic>
      <p:sp>
        <p:nvSpPr>
          <p:cNvPr id="38" name="Zaoblený obdélník 37"/>
          <p:cNvSpPr/>
          <p:nvPr/>
        </p:nvSpPr>
        <p:spPr>
          <a:xfrm>
            <a:off x="4108240" y="231661"/>
            <a:ext cx="4515506" cy="348900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222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6" rIns="91433" bIns="45716" rtlCol="0" anchor="ctr"/>
          <a:lstStyle/>
          <a:p>
            <a:pPr algn="ctr"/>
            <a:endParaRPr lang="en-US" sz="1900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176879" y="618954"/>
            <a:ext cx="4253901" cy="1257146"/>
          </a:xfrm>
        </p:spPr>
        <p:txBody>
          <a:bodyPr>
            <a:noAutofit/>
          </a:bodyPr>
          <a:lstStyle/>
          <a:p>
            <a:r>
              <a:rPr lang="cs-CZ" sz="5200" b="1" dirty="0">
                <a:solidFill>
                  <a:srgbClr val="002060"/>
                </a:solidFill>
              </a:rPr>
              <a:t>WOODLAND HABITAT</a:t>
            </a:r>
            <a:endParaRPr lang="en-US" sz="5200" b="1" dirty="0">
              <a:solidFill>
                <a:srgbClr val="002060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77917" y="474636"/>
            <a:ext cx="2568337" cy="335507"/>
          </a:xfrm>
        </p:spPr>
        <p:txBody>
          <a:bodyPr vert="horz" lIns="34247" tIns="34247" rIns="34247" bIns="34247" rtlCol="0">
            <a:noAutofit/>
          </a:bodyPr>
          <a:lstStyle/>
          <a:p>
            <a:r>
              <a:rPr lang="cs-CZ" sz="2400" dirty="0" err="1">
                <a:solidFill>
                  <a:srgbClr val="0070C0"/>
                </a:solidFill>
              </a:rPr>
              <a:t>Relative</a:t>
            </a:r>
            <a:r>
              <a:rPr lang="cs-CZ" sz="2400" dirty="0">
                <a:solidFill>
                  <a:srgbClr val="0070C0"/>
                </a:solidFill>
              </a:rPr>
              <a:t> Humidity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8" name="Podnadpis 2"/>
          <p:cNvSpPr txBox="1">
            <a:spLocks/>
          </p:cNvSpPr>
          <p:nvPr/>
        </p:nvSpPr>
        <p:spPr>
          <a:xfrm>
            <a:off x="418671" y="6269919"/>
            <a:ext cx="1110583" cy="474183"/>
          </a:xfrm>
          <a:prstGeom prst="rect">
            <a:avLst/>
          </a:prstGeom>
        </p:spPr>
        <p:txBody>
          <a:bodyPr vert="horz" lIns="34247" tIns="34247" rIns="34247" bIns="34247" rtlCol="0">
            <a:no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dirty="0" err="1">
                <a:solidFill>
                  <a:srgbClr val="0070C0"/>
                </a:solidFill>
              </a:rPr>
              <a:t>Soil</a:t>
            </a:r>
            <a:r>
              <a:rPr lang="cs-CZ" sz="2400" dirty="0">
                <a:solidFill>
                  <a:srgbClr val="0070C0"/>
                </a:solidFill>
              </a:rPr>
              <a:t> pH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12" name="Podnadpis 2"/>
          <p:cNvSpPr txBox="1">
            <a:spLocks/>
          </p:cNvSpPr>
          <p:nvPr/>
        </p:nvSpPr>
        <p:spPr>
          <a:xfrm>
            <a:off x="417981" y="926818"/>
            <a:ext cx="3363078" cy="2719202"/>
          </a:xfrm>
          <a:prstGeom prst="rect">
            <a:avLst/>
          </a:prstGeom>
        </p:spPr>
        <p:txBody>
          <a:bodyPr vert="horz" lIns="34247" tIns="34247" rIns="34247" bIns="34247" rtlCol="0">
            <a:no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1846" indent="-271846" algn="l">
              <a:spcBef>
                <a:spcPts val="571"/>
              </a:spcBef>
              <a:buFont typeface="Arial" panose="020B0604020202020204" pitchFamily="34" charset="0"/>
              <a:buChar char="•"/>
            </a:pPr>
            <a:r>
              <a:rPr lang="cs-CZ" sz="1600" dirty="0" err="1"/>
              <a:t>How</a:t>
            </a:r>
            <a:r>
              <a:rPr lang="cs-CZ" sz="1600" dirty="0"/>
              <a:t> much </a:t>
            </a:r>
            <a:r>
              <a:rPr lang="cs-CZ" sz="1600" dirty="0" err="1"/>
              <a:t>water</a:t>
            </a:r>
            <a:r>
              <a:rPr lang="cs-CZ" sz="1600" dirty="0"/>
              <a:t> </a:t>
            </a:r>
            <a:r>
              <a:rPr lang="cs-CZ" sz="1600" dirty="0" err="1"/>
              <a:t>vapor</a:t>
            </a:r>
            <a:r>
              <a:rPr lang="cs-CZ" sz="1600" dirty="0"/>
              <a:t> </a:t>
            </a:r>
            <a:r>
              <a:rPr lang="cs-CZ" sz="1600" dirty="0" err="1"/>
              <a:t>is</a:t>
            </a:r>
            <a:r>
              <a:rPr lang="cs-CZ" sz="1600" dirty="0"/>
              <a:t> in </a:t>
            </a:r>
            <a:r>
              <a:rPr lang="cs-CZ" sz="1600" dirty="0" err="1"/>
              <a:t>the</a:t>
            </a:r>
            <a:r>
              <a:rPr lang="cs-CZ" sz="1600" dirty="0"/>
              <a:t> </a:t>
            </a:r>
            <a:r>
              <a:rPr lang="cs-CZ" sz="1600" dirty="0" err="1"/>
              <a:t>atmosphere</a:t>
            </a:r>
            <a:r>
              <a:rPr lang="cs-CZ" sz="1600" dirty="0"/>
              <a:t>: </a:t>
            </a:r>
            <a:r>
              <a:rPr lang="cs-CZ" sz="1600" dirty="0" err="1"/>
              <a:t>rain</a:t>
            </a:r>
            <a:r>
              <a:rPr lang="en-US" altLang="en-US" sz="1600" dirty="0">
                <a:solidFill>
                  <a:srgbClr val="000000"/>
                </a:solidFill>
              </a:rPr>
              <a:t>water evaporates back into the air</a:t>
            </a:r>
            <a:r>
              <a:rPr lang="cs-CZ" altLang="en-US" sz="1600" dirty="0">
                <a:solidFill>
                  <a:srgbClr val="000000"/>
                </a:solidFill>
              </a:rPr>
              <a:t> </a:t>
            </a:r>
            <a:r>
              <a:rPr lang="cs-CZ" altLang="en-US" sz="1600" dirty="0" err="1">
                <a:solidFill>
                  <a:srgbClr val="000000"/>
                </a:solidFill>
              </a:rPr>
              <a:t>and</a:t>
            </a:r>
            <a:r>
              <a:rPr lang="en-US" altLang="en-US" sz="1600" dirty="0">
                <a:solidFill>
                  <a:srgbClr val="000000"/>
                </a:solidFill>
              </a:rPr>
              <a:t> some is transpired by plants</a:t>
            </a:r>
            <a:endParaRPr lang="cs-CZ" sz="1600" dirty="0"/>
          </a:p>
          <a:p>
            <a:pPr marL="271846" indent="-271846" algn="l">
              <a:spcBef>
                <a:spcPts val="571"/>
              </a:spcBef>
              <a:buFont typeface="Arial" panose="020B0604020202020204" pitchFamily="34" charset="0"/>
              <a:buChar char="•"/>
            </a:pPr>
            <a:r>
              <a:rPr lang="cs-CZ" sz="1600" dirty="0" err="1"/>
              <a:t>Changes</a:t>
            </a:r>
            <a:r>
              <a:rPr lang="cs-CZ" sz="1600" dirty="0"/>
              <a:t> </a:t>
            </a:r>
            <a:r>
              <a:rPr lang="cs-CZ" sz="1600" dirty="0" err="1"/>
              <a:t>over</a:t>
            </a:r>
            <a:r>
              <a:rPr lang="cs-CZ" sz="1600" dirty="0"/>
              <a:t> </a:t>
            </a:r>
            <a:r>
              <a:rPr lang="cs-CZ" sz="1600" dirty="0" err="1"/>
              <a:t>time</a:t>
            </a:r>
            <a:r>
              <a:rPr lang="cs-CZ" sz="1600" dirty="0"/>
              <a:t> </a:t>
            </a:r>
            <a:r>
              <a:rPr lang="cs-CZ" sz="1600" dirty="0" err="1"/>
              <a:t>with</a:t>
            </a:r>
            <a:r>
              <a:rPr lang="cs-CZ" sz="1600" dirty="0"/>
              <a:t> </a:t>
            </a:r>
            <a:r>
              <a:rPr lang="cs-CZ" sz="1600" dirty="0" err="1"/>
              <a:t>the</a:t>
            </a:r>
            <a:r>
              <a:rPr lang="cs-CZ" sz="1600" dirty="0"/>
              <a:t> </a:t>
            </a:r>
            <a:r>
              <a:rPr lang="cs-CZ" sz="1600"/>
              <a:t>weather </a:t>
            </a:r>
            <a:r>
              <a:rPr lang="cs-CZ" sz="1600" dirty="0"/>
              <a:t>(</a:t>
            </a:r>
            <a:r>
              <a:rPr lang="cs-CZ" sz="1600" dirty="0" err="1"/>
              <a:t>temperature</a:t>
            </a:r>
            <a:r>
              <a:rPr lang="cs-CZ" sz="1600" dirty="0"/>
              <a:t>, </a:t>
            </a:r>
            <a:r>
              <a:rPr lang="cs-CZ" sz="1600" dirty="0" err="1"/>
              <a:t>wind</a:t>
            </a:r>
            <a:r>
              <a:rPr lang="cs-CZ" sz="1600" dirty="0"/>
              <a:t>, sun) </a:t>
            </a:r>
          </a:p>
          <a:p>
            <a:pPr marL="271846" indent="-271846" algn="l">
              <a:spcBef>
                <a:spcPts val="571"/>
              </a:spcBef>
              <a:buFont typeface="Arial" panose="020B0604020202020204" pitchFamily="34" charset="0"/>
              <a:buChar char="•"/>
            </a:pPr>
            <a:r>
              <a:rPr lang="cs-CZ" sz="1600" dirty="0" err="1"/>
              <a:t>Supports</a:t>
            </a:r>
            <a:r>
              <a:rPr lang="cs-CZ" sz="1600" dirty="0"/>
              <a:t> a </a:t>
            </a:r>
            <a:r>
              <a:rPr lang="cs-CZ" sz="1600" dirty="0" err="1"/>
              <a:t>specific</a:t>
            </a:r>
            <a:r>
              <a:rPr lang="cs-CZ" sz="1600" dirty="0"/>
              <a:t> </a:t>
            </a:r>
            <a:r>
              <a:rPr lang="cs-CZ" sz="1600" dirty="0" err="1"/>
              <a:t>microclimate</a:t>
            </a:r>
            <a:r>
              <a:rPr lang="cs-CZ" sz="1600" dirty="0"/>
              <a:t>  </a:t>
            </a:r>
            <a:r>
              <a:rPr lang="cs-CZ" sz="1600" dirty="0" err="1"/>
              <a:t>of</a:t>
            </a:r>
            <a:r>
              <a:rPr lang="cs-CZ" sz="1600" dirty="0"/>
              <a:t> </a:t>
            </a:r>
            <a:r>
              <a:rPr lang="cs-CZ" sz="1600" dirty="0" err="1"/>
              <a:t>the</a:t>
            </a:r>
            <a:r>
              <a:rPr lang="cs-CZ" sz="1600" dirty="0"/>
              <a:t> </a:t>
            </a:r>
            <a:r>
              <a:rPr lang="cs-CZ" sz="1600" dirty="0" err="1"/>
              <a:t>ecosystem</a:t>
            </a:r>
            <a:r>
              <a:rPr lang="cs-CZ" sz="1600" dirty="0"/>
              <a:t>, </a:t>
            </a:r>
            <a:r>
              <a:rPr lang="cs-CZ" sz="1600" dirty="0" err="1"/>
              <a:t>for</a:t>
            </a:r>
            <a:r>
              <a:rPr lang="cs-CZ" sz="1600" dirty="0"/>
              <a:t> </a:t>
            </a:r>
            <a:r>
              <a:rPr lang="cs-CZ" sz="1600" dirty="0" err="1"/>
              <a:t>example</a:t>
            </a:r>
            <a:r>
              <a:rPr lang="cs-CZ" sz="1600" dirty="0"/>
              <a:t> </a:t>
            </a:r>
            <a:r>
              <a:rPr lang="cs-CZ" sz="1600" dirty="0" err="1"/>
              <a:t>high</a:t>
            </a:r>
            <a:r>
              <a:rPr lang="cs-CZ" sz="1600" dirty="0"/>
              <a:t> humidity </a:t>
            </a:r>
            <a:r>
              <a:rPr lang="cs-CZ" sz="1600" dirty="0" err="1"/>
              <a:t>is</a:t>
            </a:r>
            <a:r>
              <a:rPr lang="cs-CZ" sz="1600" dirty="0"/>
              <a:t> </a:t>
            </a:r>
            <a:r>
              <a:rPr lang="cs-CZ" sz="1600" dirty="0" err="1"/>
              <a:t>good</a:t>
            </a:r>
            <a:r>
              <a:rPr lang="cs-CZ" sz="1600" dirty="0"/>
              <a:t> </a:t>
            </a:r>
            <a:r>
              <a:rPr lang="cs-CZ" sz="1600" dirty="0" err="1"/>
              <a:t>for</a:t>
            </a:r>
            <a:r>
              <a:rPr lang="cs-CZ" sz="1600" dirty="0"/>
              <a:t> </a:t>
            </a:r>
            <a:r>
              <a:rPr lang="cs-CZ" sz="1600" dirty="0" err="1"/>
              <a:t>the</a:t>
            </a:r>
            <a:r>
              <a:rPr lang="cs-CZ" sz="1600" dirty="0"/>
              <a:t> </a:t>
            </a:r>
            <a:r>
              <a:rPr lang="cs-CZ" sz="1600" dirty="0" err="1"/>
              <a:t>growth</a:t>
            </a:r>
            <a:r>
              <a:rPr lang="cs-CZ" sz="1600" dirty="0"/>
              <a:t> </a:t>
            </a:r>
            <a:r>
              <a:rPr lang="cs-CZ" sz="1600" dirty="0" err="1"/>
              <a:t>of</a:t>
            </a:r>
            <a:r>
              <a:rPr lang="cs-CZ" sz="1600" dirty="0"/>
              <a:t> </a:t>
            </a:r>
            <a:r>
              <a:rPr lang="cs-CZ" sz="1600" dirty="0" err="1"/>
              <a:t>moss</a:t>
            </a:r>
            <a:endParaRPr lang="cs-CZ" sz="1600" dirty="0"/>
          </a:p>
          <a:p>
            <a:pPr algn="l">
              <a:spcBef>
                <a:spcPts val="571"/>
              </a:spcBef>
            </a:pPr>
            <a:r>
              <a:rPr lang="cs-CZ" sz="1600" dirty="0"/>
              <a:t>   </a:t>
            </a:r>
            <a:r>
              <a:rPr lang="cs-CZ" sz="1600" dirty="0" err="1"/>
              <a:t>Sling</a:t>
            </a:r>
            <a:r>
              <a:rPr lang="cs-CZ" sz="1600" dirty="0"/>
              <a:t> </a:t>
            </a:r>
            <a:r>
              <a:rPr lang="cs-CZ" sz="1600" dirty="0" err="1"/>
              <a:t>psychrometer</a:t>
            </a:r>
            <a:r>
              <a:rPr lang="cs-CZ" sz="1600" dirty="0"/>
              <a:t> , %</a:t>
            </a:r>
            <a:endParaRPr lang="en-US" sz="1600" dirty="0"/>
          </a:p>
          <a:p>
            <a:pPr algn="l"/>
            <a:endParaRPr lang="en-US" sz="1300" dirty="0"/>
          </a:p>
        </p:txBody>
      </p:sp>
      <p:sp>
        <p:nvSpPr>
          <p:cNvPr id="13" name="Podnadpis 2"/>
          <p:cNvSpPr txBox="1">
            <a:spLocks/>
          </p:cNvSpPr>
          <p:nvPr/>
        </p:nvSpPr>
        <p:spPr>
          <a:xfrm>
            <a:off x="418674" y="6810712"/>
            <a:ext cx="4134477" cy="1592578"/>
          </a:xfrm>
          <a:prstGeom prst="rect">
            <a:avLst/>
          </a:prstGeom>
        </p:spPr>
        <p:txBody>
          <a:bodyPr vert="horz" lIns="34247" tIns="34247" rIns="34247" bIns="34247" rtlCol="0">
            <a:no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1846" indent="-271846" algn="l">
              <a:spcBef>
                <a:spcPts val="571"/>
              </a:spcBef>
              <a:buFont typeface="Arial" panose="020B0604020202020204" pitchFamily="34" charset="0"/>
              <a:buChar char="•"/>
            </a:pPr>
            <a:r>
              <a:rPr lang="cs-CZ" sz="1600" dirty="0" err="1"/>
              <a:t>Plants</a:t>
            </a:r>
            <a:r>
              <a:rPr lang="cs-CZ" sz="1600" dirty="0"/>
              <a:t> </a:t>
            </a:r>
            <a:r>
              <a:rPr lang="en-US" sz="1600" dirty="0"/>
              <a:t>are sensitive to changes in </a:t>
            </a:r>
            <a:r>
              <a:rPr lang="cs-CZ" sz="1600" dirty="0" err="1"/>
              <a:t>soil</a:t>
            </a:r>
            <a:r>
              <a:rPr lang="en-US" sz="1600" dirty="0"/>
              <a:t> pH</a:t>
            </a:r>
            <a:r>
              <a:rPr lang="cs-CZ" sz="1600" dirty="0"/>
              <a:t>: </a:t>
            </a:r>
            <a:r>
              <a:rPr lang="en-US" sz="1600" dirty="0"/>
              <a:t>most  crops grow </a:t>
            </a:r>
            <a:r>
              <a:rPr lang="cs-CZ" sz="1600" dirty="0" err="1"/>
              <a:t>well</a:t>
            </a:r>
            <a:r>
              <a:rPr lang="en-US" sz="1600" dirty="0"/>
              <a:t> in soils having a pH between 6 (slightly acid) and 7.5 (slightly alkaline)</a:t>
            </a:r>
            <a:endParaRPr lang="cs-CZ" sz="1600" dirty="0"/>
          </a:p>
          <a:p>
            <a:pPr marL="271846" indent="-271846" algn="l">
              <a:spcBef>
                <a:spcPts val="571"/>
              </a:spcBef>
              <a:buFont typeface="Arial" panose="020B0604020202020204" pitchFamily="34" charset="0"/>
              <a:buChar char="•"/>
            </a:pPr>
            <a:r>
              <a:rPr lang="cs-CZ" sz="1600" dirty="0"/>
              <a:t>A</a:t>
            </a:r>
            <a:r>
              <a:rPr lang="en-US" sz="1600" dirty="0" err="1"/>
              <a:t>ffects</a:t>
            </a:r>
            <a:r>
              <a:rPr lang="en-US" sz="1600" dirty="0"/>
              <a:t> </a:t>
            </a:r>
            <a:r>
              <a:rPr lang="cs-CZ" sz="1600" dirty="0" err="1"/>
              <a:t>what</a:t>
            </a:r>
            <a:r>
              <a:rPr lang="cs-CZ" sz="1600" dirty="0"/>
              <a:t> </a:t>
            </a:r>
            <a:r>
              <a:rPr lang="en-US" sz="1600" dirty="0"/>
              <a:t>nutrients</a:t>
            </a:r>
            <a:r>
              <a:rPr lang="cs-CZ" sz="1600" dirty="0"/>
              <a:t> are </a:t>
            </a:r>
            <a:r>
              <a:rPr lang="cs-CZ" sz="1600" dirty="0" err="1"/>
              <a:t>available</a:t>
            </a:r>
            <a:r>
              <a:rPr lang="cs-CZ" sz="1600" dirty="0"/>
              <a:t> in </a:t>
            </a:r>
            <a:r>
              <a:rPr lang="cs-CZ" sz="1600" dirty="0" err="1"/>
              <a:t>soil</a:t>
            </a:r>
            <a:r>
              <a:rPr lang="cs-CZ" sz="1600" dirty="0"/>
              <a:t>. </a:t>
            </a:r>
            <a:r>
              <a:rPr lang="cs-CZ" sz="1600" dirty="0" err="1"/>
              <a:t>Extreme</a:t>
            </a:r>
            <a:r>
              <a:rPr lang="cs-CZ" sz="1600" dirty="0"/>
              <a:t> pH </a:t>
            </a:r>
            <a:r>
              <a:rPr lang="cs-CZ" sz="1600" dirty="0" err="1"/>
              <a:t>can</a:t>
            </a:r>
            <a:r>
              <a:rPr lang="cs-CZ" sz="1600" dirty="0"/>
              <a:t> cause </a:t>
            </a:r>
            <a:r>
              <a:rPr lang="cs-CZ" sz="1600" dirty="0" err="1"/>
              <a:t>an</a:t>
            </a:r>
            <a:r>
              <a:rPr lang="cs-CZ" sz="1600" dirty="0"/>
              <a:t> </a:t>
            </a:r>
            <a:r>
              <a:rPr lang="cs-CZ" sz="1600" dirty="0" err="1"/>
              <a:t>increase</a:t>
            </a:r>
            <a:r>
              <a:rPr lang="cs-CZ" sz="1600" dirty="0"/>
              <a:t> </a:t>
            </a:r>
            <a:r>
              <a:rPr lang="cs-CZ" sz="1600" dirty="0" err="1"/>
              <a:t>of</a:t>
            </a:r>
            <a:r>
              <a:rPr lang="cs-CZ" sz="1600" dirty="0"/>
              <a:t> </a:t>
            </a:r>
            <a:r>
              <a:rPr lang="cs-CZ" sz="1600" dirty="0" err="1"/>
              <a:t>toxic</a:t>
            </a:r>
            <a:r>
              <a:rPr lang="cs-CZ" sz="1600" dirty="0"/>
              <a:t> </a:t>
            </a:r>
            <a:r>
              <a:rPr lang="cs-CZ" sz="1600" dirty="0" err="1"/>
              <a:t>materials</a:t>
            </a:r>
            <a:r>
              <a:rPr lang="cs-CZ" sz="1600" dirty="0"/>
              <a:t> in </a:t>
            </a:r>
            <a:r>
              <a:rPr lang="cs-CZ" sz="1600" dirty="0" err="1"/>
              <a:t>soil</a:t>
            </a:r>
            <a:endParaRPr lang="en-US" sz="1600" dirty="0"/>
          </a:p>
          <a:p>
            <a:pPr algn="l">
              <a:spcBef>
                <a:spcPts val="571"/>
              </a:spcBef>
            </a:pPr>
            <a:r>
              <a:rPr lang="cs-CZ" sz="1600" dirty="0"/>
              <a:t> </a:t>
            </a:r>
            <a:r>
              <a:rPr lang="cs-CZ" sz="1600" dirty="0" err="1"/>
              <a:t>Soil</a:t>
            </a:r>
            <a:r>
              <a:rPr lang="cs-CZ" sz="1600" dirty="0"/>
              <a:t> pH test </a:t>
            </a:r>
            <a:r>
              <a:rPr lang="cs-CZ" sz="1600" dirty="0" err="1"/>
              <a:t>kit</a:t>
            </a:r>
            <a:endParaRPr lang="en-US" sz="1600" dirty="0"/>
          </a:p>
        </p:txBody>
      </p:sp>
      <p:grpSp>
        <p:nvGrpSpPr>
          <p:cNvPr id="33" name="Skupina 32"/>
          <p:cNvGrpSpPr/>
          <p:nvPr/>
        </p:nvGrpSpPr>
        <p:grpSpPr>
          <a:xfrm>
            <a:off x="8998124" y="688551"/>
            <a:ext cx="2778713" cy="2385719"/>
            <a:chOff x="1082557" y="645266"/>
            <a:chExt cx="2920691" cy="2118191"/>
          </a:xfrm>
        </p:grpSpPr>
        <p:sp>
          <p:nvSpPr>
            <p:cNvPr id="9" name="Podnadpis 2"/>
            <p:cNvSpPr txBox="1">
              <a:spLocks/>
            </p:cNvSpPr>
            <p:nvPr/>
          </p:nvSpPr>
          <p:spPr>
            <a:xfrm>
              <a:off x="1082557" y="1401238"/>
              <a:ext cx="2920691" cy="1362219"/>
            </a:xfrm>
            <a:prstGeom prst="rect">
              <a:avLst/>
            </a:prstGeom>
          </p:spPr>
          <p:txBody>
            <a:bodyPr vert="horz" lIns="34250" tIns="34250" rIns="34250" bIns="34250" rtlCol="0">
              <a:noAutofit/>
            </a:bodyPr>
            <a:lstStyle>
              <a:lvl1pPr marL="0" indent="0" algn="ctr" defTabSz="1280160" rtl="0" eaLnBrk="1" latinLnBrk="0" hangingPunct="1">
                <a:lnSpc>
                  <a:spcPct val="90000"/>
                </a:lnSpc>
                <a:spcBef>
                  <a:spcPts val="1400"/>
                </a:spcBef>
                <a:buFont typeface="Arial" panose="020B0604020202020204" pitchFamily="34" charset="0"/>
                <a:buNone/>
                <a:defRPr sz="336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40080" indent="0" algn="ctr" defTabSz="1280160" rtl="0" eaLnBrk="1" latinLnBrk="0" hangingPunct="1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None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280160" indent="0" algn="ctr" defTabSz="1280160" rtl="0" eaLnBrk="1" latinLnBrk="0" hangingPunct="1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None/>
                <a:defRPr sz="25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920240" indent="0" algn="ctr" defTabSz="1280160" rtl="0" eaLnBrk="1" latinLnBrk="0" hangingPunct="1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None/>
                <a:defRPr sz="224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560320" indent="0" algn="ctr" defTabSz="1280160" rtl="0" eaLnBrk="1" latinLnBrk="0" hangingPunct="1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None/>
                <a:defRPr sz="224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3200400" indent="0" algn="ctr" defTabSz="1280160" rtl="0" eaLnBrk="1" latinLnBrk="0" hangingPunct="1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None/>
                <a:defRPr sz="224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840480" indent="0" algn="ctr" defTabSz="1280160" rtl="0" eaLnBrk="1" latinLnBrk="0" hangingPunct="1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None/>
                <a:defRPr sz="224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4480560" indent="0" algn="ctr" defTabSz="1280160" rtl="0" eaLnBrk="1" latinLnBrk="0" hangingPunct="1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None/>
                <a:defRPr sz="224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5120640" indent="0" algn="ctr" defTabSz="1280160" rtl="0" eaLnBrk="1" latinLnBrk="0" hangingPunct="1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None/>
                <a:defRPr sz="224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271846" indent="-271846" algn="l">
                <a:spcBef>
                  <a:spcPts val="571"/>
                </a:spcBef>
                <a:buFont typeface="Arial" panose="020B0604020202020204" pitchFamily="34" charset="0"/>
                <a:buChar char="•"/>
              </a:pPr>
              <a:r>
                <a:rPr lang="en-US" sz="1600" dirty="0">
                  <a:ea typeface="Arial" charset="0"/>
                  <a:cs typeface="Arial" charset="0"/>
                </a:rPr>
                <a:t>The radiating temperature emitted as electromagnetic energy of the Earth’s surface</a:t>
              </a:r>
              <a:endParaRPr lang="cs-CZ" sz="1600" dirty="0"/>
            </a:p>
            <a:p>
              <a:pPr marL="271846" indent="-271846" algn="l">
                <a:spcBef>
                  <a:spcPts val="571"/>
                </a:spcBef>
                <a:buFont typeface="Arial" panose="020B0604020202020204" pitchFamily="34" charset="0"/>
                <a:buChar char="•"/>
              </a:pPr>
              <a:r>
                <a:rPr lang="cs-CZ" sz="1600" dirty="0" err="1"/>
                <a:t>Various</a:t>
              </a:r>
              <a:r>
                <a:rPr lang="cs-CZ" sz="1600" dirty="0"/>
                <a:t> </a:t>
              </a:r>
              <a:r>
                <a:rPr lang="cs-CZ" sz="1600" dirty="0" err="1"/>
                <a:t>types</a:t>
              </a:r>
              <a:r>
                <a:rPr lang="cs-CZ" sz="1600" dirty="0"/>
                <a:t> </a:t>
              </a:r>
              <a:r>
                <a:rPr lang="cs-CZ" sz="1600" dirty="0" err="1"/>
                <a:t>of</a:t>
              </a:r>
              <a:r>
                <a:rPr lang="cs-CZ" sz="1600" dirty="0"/>
                <a:t> </a:t>
              </a:r>
              <a:r>
                <a:rPr lang="cs-CZ" sz="1600" dirty="0" err="1"/>
                <a:t>surfaces</a:t>
              </a:r>
              <a:r>
                <a:rPr lang="cs-CZ" sz="1600" dirty="0"/>
                <a:t> </a:t>
              </a:r>
              <a:r>
                <a:rPr lang="cs-CZ" sz="1600" dirty="0" err="1"/>
                <a:t>absorb</a:t>
              </a:r>
              <a:r>
                <a:rPr lang="cs-CZ" sz="1600" dirty="0"/>
                <a:t> </a:t>
              </a:r>
              <a:r>
                <a:rPr lang="cs-CZ" sz="1600" dirty="0" err="1"/>
                <a:t>or</a:t>
              </a:r>
              <a:r>
                <a:rPr lang="cs-CZ" sz="1600" dirty="0"/>
                <a:t> </a:t>
              </a:r>
              <a:r>
                <a:rPr lang="cs-CZ" sz="1600" dirty="0" err="1"/>
                <a:t>reflect</a:t>
              </a:r>
              <a:r>
                <a:rPr lang="cs-CZ" sz="1600" dirty="0"/>
                <a:t> </a:t>
              </a:r>
              <a:r>
                <a:rPr lang="cs-CZ" sz="1600" dirty="0" err="1"/>
                <a:t>the</a:t>
              </a:r>
              <a:r>
                <a:rPr lang="cs-CZ" sz="1600" dirty="0"/>
                <a:t> </a:t>
              </a:r>
              <a:r>
                <a:rPr lang="cs-CZ" sz="1600" dirty="0" err="1"/>
                <a:t>heat</a:t>
              </a:r>
              <a:r>
                <a:rPr lang="cs-CZ" sz="1600" dirty="0"/>
                <a:t> in </a:t>
              </a:r>
              <a:r>
                <a:rPr lang="cs-CZ" sz="1600" dirty="0" err="1"/>
                <a:t>different</a:t>
              </a:r>
              <a:r>
                <a:rPr lang="cs-CZ" sz="1600" dirty="0"/>
                <a:t> </a:t>
              </a:r>
              <a:r>
                <a:rPr lang="cs-CZ" sz="1600" dirty="0" err="1"/>
                <a:t>ways</a:t>
              </a:r>
              <a:endParaRPr lang="en-US" sz="1600" dirty="0"/>
            </a:p>
            <a:p>
              <a:pPr algn="l">
                <a:spcBef>
                  <a:spcPts val="571"/>
                </a:spcBef>
              </a:pPr>
              <a:r>
                <a:rPr lang="cs-CZ" sz="1600" dirty="0"/>
                <a:t>    </a:t>
              </a:r>
              <a:r>
                <a:rPr lang="cs-CZ" sz="1600" dirty="0" err="1"/>
                <a:t>Infrared</a:t>
              </a:r>
              <a:r>
                <a:rPr lang="cs-CZ" sz="1600" dirty="0"/>
                <a:t> </a:t>
              </a:r>
              <a:r>
                <a:rPr lang="cs-CZ" sz="1600" dirty="0" err="1"/>
                <a:t>thermometer</a:t>
              </a:r>
              <a:r>
                <a:rPr lang="cs-CZ" sz="1600" dirty="0"/>
                <a:t>, °C / F</a:t>
              </a:r>
              <a:endParaRPr lang="en-US" sz="1600" dirty="0"/>
            </a:p>
            <a:p>
              <a:pPr algn="l"/>
              <a:endParaRPr lang="en-US" sz="1300" dirty="0"/>
            </a:p>
          </p:txBody>
        </p:sp>
        <p:sp>
          <p:nvSpPr>
            <p:cNvPr id="5" name="Podnadpis 2"/>
            <p:cNvSpPr txBox="1">
              <a:spLocks/>
            </p:cNvSpPr>
            <p:nvPr/>
          </p:nvSpPr>
          <p:spPr>
            <a:xfrm>
              <a:off x="1352455" y="645266"/>
              <a:ext cx="2075688" cy="651658"/>
            </a:xfrm>
            <a:prstGeom prst="rect">
              <a:avLst/>
            </a:prstGeom>
          </p:spPr>
          <p:txBody>
            <a:bodyPr vert="horz" lIns="34250" tIns="34250" rIns="34250" bIns="34250" rtlCol="0">
              <a:noAutofit/>
            </a:bodyPr>
            <a:lstStyle>
              <a:lvl1pPr marL="0" indent="0" algn="ctr" defTabSz="1280160" rtl="0" eaLnBrk="1" latinLnBrk="0" hangingPunct="1">
                <a:lnSpc>
                  <a:spcPct val="90000"/>
                </a:lnSpc>
                <a:spcBef>
                  <a:spcPts val="1400"/>
                </a:spcBef>
                <a:buFont typeface="Arial" panose="020B0604020202020204" pitchFamily="34" charset="0"/>
                <a:buNone/>
                <a:defRPr sz="336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40080" indent="0" algn="ctr" defTabSz="1280160" rtl="0" eaLnBrk="1" latinLnBrk="0" hangingPunct="1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None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280160" indent="0" algn="ctr" defTabSz="1280160" rtl="0" eaLnBrk="1" latinLnBrk="0" hangingPunct="1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None/>
                <a:defRPr sz="25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920240" indent="0" algn="ctr" defTabSz="1280160" rtl="0" eaLnBrk="1" latinLnBrk="0" hangingPunct="1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None/>
                <a:defRPr sz="224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560320" indent="0" algn="ctr" defTabSz="1280160" rtl="0" eaLnBrk="1" latinLnBrk="0" hangingPunct="1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None/>
                <a:defRPr sz="224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3200400" indent="0" algn="ctr" defTabSz="1280160" rtl="0" eaLnBrk="1" latinLnBrk="0" hangingPunct="1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None/>
                <a:defRPr sz="224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840480" indent="0" algn="ctr" defTabSz="1280160" rtl="0" eaLnBrk="1" latinLnBrk="0" hangingPunct="1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None/>
                <a:defRPr sz="224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4480560" indent="0" algn="ctr" defTabSz="1280160" rtl="0" eaLnBrk="1" latinLnBrk="0" hangingPunct="1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None/>
                <a:defRPr sz="224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5120640" indent="0" algn="ctr" defTabSz="1280160" rtl="0" eaLnBrk="1" latinLnBrk="0" hangingPunct="1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None/>
                <a:defRPr sz="224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ts val="0"/>
                </a:spcBef>
              </a:pPr>
              <a:r>
                <a:rPr lang="cs-CZ" sz="2400" dirty="0" err="1">
                  <a:solidFill>
                    <a:srgbClr val="0070C0"/>
                  </a:solidFill>
                </a:rPr>
                <a:t>Surface</a:t>
              </a:r>
              <a:r>
                <a:rPr lang="cs-CZ" sz="2400" dirty="0">
                  <a:solidFill>
                    <a:srgbClr val="0070C0"/>
                  </a:solidFill>
                </a:rPr>
                <a:t> </a:t>
              </a:r>
              <a:r>
                <a:rPr lang="cs-CZ" sz="2400" dirty="0" err="1">
                  <a:solidFill>
                    <a:srgbClr val="0070C0"/>
                  </a:solidFill>
                </a:rPr>
                <a:t>Temperature</a:t>
              </a:r>
              <a:endParaRPr lang="en-US" sz="2400" dirty="0">
                <a:solidFill>
                  <a:srgbClr val="0070C0"/>
                </a:solidFill>
              </a:endParaRPr>
            </a:p>
          </p:txBody>
        </p:sp>
      </p:grpSp>
      <p:grpSp>
        <p:nvGrpSpPr>
          <p:cNvPr id="35" name="Skupina 34"/>
          <p:cNvGrpSpPr/>
          <p:nvPr/>
        </p:nvGrpSpPr>
        <p:grpSpPr>
          <a:xfrm>
            <a:off x="434782" y="4035971"/>
            <a:ext cx="3926275" cy="1474536"/>
            <a:chOff x="6155457" y="3589156"/>
            <a:chExt cx="2794311" cy="1621200"/>
          </a:xfrm>
        </p:grpSpPr>
        <p:sp>
          <p:nvSpPr>
            <p:cNvPr id="7" name="Podnadpis 2"/>
            <p:cNvSpPr txBox="1">
              <a:spLocks/>
            </p:cNvSpPr>
            <p:nvPr/>
          </p:nvSpPr>
          <p:spPr>
            <a:xfrm>
              <a:off x="6328495" y="3589156"/>
              <a:ext cx="2338524" cy="429668"/>
            </a:xfrm>
            <a:prstGeom prst="rect">
              <a:avLst/>
            </a:prstGeom>
          </p:spPr>
          <p:txBody>
            <a:bodyPr vert="horz" lIns="34250" tIns="34250" rIns="34250" bIns="34250" rtlCol="0">
              <a:noAutofit/>
            </a:bodyPr>
            <a:lstStyle>
              <a:lvl1pPr indent="0" algn="ctr" defTabSz="1280160">
                <a:lnSpc>
                  <a:spcPct val="90000"/>
                </a:lnSpc>
                <a:spcBef>
                  <a:spcPts val="1400"/>
                </a:spcBef>
                <a:buFont typeface="Arial" panose="020B0604020202020204" pitchFamily="34" charset="0"/>
                <a:buNone/>
                <a:defRPr sz="2400">
                  <a:solidFill>
                    <a:srgbClr val="0070C0"/>
                  </a:solidFill>
                </a:defRPr>
              </a:lvl1pPr>
              <a:lvl2pPr marL="640080" indent="0" algn="ctr" defTabSz="1280160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None/>
                <a:defRPr sz="2800"/>
              </a:lvl2pPr>
              <a:lvl3pPr marL="1280160" indent="0" algn="ctr" defTabSz="1280160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None/>
                <a:defRPr sz="2520"/>
              </a:lvl3pPr>
              <a:lvl4pPr marL="1920240" indent="0" algn="ctr" defTabSz="1280160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None/>
                <a:defRPr sz="2240"/>
              </a:lvl4pPr>
              <a:lvl5pPr marL="2560320" indent="0" algn="ctr" defTabSz="1280160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None/>
                <a:defRPr sz="2240"/>
              </a:lvl5pPr>
              <a:lvl6pPr marL="3200400" indent="0" algn="ctr" defTabSz="1280160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None/>
                <a:defRPr sz="2240"/>
              </a:lvl6pPr>
              <a:lvl7pPr marL="3840480" indent="0" algn="ctr" defTabSz="1280160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None/>
                <a:defRPr sz="2240"/>
              </a:lvl7pPr>
              <a:lvl8pPr marL="4480560" indent="0" algn="ctr" defTabSz="1280160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None/>
                <a:defRPr sz="2240"/>
              </a:lvl8pPr>
              <a:lvl9pPr marL="5120640" indent="0" algn="ctr" defTabSz="1280160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None/>
                <a:defRPr sz="2240"/>
              </a:lvl9pPr>
            </a:lstStyle>
            <a:p>
              <a:r>
                <a:rPr lang="cs-CZ" dirty="0"/>
                <a:t>Fauna </a:t>
              </a:r>
              <a:r>
                <a:rPr lang="cs-CZ" dirty="0" err="1"/>
                <a:t>and</a:t>
              </a:r>
              <a:r>
                <a:rPr lang="cs-CZ" dirty="0"/>
                <a:t> Flora </a:t>
              </a:r>
              <a:r>
                <a:rPr lang="cs-CZ" dirty="0" err="1"/>
                <a:t>Survey</a:t>
              </a:r>
              <a:endParaRPr lang="en-US" dirty="0"/>
            </a:p>
          </p:txBody>
        </p:sp>
        <p:sp>
          <p:nvSpPr>
            <p:cNvPr id="14" name="Podnadpis 2"/>
            <p:cNvSpPr txBox="1">
              <a:spLocks/>
            </p:cNvSpPr>
            <p:nvPr/>
          </p:nvSpPr>
          <p:spPr>
            <a:xfrm>
              <a:off x="6155457" y="4030611"/>
              <a:ext cx="2794311" cy="1179745"/>
            </a:xfrm>
            <a:prstGeom prst="rect">
              <a:avLst/>
            </a:prstGeom>
          </p:spPr>
          <p:txBody>
            <a:bodyPr vert="horz" lIns="34250" tIns="34250" rIns="34250" bIns="34250" rtlCol="0">
              <a:noAutofit/>
            </a:bodyPr>
            <a:lstStyle>
              <a:lvl1pPr marL="0" indent="0" algn="ctr" defTabSz="1280160" rtl="0" eaLnBrk="1" latinLnBrk="0" hangingPunct="1">
                <a:lnSpc>
                  <a:spcPct val="90000"/>
                </a:lnSpc>
                <a:spcBef>
                  <a:spcPts val="1400"/>
                </a:spcBef>
                <a:buFont typeface="Arial" panose="020B0604020202020204" pitchFamily="34" charset="0"/>
                <a:buNone/>
                <a:defRPr sz="336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40080" indent="0" algn="ctr" defTabSz="1280160" rtl="0" eaLnBrk="1" latinLnBrk="0" hangingPunct="1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None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280160" indent="0" algn="ctr" defTabSz="1280160" rtl="0" eaLnBrk="1" latinLnBrk="0" hangingPunct="1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None/>
                <a:defRPr sz="25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920240" indent="0" algn="ctr" defTabSz="1280160" rtl="0" eaLnBrk="1" latinLnBrk="0" hangingPunct="1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None/>
                <a:defRPr sz="224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560320" indent="0" algn="ctr" defTabSz="1280160" rtl="0" eaLnBrk="1" latinLnBrk="0" hangingPunct="1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None/>
                <a:defRPr sz="224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3200400" indent="0" algn="ctr" defTabSz="1280160" rtl="0" eaLnBrk="1" latinLnBrk="0" hangingPunct="1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None/>
                <a:defRPr sz="224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840480" indent="0" algn="ctr" defTabSz="1280160" rtl="0" eaLnBrk="1" latinLnBrk="0" hangingPunct="1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None/>
                <a:defRPr sz="224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4480560" indent="0" algn="ctr" defTabSz="1280160" rtl="0" eaLnBrk="1" latinLnBrk="0" hangingPunct="1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None/>
                <a:defRPr sz="224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5120640" indent="0" algn="ctr" defTabSz="1280160" rtl="0" eaLnBrk="1" latinLnBrk="0" hangingPunct="1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None/>
                <a:defRPr sz="224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271846" indent="-271846" algn="l">
                <a:spcBef>
                  <a:spcPts val="571"/>
                </a:spcBef>
                <a:buFont typeface="Arial" panose="020B0604020202020204" pitchFamily="34" charset="0"/>
                <a:buChar char="•"/>
              </a:pPr>
              <a:r>
                <a:rPr lang="cs-CZ" sz="1600" dirty="0" err="1"/>
                <a:t>Shows</a:t>
              </a:r>
              <a:r>
                <a:rPr lang="cs-CZ" sz="1600" dirty="0"/>
                <a:t> </a:t>
              </a:r>
              <a:r>
                <a:rPr lang="cs-CZ" sz="1600" dirty="0" err="1"/>
                <a:t>the</a:t>
              </a:r>
              <a:r>
                <a:rPr lang="cs-CZ" sz="1600" dirty="0"/>
                <a:t> </a:t>
              </a:r>
              <a:r>
                <a:rPr lang="cs-CZ" sz="1600" dirty="0" err="1"/>
                <a:t>biodiversity</a:t>
              </a:r>
              <a:r>
                <a:rPr lang="cs-CZ" sz="1600" dirty="0"/>
                <a:t> </a:t>
              </a:r>
              <a:r>
                <a:rPr lang="cs-CZ" sz="1600" dirty="0" err="1"/>
                <a:t>of</a:t>
              </a:r>
              <a:r>
                <a:rPr lang="cs-CZ" sz="1600" dirty="0"/>
                <a:t> </a:t>
              </a:r>
              <a:r>
                <a:rPr lang="cs-CZ" sz="1600" dirty="0" err="1"/>
                <a:t>the</a:t>
              </a:r>
              <a:r>
                <a:rPr lang="cs-CZ" sz="1600" dirty="0"/>
                <a:t> area</a:t>
              </a:r>
            </a:p>
            <a:p>
              <a:pPr marL="271846" indent="-271846" algn="l">
                <a:spcBef>
                  <a:spcPts val="571"/>
                </a:spcBef>
                <a:buFont typeface="Arial" panose="020B0604020202020204" pitchFamily="34" charset="0"/>
                <a:buChar char="•"/>
              </a:pPr>
              <a:r>
                <a:rPr lang="cs-CZ" sz="1600" dirty="0" err="1"/>
                <a:t>Points</a:t>
              </a:r>
              <a:r>
                <a:rPr lang="cs-CZ" sz="1600" dirty="0"/>
                <a:t> </a:t>
              </a:r>
              <a:r>
                <a:rPr lang="cs-CZ" sz="1600" dirty="0" err="1"/>
                <a:t>out</a:t>
              </a:r>
              <a:r>
                <a:rPr lang="cs-CZ" sz="1600" dirty="0"/>
                <a:t> species </a:t>
              </a:r>
              <a:r>
                <a:rPr lang="cs-CZ" sz="1600" dirty="0" err="1"/>
                <a:t>that</a:t>
              </a:r>
              <a:r>
                <a:rPr lang="cs-CZ" sz="1600" dirty="0"/>
                <a:t> are </a:t>
              </a:r>
              <a:r>
                <a:rPr lang="cs-CZ" sz="1600" dirty="0" err="1"/>
                <a:t>typical</a:t>
              </a:r>
              <a:r>
                <a:rPr lang="cs-CZ" sz="1600" dirty="0"/>
                <a:t> </a:t>
              </a:r>
              <a:r>
                <a:rPr lang="cs-CZ" sz="1600" dirty="0" err="1"/>
                <a:t>for</a:t>
              </a:r>
              <a:r>
                <a:rPr lang="cs-CZ" sz="1600" dirty="0"/>
                <a:t> a </a:t>
              </a:r>
              <a:r>
                <a:rPr lang="cs-CZ" sz="1600" dirty="0" err="1"/>
                <a:t>given</a:t>
              </a:r>
              <a:r>
                <a:rPr lang="cs-CZ" sz="1600" dirty="0"/>
                <a:t> type </a:t>
              </a:r>
              <a:r>
                <a:rPr lang="cs-CZ" sz="1600" dirty="0" err="1"/>
                <a:t>of</a:t>
              </a:r>
              <a:r>
                <a:rPr lang="cs-CZ" sz="1600" dirty="0"/>
                <a:t> habitat </a:t>
              </a:r>
            </a:p>
            <a:p>
              <a:pPr algn="l">
                <a:spcBef>
                  <a:spcPts val="571"/>
                </a:spcBef>
              </a:pPr>
              <a:r>
                <a:rPr lang="cs-CZ" sz="1600" dirty="0"/>
                <a:t>  Animal and plant </a:t>
              </a:r>
              <a:r>
                <a:rPr lang="cs-CZ" sz="1600" dirty="0" err="1"/>
                <a:t>guides</a:t>
              </a:r>
              <a:r>
                <a:rPr lang="cs-CZ" sz="1600" dirty="0"/>
                <a:t>, </a:t>
              </a:r>
              <a:r>
                <a:rPr lang="cs-CZ" sz="1600" dirty="0" err="1"/>
                <a:t>camera</a:t>
              </a:r>
              <a:r>
                <a:rPr lang="cs-CZ" sz="1600" dirty="0"/>
                <a:t>,                                	</a:t>
              </a:r>
              <a:r>
                <a:rPr lang="cs-CZ" sz="1600" dirty="0" err="1"/>
                <a:t>densiometer</a:t>
              </a:r>
              <a:endParaRPr lang="en-US" sz="1600" dirty="0"/>
            </a:p>
          </p:txBody>
        </p:sp>
      </p:grpSp>
      <p:grpSp>
        <p:nvGrpSpPr>
          <p:cNvPr id="30" name="Skupina 29"/>
          <p:cNvGrpSpPr/>
          <p:nvPr/>
        </p:nvGrpSpPr>
        <p:grpSpPr>
          <a:xfrm>
            <a:off x="7173310" y="3941379"/>
            <a:ext cx="4827954" cy="5085454"/>
            <a:chOff x="-19763415" y="5058744"/>
            <a:chExt cx="8497803" cy="2270568"/>
          </a:xfrm>
        </p:grpSpPr>
        <p:grpSp>
          <p:nvGrpSpPr>
            <p:cNvPr id="19" name="Skupina 18"/>
            <p:cNvGrpSpPr/>
            <p:nvPr/>
          </p:nvGrpSpPr>
          <p:grpSpPr>
            <a:xfrm>
              <a:off x="-19458172" y="5114739"/>
              <a:ext cx="7908545" cy="2136655"/>
              <a:chOff x="-19458172" y="5130237"/>
              <a:chExt cx="7908545" cy="2136655"/>
            </a:xfrm>
          </p:grpSpPr>
          <p:sp>
            <p:nvSpPr>
              <p:cNvPr id="4" name="Podnadpis 2"/>
              <p:cNvSpPr txBox="1">
                <a:spLocks/>
              </p:cNvSpPr>
              <p:nvPr/>
            </p:nvSpPr>
            <p:spPr>
              <a:xfrm>
                <a:off x="-18944061" y="5130237"/>
                <a:ext cx="6879265" cy="220681"/>
              </a:xfrm>
              <a:prstGeom prst="rect">
                <a:avLst/>
              </a:prstGeom>
            </p:spPr>
            <p:txBody>
              <a:bodyPr vert="horz" lIns="34250" tIns="34250" rIns="34250" bIns="34250" rtlCol="0">
                <a:noAutofit/>
              </a:bodyPr>
              <a:lstStyle>
                <a:lvl1pPr marL="0" indent="0" algn="ctr" defTabSz="1280160" rtl="0" eaLnBrk="1" latinLnBrk="0" hangingPunct="1">
                  <a:lnSpc>
                    <a:spcPct val="90000"/>
                  </a:lnSpc>
                  <a:spcBef>
                    <a:spcPts val="1400"/>
                  </a:spcBef>
                  <a:buFont typeface="Arial" panose="020B0604020202020204" pitchFamily="34" charset="0"/>
                  <a:buNone/>
                  <a:defRPr sz="336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40080" indent="0" algn="ctr" defTabSz="1280160" rtl="0" eaLnBrk="1" latinLnBrk="0" hangingPunct="1">
                  <a:lnSpc>
                    <a:spcPct val="90000"/>
                  </a:lnSpc>
                  <a:spcBef>
                    <a:spcPts val="700"/>
                  </a:spcBef>
                  <a:buFont typeface="Arial" panose="020B0604020202020204" pitchFamily="34" charset="0"/>
                  <a:buNone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280160" indent="0" algn="ctr" defTabSz="1280160" rtl="0" eaLnBrk="1" latinLnBrk="0" hangingPunct="1">
                  <a:lnSpc>
                    <a:spcPct val="90000"/>
                  </a:lnSpc>
                  <a:spcBef>
                    <a:spcPts val="700"/>
                  </a:spcBef>
                  <a:buFont typeface="Arial" panose="020B0604020202020204" pitchFamily="34" charset="0"/>
                  <a:buNone/>
                  <a:defRPr sz="252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920240" indent="0" algn="ctr" defTabSz="1280160" rtl="0" eaLnBrk="1" latinLnBrk="0" hangingPunct="1">
                  <a:lnSpc>
                    <a:spcPct val="90000"/>
                  </a:lnSpc>
                  <a:spcBef>
                    <a:spcPts val="700"/>
                  </a:spcBef>
                  <a:buFont typeface="Arial" panose="020B0604020202020204" pitchFamily="34" charset="0"/>
                  <a:buNone/>
                  <a:defRPr sz="224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560320" indent="0" algn="ctr" defTabSz="1280160" rtl="0" eaLnBrk="1" latinLnBrk="0" hangingPunct="1">
                  <a:lnSpc>
                    <a:spcPct val="90000"/>
                  </a:lnSpc>
                  <a:spcBef>
                    <a:spcPts val="700"/>
                  </a:spcBef>
                  <a:buFont typeface="Arial" panose="020B0604020202020204" pitchFamily="34" charset="0"/>
                  <a:buNone/>
                  <a:defRPr sz="224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3200400" indent="0" algn="ctr" defTabSz="1280160" rtl="0" eaLnBrk="1" latinLnBrk="0" hangingPunct="1">
                  <a:lnSpc>
                    <a:spcPct val="90000"/>
                  </a:lnSpc>
                  <a:spcBef>
                    <a:spcPts val="700"/>
                  </a:spcBef>
                  <a:buFont typeface="Arial" panose="020B0604020202020204" pitchFamily="34" charset="0"/>
                  <a:buNone/>
                  <a:defRPr sz="224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840480" indent="0" algn="ctr" defTabSz="1280160" rtl="0" eaLnBrk="1" latinLnBrk="0" hangingPunct="1">
                  <a:lnSpc>
                    <a:spcPct val="90000"/>
                  </a:lnSpc>
                  <a:spcBef>
                    <a:spcPts val="700"/>
                  </a:spcBef>
                  <a:buFont typeface="Arial" panose="020B0604020202020204" pitchFamily="34" charset="0"/>
                  <a:buNone/>
                  <a:defRPr sz="224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4480560" indent="0" algn="ctr" defTabSz="1280160" rtl="0" eaLnBrk="1" latinLnBrk="0" hangingPunct="1">
                  <a:lnSpc>
                    <a:spcPct val="90000"/>
                  </a:lnSpc>
                  <a:spcBef>
                    <a:spcPts val="700"/>
                  </a:spcBef>
                  <a:buFont typeface="Arial" panose="020B0604020202020204" pitchFamily="34" charset="0"/>
                  <a:buNone/>
                  <a:defRPr sz="224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5120640" indent="0" algn="ctr" defTabSz="1280160" rtl="0" eaLnBrk="1" latinLnBrk="0" hangingPunct="1">
                  <a:lnSpc>
                    <a:spcPct val="90000"/>
                  </a:lnSpc>
                  <a:spcBef>
                    <a:spcPts val="700"/>
                  </a:spcBef>
                  <a:buFont typeface="Arial" panose="020B0604020202020204" pitchFamily="34" charset="0"/>
                  <a:buNone/>
                  <a:defRPr sz="224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cs-CZ" sz="2200" dirty="0" err="1">
                    <a:solidFill>
                      <a:srgbClr val="0070C0"/>
                    </a:solidFill>
                  </a:rPr>
                  <a:t>Soil</a:t>
                </a:r>
                <a:r>
                  <a:rPr lang="cs-CZ" sz="2200" dirty="0">
                    <a:solidFill>
                      <a:srgbClr val="0070C0"/>
                    </a:solidFill>
                  </a:rPr>
                  <a:t> </a:t>
                </a:r>
                <a:r>
                  <a:rPr lang="cs-CZ" sz="2200" dirty="0" err="1">
                    <a:solidFill>
                      <a:srgbClr val="0070C0"/>
                    </a:solidFill>
                  </a:rPr>
                  <a:t>Characteristics</a:t>
                </a:r>
                <a:endParaRPr lang="en-US" sz="2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11" name="Podnadpis 2"/>
              <p:cNvSpPr txBox="1">
                <a:spLocks/>
              </p:cNvSpPr>
              <p:nvPr/>
            </p:nvSpPr>
            <p:spPr>
              <a:xfrm>
                <a:off x="-19458172" y="5344000"/>
                <a:ext cx="7908545" cy="1922892"/>
              </a:xfrm>
              <a:prstGeom prst="rect">
                <a:avLst/>
              </a:prstGeom>
            </p:spPr>
            <p:txBody>
              <a:bodyPr vert="horz" lIns="34250" tIns="34250" rIns="34250" bIns="34250" rtlCol="0">
                <a:noAutofit/>
              </a:bodyPr>
              <a:lstStyle>
                <a:lvl1pPr marL="0" indent="0" algn="ctr" defTabSz="1280160" rtl="0" eaLnBrk="1" latinLnBrk="0" hangingPunct="1">
                  <a:lnSpc>
                    <a:spcPct val="90000"/>
                  </a:lnSpc>
                  <a:spcBef>
                    <a:spcPts val="1400"/>
                  </a:spcBef>
                  <a:buFont typeface="Arial" panose="020B0604020202020204" pitchFamily="34" charset="0"/>
                  <a:buNone/>
                  <a:defRPr sz="336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40080" indent="0" algn="ctr" defTabSz="1280160" rtl="0" eaLnBrk="1" latinLnBrk="0" hangingPunct="1">
                  <a:lnSpc>
                    <a:spcPct val="90000"/>
                  </a:lnSpc>
                  <a:spcBef>
                    <a:spcPts val="700"/>
                  </a:spcBef>
                  <a:buFont typeface="Arial" panose="020B0604020202020204" pitchFamily="34" charset="0"/>
                  <a:buNone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280160" indent="0" algn="ctr" defTabSz="1280160" rtl="0" eaLnBrk="1" latinLnBrk="0" hangingPunct="1">
                  <a:lnSpc>
                    <a:spcPct val="90000"/>
                  </a:lnSpc>
                  <a:spcBef>
                    <a:spcPts val="700"/>
                  </a:spcBef>
                  <a:buFont typeface="Arial" panose="020B0604020202020204" pitchFamily="34" charset="0"/>
                  <a:buNone/>
                  <a:defRPr sz="252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920240" indent="0" algn="ctr" defTabSz="1280160" rtl="0" eaLnBrk="1" latinLnBrk="0" hangingPunct="1">
                  <a:lnSpc>
                    <a:spcPct val="90000"/>
                  </a:lnSpc>
                  <a:spcBef>
                    <a:spcPts val="700"/>
                  </a:spcBef>
                  <a:buFont typeface="Arial" panose="020B0604020202020204" pitchFamily="34" charset="0"/>
                  <a:buNone/>
                  <a:defRPr sz="224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560320" indent="0" algn="ctr" defTabSz="1280160" rtl="0" eaLnBrk="1" latinLnBrk="0" hangingPunct="1">
                  <a:lnSpc>
                    <a:spcPct val="90000"/>
                  </a:lnSpc>
                  <a:spcBef>
                    <a:spcPts val="700"/>
                  </a:spcBef>
                  <a:buFont typeface="Arial" panose="020B0604020202020204" pitchFamily="34" charset="0"/>
                  <a:buNone/>
                  <a:defRPr sz="224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3200400" indent="0" algn="ctr" defTabSz="1280160" rtl="0" eaLnBrk="1" latinLnBrk="0" hangingPunct="1">
                  <a:lnSpc>
                    <a:spcPct val="90000"/>
                  </a:lnSpc>
                  <a:spcBef>
                    <a:spcPts val="700"/>
                  </a:spcBef>
                  <a:buFont typeface="Arial" panose="020B0604020202020204" pitchFamily="34" charset="0"/>
                  <a:buNone/>
                  <a:defRPr sz="224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840480" indent="0" algn="ctr" defTabSz="1280160" rtl="0" eaLnBrk="1" latinLnBrk="0" hangingPunct="1">
                  <a:lnSpc>
                    <a:spcPct val="90000"/>
                  </a:lnSpc>
                  <a:spcBef>
                    <a:spcPts val="700"/>
                  </a:spcBef>
                  <a:buFont typeface="Arial" panose="020B0604020202020204" pitchFamily="34" charset="0"/>
                  <a:buNone/>
                  <a:defRPr sz="224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4480560" indent="0" algn="ctr" defTabSz="1280160" rtl="0" eaLnBrk="1" latinLnBrk="0" hangingPunct="1">
                  <a:lnSpc>
                    <a:spcPct val="90000"/>
                  </a:lnSpc>
                  <a:spcBef>
                    <a:spcPts val="700"/>
                  </a:spcBef>
                  <a:buFont typeface="Arial" panose="020B0604020202020204" pitchFamily="34" charset="0"/>
                  <a:buNone/>
                  <a:defRPr sz="224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5120640" indent="0" algn="ctr" defTabSz="1280160" rtl="0" eaLnBrk="1" latinLnBrk="0" hangingPunct="1">
                  <a:lnSpc>
                    <a:spcPct val="90000"/>
                  </a:lnSpc>
                  <a:spcBef>
                    <a:spcPts val="700"/>
                  </a:spcBef>
                  <a:buFont typeface="Arial" panose="020B0604020202020204" pitchFamily="34" charset="0"/>
                  <a:buNone/>
                  <a:defRPr sz="224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271846" indent="-271846" algn="l">
                  <a:spcBef>
                    <a:spcPts val="571"/>
                  </a:spcBef>
                  <a:buFont typeface="Arial" panose="020B0604020202020204" pitchFamily="34" charset="0"/>
                  <a:buChar char="•"/>
                </a:pPr>
                <a:r>
                  <a:rPr lang="en-US" sz="1600" dirty="0"/>
                  <a:t>Different types of  soil are better for growing food, storing and filtering water, retaining heat, producing and exchanging gases, building on</a:t>
                </a:r>
                <a:r>
                  <a:rPr lang="cs-CZ" sz="1600" dirty="0"/>
                  <a:t>…</a:t>
                </a:r>
              </a:p>
              <a:p>
                <a:pPr marL="271846" indent="-271846" algn="l">
                  <a:spcBef>
                    <a:spcPts val="571"/>
                  </a:spcBef>
                  <a:buFont typeface="Arial" panose="020B0604020202020204" pitchFamily="34" charset="0"/>
                  <a:buChar char="•"/>
                </a:pPr>
                <a:r>
                  <a:rPr lang="en-US" altLang="en-US" sz="1600" dirty="0"/>
                  <a:t>The characteristics of a soil profile usually change slowly over centuries as the soil forms, but human activity can cause rapid changes</a:t>
                </a:r>
                <a:endParaRPr lang="cs-CZ" altLang="en-US" sz="1600" dirty="0"/>
              </a:p>
              <a:p>
                <a:pPr marL="271846" indent="-271846" algn="l">
                  <a:spcBef>
                    <a:spcPts val="571"/>
                  </a:spcBef>
                  <a:buFont typeface="Arial" panose="020B0604020202020204" pitchFamily="34" charset="0"/>
                  <a:buChar char="•"/>
                </a:pPr>
                <a:r>
                  <a:rPr lang="en-US" altLang="en-US" sz="1600" dirty="0"/>
                  <a:t>Soil characterization data can help scientists predict the likelihood of flooding and drought</a:t>
                </a:r>
                <a:endParaRPr lang="cs-CZ" altLang="en-US" sz="1600" dirty="0"/>
              </a:p>
              <a:p>
                <a:pPr marL="271846" indent="-271846" algn="l">
                  <a:spcBef>
                    <a:spcPts val="571"/>
                  </a:spcBef>
                  <a:buFont typeface="Arial" panose="020B0604020202020204" pitchFamily="34" charset="0"/>
                  <a:buChar char="•"/>
                </a:pPr>
                <a:r>
                  <a:rPr lang="cs-CZ" altLang="en-US" sz="1600" dirty="0" err="1"/>
                  <a:t>Structure</a:t>
                </a:r>
                <a:endParaRPr lang="cs-CZ" altLang="en-US" sz="1600" dirty="0"/>
              </a:p>
              <a:p>
                <a:pPr marL="271846" indent="-271846" algn="l">
                  <a:spcBef>
                    <a:spcPts val="571"/>
                  </a:spcBef>
                  <a:buFont typeface="Arial" panose="020B0604020202020204" pitchFamily="34" charset="0"/>
                  <a:buChar char="•"/>
                </a:pPr>
                <a:r>
                  <a:rPr lang="cs-CZ" altLang="en-US" sz="1600" dirty="0" err="1"/>
                  <a:t>Color</a:t>
                </a:r>
                <a:endParaRPr lang="cs-CZ" altLang="en-US" sz="1600" dirty="0"/>
              </a:p>
              <a:p>
                <a:pPr marL="271846" indent="-271846" algn="l">
                  <a:spcBef>
                    <a:spcPts val="571"/>
                  </a:spcBef>
                  <a:buFont typeface="Arial" panose="020B0604020202020204" pitchFamily="34" charset="0"/>
                  <a:buChar char="•"/>
                </a:pPr>
                <a:r>
                  <a:rPr lang="cs-CZ" sz="1600" dirty="0" err="1"/>
                  <a:t>Consistence</a:t>
                </a:r>
                <a:endParaRPr lang="cs-CZ" sz="1600" dirty="0"/>
              </a:p>
              <a:p>
                <a:pPr marL="271846" indent="-271846" algn="l">
                  <a:spcBef>
                    <a:spcPts val="571"/>
                  </a:spcBef>
                  <a:buFont typeface="Arial" panose="020B0604020202020204" pitchFamily="34" charset="0"/>
                  <a:buChar char="•"/>
                </a:pPr>
                <a:r>
                  <a:rPr lang="cs-CZ" sz="1600" dirty="0" err="1"/>
                  <a:t>Texture</a:t>
                </a:r>
                <a:endParaRPr lang="cs-CZ" sz="1600" dirty="0"/>
              </a:p>
              <a:p>
                <a:pPr marL="271846" indent="-271846" algn="l">
                  <a:spcBef>
                    <a:spcPts val="571"/>
                  </a:spcBef>
                  <a:buFont typeface="Arial" panose="020B0604020202020204" pitchFamily="34" charset="0"/>
                  <a:buChar char="•"/>
                </a:pPr>
                <a:r>
                  <a:rPr lang="cs-CZ" sz="1600" dirty="0"/>
                  <a:t>Abundance </a:t>
                </a:r>
                <a:r>
                  <a:rPr lang="cs-CZ" sz="1600" dirty="0" err="1"/>
                  <a:t>of</a:t>
                </a:r>
                <a:r>
                  <a:rPr lang="cs-CZ" sz="1600" dirty="0"/>
                  <a:t> </a:t>
                </a:r>
                <a:r>
                  <a:rPr lang="cs-CZ" sz="1600" dirty="0" err="1"/>
                  <a:t>Roots</a:t>
                </a:r>
                <a:r>
                  <a:rPr lang="cs-CZ" sz="1600" dirty="0"/>
                  <a:t>, </a:t>
                </a:r>
                <a:r>
                  <a:rPr lang="cs-CZ" sz="1600" dirty="0" err="1"/>
                  <a:t>Rocks</a:t>
                </a:r>
                <a:endParaRPr lang="cs-CZ" sz="1600" dirty="0"/>
              </a:p>
              <a:p>
                <a:pPr marL="271846" indent="-271846" algn="l">
                  <a:spcBef>
                    <a:spcPts val="571"/>
                  </a:spcBef>
                  <a:buFont typeface="Arial" panose="020B0604020202020204" pitchFamily="34" charset="0"/>
                  <a:buChar char="•"/>
                </a:pPr>
                <a:r>
                  <a:rPr lang="cs-CZ" sz="1600" dirty="0" err="1"/>
                  <a:t>Carbonates</a:t>
                </a:r>
                <a:endParaRPr lang="cs-CZ" sz="1600" dirty="0"/>
              </a:p>
              <a:p>
                <a:pPr algn="l">
                  <a:spcBef>
                    <a:spcPts val="571"/>
                  </a:spcBef>
                </a:pPr>
                <a:r>
                  <a:rPr lang="cs-CZ" sz="1600" dirty="0"/>
                  <a:t>  </a:t>
                </a:r>
                <a:r>
                  <a:rPr lang="cs-CZ" sz="1600" dirty="0" err="1"/>
                  <a:t>Trowel</a:t>
                </a:r>
                <a:r>
                  <a:rPr lang="cs-CZ" sz="1600" dirty="0"/>
                  <a:t>, </a:t>
                </a:r>
                <a:r>
                  <a:rPr lang="cs-CZ" sz="1600" dirty="0" err="1"/>
                  <a:t>soil</a:t>
                </a:r>
                <a:r>
                  <a:rPr lang="cs-CZ" sz="1600" dirty="0"/>
                  <a:t> </a:t>
                </a:r>
                <a:r>
                  <a:rPr lang="cs-CZ" sz="1600" dirty="0" err="1"/>
                  <a:t>color</a:t>
                </a:r>
                <a:r>
                  <a:rPr lang="cs-CZ" sz="1600" dirty="0"/>
                  <a:t> </a:t>
                </a:r>
                <a:r>
                  <a:rPr lang="cs-CZ" sz="1600" dirty="0" err="1"/>
                  <a:t>book</a:t>
                </a:r>
                <a:r>
                  <a:rPr lang="cs-CZ" sz="1600" dirty="0"/>
                  <a:t>, </a:t>
                </a:r>
                <a:r>
                  <a:rPr lang="cs-CZ" sz="1600" dirty="0" err="1"/>
                  <a:t>texture</a:t>
                </a:r>
                <a:r>
                  <a:rPr lang="cs-CZ" sz="1600" dirty="0"/>
                  <a:t> triangle,</a:t>
                </a:r>
              </a:p>
              <a:p>
                <a:pPr algn="l">
                  <a:spcBef>
                    <a:spcPts val="571"/>
                  </a:spcBef>
                </a:pPr>
                <a:r>
                  <a:rPr lang="cs-CZ" sz="1600" dirty="0"/>
                  <a:t>        </a:t>
                </a:r>
                <a:r>
                  <a:rPr lang="cs-CZ" sz="1600" dirty="0" err="1"/>
                  <a:t>spray</a:t>
                </a:r>
                <a:r>
                  <a:rPr lang="cs-CZ" sz="1600" dirty="0"/>
                  <a:t> </a:t>
                </a:r>
                <a:r>
                  <a:rPr lang="cs-CZ" sz="1600" dirty="0" err="1"/>
                  <a:t>bottle</a:t>
                </a:r>
                <a:r>
                  <a:rPr lang="cs-CZ" sz="1600" dirty="0"/>
                  <a:t>, acid </a:t>
                </a:r>
                <a:r>
                  <a:rPr lang="cs-CZ" sz="1600" dirty="0" err="1"/>
                  <a:t>bottle</a:t>
                </a:r>
                <a:r>
                  <a:rPr lang="cs-CZ" sz="1600" dirty="0"/>
                  <a:t> </a:t>
                </a:r>
                <a:r>
                  <a:rPr lang="cs-CZ" sz="1600" dirty="0" err="1"/>
                  <a:t>with</a:t>
                </a:r>
                <a:r>
                  <a:rPr lang="cs-CZ" sz="1600" dirty="0"/>
                  <a:t> </a:t>
                </a:r>
                <a:r>
                  <a:rPr lang="cs-CZ" sz="1600" dirty="0" err="1"/>
                  <a:t>vinegar</a:t>
                </a:r>
                <a:endParaRPr lang="cs-CZ" sz="1600" dirty="0"/>
              </a:p>
            </p:txBody>
          </p:sp>
        </p:grpSp>
        <p:sp>
          <p:nvSpPr>
            <p:cNvPr id="24" name="Zaoblený obdélník 23"/>
            <p:cNvSpPr/>
            <p:nvPr/>
          </p:nvSpPr>
          <p:spPr>
            <a:xfrm>
              <a:off x="-19763415" y="5058744"/>
              <a:ext cx="8497803" cy="2270568"/>
            </a:xfrm>
            <a:prstGeom prst="roundRect">
              <a:avLst/>
            </a:prstGeom>
            <a:noFill/>
            <a:ln w="222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/>
            </a:p>
          </p:txBody>
        </p:sp>
      </p:grpSp>
      <p:sp>
        <p:nvSpPr>
          <p:cNvPr id="26" name="Zaoblený obdélník 25"/>
          <p:cNvSpPr/>
          <p:nvPr/>
        </p:nvSpPr>
        <p:spPr>
          <a:xfrm>
            <a:off x="8867188" y="536025"/>
            <a:ext cx="3012567" cy="2916623"/>
          </a:xfrm>
          <a:prstGeom prst="roundRect">
            <a:avLst/>
          </a:prstGeom>
          <a:noFill/>
          <a:ln w="222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6" rIns="91433" bIns="45716" rtlCol="0" anchor="ctr"/>
          <a:lstStyle/>
          <a:p>
            <a:pPr algn="ctr"/>
            <a:endParaRPr lang="en-US" sz="1900" dirty="0"/>
          </a:p>
        </p:txBody>
      </p:sp>
      <p:sp>
        <p:nvSpPr>
          <p:cNvPr id="27" name="Zaoblený obdélník 26"/>
          <p:cNvSpPr/>
          <p:nvPr/>
        </p:nvSpPr>
        <p:spPr>
          <a:xfrm>
            <a:off x="104931" y="231661"/>
            <a:ext cx="3845601" cy="3489001"/>
          </a:xfrm>
          <a:prstGeom prst="roundRect">
            <a:avLst/>
          </a:prstGeom>
          <a:noFill/>
          <a:ln w="222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6" rIns="91433" bIns="45716" rtlCol="0" anchor="ctr"/>
          <a:lstStyle/>
          <a:p>
            <a:pPr algn="ctr"/>
            <a:endParaRPr lang="en-US" sz="1900" dirty="0"/>
          </a:p>
        </p:txBody>
      </p:sp>
      <p:sp>
        <p:nvSpPr>
          <p:cNvPr id="28" name="Zaoblený obdélník 27"/>
          <p:cNvSpPr/>
          <p:nvPr/>
        </p:nvSpPr>
        <p:spPr>
          <a:xfrm>
            <a:off x="238264" y="6052408"/>
            <a:ext cx="4321073" cy="2889152"/>
          </a:xfrm>
          <a:prstGeom prst="roundRect">
            <a:avLst/>
          </a:prstGeom>
          <a:noFill/>
          <a:ln w="222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6" rIns="91433" bIns="45716" rtlCol="0" anchor="ctr"/>
          <a:lstStyle/>
          <a:p>
            <a:pPr algn="ctr"/>
            <a:endParaRPr lang="en-US" sz="1900" dirty="0"/>
          </a:p>
        </p:txBody>
      </p:sp>
      <p:sp>
        <p:nvSpPr>
          <p:cNvPr id="29" name="Zaoblený obdélník 28"/>
          <p:cNvSpPr/>
          <p:nvPr/>
        </p:nvSpPr>
        <p:spPr>
          <a:xfrm>
            <a:off x="236483" y="3909843"/>
            <a:ext cx="4004685" cy="1891867"/>
          </a:xfrm>
          <a:prstGeom prst="roundRect">
            <a:avLst/>
          </a:prstGeom>
          <a:noFill/>
          <a:ln w="222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6" rIns="91433" bIns="45716" rtlCol="0" anchor="ctr"/>
          <a:lstStyle/>
          <a:p>
            <a:pPr algn="ctr"/>
            <a:endParaRPr lang="en-US" sz="1900" dirty="0"/>
          </a:p>
        </p:txBody>
      </p:sp>
      <p:sp>
        <p:nvSpPr>
          <p:cNvPr id="37" name="Podnadpis 2"/>
          <p:cNvSpPr txBox="1">
            <a:spLocks/>
          </p:cNvSpPr>
          <p:nvPr/>
        </p:nvSpPr>
        <p:spPr>
          <a:xfrm>
            <a:off x="4439214" y="1878068"/>
            <a:ext cx="4013737" cy="1556291"/>
          </a:xfrm>
          <a:prstGeom prst="rect">
            <a:avLst/>
          </a:prstGeom>
        </p:spPr>
        <p:txBody>
          <a:bodyPr vert="horz" lIns="34247" tIns="34247" rIns="34247" bIns="34247" rtlCol="0">
            <a:no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1846" indent="-271846" algn="l">
              <a:spcBef>
                <a:spcPts val="1142"/>
              </a:spcBef>
              <a:buFont typeface="Calibri" panose="020F0502020204030204" pitchFamily="34" charset="0"/>
              <a:buChar char="҉"/>
            </a:pPr>
            <a:r>
              <a:rPr lang="cs-CZ" sz="1700" dirty="0" err="1">
                <a:solidFill>
                  <a:srgbClr val="002060"/>
                </a:solidFill>
              </a:rPr>
              <a:t>Soil</a:t>
            </a:r>
            <a:r>
              <a:rPr lang="cs-CZ" sz="1700" dirty="0">
                <a:solidFill>
                  <a:srgbClr val="002060"/>
                </a:solidFill>
              </a:rPr>
              <a:t> type and </a:t>
            </a:r>
            <a:r>
              <a:rPr lang="cs-CZ" sz="1700" dirty="0" err="1">
                <a:solidFill>
                  <a:srgbClr val="002060"/>
                </a:solidFill>
              </a:rPr>
              <a:t>quality</a:t>
            </a:r>
            <a:r>
              <a:rPr lang="cs-CZ" sz="1700" dirty="0">
                <a:solidFill>
                  <a:srgbClr val="002060"/>
                </a:solidFill>
              </a:rPr>
              <a:t> are </a:t>
            </a:r>
            <a:r>
              <a:rPr lang="cs-CZ" sz="1700" dirty="0" err="1">
                <a:solidFill>
                  <a:srgbClr val="002060"/>
                </a:solidFill>
              </a:rPr>
              <a:t>essential</a:t>
            </a:r>
            <a:r>
              <a:rPr lang="cs-CZ" sz="1700" dirty="0">
                <a:solidFill>
                  <a:srgbClr val="002060"/>
                </a:solidFill>
              </a:rPr>
              <a:t> </a:t>
            </a:r>
            <a:r>
              <a:rPr lang="cs-CZ" sz="1700" dirty="0" err="1">
                <a:solidFill>
                  <a:srgbClr val="002060"/>
                </a:solidFill>
              </a:rPr>
              <a:t>for</a:t>
            </a:r>
            <a:r>
              <a:rPr lang="cs-CZ" sz="1700" dirty="0">
                <a:solidFill>
                  <a:srgbClr val="002060"/>
                </a:solidFill>
              </a:rPr>
              <a:t> </a:t>
            </a:r>
            <a:r>
              <a:rPr lang="cs-CZ" sz="1700" dirty="0" err="1">
                <a:solidFill>
                  <a:srgbClr val="002060"/>
                </a:solidFill>
              </a:rPr>
              <a:t>the</a:t>
            </a:r>
            <a:r>
              <a:rPr lang="cs-CZ" sz="1700" dirty="0">
                <a:solidFill>
                  <a:srgbClr val="002060"/>
                </a:solidFill>
              </a:rPr>
              <a:t> diversity  </a:t>
            </a:r>
            <a:r>
              <a:rPr lang="cs-CZ" sz="1700" dirty="0" err="1">
                <a:solidFill>
                  <a:srgbClr val="002060"/>
                </a:solidFill>
              </a:rPr>
              <a:t>of</a:t>
            </a:r>
            <a:r>
              <a:rPr lang="cs-CZ" sz="1700" dirty="0">
                <a:solidFill>
                  <a:srgbClr val="002060"/>
                </a:solidFill>
              </a:rPr>
              <a:t> </a:t>
            </a:r>
            <a:r>
              <a:rPr lang="cs-CZ" sz="1700" dirty="0" err="1">
                <a:solidFill>
                  <a:srgbClr val="002060"/>
                </a:solidFill>
              </a:rPr>
              <a:t>the</a:t>
            </a:r>
            <a:r>
              <a:rPr lang="cs-CZ" sz="1700" dirty="0">
                <a:solidFill>
                  <a:srgbClr val="002060"/>
                </a:solidFill>
              </a:rPr>
              <a:t> </a:t>
            </a:r>
            <a:r>
              <a:rPr lang="cs-CZ" sz="1700" dirty="0" err="1">
                <a:solidFill>
                  <a:srgbClr val="002060"/>
                </a:solidFill>
              </a:rPr>
              <a:t>woodland</a:t>
            </a:r>
            <a:r>
              <a:rPr lang="cs-CZ" sz="1700" dirty="0">
                <a:solidFill>
                  <a:srgbClr val="002060"/>
                </a:solidFill>
              </a:rPr>
              <a:t>, </a:t>
            </a:r>
            <a:r>
              <a:rPr lang="cs-CZ" sz="1700" dirty="0" err="1">
                <a:solidFill>
                  <a:srgbClr val="002060"/>
                </a:solidFill>
              </a:rPr>
              <a:t>it</a:t>
            </a:r>
            <a:r>
              <a:rPr lang="cs-CZ" sz="1700" dirty="0">
                <a:solidFill>
                  <a:srgbClr val="002060"/>
                </a:solidFill>
              </a:rPr>
              <a:t> </a:t>
            </a:r>
            <a:r>
              <a:rPr lang="cs-CZ" sz="1700" dirty="0" err="1">
                <a:solidFill>
                  <a:srgbClr val="002060"/>
                </a:solidFill>
              </a:rPr>
              <a:t>determines</a:t>
            </a:r>
            <a:r>
              <a:rPr lang="cs-CZ" sz="1700" dirty="0">
                <a:solidFill>
                  <a:srgbClr val="002060"/>
                </a:solidFill>
              </a:rPr>
              <a:t> </a:t>
            </a:r>
            <a:r>
              <a:rPr lang="cs-CZ" sz="1700" dirty="0" err="1">
                <a:solidFill>
                  <a:srgbClr val="002060"/>
                </a:solidFill>
              </a:rPr>
              <a:t>what</a:t>
            </a:r>
            <a:r>
              <a:rPr lang="cs-CZ" sz="1700" dirty="0">
                <a:solidFill>
                  <a:srgbClr val="002060"/>
                </a:solidFill>
              </a:rPr>
              <a:t> </a:t>
            </a:r>
            <a:r>
              <a:rPr lang="cs-CZ" sz="1700" dirty="0" err="1">
                <a:solidFill>
                  <a:srgbClr val="002060"/>
                </a:solidFill>
              </a:rPr>
              <a:t>vegetation</a:t>
            </a:r>
            <a:r>
              <a:rPr lang="cs-CZ" sz="1700" dirty="0">
                <a:solidFill>
                  <a:srgbClr val="002060"/>
                </a:solidFill>
              </a:rPr>
              <a:t> </a:t>
            </a:r>
            <a:r>
              <a:rPr lang="cs-CZ" sz="1700" dirty="0" err="1">
                <a:solidFill>
                  <a:srgbClr val="002060"/>
                </a:solidFill>
              </a:rPr>
              <a:t>can</a:t>
            </a:r>
            <a:r>
              <a:rPr lang="cs-CZ" sz="1700" dirty="0">
                <a:solidFill>
                  <a:srgbClr val="002060"/>
                </a:solidFill>
              </a:rPr>
              <a:t> </a:t>
            </a:r>
            <a:r>
              <a:rPr lang="cs-CZ" sz="1700" dirty="0" err="1">
                <a:solidFill>
                  <a:srgbClr val="002060"/>
                </a:solidFill>
              </a:rPr>
              <a:t>grow</a:t>
            </a:r>
            <a:r>
              <a:rPr lang="cs-CZ" sz="1700" dirty="0">
                <a:solidFill>
                  <a:srgbClr val="002060"/>
                </a:solidFill>
              </a:rPr>
              <a:t> </a:t>
            </a:r>
            <a:r>
              <a:rPr lang="cs-CZ" sz="1700" dirty="0" err="1">
                <a:solidFill>
                  <a:srgbClr val="002060"/>
                </a:solidFill>
              </a:rPr>
              <a:t>at</a:t>
            </a:r>
            <a:r>
              <a:rPr lang="cs-CZ" sz="1700" dirty="0">
                <a:solidFill>
                  <a:srgbClr val="002060"/>
                </a:solidFill>
              </a:rPr>
              <a:t> a </a:t>
            </a:r>
            <a:r>
              <a:rPr lang="cs-CZ" sz="1700" dirty="0" err="1">
                <a:solidFill>
                  <a:srgbClr val="002060"/>
                </a:solidFill>
              </a:rPr>
              <a:t>given</a:t>
            </a:r>
            <a:r>
              <a:rPr lang="cs-CZ" sz="1700" dirty="0">
                <a:solidFill>
                  <a:srgbClr val="002060"/>
                </a:solidFill>
              </a:rPr>
              <a:t> place</a:t>
            </a:r>
          </a:p>
          <a:p>
            <a:pPr marL="271846" indent="-271846" algn="l">
              <a:spcBef>
                <a:spcPts val="1142"/>
              </a:spcBef>
              <a:buFont typeface="Calibri" panose="020F0502020204030204" pitchFamily="34" charset="0"/>
              <a:buChar char="҉"/>
            </a:pPr>
            <a:r>
              <a:rPr lang="cs-CZ" sz="1700" dirty="0" err="1">
                <a:solidFill>
                  <a:srgbClr val="002060"/>
                </a:solidFill>
              </a:rPr>
              <a:t>The</a:t>
            </a:r>
            <a:r>
              <a:rPr lang="cs-CZ" sz="1700" dirty="0">
                <a:solidFill>
                  <a:srgbClr val="002060"/>
                </a:solidFill>
              </a:rPr>
              <a:t> </a:t>
            </a:r>
            <a:r>
              <a:rPr lang="cs-CZ" sz="1700" dirty="0" err="1">
                <a:solidFill>
                  <a:srgbClr val="002060"/>
                </a:solidFill>
              </a:rPr>
              <a:t>woodland</a:t>
            </a:r>
            <a:r>
              <a:rPr lang="cs-CZ" sz="1700" dirty="0">
                <a:solidFill>
                  <a:srgbClr val="002060"/>
                </a:solidFill>
              </a:rPr>
              <a:t> has a </a:t>
            </a:r>
            <a:r>
              <a:rPr lang="cs-CZ" sz="1700" dirty="0" err="1">
                <a:solidFill>
                  <a:srgbClr val="002060"/>
                </a:solidFill>
              </a:rPr>
              <a:t>characteristic</a:t>
            </a:r>
            <a:r>
              <a:rPr lang="cs-CZ" sz="1700" dirty="0">
                <a:solidFill>
                  <a:srgbClr val="002060"/>
                </a:solidFill>
              </a:rPr>
              <a:t> </a:t>
            </a:r>
            <a:r>
              <a:rPr lang="cs-CZ" sz="1700" dirty="0" err="1">
                <a:solidFill>
                  <a:srgbClr val="002060"/>
                </a:solidFill>
              </a:rPr>
              <a:t>microclimate</a:t>
            </a:r>
            <a:r>
              <a:rPr lang="cs-CZ" sz="1700" dirty="0">
                <a:solidFill>
                  <a:srgbClr val="002060"/>
                </a:solidFill>
              </a:rPr>
              <a:t> </a:t>
            </a:r>
            <a:r>
              <a:rPr lang="cs-CZ" sz="1700" dirty="0" err="1">
                <a:solidFill>
                  <a:srgbClr val="002060"/>
                </a:solidFill>
              </a:rPr>
              <a:t>that</a:t>
            </a:r>
            <a:r>
              <a:rPr lang="cs-CZ" sz="1700" dirty="0">
                <a:solidFill>
                  <a:srgbClr val="002060"/>
                </a:solidFill>
              </a:rPr>
              <a:t> </a:t>
            </a:r>
            <a:r>
              <a:rPr lang="cs-CZ" sz="1700" dirty="0" err="1">
                <a:solidFill>
                  <a:srgbClr val="002060"/>
                </a:solidFill>
              </a:rPr>
              <a:t>differs</a:t>
            </a:r>
            <a:r>
              <a:rPr lang="cs-CZ" sz="1700" dirty="0">
                <a:solidFill>
                  <a:srgbClr val="002060"/>
                </a:solidFill>
              </a:rPr>
              <a:t> </a:t>
            </a:r>
            <a:r>
              <a:rPr lang="cs-CZ" sz="1700" dirty="0" err="1">
                <a:solidFill>
                  <a:srgbClr val="002060"/>
                </a:solidFill>
              </a:rPr>
              <a:t>from</a:t>
            </a:r>
            <a:r>
              <a:rPr lang="cs-CZ" sz="1700" dirty="0">
                <a:solidFill>
                  <a:srgbClr val="002060"/>
                </a:solidFill>
              </a:rPr>
              <a:t> open </a:t>
            </a:r>
            <a:r>
              <a:rPr lang="cs-CZ" sz="1700" dirty="0" err="1">
                <a:solidFill>
                  <a:srgbClr val="002060"/>
                </a:solidFill>
              </a:rPr>
              <a:t>areas</a:t>
            </a:r>
            <a:r>
              <a:rPr lang="cs-CZ" sz="1700" dirty="0">
                <a:solidFill>
                  <a:srgbClr val="002060"/>
                </a:solidFill>
              </a:rPr>
              <a:t> such as </a:t>
            </a:r>
            <a:r>
              <a:rPr lang="cs-CZ" sz="1700" dirty="0" err="1">
                <a:solidFill>
                  <a:srgbClr val="002060"/>
                </a:solidFill>
              </a:rPr>
              <a:t>grasslands</a:t>
            </a:r>
            <a:r>
              <a:rPr lang="cs-CZ" sz="1700" dirty="0">
                <a:solidFill>
                  <a:srgbClr val="002060"/>
                </a:solidFill>
              </a:rPr>
              <a:t>, </a:t>
            </a:r>
            <a:r>
              <a:rPr lang="cs-CZ" sz="1700" dirty="0" err="1">
                <a:solidFill>
                  <a:srgbClr val="002060"/>
                </a:solidFill>
              </a:rPr>
              <a:t>fields</a:t>
            </a:r>
            <a:r>
              <a:rPr lang="cs-CZ" sz="1700" dirty="0">
                <a:solidFill>
                  <a:srgbClr val="002060"/>
                </a:solidFill>
              </a:rPr>
              <a:t> </a:t>
            </a:r>
            <a:r>
              <a:rPr lang="cs-CZ" sz="1700" dirty="0" err="1">
                <a:solidFill>
                  <a:srgbClr val="002060"/>
                </a:solidFill>
              </a:rPr>
              <a:t>or</a:t>
            </a:r>
            <a:r>
              <a:rPr lang="cs-CZ" sz="1700" dirty="0">
                <a:solidFill>
                  <a:srgbClr val="002060"/>
                </a:solidFill>
              </a:rPr>
              <a:t> </a:t>
            </a:r>
            <a:r>
              <a:rPr lang="cs-CZ" sz="1700" dirty="0" err="1">
                <a:solidFill>
                  <a:srgbClr val="002060"/>
                </a:solidFill>
              </a:rPr>
              <a:t>river</a:t>
            </a:r>
            <a:r>
              <a:rPr lang="cs-CZ" sz="1700" dirty="0">
                <a:solidFill>
                  <a:srgbClr val="002060"/>
                </a:solidFill>
              </a:rPr>
              <a:t> </a:t>
            </a:r>
            <a:r>
              <a:rPr lang="cs-CZ" sz="1700" dirty="0" err="1">
                <a:solidFill>
                  <a:srgbClr val="002060"/>
                </a:solidFill>
              </a:rPr>
              <a:t>banks</a:t>
            </a:r>
            <a:r>
              <a:rPr lang="cs-CZ" sz="1700" dirty="0">
                <a:solidFill>
                  <a:srgbClr val="002060"/>
                </a:solidFill>
              </a:rPr>
              <a:t>.</a:t>
            </a:r>
          </a:p>
          <a:p>
            <a:pPr marL="271846" indent="-271846" algn="l">
              <a:spcBef>
                <a:spcPts val="1142"/>
              </a:spcBef>
              <a:buFont typeface="Calibri" panose="020F0502020204030204" pitchFamily="34" charset="0"/>
              <a:buChar char="҉"/>
            </a:pPr>
            <a:endParaRPr lang="cs-CZ" sz="1700" dirty="0">
              <a:solidFill>
                <a:srgbClr val="002060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CA41EC2-4D59-2445-9FBD-1F2F0237C113}"/>
              </a:ext>
            </a:extLst>
          </p:cNvPr>
          <p:cNvSpPr txBox="1"/>
          <p:nvPr/>
        </p:nvSpPr>
        <p:spPr>
          <a:xfrm>
            <a:off x="3543301" y="3009900"/>
            <a:ext cx="184716" cy="400101"/>
          </a:xfrm>
          <a:prstGeom prst="rect">
            <a:avLst/>
          </a:prstGeom>
          <a:noFill/>
        </p:spPr>
        <p:txBody>
          <a:bodyPr wrap="none" lIns="91433" tIns="45716" rIns="91433" bIns="45716" rtlCol="0">
            <a:spAutoFit/>
          </a:bodyPr>
          <a:lstStyle/>
          <a:p>
            <a:endParaRPr lang="en-US" dirty="0"/>
          </a:p>
        </p:txBody>
      </p:sp>
      <p:pic>
        <p:nvPicPr>
          <p:cNvPr id="31" name="Content Placeholder 6" descr="The photo shows an obvious and very thick black soil layer on top. Grassland soil is characterized by a thick and dark A horizon at the top, which is organic rich and good for growing crops. 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8662" y="6396891"/>
            <a:ext cx="1385934" cy="1911538"/>
          </a:xfrm>
          <a:prstGeom prst="rect">
            <a:avLst/>
          </a:prstGeom>
          <a:effectLst>
            <a:softEdge rad="127000"/>
          </a:effectLst>
        </p:spPr>
      </p:pic>
      <p:pic>
        <p:nvPicPr>
          <p:cNvPr id="1026" name="Picture 2" descr="C:\Users\Bara\Downloads\DSC_0129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97614" y="3806432"/>
            <a:ext cx="2659931" cy="2685638"/>
          </a:xfrm>
          <a:prstGeom prst="rect">
            <a:avLst/>
          </a:prstGeom>
          <a:noFill/>
          <a:effectLst>
            <a:softEdge rad="127000"/>
          </a:effectLst>
        </p:spPr>
      </p:pic>
    </p:spTree>
    <p:extLst>
      <p:ext uri="{BB962C8B-B14F-4D97-AF65-F5344CB8AC3E}">
        <p14:creationId xmlns:p14="http://schemas.microsoft.com/office/powerpoint/2010/main" val="360876118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3806</TotalTime>
  <Words>636</Words>
  <Application>Microsoft Macintosh PowerPoint</Application>
  <PresentationFormat>Ledger Paper (11x17 in)</PresentationFormat>
  <Paragraphs>64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Motiv Office</vt:lpstr>
      <vt:lpstr>WOODLAND HABITAT</vt:lpstr>
      <vt:lpstr>WOODLAND HABITAT</vt:lpstr>
    </vt:vector>
  </TitlesOfParts>
  <LinksUpToDate>false</LinksUpToDate>
  <SharedDoc>false</SharedDoc>
  <HyperlinksChanged>false</HyperlinksChanged>
  <AppVersion>16.0013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RIVER EROSION</dc:title>
  <dc:creator>Bára Semeráková</dc:creator>
  <cp:lastModifiedBy>Microsoft Office User</cp:lastModifiedBy>
  <cp:revision>46</cp:revision>
  <cp:lastPrinted>2018-06-08T21:30:16Z</cp:lastPrinted>
  <dcterms:created xsi:type="dcterms:W3CDTF">2018-05-09T12:32:55Z</dcterms:created>
  <dcterms:modified xsi:type="dcterms:W3CDTF">2018-06-08T21:30:34Z</dcterms:modified>
</cp:coreProperties>
</file>