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65" r:id="rId2"/>
    <p:sldId id="283" r:id="rId3"/>
    <p:sldId id="266" r:id="rId4"/>
    <p:sldId id="267" r:id="rId5"/>
    <p:sldId id="292" r:id="rId6"/>
    <p:sldId id="293" r:id="rId7"/>
    <p:sldId id="263" r:id="rId8"/>
    <p:sldId id="284" r:id="rId9"/>
    <p:sldId id="288" r:id="rId10"/>
    <p:sldId id="264" r:id="rId11"/>
    <p:sldId id="258" r:id="rId12"/>
    <p:sldId id="285" r:id="rId13"/>
    <p:sldId id="286" r:id="rId14"/>
    <p:sldId id="262" r:id="rId15"/>
    <p:sldId id="287" r:id="rId16"/>
    <p:sldId id="291" r:id="rId17"/>
    <p:sldId id="289" r:id="rId18"/>
    <p:sldId id="290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3" d="100"/>
          <a:sy n="83" d="100"/>
        </p:scale>
        <p:origin x="-150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C88F10-8E3D-9C4D-BAC1-416B6EAC3D40}" type="datetimeFigureOut">
              <a:rPr lang="en-US" smtClean="0"/>
              <a:pPr/>
              <a:t>4/11/2016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5C98E3-3B1A-7340-AAE5-185D6EF7D73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9706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DCD196-C559-43A0-A5EC-DD405966F978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2029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DCD196-C559-43A0-A5EC-DD405966F978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0266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C2CC423-3697-6F43-8333-10A5FBDFBA3E}" type="slidenum">
              <a:rPr lang="en-US"/>
              <a:pPr/>
              <a:t>7</a:t>
            </a:fld>
            <a:endParaRPr lang="en-US"/>
          </a:p>
        </p:txBody>
      </p:sp>
      <p:sp>
        <p:nvSpPr>
          <p:cNvPr id="160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07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347394E-2FF5-7F44-B441-4539A8D8D0EE}" type="slidenum">
              <a:rPr lang="en-US"/>
              <a:pPr/>
              <a:t>8</a:t>
            </a:fld>
            <a:endParaRPr lang="en-US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1C16CA-AF00-7B4E-A3C1-8AB300C44BCC}" type="slidenum">
              <a:rPr lang="en-US">
                <a:latin typeface="Arial" charset="0"/>
              </a:rPr>
              <a:pPr/>
              <a:t>9</a:t>
            </a:fld>
            <a:endParaRPr lang="en-US">
              <a:latin typeface="Arial" charset="0"/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B02773D-DD33-B642-8109-D764C7981779}" type="slidenum">
              <a:rPr lang="en-US"/>
              <a:pPr/>
              <a:t>14</a:t>
            </a:fld>
            <a:endParaRPr lang="en-US"/>
          </a:p>
        </p:txBody>
      </p:sp>
      <p:sp>
        <p:nvSpPr>
          <p:cNvPr id="158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87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68564-B845-1E43-A810-BC8A161EEF51}" type="datetimeFigureOut">
              <a:rPr lang="en-US" smtClean="0"/>
              <a:pPr/>
              <a:t>4/11/2016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9D75D-D997-F044-995E-AC3A26EF085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68564-B845-1E43-A810-BC8A161EEF51}" type="datetimeFigureOut">
              <a:rPr lang="en-US" smtClean="0"/>
              <a:pPr/>
              <a:t>4/11/2016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9D75D-D997-F044-995E-AC3A26EF085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68564-B845-1E43-A810-BC8A161EEF51}" type="datetimeFigureOut">
              <a:rPr lang="en-US" smtClean="0"/>
              <a:pPr/>
              <a:t>4/11/2016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9D75D-D997-F044-995E-AC3A26EF085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68564-B845-1E43-A810-BC8A161EEF51}" type="datetimeFigureOut">
              <a:rPr lang="en-US" smtClean="0"/>
              <a:pPr/>
              <a:t>4/11/2016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9D75D-D997-F044-995E-AC3A26EF085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68564-B845-1E43-A810-BC8A161EEF51}" type="datetimeFigureOut">
              <a:rPr lang="en-US" smtClean="0"/>
              <a:pPr/>
              <a:t>4/11/2016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9D75D-D997-F044-995E-AC3A26EF085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68564-B845-1E43-A810-BC8A161EEF51}" type="datetimeFigureOut">
              <a:rPr lang="en-US" smtClean="0"/>
              <a:pPr/>
              <a:t>4/11/2016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9D75D-D997-F044-995E-AC3A26EF085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68564-B845-1E43-A810-BC8A161EEF51}" type="datetimeFigureOut">
              <a:rPr lang="en-US" smtClean="0"/>
              <a:pPr/>
              <a:t>4/11/2016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9D75D-D997-F044-995E-AC3A26EF085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68564-B845-1E43-A810-BC8A161EEF51}" type="datetimeFigureOut">
              <a:rPr lang="en-US" smtClean="0"/>
              <a:pPr/>
              <a:t>4/11/2016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9D75D-D997-F044-995E-AC3A26EF085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68564-B845-1E43-A810-BC8A161EEF51}" type="datetimeFigureOut">
              <a:rPr lang="en-US" smtClean="0"/>
              <a:pPr/>
              <a:t>4/11/2016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9D75D-D997-F044-995E-AC3A26EF085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68564-B845-1E43-A810-BC8A161EEF51}" type="datetimeFigureOut">
              <a:rPr lang="en-US" smtClean="0"/>
              <a:pPr/>
              <a:t>4/11/2016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9D75D-D997-F044-995E-AC3A26EF085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68564-B845-1E43-A810-BC8A161EEF51}" type="datetimeFigureOut">
              <a:rPr lang="en-US" smtClean="0"/>
              <a:pPr/>
              <a:t>4/11/2016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9D75D-D997-F044-995E-AC3A26EF085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s://www.globe.gov/" TargetMode="Externa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6" Type="http://schemas.openxmlformats.org/officeDocument/2006/relationships/hyperlink" Target="http://earth-www.larc.nasa.gov/cwg/pagepix/Cloudwg.jpg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268564-B845-1E43-A810-BC8A161EEF51}" type="datetimeFigureOut">
              <a:rPr lang="en-US" smtClean="0"/>
              <a:pPr/>
              <a:t>4/11/2016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D9D75D-D997-F044-995E-AC3A26EF085A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8" name="Group 7"/>
          <p:cNvGrpSpPr/>
          <p:nvPr userDrawn="1"/>
        </p:nvGrpSpPr>
        <p:grpSpPr>
          <a:xfrm>
            <a:off x="0" y="0"/>
            <a:ext cx="9144000" cy="821267"/>
            <a:chOff x="0" y="0"/>
            <a:chExt cx="9144000" cy="821267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3674533" cy="821267"/>
            </a:xfrm>
            <a:prstGeom prst="rect">
              <a:avLst/>
            </a:prstGeom>
            <a:solidFill>
              <a:srgbClr val="1A2659"/>
            </a:solidFill>
            <a:effectLst>
              <a:outerShdw blurRad="346075" dist="635000" dir="2520000" sx="43000" sy="43000" algn="tl" rotWithShape="0">
                <a:srgbClr val="000000">
                  <a:alpha val="64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01120" y="451743"/>
              <a:ext cx="276861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1100" kern="1000" spc="0" dirty="0" smtClean="0">
                  <a:solidFill>
                    <a:schemeClr val="bg1"/>
                  </a:solidFill>
                </a:rPr>
                <a:t>A worldwide science and education program</a:t>
              </a:r>
              <a:endParaRPr lang="en-US" sz="1100" kern="1000" spc="0" dirty="0">
                <a:solidFill>
                  <a:schemeClr val="bg1"/>
                </a:solidFill>
              </a:endParaRPr>
            </a:p>
          </p:txBody>
        </p:sp>
        <p:pic>
          <p:nvPicPr>
            <p:cNvPr id="11" name="Picture 10" descr="1b_GLOBE_FULL2011White.png">
              <a:hlinkClick r:id="rId13"/>
            </p:cNvPr>
            <p:cNvPicPr>
              <a:picLocks noChangeAspect="1"/>
            </p:cNvPicPr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0879" y="101600"/>
              <a:ext cx="3073388" cy="401229"/>
            </a:xfrm>
            <a:prstGeom prst="rect">
              <a:avLst/>
            </a:prstGeom>
          </p:spPr>
        </p:pic>
        <p:pic>
          <p:nvPicPr>
            <p:cNvPr id="12" name="Picture 11" descr="2_HydrosphereBannerOpt.png"/>
            <p:cNvPicPr>
              <a:picLocks noChangeAspect="1"/>
            </p:cNvPicPr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2209"/>
              <a:ext cx="9144000" cy="819058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4775227" y="194678"/>
              <a:ext cx="436877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kern="1800" spc="90" dirty="0" smtClean="0">
                  <a:solidFill>
                    <a:srgbClr val="1A2659"/>
                  </a:solidFill>
                </a:rPr>
                <a:t>Atmosphere</a:t>
              </a:r>
              <a:r>
                <a:rPr lang="en-US" sz="2000" b="1" kern="1800" spc="90" dirty="0" smtClean="0"/>
                <a:t>     </a:t>
              </a:r>
              <a:r>
                <a:rPr lang="en-US" sz="2000" b="1" kern="1800" spc="90" dirty="0" smtClean="0">
                  <a:solidFill>
                    <a:srgbClr val="1A2659"/>
                  </a:solidFill>
                </a:rPr>
                <a:t>Surface Temperature</a:t>
              </a:r>
              <a:endParaRPr lang="en-US" sz="2000" b="1" kern="1800" spc="90" dirty="0">
                <a:solidFill>
                  <a:srgbClr val="1A2659"/>
                </a:solidFill>
              </a:endParaRPr>
            </a:p>
          </p:txBody>
        </p:sp>
        <p:pic>
          <p:nvPicPr>
            <p:cNvPr id="14" name="Picture 8" descr="http://earth-www.larc.nasa.gov/cwg/pagepix/Cloudwg.jpg">
              <a:hlinkClick r:id="rId16"/>
            </p:cNvPr>
            <p:cNvPicPr>
              <a:picLocks noChangeAspect="1" noChangeArrowheads="1"/>
            </p:cNvPicPr>
            <p:nvPr/>
          </p:nvPicPr>
          <p:blipFill rotWithShape="1"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3674534" y="1"/>
              <a:ext cx="1100694" cy="8212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14" descr="wms.png"/>
            <p:cNvPicPr>
              <a:picLocks noChangeAspect="1"/>
            </p:cNvPicPr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6248400" y="228600"/>
              <a:ext cx="381000" cy="381000"/>
            </a:xfrm>
            <a:prstGeom prst="rect">
              <a:avLst/>
            </a:prstGeom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farm4.staticflickr.com/3831/9971653914_b18df224c2_z.jpg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hyperlink" Target="http://modis.gsfc.nasa.gov/about/" TargetMode="External"/><Relationship Id="rId2" Type="http://schemas.openxmlformats.org/officeDocument/2006/relationships/hyperlink" Target="http://www.ntsg.umt.edu/sites/ntsg.umt.edu/files/imce/EOS_AM1_scan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7.jpe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Photo of two students with instructor using the infared thermometer. Photo credit given to Dr. Kevin Czajkowski. 2014-08-05 12.07.13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205286" y="2310384"/>
            <a:ext cx="5109914" cy="424281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551001" y="6553200"/>
            <a:ext cx="181339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Photo credit: Kevin </a:t>
            </a:r>
            <a:r>
              <a:rPr lang="en-US" sz="800" dirty="0" err="1" smtClean="0"/>
              <a:t>Czajkowski</a:t>
            </a:r>
            <a:endParaRPr lang="en-US" sz="800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85800" y="685800"/>
            <a:ext cx="7772400" cy="1470025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Surface Temperature and Soil Moisture</a:t>
            </a:r>
            <a:br>
              <a:rPr lang="en-US" sz="3200" b="1" dirty="0" smtClean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</a:br>
            <a:endParaRPr lang="en-US" sz="32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AE6DB-C34F-4AA3-AE93-6985052762CD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726461" y="1509494"/>
            <a:ext cx="20465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Kevin Czajkowski</a:t>
            </a:r>
          </a:p>
          <a:p>
            <a:pPr algn="ctr"/>
            <a:r>
              <a:rPr lang="en-US" dirty="0" smtClean="0"/>
              <a:t>University of Toledo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519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/>
              <a:t>10/19/2003 Landsat Thermal</a:t>
            </a:r>
          </a:p>
        </p:txBody>
      </p:sp>
      <p:pic>
        <p:nvPicPr>
          <p:cNvPr id="46083" name="Picture 3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8200" y="0"/>
            <a:ext cx="80772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4" name="Rectangle 4"/>
          <p:cNvSpPr>
            <a:spLocks noChangeArrowheads="1"/>
          </p:cNvSpPr>
          <p:nvPr/>
        </p:nvSpPr>
        <p:spPr bwMode="auto">
          <a:xfrm>
            <a:off x="838200" y="7620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algn="ctr"/>
            <a:r>
              <a:rPr lang="en-US" sz="4400" b="1"/>
              <a:t>8/19/2003 Landsat Thermal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Kevin\CLASSES\GEPL 3540\images\Images\sm_dec88-50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5400" y="1600200"/>
            <a:ext cx="6362700" cy="127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3" descr="C:\Kevin\CLASSES\GEPL 3540\images\Images\sm_dec90-50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95400" y="3398838"/>
            <a:ext cx="6400800" cy="127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4" descr="C:\Kevin\CLASSES\GEPL 3540\images\Images\sm_dec97-50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95400" y="5257800"/>
            <a:ext cx="6400800" cy="1281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3276600" y="1219200"/>
            <a:ext cx="2835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b="1"/>
              <a:t>La Nina (Cold) 1988</a:t>
            </a:r>
          </a:p>
        </p:txBody>
      </p:sp>
      <p:sp>
        <p:nvSpPr>
          <p:cNvPr id="22534" name="Text Box 6"/>
          <p:cNvSpPr txBox="1">
            <a:spLocks noChangeArrowheads="1"/>
          </p:cNvSpPr>
          <p:nvPr/>
        </p:nvSpPr>
        <p:spPr bwMode="auto">
          <a:xfrm>
            <a:off x="3810000" y="2971800"/>
            <a:ext cx="18684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b="1"/>
              <a:t>Normal 1990</a:t>
            </a:r>
          </a:p>
        </p:txBody>
      </p:sp>
      <p:sp>
        <p:nvSpPr>
          <p:cNvPr id="22535" name="Text Box 7"/>
          <p:cNvSpPr txBox="1">
            <a:spLocks noChangeArrowheads="1"/>
          </p:cNvSpPr>
          <p:nvPr/>
        </p:nvSpPr>
        <p:spPr bwMode="auto">
          <a:xfrm>
            <a:off x="3352800" y="4800600"/>
            <a:ext cx="2901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b="1"/>
              <a:t>El Nino (warm) 1997</a:t>
            </a:r>
          </a:p>
        </p:txBody>
      </p:sp>
      <p:sp>
        <p:nvSpPr>
          <p:cNvPr id="22536" name="Rectangle 8"/>
          <p:cNvSpPr>
            <a:spLocks noChangeArrowheads="1"/>
          </p:cNvSpPr>
          <p:nvPr/>
        </p:nvSpPr>
        <p:spPr bwMode="auto">
          <a:xfrm>
            <a:off x="3352800" y="6538913"/>
            <a:ext cx="2787943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en-US" sz="1100" dirty="0" smtClean="0"/>
              <a:t>Courtesy </a:t>
            </a:r>
            <a:r>
              <a:rPr lang="en-US" sz="1100" dirty="0"/>
              <a:t>of the National Climatic Data Center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st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st_anom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698" name="Picture 2" descr="U:\no-till\new_mixed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34553" y="1895475"/>
            <a:ext cx="6475412" cy="4343400"/>
          </a:xfrm>
          <a:prstGeom prst="rect">
            <a:avLst/>
          </a:prstGeom>
          <a:noFill/>
        </p:spPr>
      </p:pic>
      <p:sp>
        <p:nvSpPr>
          <p:cNvPr id="157699" name="Rectangle 3"/>
          <p:cNvSpPr>
            <a:spLocks noChangeArrowheads="1"/>
          </p:cNvSpPr>
          <p:nvPr/>
        </p:nvSpPr>
        <p:spPr bwMode="auto">
          <a:xfrm>
            <a:off x="990600" y="752475"/>
            <a:ext cx="7162800" cy="1143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</a:bodyPr>
          <a:lstStyle/>
          <a:p>
            <a:pPr algn="ctr"/>
            <a:r>
              <a:rPr lang="en-US" sz="2800" b="1" dirty="0">
                <a:latin typeface="Garamond" charset="0"/>
              </a:rPr>
              <a:t>Surface Temperature with the Landsat7 Thermal Image</a:t>
            </a:r>
          </a:p>
        </p:txBody>
      </p:sp>
      <p:sp>
        <p:nvSpPr>
          <p:cNvPr id="157700" name="Text Box 4"/>
          <p:cNvSpPr txBox="1">
            <a:spLocks noChangeArrowheads="1"/>
          </p:cNvSpPr>
          <p:nvPr/>
        </p:nvSpPr>
        <p:spPr bwMode="auto">
          <a:xfrm>
            <a:off x="2715044" y="3649612"/>
            <a:ext cx="815147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400" dirty="0" smtClean="0">
                <a:solidFill>
                  <a:srgbClr val="FF0066"/>
                </a:solidFill>
                <a:latin typeface="Arial Black" charset="0"/>
              </a:rPr>
              <a:t>30.3</a:t>
            </a:r>
            <a:r>
              <a:rPr lang="en-US" sz="1400" dirty="0">
                <a:solidFill>
                  <a:srgbClr val="FF0066"/>
                </a:solidFill>
                <a:latin typeface="Arial Black" charset="0"/>
              </a:rPr>
              <a:t>°C</a:t>
            </a:r>
          </a:p>
          <a:p>
            <a:endParaRPr lang="en-US" sz="1400" dirty="0">
              <a:solidFill>
                <a:srgbClr val="FF0066"/>
              </a:solidFill>
              <a:latin typeface="MS Shell Dlg" charset="0"/>
            </a:endParaRPr>
          </a:p>
          <a:p>
            <a:endParaRPr lang="en-US" sz="1400" dirty="0">
              <a:solidFill>
                <a:srgbClr val="FF0066"/>
              </a:solidFill>
              <a:latin typeface="Arial Black" charset="0"/>
            </a:endParaRPr>
          </a:p>
        </p:txBody>
      </p:sp>
      <p:sp>
        <p:nvSpPr>
          <p:cNvPr id="157701" name="Text Box 5"/>
          <p:cNvSpPr txBox="1">
            <a:spLocks noChangeArrowheads="1"/>
          </p:cNvSpPr>
          <p:nvPr/>
        </p:nvSpPr>
        <p:spPr bwMode="auto">
          <a:xfrm>
            <a:off x="4020213" y="3280280"/>
            <a:ext cx="815147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400" dirty="0" smtClean="0">
                <a:solidFill>
                  <a:srgbClr val="FF0066"/>
                </a:solidFill>
                <a:latin typeface="Arial Black" charset="0"/>
              </a:rPr>
              <a:t>29.2</a:t>
            </a:r>
            <a:r>
              <a:rPr lang="en-US" sz="1400" dirty="0">
                <a:solidFill>
                  <a:srgbClr val="FF0066"/>
                </a:solidFill>
                <a:latin typeface="Arial Black" charset="0"/>
              </a:rPr>
              <a:t>°C</a:t>
            </a:r>
          </a:p>
          <a:p>
            <a:endParaRPr lang="en-US" sz="1400" dirty="0">
              <a:solidFill>
                <a:srgbClr val="FF0066"/>
              </a:solidFill>
              <a:latin typeface="MS Shell Dlg" charset="0"/>
            </a:endParaRPr>
          </a:p>
          <a:p>
            <a:endParaRPr lang="en-US" sz="1400" dirty="0">
              <a:solidFill>
                <a:srgbClr val="FF0066"/>
              </a:solidFill>
              <a:latin typeface="Arial Black" charset="0"/>
            </a:endParaRPr>
          </a:p>
        </p:txBody>
      </p:sp>
      <p:sp>
        <p:nvSpPr>
          <p:cNvPr id="157702" name="Text Box 6"/>
          <p:cNvSpPr txBox="1">
            <a:spLocks noChangeArrowheads="1"/>
          </p:cNvSpPr>
          <p:nvPr/>
        </p:nvSpPr>
        <p:spPr bwMode="auto">
          <a:xfrm>
            <a:off x="2307470" y="4607752"/>
            <a:ext cx="815147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400" dirty="0" smtClean="0">
                <a:solidFill>
                  <a:srgbClr val="FF0066"/>
                </a:solidFill>
                <a:latin typeface="Arial Black" charset="0"/>
              </a:rPr>
              <a:t>30.8</a:t>
            </a:r>
            <a:r>
              <a:rPr lang="en-US" sz="1400" dirty="0">
                <a:solidFill>
                  <a:srgbClr val="FF0066"/>
                </a:solidFill>
                <a:latin typeface="Arial Black" charset="0"/>
              </a:rPr>
              <a:t>°C</a:t>
            </a:r>
          </a:p>
          <a:p>
            <a:endParaRPr lang="en-US" sz="1400" dirty="0">
              <a:solidFill>
                <a:srgbClr val="FF0066"/>
              </a:solidFill>
              <a:latin typeface="MS Shell Dlg" charset="0"/>
            </a:endParaRPr>
          </a:p>
          <a:p>
            <a:endParaRPr lang="en-US" sz="1400" dirty="0">
              <a:solidFill>
                <a:srgbClr val="FF0066"/>
              </a:solidFill>
              <a:latin typeface="Arial Black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890" y="1047757"/>
            <a:ext cx="8229600" cy="1143000"/>
          </a:xfrm>
        </p:spPr>
        <p:txBody>
          <a:bodyPr>
            <a:noAutofit/>
          </a:bodyPr>
          <a:lstStyle/>
          <a:p>
            <a:r>
              <a:rPr lang="en-US" sz="2400" dirty="0" smtClean="0"/>
              <a:t>Masters Project: </a:t>
            </a:r>
            <a:r>
              <a:rPr lang="en-US" sz="2400" dirty="0"/>
              <a:t>Detection of Urban Heat Islands in the Great Lakes Region with GLOBE Student Surface</a:t>
            </a:r>
            <a:br>
              <a:rPr lang="en-US" sz="2400" dirty="0"/>
            </a:br>
            <a:r>
              <a:rPr lang="en-US" sz="2400" dirty="0"/>
              <a:t>Temperature Measurements</a:t>
            </a:r>
          </a:p>
        </p:txBody>
      </p:sp>
      <p:pic>
        <p:nvPicPr>
          <p:cNvPr id="4" name="Content Placeholder 3" descr="Screen shot 2016-04-05 at 10.23.07 PM.pn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0605" r="-30605"/>
          <a:stretch>
            <a:fillRect/>
          </a:stretch>
        </p:blipFill>
        <p:spPr>
          <a:xfrm>
            <a:off x="-998483" y="2190757"/>
            <a:ext cx="8486490" cy="4667243"/>
          </a:xfrm>
        </p:spPr>
      </p:pic>
      <p:sp>
        <p:nvSpPr>
          <p:cNvPr id="5" name="TextBox 4"/>
          <p:cNvSpPr txBox="1"/>
          <p:nvPr/>
        </p:nvSpPr>
        <p:spPr>
          <a:xfrm>
            <a:off x="5843397" y="2960288"/>
            <a:ext cx="312543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Nancy Cochran</a:t>
            </a:r>
          </a:p>
          <a:p>
            <a:endParaRPr lang="en-US" dirty="0" smtClean="0"/>
          </a:p>
          <a:p>
            <a:r>
              <a:rPr lang="en-US" dirty="0" smtClean="0"/>
              <a:t>Urban schools were warmer than rural schools</a:t>
            </a:r>
          </a:p>
          <a:p>
            <a:endParaRPr lang="en-US" dirty="0" smtClean="0"/>
          </a:p>
          <a:p>
            <a:r>
              <a:rPr lang="en-US" dirty="0" smtClean="0"/>
              <a:t>Asphalt = 5.9 C warmer</a:t>
            </a:r>
          </a:p>
          <a:p>
            <a:r>
              <a:rPr lang="en-US" dirty="0" smtClean="0"/>
              <a:t>Grass = 3.7 C warmer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r>
              <a:rPr lang="en-US" dirty="0" smtClean="0"/>
              <a:t>Soil Temperature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88448" y="1600200"/>
            <a:ext cx="4195727" cy="516121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521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Soil Temperature: how depth affects it</a:t>
            </a:r>
            <a:endParaRPr lang="en-US" dirty="0"/>
          </a:p>
        </p:txBody>
      </p:sp>
      <p:pic>
        <p:nvPicPr>
          <p:cNvPr id="4" name="Content Placeholder 3" descr="Screen shot 2016-04-05 at 10.46.33 PM.pn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8418" r="-48418"/>
          <a:stretch>
            <a:fillRect/>
          </a:stretch>
        </p:blipFill>
        <p:spPr>
          <a:xfrm>
            <a:off x="-329783" y="1748214"/>
            <a:ext cx="9291171" cy="5109786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417638"/>
            <a:ext cx="3157764" cy="1143000"/>
          </a:xfrm>
        </p:spPr>
        <p:txBody>
          <a:bodyPr>
            <a:noAutofit/>
          </a:bodyPr>
          <a:lstStyle/>
          <a:p>
            <a:r>
              <a:rPr lang="en-US" sz="2800" dirty="0" smtClean="0"/>
              <a:t>Changes in soil temperature down to 100 cm</a:t>
            </a:r>
            <a:endParaRPr lang="en-US" sz="2800" dirty="0"/>
          </a:p>
        </p:txBody>
      </p:sp>
      <p:pic>
        <p:nvPicPr>
          <p:cNvPr id="4" name="Content Placeholder 3" descr="Screen shot 2016-04-05 at 10.49.51 PM.pn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701"/>
          <a:stretch>
            <a:fillRect/>
          </a:stretch>
        </p:blipFill>
        <p:spPr>
          <a:xfrm>
            <a:off x="2900337" y="1008143"/>
            <a:ext cx="4908263" cy="5830744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Freeform 2"/>
          <p:cNvSpPr>
            <a:spLocks/>
          </p:cNvSpPr>
          <p:nvPr/>
        </p:nvSpPr>
        <p:spPr bwMode="auto">
          <a:xfrm>
            <a:off x="806450" y="5257800"/>
            <a:ext cx="6832600" cy="708025"/>
          </a:xfrm>
          <a:custGeom>
            <a:avLst/>
            <a:gdLst>
              <a:gd name="T0" fmla="*/ 0 w 2400"/>
              <a:gd name="T1" fmla="*/ 200 h 200"/>
              <a:gd name="T2" fmla="*/ 816 w 2400"/>
              <a:gd name="T3" fmla="*/ 8 h 200"/>
              <a:gd name="T4" fmla="*/ 2400 w 2400"/>
              <a:gd name="T5" fmla="*/ 152 h 200"/>
              <a:gd name="T6" fmla="*/ 0 60000 65536"/>
              <a:gd name="T7" fmla="*/ 0 60000 65536"/>
              <a:gd name="T8" fmla="*/ 0 60000 65536"/>
              <a:gd name="T9" fmla="*/ 0 w 2400"/>
              <a:gd name="T10" fmla="*/ 0 h 200"/>
              <a:gd name="T11" fmla="*/ 2400 w 2400"/>
              <a:gd name="T12" fmla="*/ 200 h 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400" h="200">
                <a:moveTo>
                  <a:pt x="0" y="200"/>
                </a:moveTo>
                <a:cubicBezTo>
                  <a:pt x="208" y="108"/>
                  <a:pt x="416" y="16"/>
                  <a:pt x="816" y="8"/>
                </a:cubicBezTo>
                <a:cubicBezTo>
                  <a:pt x="1216" y="0"/>
                  <a:pt x="2136" y="128"/>
                  <a:pt x="2400" y="152"/>
                </a:cubicBezTo>
              </a:path>
            </a:pathLst>
          </a:custGeom>
          <a:noFill/>
          <a:ln w="28575" cmpd="sng">
            <a:solidFill>
              <a:srgbClr val="00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9619" name="Tree"/>
          <p:cNvSpPr>
            <a:spLocks noEditPoints="1" noChangeArrowheads="1"/>
          </p:cNvSpPr>
          <p:nvPr/>
        </p:nvSpPr>
        <p:spPr bwMode="auto">
          <a:xfrm>
            <a:off x="533400" y="3073400"/>
            <a:ext cx="1468438" cy="2509838"/>
          </a:xfrm>
          <a:custGeom>
            <a:avLst/>
            <a:gdLst>
              <a:gd name="T0" fmla="*/ 734219 w 21600"/>
              <a:gd name="T1" fmla="*/ 0 h 21600"/>
              <a:gd name="T2" fmla="*/ 419525 w 21600"/>
              <a:gd name="T3" fmla="*/ 732036 h 21600"/>
              <a:gd name="T4" fmla="*/ 209796 w 21600"/>
              <a:gd name="T5" fmla="*/ 1464072 h 21600"/>
              <a:gd name="T6" fmla="*/ 0 w 21600"/>
              <a:gd name="T7" fmla="*/ 2196108 h 21600"/>
              <a:gd name="T8" fmla="*/ 1048913 w 21600"/>
              <a:gd name="T9" fmla="*/ 732036 h 21600"/>
              <a:gd name="T10" fmla="*/ 1258642 w 21600"/>
              <a:gd name="T11" fmla="*/ 1464072 h 21600"/>
              <a:gd name="T12" fmla="*/ 1468438 w 21600"/>
              <a:gd name="T13" fmla="*/ 2196108 h 21600"/>
              <a:gd name="T14" fmla="*/ 17694720 60000 65536"/>
              <a:gd name="T15" fmla="*/ 11796480 60000 65536"/>
              <a:gd name="T16" fmla="*/ 11796480 60000 65536"/>
              <a:gd name="T17" fmla="*/ 11796480 60000 65536"/>
              <a:gd name="T18" fmla="*/ 0 60000 65536"/>
              <a:gd name="T19" fmla="*/ 0 60000 65536"/>
              <a:gd name="T20" fmla="*/ 0 60000 65536"/>
              <a:gd name="T21" fmla="*/ 761 w 21600"/>
              <a:gd name="T22" fmla="*/ 22454 h 21600"/>
              <a:gd name="T23" fmla="*/ 21069 w 21600"/>
              <a:gd name="T24" fmla="*/ 28282 h 2160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1600" h="21600">
                <a:moveTo>
                  <a:pt x="0" y="18900"/>
                </a:moveTo>
                <a:lnTo>
                  <a:pt x="9257" y="18900"/>
                </a:lnTo>
                <a:lnTo>
                  <a:pt x="9257" y="21600"/>
                </a:lnTo>
                <a:lnTo>
                  <a:pt x="12343" y="21600"/>
                </a:lnTo>
                <a:lnTo>
                  <a:pt x="12343" y="18900"/>
                </a:lnTo>
                <a:lnTo>
                  <a:pt x="21600" y="18900"/>
                </a:lnTo>
                <a:lnTo>
                  <a:pt x="12343" y="12600"/>
                </a:lnTo>
                <a:lnTo>
                  <a:pt x="18514" y="12600"/>
                </a:lnTo>
                <a:lnTo>
                  <a:pt x="12343" y="6300"/>
                </a:lnTo>
                <a:lnTo>
                  <a:pt x="15429" y="6300"/>
                </a:lnTo>
                <a:lnTo>
                  <a:pt x="10800" y="0"/>
                </a:lnTo>
                <a:lnTo>
                  <a:pt x="6171" y="6300"/>
                </a:lnTo>
                <a:lnTo>
                  <a:pt x="9257" y="6300"/>
                </a:lnTo>
                <a:lnTo>
                  <a:pt x="3086" y="12600"/>
                </a:lnTo>
                <a:lnTo>
                  <a:pt x="9257" y="12600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63500" dist="107763" dir="2700000" algn="ctr" rotWithShape="0">
              <a:srgbClr val="808080"/>
            </a:outerShdw>
          </a:effectLst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08" name="Oval 4"/>
          <p:cNvSpPr>
            <a:spLocks noChangeArrowheads="1"/>
          </p:cNvSpPr>
          <p:nvPr/>
        </p:nvSpPr>
        <p:spPr bwMode="auto">
          <a:xfrm>
            <a:off x="5999163" y="1561659"/>
            <a:ext cx="819150" cy="830704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09" name="Line 5"/>
          <p:cNvSpPr>
            <a:spLocks noChangeShapeType="1"/>
          </p:cNvSpPr>
          <p:nvPr/>
        </p:nvSpPr>
        <p:spPr bwMode="auto">
          <a:xfrm flipH="1">
            <a:off x="5451475" y="2392363"/>
            <a:ext cx="820738" cy="3063875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10" name="Text Box 6"/>
          <p:cNvSpPr txBox="1">
            <a:spLocks noChangeArrowheads="1"/>
          </p:cNvSpPr>
          <p:nvPr/>
        </p:nvSpPr>
        <p:spPr bwMode="auto">
          <a:xfrm>
            <a:off x="6135688" y="3073400"/>
            <a:ext cx="221456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2000">
                <a:solidFill>
                  <a:srgbClr val="000000"/>
                </a:solidFill>
              </a:rPr>
              <a:t>Incoming sunlight heats the surface</a:t>
            </a:r>
          </a:p>
        </p:txBody>
      </p:sp>
      <p:sp>
        <p:nvSpPr>
          <p:cNvPr id="21511" name="Freeform 7"/>
          <p:cNvSpPr>
            <a:spLocks/>
          </p:cNvSpPr>
          <p:nvPr/>
        </p:nvSpPr>
        <p:spPr bwMode="auto">
          <a:xfrm>
            <a:off x="3271838" y="3243263"/>
            <a:ext cx="455612" cy="2043112"/>
          </a:xfrm>
          <a:custGeom>
            <a:avLst/>
            <a:gdLst>
              <a:gd name="T0" fmla="*/ 104 w 160"/>
              <a:gd name="T1" fmla="*/ 576 h 576"/>
              <a:gd name="T2" fmla="*/ 8 w 160"/>
              <a:gd name="T3" fmla="*/ 384 h 576"/>
              <a:gd name="T4" fmla="*/ 152 w 160"/>
              <a:gd name="T5" fmla="*/ 192 h 576"/>
              <a:gd name="T6" fmla="*/ 56 w 160"/>
              <a:gd name="T7" fmla="*/ 0 h 576"/>
              <a:gd name="T8" fmla="*/ 0 60000 65536"/>
              <a:gd name="T9" fmla="*/ 0 60000 65536"/>
              <a:gd name="T10" fmla="*/ 0 60000 65536"/>
              <a:gd name="T11" fmla="*/ 0 60000 65536"/>
              <a:gd name="T12" fmla="*/ 0 w 160"/>
              <a:gd name="T13" fmla="*/ 0 h 576"/>
              <a:gd name="T14" fmla="*/ 160 w 160"/>
              <a:gd name="T15" fmla="*/ 576 h 57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60" h="576">
                <a:moveTo>
                  <a:pt x="104" y="576"/>
                </a:moveTo>
                <a:cubicBezTo>
                  <a:pt x="52" y="512"/>
                  <a:pt x="0" y="448"/>
                  <a:pt x="8" y="384"/>
                </a:cubicBezTo>
                <a:cubicBezTo>
                  <a:pt x="16" y="320"/>
                  <a:pt x="144" y="256"/>
                  <a:pt x="152" y="192"/>
                </a:cubicBezTo>
                <a:cubicBezTo>
                  <a:pt x="160" y="128"/>
                  <a:pt x="108" y="64"/>
                  <a:pt x="56" y="0"/>
                </a:cubicBezTo>
              </a:path>
            </a:pathLst>
          </a:custGeom>
          <a:noFill/>
          <a:ln w="38100" cmpd="sng">
            <a:solidFill>
              <a:srgbClr val="000000"/>
            </a:solidFill>
            <a:round/>
            <a:headEnd type="none" w="med" len="med"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12" name="Text Box 8"/>
          <p:cNvSpPr txBox="1">
            <a:spLocks noChangeArrowheads="1"/>
          </p:cNvSpPr>
          <p:nvPr/>
        </p:nvSpPr>
        <p:spPr bwMode="auto">
          <a:xfrm>
            <a:off x="1627188" y="3548063"/>
            <a:ext cx="221456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2000" dirty="0" err="1" smtClean="0">
                <a:solidFill>
                  <a:srgbClr val="000000"/>
                </a:solidFill>
              </a:rPr>
              <a:t>Evapotranspiration</a:t>
            </a:r>
            <a:endParaRPr lang="en-US" sz="2000" dirty="0">
              <a:solidFill>
                <a:srgbClr val="000000"/>
              </a:solidFill>
            </a:endParaRPr>
          </a:p>
        </p:txBody>
      </p:sp>
      <p:sp>
        <p:nvSpPr>
          <p:cNvPr id="21513" name="Freeform 9"/>
          <p:cNvSpPr>
            <a:spLocks/>
          </p:cNvSpPr>
          <p:nvPr/>
        </p:nvSpPr>
        <p:spPr bwMode="auto">
          <a:xfrm>
            <a:off x="4911725" y="3413125"/>
            <a:ext cx="455613" cy="2043113"/>
          </a:xfrm>
          <a:custGeom>
            <a:avLst/>
            <a:gdLst>
              <a:gd name="T0" fmla="*/ 104 w 160"/>
              <a:gd name="T1" fmla="*/ 576 h 576"/>
              <a:gd name="T2" fmla="*/ 8 w 160"/>
              <a:gd name="T3" fmla="*/ 384 h 576"/>
              <a:gd name="T4" fmla="*/ 152 w 160"/>
              <a:gd name="T5" fmla="*/ 192 h 576"/>
              <a:gd name="T6" fmla="*/ 56 w 160"/>
              <a:gd name="T7" fmla="*/ 0 h 576"/>
              <a:gd name="T8" fmla="*/ 0 60000 65536"/>
              <a:gd name="T9" fmla="*/ 0 60000 65536"/>
              <a:gd name="T10" fmla="*/ 0 60000 65536"/>
              <a:gd name="T11" fmla="*/ 0 60000 65536"/>
              <a:gd name="T12" fmla="*/ 0 w 160"/>
              <a:gd name="T13" fmla="*/ 0 h 576"/>
              <a:gd name="T14" fmla="*/ 160 w 160"/>
              <a:gd name="T15" fmla="*/ 576 h 57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60" h="576">
                <a:moveTo>
                  <a:pt x="104" y="576"/>
                </a:moveTo>
                <a:cubicBezTo>
                  <a:pt x="52" y="512"/>
                  <a:pt x="0" y="448"/>
                  <a:pt x="8" y="384"/>
                </a:cubicBezTo>
                <a:cubicBezTo>
                  <a:pt x="16" y="320"/>
                  <a:pt x="144" y="256"/>
                  <a:pt x="152" y="192"/>
                </a:cubicBezTo>
                <a:cubicBezTo>
                  <a:pt x="160" y="128"/>
                  <a:pt x="108" y="64"/>
                  <a:pt x="56" y="0"/>
                </a:cubicBezTo>
              </a:path>
            </a:pathLst>
          </a:custGeom>
          <a:noFill/>
          <a:ln w="38100" cmpd="sng">
            <a:solidFill>
              <a:srgbClr val="000000"/>
            </a:solidFill>
            <a:round/>
            <a:headEnd type="none" w="med" len="med"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14" name="Text Box 10"/>
          <p:cNvSpPr txBox="1">
            <a:spLocks noChangeArrowheads="1"/>
          </p:cNvSpPr>
          <p:nvPr/>
        </p:nvSpPr>
        <p:spPr bwMode="auto">
          <a:xfrm>
            <a:off x="3676650" y="3754438"/>
            <a:ext cx="16383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2000">
                <a:solidFill>
                  <a:srgbClr val="000000"/>
                </a:solidFill>
              </a:rPr>
              <a:t>Sensible heat rises from the ground</a:t>
            </a:r>
          </a:p>
        </p:txBody>
      </p:sp>
      <p:sp>
        <p:nvSpPr>
          <p:cNvPr id="21515" name="Freeform 11"/>
          <p:cNvSpPr>
            <a:spLocks/>
          </p:cNvSpPr>
          <p:nvPr/>
        </p:nvSpPr>
        <p:spPr bwMode="auto">
          <a:xfrm>
            <a:off x="3652838" y="5286375"/>
            <a:ext cx="296862" cy="1190625"/>
          </a:xfrm>
          <a:custGeom>
            <a:avLst/>
            <a:gdLst>
              <a:gd name="T0" fmla="*/ 104 w 104"/>
              <a:gd name="T1" fmla="*/ 0 h 336"/>
              <a:gd name="T2" fmla="*/ 8 w 104"/>
              <a:gd name="T3" fmla="*/ 192 h 336"/>
              <a:gd name="T4" fmla="*/ 56 w 104"/>
              <a:gd name="T5" fmla="*/ 288 h 336"/>
              <a:gd name="T6" fmla="*/ 104 w 104"/>
              <a:gd name="T7" fmla="*/ 336 h 336"/>
              <a:gd name="T8" fmla="*/ 0 60000 65536"/>
              <a:gd name="T9" fmla="*/ 0 60000 65536"/>
              <a:gd name="T10" fmla="*/ 0 60000 65536"/>
              <a:gd name="T11" fmla="*/ 0 60000 65536"/>
              <a:gd name="T12" fmla="*/ 0 w 104"/>
              <a:gd name="T13" fmla="*/ 0 h 336"/>
              <a:gd name="T14" fmla="*/ 104 w 104"/>
              <a:gd name="T15" fmla="*/ 336 h 3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4" h="336">
                <a:moveTo>
                  <a:pt x="104" y="0"/>
                </a:moveTo>
                <a:cubicBezTo>
                  <a:pt x="60" y="72"/>
                  <a:pt x="16" y="144"/>
                  <a:pt x="8" y="192"/>
                </a:cubicBezTo>
                <a:cubicBezTo>
                  <a:pt x="0" y="240"/>
                  <a:pt x="40" y="264"/>
                  <a:pt x="56" y="288"/>
                </a:cubicBezTo>
                <a:cubicBezTo>
                  <a:pt x="72" y="312"/>
                  <a:pt x="88" y="324"/>
                  <a:pt x="104" y="336"/>
                </a:cubicBezTo>
              </a:path>
            </a:pathLst>
          </a:custGeom>
          <a:noFill/>
          <a:ln w="38100" cmpd="sng">
            <a:solidFill>
              <a:srgbClr val="000000"/>
            </a:solidFill>
            <a:round/>
            <a:headEnd type="none" w="med" len="med"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16" name="Text Box 12"/>
          <p:cNvSpPr txBox="1">
            <a:spLocks noChangeArrowheads="1"/>
          </p:cNvSpPr>
          <p:nvPr/>
        </p:nvSpPr>
        <p:spPr bwMode="auto">
          <a:xfrm>
            <a:off x="3921125" y="5591175"/>
            <a:ext cx="166846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2000">
                <a:solidFill>
                  <a:srgbClr val="000000"/>
                </a:solidFill>
              </a:rPr>
              <a:t>Heat goes into the ground</a:t>
            </a:r>
          </a:p>
        </p:txBody>
      </p:sp>
      <p:sp>
        <p:nvSpPr>
          <p:cNvPr id="21517" name="Text Box 13"/>
          <p:cNvSpPr txBox="1">
            <a:spLocks noChangeArrowheads="1"/>
          </p:cNvSpPr>
          <p:nvPr/>
        </p:nvSpPr>
        <p:spPr bwMode="auto">
          <a:xfrm>
            <a:off x="2624552" y="4886265"/>
            <a:ext cx="265029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2000" dirty="0">
                <a:solidFill>
                  <a:srgbClr val="FF0000"/>
                </a:solidFill>
              </a:rPr>
              <a:t>Surface Temperature</a:t>
            </a:r>
          </a:p>
        </p:txBody>
      </p:sp>
      <p:sp>
        <p:nvSpPr>
          <p:cNvPr id="21518" name="Freeform 14"/>
          <p:cNvSpPr>
            <a:spLocks/>
          </p:cNvSpPr>
          <p:nvPr/>
        </p:nvSpPr>
        <p:spPr bwMode="auto">
          <a:xfrm>
            <a:off x="5999163" y="4264025"/>
            <a:ext cx="319087" cy="1362075"/>
          </a:xfrm>
          <a:custGeom>
            <a:avLst/>
            <a:gdLst>
              <a:gd name="T0" fmla="*/ 104 w 160"/>
              <a:gd name="T1" fmla="*/ 576 h 576"/>
              <a:gd name="T2" fmla="*/ 8 w 160"/>
              <a:gd name="T3" fmla="*/ 384 h 576"/>
              <a:gd name="T4" fmla="*/ 152 w 160"/>
              <a:gd name="T5" fmla="*/ 192 h 576"/>
              <a:gd name="T6" fmla="*/ 56 w 160"/>
              <a:gd name="T7" fmla="*/ 0 h 576"/>
              <a:gd name="T8" fmla="*/ 0 60000 65536"/>
              <a:gd name="T9" fmla="*/ 0 60000 65536"/>
              <a:gd name="T10" fmla="*/ 0 60000 65536"/>
              <a:gd name="T11" fmla="*/ 0 60000 65536"/>
              <a:gd name="T12" fmla="*/ 0 w 160"/>
              <a:gd name="T13" fmla="*/ 0 h 576"/>
              <a:gd name="T14" fmla="*/ 160 w 160"/>
              <a:gd name="T15" fmla="*/ 576 h 57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60" h="576">
                <a:moveTo>
                  <a:pt x="104" y="576"/>
                </a:moveTo>
                <a:cubicBezTo>
                  <a:pt x="52" y="512"/>
                  <a:pt x="0" y="448"/>
                  <a:pt x="8" y="384"/>
                </a:cubicBezTo>
                <a:cubicBezTo>
                  <a:pt x="16" y="320"/>
                  <a:pt x="144" y="256"/>
                  <a:pt x="152" y="192"/>
                </a:cubicBezTo>
                <a:cubicBezTo>
                  <a:pt x="160" y="128"/>
                  <a:pt x="108" y="64"/>
                  <a:pt x="56" y="0"/>
                </a:cubicBezTo>
              </a:path>
            </a:pathLst>
          </a:custGeom>
          <a:noFill/>
          <a:ln w="38100" cmpd="sng">
            <a:solidFill>
              <a:srgbClr val="000000"/>
            </a:solidFill>
            <a:round/>
            <a:headEnd type="none" w="med" len="med"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19" name="Text Box 15"/>
          <p:cNvSpPr txBox="1">
            <a:spLocks noChangeArrowheads="1"/>
          </p:cNvSpPr>
          <p:nvPr/>
        </p:nvSpPr>
        <p:spPr bwMode="auto">
          <a:xfrm>
            <a:off x="6408738" y="4435475"/>
            <a:ext cx="2049462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2000">
                <a:solidFill>
                  <a:srgbClr val="000000"/>
                </a:solidFill>
              </a:rPr>
              <a:t>Emitted energy cools the surface to space</a:t>
            </a:r>
          </a:p>
        </p:txBody>
      </p:sp>
      <p:sp>
        <p:nvSpPr>
          <p:cNvPr id="21520" name="Text Box 16"/>
          <p:cNvSpPr txBox="1">
            <a:spLocks noChangeArrowheads="1"/>
          </p:cNvSpPr>
          <p:nvPr/>
        </p:nvSpPr>
        <p:spPr bwMode="auto">
          <a:xfrm>
            <a:off x="219075" y="838200"/>
            <a:ext cx="862012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b="1" dirty="0"/>
              <a:t>Surface Temperature is at the Heart of the  Energy Budget</a:t>
            </a:r>
          </a:p>
        </p:txBody>
      </p:sp>
      <p:sp>
        <p:nvSpPr>
          <p:cNvPr id="17" name="Text Box 13"/>
          <p:cNvSpPr txBox="1">
            <a:spLocks noChangeArrowheads="1"/>
          </p:cNvSpPr>
          <p:nvPr/>
        </p:nvSpPr>
        <p:spPr bwMode="auto">
          <a:xfrm>
            <a:off x="1736083" y="5591175"/>
            <a:ext cx="194056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2000" dirty="0" smtClean="0">
                <a:solidFill>
                  <a:srgbClr val="FF0000"/>
                </a:solidFill>
              </a:rPr>
              <a:t>Soil </a:t>
            </a:r>
            <a:r>
              <a:rPr lang="en-US" sz="2000" dirty="0">
                <a:solidFill>
                  <a:srgbClr val="FF0000"/>
                </a:solidFill>
              </a:rPr>
              <a:t>Temperature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http://farm4.staticflickr.com/3831/9971653914_b18df224c2_z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05955" y="1614286"/>
            <a:ext cx="5799955" cy="4349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1066800" y="914400"/>
            <a:ext cx="7620000" cy="914400"/>
          </a:xfrm>
          <a:noFill/>
        </p:spPr>
        <p:txBody>
          <a:bodyPr>
            <a:normAutofit fontScale="90000"/>
          </a:bodyPr>
          <a:lstStyle/>
          <a:p>
            <a:pPr marL="514350" indent="-514350"/>
            <a:r>
              <a:rPr lang="en-US" sz="2400" b="1" dirty="0" smtClean="0">
                <a:latin typeface="Arial" charset="0"/>
                <a:ea typeface="Arial" charset="0"/>
                <a:cs typeface="Arial" charset="0"/>
              </a:rPr>
              <a:t>Everything emits electromagnetic energy given their temperature</a:t>
            </a:r>
            <a:br>
              <a:rPr lang="en-US" sz="2400" b="1" dirty="0" smtClean="0">
                <a:latin typeface="Arial" charset="0"/>
                <a:ea typeface="Arial" charset="0"/>
                <a:cs typeface="Arial" charset="0"/>
              </a:rPr>
            </a:br>
            <a:endParaRPr lang="en-US" sz="24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600200" y="6080444"/>
            <a:ext cx="7086600" cy="548956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Not all surfaces have the same temperature!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AE6DB-C34F-4AA3-AE93-6985052762CD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56" y="-1"/>
            <a:ext cx="3707005" cy="821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6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OS_AM1_scan.jpg">
            <a:hlinkClick r:id="rId2"/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1828800"/>
            <a:ext cx="3839370" cy="3200400"/>
          </a:xfrm>
          <a:prstGeom prst="rect">
            <a:avLst/>
          </a:prstGeom>
        </p:spPr>
      </p:pic>
      <p:pic>
        <p:nvPicPr>
          <p:cNvPr id="19" name="Picture 18" descr="2_HydrosphereBannerOpt.pn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209"/>
            <a:ext cx="9144000" cy="81905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56" y="-1"/>
            <a:ext cx="3707005" cy="821267"/>
          </a:xfrm>
          <a:prstGeom prst="rect">
            <a:avLst/>
          </a:prstGeom>
        </p:spPr>
      </p:pic>
      <p:grpSp>
        <p:nvGrpSpPr>
          <p:cNvPr id="2" name="Group 15" descr="Photo credit to Kevin Czajkowski,"/>
          <p:cNvGrpSpPr/>
          <p:nvPr/>
        </p:nvGrpSpPr>
        <p:grpSpPr>
          <a:xfrm>
            <a:off x="6109721" y="2451556"/>
            <a:ext cx="2308122" cy="3079984"/>
            <a:chOff x="4700186" y="4190999"/>
            <a:chExt cx="1776814" cy="2539864"/>
          </a:xfrm>
        </p:grpSpPr>
        <p:pic>
          <p:nvPicPr>
            <p:cNvPr id="10" name="Picture 9" descr="2015-04-01 16.10.33.jpg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4700186" y="4190999"/>
              <a:ext cx="1776814" cy="2379821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4700186" y="6553200"/>
              <a:ext cx="1752600" cy="177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 smtClean="0"/>
                <a:t>Photo credit: Kevin </a:t>
              </a:r>
              <a:r>
                <a:rPr lang="en-US" sz="800" dirty="0" err="1" smtClean="0"/>
                <a:t>Czajkowski</a:t>
              </a:r>
              <a:endParaRPr lang="en-US" sz="800" dirty="0"/>
            </a:p>
          </p:txBody>
        </p:sp>
      </p:grp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066800" y="914400"/>
            <a:ext cx="7924800" cy="9906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US" sz="2000" b="1" dirty="0" smtClean="0">
                <a:latin typeface="Arial" charset="0"/>
                <a:ea typeface="Arial" charset="0"/>
                <a:cs typeface="Arial" charset="0"/>
              </a:rPr>
              <a:t>Satellites and students observe surface temperature in similar ways.  </a:t>
            </a:r>
            <a:r>
              <a:rPr lang="en-US" altLang="en-US" sz="2800" dirty="0" smtClean="0"/>
              <a:t/>
            </a:r>
            <a:br>
              <a:rPr lang="en-US" altLang="en-US" sz="2800" dirty="0" smtClean="0"/>
            </a:br>
            <a:endParaRPr lang="en-US" sz="2800" b="1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371600" y="5334000"/>
            <a:ext cx="4038600" cy="79216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Find out more about </a:t>
            </a:r>
            <a:br>
              <a:rPr lang="en-US" dirty="0">
                <a:latin typeface="Arial" charset="0"/>
                <a:ea typeface="Arial" charset="0"/>
                <a:cs typeface="Arial" charset="0"/>
              </a:rPr>
            </a:br>
            <a:r>
              <a:rPr lang="en-US" i="1" dirty="0">
                <a:latin typeface="Arial" charset="0"/>
                <a:ea typeface="Arial" charset="0"/>
                <a:cs typeface="Arial" charset="0"/>
                <a:hlinkClick r:id="rId7"/>
              </a:rPr>
              <a:t>NASA’s MODIS Imagery</a:t>
            </a:r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AE6DB-C34F-4AA3-AE93-6985052762CD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76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creen shot 2016-04-06 at 5.01.03 PM.pn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6024" r="-16024"/>
          <a:stretch>
            <a:fillRect/>
          </a:stretch>
        </p:blipFill>
        <p:spPr>
          <a:xfrm>
            <a:off x="-484586" y="1082254"/>
            <a:ext cx="10502092" cy="5775746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08209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/>
              <a:t>EM Spectrum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/>
              <a:t>Visible light only small part of em spectrum</a:t>
            </a:r>
          </a:p>
        </p:txBody>
      </p:sp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2178050"/>
            <a:ext cx="8220075" cy="467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4561379" y="2178050"/>
            <a:ext cx="259373" cy="997157"/>
          </a:xfrm>
          <a:prstGeom prst="rect">
            <a:avLst/>
          </a:prstGeom>
          <a:solidFill>
            <a:srgbClr val="C0504D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820752" y="1993384"/>
            <a:ext cx="1197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Thermal IR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746" name="Picture 2" descr="C:\Documents and Settings\admin\My Documents\ATMOSPHERIC_INTERFERENCE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" y="533400"/>
            <a:ext cx="8763000" cy="5842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024433" y="770759"/>
            <a:ext cx="480425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Misconception: surface temperature is observing reflected sunlight </a:t>
            </a:r>
          </a:p>
          <a:p>
            <a:endParaRPr lang="en-US" sz="2400" dirty="0" smtClean="0">
              <a:solidFill>
                <a:schemeClr val="bg1"/>
              </a:solidFill>
            </a:endParaRPr>
          </a:p>
          <a:p>
            <a:r>
              <a:rPr lang="en-US" sz="2400" dirty="0" smtClean="0">
                <a:solidFill>
                  <a:srgbClr val="FF0000"/>
                </a:solidFill>
              </a:rPr>
              <a:t>Fact: surface temperature observes energy emitted by the surface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762000" y="0"/>
            <a:ext cx="77724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3600"/>
              <a:t>How accurate are estimations of surface temperature from satellites? </a:t>
            </a:r>
          </a:p>
        </p:txBody>
      </p:sp>
      <p:pic>
        <p:nvPicPr>
          <p:cNvPr id="27651" name="Picture 3" descr="mod11pic_4-15-200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0" y="1143000"/>
            <a:ext cx="6372225" cy="515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0" y="6324600"/>
            <a:ext cx="8763000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1600"/>
              <a:t>Image from the Institute for Computational Earth System Science(ICESS), University of California, Santa Barbara, Zhengming Wan, Product PI</a:t>
            </a:r>
          </a:p>
          <a:p>
            <a:endParaRPr lang="en-US" sz="1600"/>
          </a:p>
        </p:txBody>
      </p:sp>
      <p:sp>
        <p:nvSpPr>
          <p:cNvPr id="27653" name="Text Box 5"/>
          <p:cNvSpPr txBox="1">
            <a:spLocks noChangeArrowheads="1"/>
          </p:cNvSpPr>
          <p:nvPr/>
        </p:nvSpPr>
        <p:spPr bwMode="auto">
          <a:xfrm>
            <a:off x="136525" y="2025650"/>
            <a:ext cx="2149475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>
                <a:solidFill>
                  <a:schemeClr val="tx2"/>
                </a:solidFill>
              </a:rPr>
              <a:t>MOD11 Surface Temperature Image with GLOBE Ts Schools, April 15, 2005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6"/>
          <p:cNvGrpSpPr>
            <a:grpSpLocks/>
          </p:cNvGrpSpPr>
          <p:nvPr/>
        </p:nvGrpSpPr>
        <p:grpSpPr bwMode="auto">
          <a:xfrm>
            <a:off x="214523" y="1690367"/>
            <a:ext cx="8726754" cy="4027809"/>
            <a:chOff x="457200" y="2743200"/>
            <a:chExt cx="8001000" cy="2974975"/>
          </a:xfrm>
        </p:grpSpPr>
        <p:pic>
          <p:nvPicPr>
            <p:cNvPr id="20484" name="Picture 14" descr="classif30"/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4783" t="16823" r="40869" b="35513"/>
            <a:stretch>
              <a:fillRect/>
            </a:stretch>
          </p:blipFill>
          <p:spPr bwMode="auto">
            <a:xfrm>
              <a:off x="457200" y="2882900"/>
              <a:ext cx="3886200" cy="2832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485" name="Picture 4" descr="classiftemp"/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6339" t="16348" r="41177" b="34541"/>
            <a:stretch>
              <a:fillRect/>
            </a:stretch>
          </p:blipFill>
          <p:spPr bwMode="auto">
            <a:xfrm>
              <a:off x="4495800" y="2871788"/>
              <a:ext cx="3948113" cy="2843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486" name="AutoShape 5"/>
            <p:cNvSpPr>
              <a:spLocks noChangeArrowheads="1"/>
            </p:cNvSpPr>
            <p:nvPr/>
          </p:nvSpPr>
          <p:spPr bwMode="auto">
            <a:xfrm>
              <a:off x="7807325" y="3181350"/>
              <a:ext cx="606425" cy="185738"/>
            </a:xfrm>
            <a:prstGeom prst="wedgeRoundRectCallout">
              <a:avLst>
                <a:gd name="adj1" fmla="val -25000"/>
                <a:gd name="adj2" fmla="val 94444"/>
                <a:gd name="adj3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sz="700">
                  <a:solidFill>
                    <a:srgbClr val="000000"/>
                  </a:solidFill>
                  <a:latin typeface="Times New Roman" charset="0"/>
                </a:rPr>
                <a:t>Lake Erie</a:t>
              </a:r>
            </a:p>
          </p:txBody>
        </p:sp>
        <p:sp>
          <p:nvSpPr>
            <p:cNvPr id="20487" name="AutoShape 6"/>
            <p:cNvSpPr>
              <a:spLocks noChangeArrowheads="1"/>
            </p:cNvSpPr>
            <p:nvPr/>
          </p:nvSpPr>
          <p:spPr bwMode="auto">
            <a:xfrm>
              <a:off x="6348413" y="3800475"/>
              <a:ext cx="669925" cy="307975"/>
            </a:xfrm>
            <a:prstGeom prst="wedgeRoundRectCallout">
              <a:avLst>
                <a:gd name="adj1" fmla="val 18560"/>
                <a:gd name="adj2" fmla="val 90417"/>
                <a:gd name="adj3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algn="just" eaLnBrk="0" hangingPunct="0"/>
              <a:r>
                <a:rPr lang="en-US" sz="700"/>
                <a:t>Downtown Toledo</a:t>
              </a:r>
            </a:p>
          </p:txBody>
        </p:sp>
        <p:sp>
          <p:nvSpPr>
            <p:cNvPr id="20488" name="AutoShape 7"/>
            <p:cNvSpPr>
              <a:spLocks noChangeArrowheads="1"/>
            </p:cNvSpPr>
            <p:nvPr/>
          </p:nvSpPr>
          <p:spPr bwMode="auto">
            <a:xfrm>
              <a:off x="5029200" y="3389313"/>
              <a:ext cx="669925" cy="309563"/>
            </a:xfrm>
            <a:prstGeom prst="wedgeRoundRectCallout">
              <a:avLst>
                <a:gd name="adj1" fmla="val 14449"/>
                <a:gd name="adj2" fmla="val 83477"/>
                <a:gd name="adj3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algn="just" eaLnBrk="0" hangingPunct="0"/>
              <a:r>
                <a:rPr lang="en-US" sz="800">
                  <a:latin typeface="Times New Roman" charset="0"/>
                </a:rPr>
                <a:t>Wildwood Park</a:t>
              </a:r>
            </a:p>
          </p:txBody>
        </p:sp>
        <p:sp>
          <p:nvSpPr>
            <p:cNvPr id="20489" name="AutoShape 10"/>
            <p:cNvSpPr>
              <a:spLocks noChangeArrowheads="1"/>
            </p:cNvSpPr>
            <p:nvPr/>
          </p:nvSpPr>
          <p:spPr bwMode="auto">
            <a:xfrm>
              <a:off x="8032750" y="5262563"/>
              <a:ext cx="425450" cy="185738"/>
            </a:xfrm>
            <a:prstGeom prst="wedgeRoundRectCallout">
              <a:avLst>
                <a:gd name="adj1" fmla="val 21569"/>
                <a:gd name="adj2" fmla="val 123912"/>
                <a:gd name="adj3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sz="600">
                  <a:solidFill>
                    <a:srgbClr val="000000"/>
                  </a:solidFill>
                  <a:latin typeface="Times New Roman" charset="0"/>
                </a:rPr>
                <a:t>Cloud</a:t>
              </a:r>
            </a:p>
          </p:txBody>
        </p:sp>
        <p:sp>
          <p:nvSpPr>
            <p:cNvPr id="20490" name="AutoShape 11"/>
            <p:cNvSpPr>
              <a:spLocks noChangeArrowheads="1"/>
            </p:cNvSpPr>
            <p:nvPr/>
          </p:nvSpPr>
          <p:spPr bwMode="auto">
            <a:xfrm>
              <a:off x="6167438" y="5345113"/>
              <a:ext cx="546100" cy="307975"/>
            </a:xfrm>
            <a:prstGeom prst="wedgeRoundRectCallout">
              <a:avLst>
                <a:gd name="adj1" fmla="val -26852"/>
                <a:gd name="adj2" fmla="val -108750"/>
                <a:gd name="adj3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algn="just" eaLnBrk="0" hangingPunct="0"/>
              <a:r>
                <a:rPr lang="en-US" sz="600"/>
                <a:t>Maumee River</a:t>
              </a:r>
            </a:p>
          </p:txBody>
        </p:sp>
        <p:sp>
          <p:nvSpPr>
            <p:cNvPr id="20491" name="AutoShape 12"/>
            <p:cNvSpPr>
              <a:spLocks noChangeArrowheads="1"/>
            </p:cNvSpPr>
            <p:nvPr/>
          </p:nvSpPr>
          <p:spPr bwMode="auto">
            <a:xfrm>
              <a:off x="5680075" y="3243263"/>
              <a:ext cx="608013" cy="185738"/>
            </a:xfrm>
            <a:prstGeom prst="wedgeRoundRectCallout">
              <a:avLst>
                <a:gd name="adj1" fmla="val -26875"/>
                <a:gd name="adj2" fmla="val 211111"/>
                <a:gd name="adj3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sz="900">
                  <a:solidFill>
                    <a:srgbClr val="000000"/>
                  </a:solidFill>
                  <a:latin typeface="Times New Roman" charset="0"/>
                </a:rPr>
                <a:t>A Mall</a:t>
              </a:r>
            </a:p>
          </p:txBody>
        </p:sp>
        <p:grpSp>
          <p:nvGrpSpPr>
            <p:cNvPr id="3" name="Group 17"/>
            <p:cNvGrpSpPr>
              <a:grpSpLocks/>
            </p:cNvGrpSpPr>
            <p:nvPr/>
          </p:nvGrpSpPr>
          <p:grpSpPr bwMode="auto">
            <a:xfrm>
              <a:off x="4495800" y="2743200"/>
              <a:ext cx="600075" cy="904461"/>
              <a:chOff x="2592" y="1392"/>
              <a:chExt cx="432" cy="672"/>
            </a:xfrm>
          </p:grpSpPr>
          <p:sp>
            <p:nvSpPr>
              <p:cNvPr id="20501" name="Rectangle 15"/>
              <p:cNvSpPr>
                <a:spLocks noChangeArrowheads="1"/>
              </p:cNvSpPr>
              <p:nvPr/>
            </p:nvSpPr>
            <p:spPr bwMode="auto">
              <a:xfrm>
                <a:off x="2592" y="1488"/>
                <a:ext cx="336" cy="576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502" name="Rectangle 8"/>
              <p:cNvSpPr>
                <a:spLocks noChangeArrowheads="1"/>
              </p:cNvSpPr>
              <p:nvPr/>
            </p:nvSpPr>
            <p:spPr bwMode="auto">
              <a:xfrm>
                <a:off x="2592" y="1584"/>
                <a:ext cx="87" cy="368"/>
              </a:xfrm>
              <a:prstGeom prst="rect">
                <a:avLst/>
              </a:prstGeom>
              <a:gradFill rotWithShape="0">
                <a:gsLst>
                  <a:gs pos="0">
                    <a:srgbClr val="FF3399"/>
                  </a:gs>
                  <a:gs pos="25000">
                    <a:srgbClr val="FF6633"/>
                  </a:gs>
                  <a:gs pos="50000">
                    <a:srgbClr val="FFFF00"/>
                  </a:gs>
                  <a:gs pos="75000">
                    <a:srgbClr val="01A78F"/>
                  </a:gs>
                  <a:gs pos="100000">
                    <a:srgbClr val="3366FF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503" name="Text Box 9"/>
              <p:cNvSpPr txBox="1">
                <a:spLocks noChangeArrowheads="1"/>
              </p:cNvSpPr>
              <p:nvPr/>
            </p:nvSpPr>
            <p:spPr bwMode="auto">
              <a:xfrm>
                <a:off x="2640" y="1392"/>
                <a:ext cx="384" cy="54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pPr eaLnBrk="0" hangingPunct="0"/>
                <a:endParaRPr lang="en-US" sz="900">
                  <a:solidFill>
                    <a:srgbClr val="000000"/>
                  </a:solidFill>
                  <a:latin typeface="Times New Roman" charset="0"/>
                </a:endParaRPr>
              </a:p>
              <a:p>
                <a:pPr eaLnBrk="0" hangingPunct="0"/>
                <a:r>
                  <a:rPr lang="en-US" sz="1000">
                    <a:solidFill>
                      <a:srgbClr val="000000"/>
                    </a:solidFill>
                    <a:latin typeface="Times New Roman" charset="0"/>
                  </a:rPr>
                  <a:t>40 C</a:t>
                </a:r>
              </a:p>
              <a:p>
                <a:pPr eaLnBrk="0" hangingPunct="0"/>
                <a:endParaRPr lang="en-US" sz="1000">
                  <a:solidFill>
                    <a:srgbClr val="000000"/>
                  </a:solidFill>
                  <a:latin typeface="Times New Roman" charset="0"/>
                </a:endParaRPr>
              </a:p>
              <a:p>
                <a:pPr eaLnBrk="0" hangingPunct="0"/>
                <a:endParaRPr lang="en-US" sz="1000">
                  <a:solidFill>
                    <a:srgbClr val="000000"/>
                  </a:solidFill>
                  <a:latin typeface="Times New Roman" charset="0"/>
                </a:endParaRPr>
              </a:p>
              <a:p>
                <a:pPr eaLnBrk="0" hangingPunct="0"/>
                <a:endParaRPr lang="en-US" sz="1000">
                  <a:solidFill>
                    <a:srgbClr val="000000"/>
                  </a:solidFill>
                  <a:latin typeface="Times New Roman" charset="0"/>
                </a:endParaRPr>
              </a:p>
              <a:p>
                <a:pPr eaLnBrk="0" hangingPunct="0"/>
                <a:r>
                  <a:rPr lang="en-US" sz="1000">
                    <a:solidFill>
                      <a:srgbClr val="000000"/>
                    </a:solidFill>
                    <a:latin typeface="Times New Roman" charset="0"/>
                  </a:rPr>
                  <a:t>20 C</a:t>
                </a:r>
              </a:p>
            </p:txBody>
          </p:sp>
        </p:grpSp>
        <p:sp>
          <p:nvSpPr>
            <p:cNvPr id="20493" name="AutoShape 20"/>
            <p:cNvSpPr>
              <a:spLocks noChangeArrowheads="1"/>
            </p:cNvSpPr>
            <p:nvPr/>
          </p:nvSpPr>
          <p:spPr bwMode="auto">
            <a:xfrm>
              <a:off x="7696200" y="4495800"/>
              <a:ext cx="685800" cy="228600"/>
            </a:xfrm>
            <a:prstGeom prst="wedgeRoundRectCallout">
              <a:avLst>
                <a:gd name="adj1" fmla="val 5787"/>
                <a:gd name="adj2" fmla="val 125000"/>
                <a:gd name="adj3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algn="just" eaLnBrk="0" hangingPunct="0"/>
              <a:r>
                <a:rPr lang="en-US" sz="700"/>
                <a:t>Farm Field</a:t>
              </a:r>
            </a:p>
          </p:txBody>
        </p:sp>
        <p:sp>
          <p:nvSpPr>
            <p:cNvPr id="20494" name="AutoShape 7"/>
            <p:cNvSpPr>
              <a:spLocks noChangeArrowheads="1"/>
            </p:cNvSpPr>
            <p:nvPr/>
          </p:nvSpPr>
          <p:spPr bwMode="auto">
            <a:xfrm>
              <a:off x="1066800" y="3429000"/>
              <a:ext cx="669925" cy="309563"/>
            </a:xfrm>
            <a:prstGeom prst="wedgeRoundRectCallout">
              <a:avLst>
                <a:gd name="adj1" fmla="val 14449"/>
                <a:gd name="adj2" fmla="val 83477"/>
                <a:gd name="adj3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algn="just" eaLnBrk="0" hangingPunct="0"/>
              <a:r>
                <a:rPr lang="en-US" sz="800">
                  <a:latin typeface="Times New Roman" charset="0"/>
                </a:rPr>
                <a:t>Wildwood Park</a:t>
              </a:r>
            </a:p>
          </p:txBody>
        </p:sp>
        <p:sp>
          <p:nvSpPr>
            <p:cNvPr id="20495" name="AutoShape 12"/>
            <p:cNvSpPr>
              <a:spLocks noChangeArrowheads="1"/>
            </p:cNvSpPr>
            <p:nvPr/>
          </p:nvSpPr>
          <p:spPr bwMode="auto">
            <a:xfrm>
              <a:off x="1600200" y="3352800"/>
              <a:ext cx="608013" cy="185738"/>
            </a:xfrm>
            <a:prstGeom prst="wedgeRoundRectCallout">
              <a:avLst>
                <a:gd name="adj1" fmla="val -26875"/>
                <a:gd name="adj2" fmla="val 211111"/>
                <a:gd name="adj3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sz="900">
                  <a:solidFill>
                    <a:srgbClr val="000000"/>
                  </a:solidFill>
                  <a:latin typeface="Times New Roman" charset="0"/>
                </a:rPr>
                <a:t>A Mall</a:t>
              </a:r>
            </a:p>
          </p:txBody>
        </p:sp>
        <p:sp>
          <p:nvSpPr>
            <p:cNvPr id="20496" name="AutoShape 6"/>
            <p:cNvSpPr>
              <a:spLocks noChangeArrowheads="1"/>
            </p:cNvSpPr>
            <p:nvPr/>
          </p:nvSpPr>
          <p:spPr bwMode="auto">
            <a:xfrm>
              <a:off x="2362200" y="3962400"/>
              <a:ext cx="669925" cy="307975"/>
            </a:xfrm>
            <a:prstGeom prst="wedgeRoundRectCallout">
              <a:avLst>
                <a:gd name="adj1" fmla="val 18560"/>
                <a:gd name="adj2" fmla="val 90417"/>
                <a:gd name="adj3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algn="just" eaLnBrk="0" hangingPunct="0"/>
              <a:r>
                <a:rPr lang="en-US" sz="700"/>
                <a:t>Downtown Toledo</a:t>
              </a:r>
            </a:p>
          </p:txBody>
        </p:sp>
        <p:sp>
          <p:nvSpPr>
            <p:cNvPr id="20497" name="AutoShape 5"/>
            <p:cNvSpPr>
              <a:spLocks noChangeArrowheads="1"/>
            </p:cNvSpPr>
            <p:nvPr/>
          </p:nvSpPr>
          <p:spPr bwMode="auto">
            <a:xfrm>
              <a:off x="3657600" y="3200400"/>
              <a:ext cx="606425" cy="185738"/>
            </a:xfrm>
            <a:prstGeom prst="wedgeRoundRectCallout">
              <a:avLst>
                <a:gd name="adj1" fmla="val -25000"/>
                <a:gd name="adj2" fmla="val 94444"/>
                <a:gd name="adj3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sz="700">
                  <a:solidFill>
                    <a:srgbClr val="000000"/>
                  </a:solidFill>
                  <a:latin typeface="Times New Roman" charset="0"/>
                </a:rPr>
                <a:t>Lake Erie</a:t>
              </a:r>
            </a:p>
          </p:txBody>
        </p:sp>
        <p:sp>
          <p:nvSpPr>
            <p:cNvPr id="20498" name="AutoShape 11"/>
            <p:cNvSpPr>
              <a:spLocks noChangeArrowheads="1"/>
            </p:cNvSpPr>
            <p:nvPr/>
          </p:nvSpPr>
          <p:spPr bwMode="auto">
            <a:xfrm>
              <a:off x="2133600" y="5410200"/>
              <a:ext cx="546100" cy="307975"/>
            </a:xfrm>
            <a:prstGeom prst="wedgeRoundRectCallout">
              <a:avLst>
                <a:gd name="adj1" fmla="val -26852"/>
                <a:gd name="adj2" fmla="val -108750"/>
                <a:gd name="adj3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algn="just" eaLnBrk="0" hangingPunct="0"/>
              <a:r>
                <a:rPr lang="en-US" sz="600"/>
                <a:t>Maumee River</a:t>
              </a:r>
            </a:p>
          </p:txBody>
        </p:sp>
        <p:sp>
          <p:nvSpPr>
            <p:cNvPr id="20499" name="AutoShape 10"/>
            <p:cNvSpPr>
              <a:spLocks noChangeArrowheads="1"/>
            </p:cNvSpPr>
            <p:nvPr/>
          </p:nvSpPr>
          <p:spPr bwMode="auto">
            <a:xfrm>
              <a:off x="3886200" y="5334000"/>
              <a:ext cx="425450" cy="185738"/>
            </a:xfrm>
            <a:prstGeom prst="wedgeRoundRectCallout">
              <a:avLst>
                <a:gd name="adj1" fmla="val 21569"/>
                <a:gd name="adj2" fmla="val 123912"/>
                <a:gd name="adj3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sz="600">
                  <a:solidFill>
                    <a:srgbClr val="000000"/>
                  </a:solidFill>
                  <a:latin typeface="Times New Roman" charset="0"/>
                </a:rPr>
                <a:t>Cloud</a:t>
              </a:r>
            </a:p>
          </p:txBody>
        </p:sp>
        <p:sp>
          <p:nvSpPr>
            <p:cNvPr id="20500" name="AutoShape 20"/>
            <p:cNvSpPr>
              <a:spLocks noChangeArrowheads="1"/>
            </p:cNvSpPr>
            <p:nvPr/>
          </p:nvSpPr>
          <p:spPr bwMode="auto">
            <a:xfrm>
              <a:off x="3657600" y="4648200"/>
              <a:ext cx="685800" cy="228600"/>
            </a:xfrm>
            <a:prstGeom prst="wedgeRoundRectCallout">
              <a:avLst>
                <a:gd name="adj1" fmla="val 5787"/>
                <a:gd name="adj2" fmla="val 125000"/>
                <a:gd name="adj3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algn="just" eaLnBrk="0" hangingPunct="0"/>
              <a:r>
                <a:rPr lang="en-US" sz="700"/>
                <a:t>Farm Field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819</TotalTime>
  <Words>291</Words>
  <Application>Microsoft Office PowerPoint</Application>
  <PresentationFormat>On-screen Show (4:3)</PresentationFormat>
  <Paragraphs>75</Paragraphs>
  <Slides>18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Surface Temperature and Soil Moisture </vt:lpstr>
      <vt:lpstr>PowerPoint Presentation</vt:lpstr>
      <vt:lpstr>Everything emits electromagnetic energy given their temperature </vt:lpstr>
      <vt:lpstr>Satellites and students observe surface temperature in similar ways.   </vt:lpstr>
      <vt:lpstr>PowerPoint Presentation</vt:lpstr>
      <vt:lpstr>EM Spectrum</vt:lpstr>
      <vt:lpstr>PowerPoint Presentation</vt:lpstr>
      <vt:lpstr>How accurate are estimations of surface temperature from satellites? </vt:lpstr>
      <vt:lpstr>PowerPoint Presentation</vt:lpstr>
      <vt:lpstr>10/19/2003 Landsat Thermal</vt:lpstr>
      <vt:lpstr>PowerPoint Presentation</vt:lpstr>
      <vt:lpstr>PowerPoint Presentation</vt:lpstr>
      <vt:lpstr>PowerPoint Presentation</vt:lpstr>
      <vt:lpstr>PowerPoint Presentation</vt:lpstr>
      <vt:lpstr>Masters Project: Detection of Urban Heat Islands in the Great Lakes Region with GLOBE Student Surface Temperature Measurements</vt:lpstr>
      <vt:lpstr>Soil Temperature</vt:lpstr>
      <vt:lpstr>Soil Temperature: how depth affects it</vt:lpstr>
      <vt:lpstr>Changes in soil temperature down to 100 cm</vt:lpstr>
    </vt:vector>
  </TitlesOfParts>
  <Company>University of Toledo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Kevin Czajkowski</dc:creator>
  <cp:lastModifiedBy>Weaver, Kristen L. (GSFC-6170)[USRA]</cp:lastModifiedBy>
  <cp:revision>42</cp:revision>
  <dcterms:created xsi:type="dcterms:W3CDTF">2016-04-06T20:58:39Z</dcterms:created>
  <dcterms:modified xsi:type="dcterms:W3CDTF">2016-04-11T15:59:35Z</dcterms:modified>
</cp:coreProperties>
</file>