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5" r:id="rId2"/>
    <p:sldId id="283" r:id="rId3"/>
    <p:sldId id="266" r:id="rId4"/>
    <p:sldId id="267" r:id="rId5"/>
    <p:sldId id="292" r:id="rId6"/>
    <p:sldId id="293" r:id="rId7"/>
    <p:sldId id="263" r:id="rId8"/>
    <p:sldId id="284" r:id="rId9"/>
    <p:sldId id="288" r:id="rId10"/>
    <p:sldId id="264" r:id="rId11"/>
    <p:sldId id="258" r:id="rId12"/>
    <p:sldId id="285" r:id="rId13"/>
    <p:sldId id="286" r:id="rId14"/>
    <p:sldId id="262" r:id="rId15"/>
    <p:sldId id="287" r:id="rId16"/>
    <p:sldId id="291" r:id="rId17"/>
    <p:sldId id="289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88F10-8E3D-9C4D-BAC1-416B6EAC3D4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C98E3-3B1A-7340-AAE5-185D6EF7D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7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D196-C559-43A0-A5EC-DD405966F97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0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D196-C559-43A0-A5EC-DD405966F97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26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CC423-3697-6F43-8333-10A5FBDFBA3E}" type="slidenum">
              <a:rPr lang="en-US"/>
              <a:pPr/>
              <a:t>7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7394E-2FF5-7F44-B441-4539A8D8D0EE}" type="slidenum">
              <a:rPr lang="en-US"/>
              <a:pPr/>
              <a:t>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C16CA-AF00-7B4E-A3C1-8AB300C44BCC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2773D-DD33-B642-8109-D764C7981779}" type="slidenum">
              <a:rPr lang="en-US"/>
              <a:pPr/>
              <a:t>14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8564-B845-1E43-A810-BC8A161EEF5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D75D-D997-F044-995E-AC3A26EF0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8564-B845-1E43-A810-BC8A161EEF5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D75D-D997-F044-995E-AC3A26EF0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8564-B845-1E43-A810-BC8A161EEF5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D75D-D997-F044-995E-AC3A26EF0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8564-B845-1E43-A810-BC8A161EEF5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D75D-D997-F044-995E-AC3A26EF0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8564-B845-1E43-A810-BC8A161EEF5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D75D-D997-F044-995E-AC3A26EF0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8564-B845-1E43-A810-BC8A161EEF5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D75D-D997-F044-995E-AC3A26EF0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8564-B845-1E43-A810-BC8A161EEF5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D75D-D997-F044-995E-AC3A26EF0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8564-B845-1E43-A810-BC8A161EEF5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D75D-D997-F044-995E-AC3A26EF0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8564-B845-1E43-A810-BC8A161EEF5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D75D-D997-F044-995E-AC3A26EF0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8564-B845-1E43-A810-BC8A161EEF5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D75D-D997-F044-995E-AC3A26EF0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8564-B845-1E43-A810-BC8A161EEF5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D75D-D997-F044-995E-AC3A26EF0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globe.gov/" TargetMode="Externa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earth-www.larc.nasa.gov/cwg/pagepix/Cloudwg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68564-B845-1E43-A810-BC8A161EEF5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9D75D-D997-F044-995E-AC3A26EF085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821267"/>
            <a:chOff x="0" y="0"/>
            <a:chExt cx="9144000" cy="82126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3674533" cy="821267"/>
            </a:xfrm>
            <a:prstGeom prst="rect">
              <a:avLst/>
            </a:prstGeom>
            <a:solidFill>
              <a:srgbClr val="1A2659"/>
            </a:solidFill>
            <a:effectLst>
              <a:outerShdw blurRad="346075" dist="635000" dir="2520000" sx="43000" sy="43000" algn="tl" rotWithShape="0">
                <a:srgbClr val="000000">
                  <a:alpha val="64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120" y="451743"/>
              <a:ext cx="27686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kern="1000" spc="0" dirty="0" smtClean="0">
                  <a:solidFill>
                    <a:schemeClr val="bg1"/>
                  </a:solidFill>
                </a:rPr>
                <a:t>A worldwide science and education program</a:t>
              </a:r>
              <a:endParaRPr lang="en-US" sz="1100" kern="1000" spc="0" dirty="0">
                <a:solidFill>
                  <a:schemeClr val="bg1"/>
                </a:solidFill>
              </a:endParaRPr>
            </a:p>
          </p:txBody>
        </p:sp>
        <p:pic>
          <p:nvPicPr>
            <p:cNvPr id="11" name="Picture 10" descr="1b_GLOBE_FULL2011White.png">
              <a:hlinkClick r:id="rId13"/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879" y="101600"/>
              <a:ext cx="3073388" cy="401229"/>
            </a:xfrm>
            <a:prstGeom prst="rect">
              <a:avLst/>
            </a:prstGeom>
          </p:spPr>
        </p:pic>
        <p:pic>
          <p:nvPicPr>
            <p:cNvPr id="12" name="Picture 11" descr="2_HydrosphereBannerOpt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209"/>
              <a:ext cx="9144000" cy="81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775227" y="194678"/>
              <a:ext cx="43687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kern="1800" spc="90" dirty="0" smtClean="0">
                  <a:solidFill>
                    <a:srgbClr val="1A2659"/>
                  </a:solidFill>
                </a:rPr>
                <a:t>Atmosphere</a:t>
              </a:r>
              <a:r>
                <a:rPr lang="en-US" sz="2000" b="1" kern="1800" spc="90" dirty="0" smtClean="0"/>
                <a:t>     </a:t>
              </a:r>
              <a:r>
                <a:rPr lang="en-US" sz="2000" b="1" kern="1800" spc="90" dirty="0" smtClean="0">
                  <a:solidFill>
                    <a:srgbClr val="1A2659"/>
                  </a:solidFill>
                </a:rPr>
                <a:t>Surface Temperature</a:t>
              </a:r>
              <a:endParaRPr lang="en-US" sz="2000" b="1" kern="1800" spc="90" dirty="0">
                <a:solidFill>
                  <a:srgbClr val="1A2659"/>
                </a:solidFill>
              </a:endParaRPr>
            </a:p>
          </p:txBody>
        </p:sp>
        <p:pic>
          <p:nvPicPr>
            <p:cNvPr id="14" name="Picture 8" descr="http://earth-www.larc.nasa.gov/cwg/pagepix/Cloudwg.jpg">
              <a:hlinkClick r:id="rId16"/>
            </p:cNvPr>
            <p:cNvPicPr>
              <a:picLocks noChangeAspect="1" noChangeArrowheads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74534" y="1"/>
              <a:ext cx="1100694" cy="82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wms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48400" y="228600"/>
              <a:ext cx="381000" cy="381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arm4.staticflickr.com/3831/9971653914_b18df224c2_z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modis.gsfc.nasa.gov/about/" TargetMode="External"/><Relationship Id="rId2" Type="http://schemas.openxmlformats.org/officeDocument/2006/relationships/hyperlink" Target="http://www.ntsg.umt.edu/sites/ntsg.umt.edu/files/imce/EOS_AM1_sca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hoto of two students with instructor using the infared thermometer. Photo credit given to Dr. Kevin Czajkowski. 2014-08-05 12.07.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5286" y="2310384"/>
            <a:ext cx="5109914" cy="4242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1001" y="6553200"/>
            <a:ext cx="18133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 credit: Kevin </a:t>
            </a:r>
            <a:r>
              <a:rPr lang="en-US" sz="800" dirty="0" err="1" smtClean="0"/>
              <a:t>Czajkowski</a:t>
            </a:r>
            <a:endParaRPr lang="en-US" sz="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Surface Temperature and Soil Moisture</a:t>
            </a:r>
            <a:br>
              <a:rPr lang="en-US" sz="3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E6DB-C34F-4AA3-AE93-6985052762C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6461" y="1509494"/>
            <a:ext cx="2046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Kevin Czajkowski</a:t>
            </a:r>
          </a:p>
          <a:p>
            <a:pPr algn="ctr"/>
            <a:r>
              <a:rPr lang="en-US" dirty="0" smtClean="0"/>
              <a:t>University of Toledo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10/19/2003 Landsat Thermal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80772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b="1"/>
              <a:t>8/19/2003 Landsat Thermal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Kevin\CLASSES\GEPL 3540\images\Images\sm_dec88-5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3627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Kevin\CLASSES\GEPL 3540\images\Images\sm_dec90-5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398838"/>
            <a:ext cx="64008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Kevin\CLASSES\GEPL 3540\images\Images\sm_dec97-5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257800"/>
            <a:ext cx="6400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276600" y="1219200"/>
            <a:ext cx="283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/>
              <a:t>La Nina (Cold) 1988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810000" y="2971800"/>
            <a:ext cx="186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/>
              <a:t>Normal 1990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352800" y="4800600"/>
            <a:ext cx="290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/>
              <a:t>El Nino (warm) 1997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352800" y="6538913"/>
            <a:ext cx="278794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100" dirty="0" smtClean="0"/>
              <a:t>Courtesy </a:t>
            </a:r>
            <a:r>
              <a:rPr lang="en-US" sz="1100" dirty="0"/>
              <a:t>of the National Climatic Data Center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_an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U:\no-till\new_mixe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53" y="1895475"/>
            <a:ext cx="6475412" cy="4343400"/>
          </a:xfrm>
          <a:prstGeom prst="rect">
            <a:avLst/>
          </a:prstGeom>
          <a:noFill/>
        </p:spPr>
      </p:pic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990600" y="752475"/>
            <a:ext cx="71628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latin typeface="Garamond" charset="0"/>
              </a:rPr>
              <a:t>Surface Temperature with the Landsat7 Thermal Image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715044" y="3649612"/>
            <a:ext cx="81514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0066"/>
                </a:solidFill>
                <a:latin typeface="Arial Black" charset="0"/>
              </a:rPr>
              <a:t>30.3</a:t>
            </a:r>
            <a:r>
              <a:rPr lang="en-US" sz="1400" dirty="0">
                <a:solidFill>
                  <a:srgbClr val="FF0066"/>
                </a:solidFill>
                <a:latin typeface="Arial Black" charset="0"/>
              </a:rPr>
              <a:t>°C</a:t>
            </a:r>
          </a:p>
          <a:p>
            <a:endParaRPr lang="en-US" sz="1400" dirty="0">
              <a:solidFill>
                <a:srgbClr val="FF0066"/>
              </a:solidFill>
              <a:latin typeface="MS Shell Dlg" charset="0"/>
            </a:endParaRPr>
          </a:p>
          <a:p>
            <a:endParaRPr lang="en-US" sz="1400" dirty="0">
              <a:solidFill>
                <a:srgbClr val="FF0066"/>
              </a:solidFill>
              <a:latin typeface="Arial Black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4020213" y="3280280"/>
            <a:ext cx="81514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0066"/>
                </a:solidFill>
                <a:latin typeface="Arial Black" charset="0"/>
              </a:rPr>
              <a:t>29.2</a:t>
            </a:r>
            <a:r>
              <a:rPr lang="en-US" sz="1400" dirty="0">
                <a:solidFill>
                  <a:srgbClr val="FF0066"/>
                </a:solidFill>
                <a:latin typeface="Arial Black" charset="0"/>
              </a:rPr>
              <a:t>°C</a:t>
            </a:r>
          </a:p>
          <a:p>
            <a:endParaRPr lang="en-US" sz="1400" dirty="0">
              <a:solidFill>
                <a:srgbClr val="FF0066"/>
              </a:solidFill>
              <a:latin typeface="MS Shell Dlg" charset="0"/>
            </a:endParaRPr>
          </a:p>
          <a:p>
            <a:endParaRPr lang="en-US" sz="1400" dirty="0">
              <a:solidFill>
                <a:srgbClr val="FF0066"/>
              </a:solidFill>
              <a:latin typeface="Arial Black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2307470" y="4607752"/>
            <a:ext cx="81514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0066"/>
                </a:solidFill>
                <a:latin typeface="Arial Black" charset="0"/>
              </a:rPr>
              <a:t>30.8</a:t>
            </a:r>
            <a:r>
              <a:rPr lang="en-US" sz="1400" dirty="0">
                <a:solidFill>
                  <a:srgbClr val="FF0066"/>
                </a:solidFill>
                <a:latin typeface="Arial Black" charset="0"/>
              </a:rPr>
              <a:t>°C</a:t>
            </a:r>
          </a:p>
          <a:p>
            <a:endParaRPr lang="en-US" sz="1400" dirty="0">
              <a:solidFill>
                <a:srgbClr val="FF0066"/>
              </a:solidFill>
              <a:latin typeface="MS Shell Dlg" charset="0"/>
            </a:endParaRPr>
          </a:p>
          <a:p>
            <a:endParaRPr lang="en-US" sz="1400" dirty="0">
              <a:solidFill>
                <a:srgbClr val="FF00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90" y="1047757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Masters Project: </a:t>
            </a:r>
            <a:r>
              <a:rPr lang="en-US" sz="2400" dirty="0"/>
              <a:t>Detection of Urban Heat Islands in the Great Lakes Region with GLOBE Student Surface</a:t>
            </a:r>
            <a:br>
              <a:rPr lang="en-US" sz="2400" dirty="0"/>
            </a:br>
            <a:r>
              <a:rPr lang="en-US" sz="2400" dirty="0"/>
              <a:t>Temperature Measurements</a:t>
            </a:r>
          </a:p>
        </p:txBody>
      </p:sp>
      <p:pic>
        <p:nvPicPr>
          <p:cNvPr id="4" name="Content Placeholder 3" descr="Screen shot 2016-04-05 at 10.23.07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605" r="-30605"/>
          <a:stretch>
            <a:fillRect/>
          </a:stretch>
        </p:blipFill>
        <p:spPr>
          <a:xfrm>
            <a:off x="-998483" y="2190757"/>
            <a:ext cx="8486490" cy="4667243"/>
          </a:xfrm>
        </p:spPr>
      </p:pic>
      <p:sp>
        <p:nvSpPr>
          <p:cNvPr id="5" name="TextBox 4"/>
          <p:cNvSpPr txBox="1"/>
          <p:nvPr/>
        </p:nvSpPr>
        <p:spPr>
          <a:xfrm>
            <a:off x="5843397" y="2960288"/>
            <a:ext cx="31254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Nancy Cochran</a:t>
            </a:r>
          </a:p>
          <a:p>
            <a:endParaRPr lang="en-US" dirty="0" smtClean="0"/>
          </a:p>
          <a:p>
            <a:r>
              <a:rPr lang="en-US" dirty="0" smtClean="0"/>
              <a:t>Urban schools were warmer than rural schools</a:t>
            </a:r>
          </a:p>
          <a:p>
            <a:endParaRPr lang="en-US" dirty="0" smtClean="0"/>
          </a:p>
          <a:p>
            <a:r>
              <a:rPr lang="en-US" dirty="0" smtClean="0"/>
              <a:t>Asphalt = 5.9 C warmer</a:t>
            </a:r>
          </a:p>
          <a:p>
            <a:r>
              <a:rPr lang="en-US" dirty="0" smtClean="0"/>
              <a:t>Grass = 3.7 C warmer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Soil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8448" y="1600200"/>
            <a:ext cx="4195727" cy="5161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52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Soil Temperature: how depth affects it</a:t>
            </a:r>
            <a:endParaRPr lang="en-US" dirty="0"/>
          </a:p>
        </p:txBody>
      </p:sp>
      <p:pic>
        <p:nvPicPr>
          <p:cNvPr id="4" name="Content Placeholder 3" descr="Screen shot 2016-04-05 at 10.46.33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418" r="-48418"/>
          <a:stretch>
            <a:fillRect/>
          </a:stretch>
        </p:blipFill>
        <p:spPr>
          <a:xfrm>
            <a:off x="-329783" y="1748214"/>
            <a:ext cx="9291171" cy="510978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17638"/>
            <a:ext cx="3157764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Changes in soil temperature down to 100 cm</a:t>
            </a:r>
            <a:endParaRPr lang="en-US" sz="2800" dirty="0"/>
          </a:p>
        </p:txBody>
      </p:sp>
      <p:pic>
        <p:nvPicPr>
          <p:cNvPr id="4" name="Content Placeholder 3" descr="Screen shot 2016-04-05 at 10.49.51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01"/>
          <a:stretch>
            <a:fillRect/>
          </a:stretch>
        </p:blipFill>
        <p:spPr>
          <a:xfrm>
            <a:off x="2900337" y="1008143"/>
            <a:ext cx="4908263" cy="58307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auto">
          <a:xfrm>
            <a:off x="806450" y="5257800"/>
            <a:ext cx="6832600" cy="708025"/>
          </a:xfrm>
          <a:custGeom>
            <a:avLst/>
            <a:gdLst>
              <a:gd name="T0" fmla="*/ 0 w 2400"/>
              <a:gd name="T1" fmla="*/ 200 h 200"/>
              <a:gd name="T2" fmla="*/ 816 w 2400"/>
              <a:gd name="T3" fmla="*/ 8 h 200"/>
              <a:gd name="T4" fmla="*/ 2400 w 2400"/>
              <a:gd name="T5" fmla="*/ 152 h 200"/>
              <a:gd name="T6" fmla="*/ 0 60000 65536"/>
              <a:gd name="T7" fmla="*/ 0 60000 65536"/>
              <a:gd name="T8" fmla="*/ 0 60000 65536"/>
              <a:gd name="T9" fmla="*/ 0 w 2400"/>
              <a:gd name="T10" fmla="*/ 0 h 200"/>
              <a:gd name="T11" fmla="*/ 2400 w 2400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200">
                <a:moveTo>
                  <a:pt x="0" y="200"/>
                </a:moveTo>
                <a:cubicBezTo>
                  <a:pt x="208" y="108"/>
                  <a:pt x="416" y="16"/>
                  <a:pt x="816" y="8"/>
                </a:cubicBezTo>
                <a:cubicBezTo>
                  <a:pt x="1216" y="0"/>
                  <a:pt x="2136" y="128"/>
                  <a:pt x="2400" y="15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19" name="Tree"/>
          <p:cNvSpPr>
            <a:spLocks noEditPoints="1" noChangeArrowheads="1"/>
          </p:cNvSpPr>
          <p:nvPr/>
        </p:nvSpPr>
        <p:spPr bwMode="auto">
          <a:xfrm>
            <a:off x="533400" y="3073400"/>
            <a:ext cx="1468438" cy="2509838"/>
          </a:xfrm>
          <a:custGeom>
            <a:avLst/>
            <a:gdLst>
              <a:gd name="T0" fmla="*/ 734219 w 21600"/>
              <a:gd name="T1" fmla="*/ 0 h 21600"/>
              <a:gd name="T2" fmla="*/ 419525 w 21600"/>
              <a:gd name="T3" fmla="*/ 732036 h 21600"/>
              <a:gd name="T4" fmla="*/ 209796 w 21600"/>
              <a:gd name="T5" fmla="*/ 1464072 h 21600"/>
              <a:gd name="T6" fmla="*/ 0 w 21600"/>
              <a:gd name="T7" fmla="*/ 2196108 h 21600"/>
              <a:gd name="T8" fmla="*/ 1048913 w 21600"/>
              <a:gd name="T9" fmla="*/ 732036 h 21600"/>
              <a:gd name="T10" fmla="*/ 1258642 w 21600"/>
              <a:gd name="T11" fmla="*/ 1464072 h 21600"/>
              <a:gd name="T12" fmla="*/ 1468438 w 21600"/>
              <a:gd name="T13" fmla="*/ 2196108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5999163" y="1561659"/>
            <a:ext cx="819150" cy="830704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5451475" y="2392363"/>
            <a:ext cx="820738" cy="3063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135688" y="3073400"/>
            <a:ext cx="2214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Incoming sunlight heats the surface</a:t>
            </a:r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3271838" y="3243263"/>
            <a:ext cx="455612" cy="2043112"/>
          </a:xfrm>
          <a:custGeom>
            <a:avLst/>
            <a:gdLst>
              <a:gd name="T0" fmla="*/ 104 w 160"/>
              <a:gd name="T1" fmla="*/ 576 h 576"/>
              <a:gd name="T2" fmla="*/ 8 w 160"/>
              <a:gd name="T3" fmla="*/ 384 h 576"/>
              <a:gd name="T4" fmla="*/ 152 w 160"/>
              <a:gd name="T5" fmla="*/ 192 h 576"/>
              <a:gd name="T6" fmla="*/ 56 w 160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160"/>
              <a:gd name="T13" fmla="*/ 0 h 576"/>
              <a:gd name="T14" fmla="*/ 160 w 160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" h="576">
                <a:moveTo>
                  <a:pt x="104" y="576"/>
                </a:moveTo>
                <a:cubicBezTo>
                  <a:pt x="52" y="512"/>
                  <a:pt x="0" y="448"/>
                  <a:pt x="8" y="384"/>
                </a:cubicBezTo>
                <a:cubicBezTo>
                  <a:pt x="16" y="320"/>
                  <a:pt x="144" y="256"/>
                  <a:pt x="152" y="192"/>
                </a:cubicBezTo>
                <a:cubicBezTo>
                  <a:pt x="160" y="128"/>
                  <a:pt x="108" y="64"/>
                  <a:pt x="56" y="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627188" y="3548063"/>
            <a:ext cx="2214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err="1" smtClean="0">
                <a:solidFill>
                  <a:srgbClr val="000000"/>
                </a:solidFill>
              </a:rPr>
              <a:t>Evapotranspiration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1513" name="Freeform 9"/>
          <p:cNvSpPr>
            <a:spLocks/>
          </p:cNvSpPr>
          <p:nvPr/>
        </p:nvSpPr>
        <p:spPr bwMode="auto">
          <a:xfrm>
            <a:off x="4911725" y="3413125"/>
            <a:ext cx="455613" cy="2043113"/>
          </a:xfrm>
          <a:custGeom>
            <a:avLst/>
            <a:gdLst>
              <a:gd name="T0" fmla="*/ 104 w 160"/>
              <a:gd name="T1" fmla="*/ 576 h 576"/>
              <a:gd name="T2" fmla="*/ 8 w 160"/>
              <a:gd name="T3" fmla="*/ 384 h 576"/>
              <a:gd name="T4" fmla="*/ 152 w 160"/>
              <a:gd name="T5" fmla="*/ 192 h 576"/>
              <a:gd name="T6" fmla="*/ 56 w 160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160"/>
              <a:gd name="T13" fmla="*/ 0 h 576"/>
              <a:gd name="T14" fmla="*/ 160 w 160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" h="576">
                <a:moveTo>
                  <a:pt x="104" y="576"/>
                </a:moveTo>
                <a:cubicBezTo>
                  <a:pt x="52" y="512"/>
                  <a:pt x="0" y="448"/>
                  <a:pt x="8" y="384"/>
                </a:cubicBezTo>
                <a:cubicBezTo>
                  <a:pt x="16" y="320"/>
                  <a:pt x="144" y="256"/>
                  <a:pt x="152" y="192"/>
                </a:cubicBezTo>
                <a:cubicBezTo>
                  <a:pt x="160" y="128"/>
                  <a:pt x="108" y="64"/>
                  <a:pt x="56" y="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676650" y="3754438"/>
            <a:ext cx="1638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Sensible heat rises from the ground</a:t>
            </a:r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>
            <a:off x="3652838" y="5286375"/>
            <a:ext cx="296862" cy="1190625"/>
          </a:xfrm>
          <a:custGeom>
            <a:avLst/>
            <a:gdLst>
              <a:gd name="T0" fmla="*/ 104 w 104"/>
              <a:gd name="T1" fmla="*/ 0 h 336"/>
              <a:gd name="T2" fmla="*/ 8 w 104"/>
              <a:gd name="T3" fmla="*/ 192 h 336"/>
              <a:gd name="T4" fmla="*/ 56 w 104"/>
              <a:gd name="T5" fmla="*/ 288 h 336"/>
              <a:gd name="T6" fmla="*/ 104 w 104"/>
              <a:gd name="T7" fmla="*/ 336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336"/>
              <a:gd name="T14" fmla="*/ 104 w 10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336">
                <a:moveTo>
                  <a:pt x="104" y="0"/>
                </a:moveTo>
                <a:cubicBezTo>
                  <a:pt x="60" y="72"/>
                  <a:pt x="16" y="144"/>
                  <a:pt x="8" y="192"/>
                </a:cubicBezTo>
                <a:cubicBezTo>
                  <a:pt x="0" y="240"/>
                  <a:pt x="40" y="264"/>
                  <a:pt x="56" y="288"/>
                </a:cubicBezTo>
                <a:cubicBezTo>
                  <a:pt x="72" y="312"/>
                  <a:pt x="88" y="324"/>
                  <a:pt x="104" y="336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921125" y="5591175"/>
            <a:ext cx="1668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Heat goes into the ground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624552" y="4886265"/>
            <a:ext cx="2650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</a:rPr>
              <a:t>Surface Temperature</a:t>
            </a:r>
          </a:p>
        </p:txBody>
      </p:sp>
      <p:sp>
        <p:nvSpPr>
          <p:cNvPr id="21518" name="Freeform 14"/>
          <p:cNvSpPr>
            <a:spLocks/>
          </p:cNvSpPr>
          <p:nvPr/>
        </p:nvSpPr>
        <p:spPr bwMode="auto">
          <a:xfrm>
            <a:off x="5999163" y="4264025"/>
            <a:ext cx="319087" cy="1362075"/>
          </a:xfrm>
          <a:custGeom>
            <a:avLst/>
            <a:gdLst>
              <a:gd name="T0" fmla="*/ 104 w 160"/>
              <a:gd name="T1" fmla="*/ 576 h 576"/>
              <a:gd name="T2" fmla="*/ 8 w 160"/>
              <a:gd name="T3" fmla="*/ 384 h 576"/>
              <a:gd name="T4" fmla="*/ 152 w 160"/>
              <a:gd name="T5" fmla="*/ 192 h 576"/>
              <a:gd name="T6" fmla="*/ 56 w 160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160"/>
              <a:gd name="T13" fmla="*/ 0 h 576"/>
              <a:gd name="T14" fmla="*/ 160 w 160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" h="576">
                <a:moveTo>
                  <a:pt x="104" y="576"/>
                </a:moveTo>
                <a:cubicBezTo>
                  <a:pt x="52" y="512"/>
                  <a:pt x="0" y="448"/>
                  <a:pt x="8" y="384"/>
                </a:cubicBezTo>
                <a:cubicBezTo>
                  <a:pt x="16" y="320"/>
                  <a:pt x="144" y="256"/>
                  <a:pt x="152" y="192"/>
                </a:cubicBezTo>
                <a:cubicBezTo>
                  <a:pt x="160" y="128"/>
                  <a:pt x="108" y="64"/>
                  <a:pt x="56" y="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408738" y="4435475"/>
            <a:ext cx="20494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Emitted energy cools the surface to space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19075" y="838200"/>
            <a:ext cx="8620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Surface Temperature is at the Heart of the  Energy Budget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736083" y="5591175"/>
            <a:ext cx="1940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</a:rPr>
              <a:t>Soil </a:t>
            </a:r>
            <a:r>
              <a:rPr lang="en-US" sz="2000" dirty="0">
                <a:solidFill>
                  <a:srgbClr val="FF0000"/>
                </a:solidFill>
              </a:rPr>
              <a:t>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farm4.staticflickr.com/3831/9971653914_b18df224c2_z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955" y="1614286"/>
            <a:ext cx="5799955" cy="43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620000" cy="914400"/>
          </a:xfrm>
          <a:noFill/>
        </p:spPr>
        <p:txBody>
          <a:bodyPr>
            <a:normAutofit fontScale="90000"/>
          </a:bodyPr>
          <a:lstStyle/>
          <a:p>
            <a:pPr marL="514350" indent="-514350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Everything emits electromagnetic energy given their temperature</a:t>
            </a:r>
            <a:br>
              <a:rPr lang="en-US" sz="2400" b="1" dirty="0" smtClean="0">
                <a:latin typeface="Arial" charset="0"/>
                <a:ea typeface="Arial" charset="0"/>
                <a:cs typeface="Arial" charset="0"/>
              </a:rPr>
            </a:b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200" y="6080444"/>
            <a:ext cx="7086600" cy="5489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Not all surfaces have the same temperature!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E6DB-C34F-4AA3-AE93-6985052762C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6" y="-1"/>
            <a:ext cx="3707005" cy="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OS_AM1_scan.jp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828800"/>
            <a:ext cx="3839370" cy="3200400"/>
          </a:xfrm>
          <a:prstGeom prst="rect">
            <a:avLst/>
          </a:prstGeom>
        </p:spPr>
      </p:pic>
      <p:pic>
        <p:nvPicPr>
          <p:cNvPr id="19" name="Picture 18" descr="2_HydrosphereBannerOp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9"/>
            <a:ext cx="9144000" cy="819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6" y="-1"/>
            <a:ext cx="3707005" cy="821267"/>
          </a:xfrm>
          <a:prstGeom prst="rect">
            <a:avLst/>
          </a:prstGeom>
        </p:spPr>
      </p:pic>
      <p:grpSp>
        <p:nvGrpSpPr>
          <p:cNvPr id="2" name="Group 15" descr="Photo credit to Kevin Czajkowski,"/>
          <p:cNvGrpSpPr/>
          <p:nvPr/>
        </p:nvGrpSpPr>
        <p:grpSpPr>
          <a:xfrm>
            <a:off x="6109721" y="2451556"/>
            <a:ext cx="2308122" cy="3079984"/>
            <a:chOff x="4700186" y="4190999"/>
            <a:chExt cx="1776814" cy="2539864"/>
          </a:xfrm>
        </p:grpSpPr>
        <p:pic>
          <p:nvPicPr>
            <p:cNvPr id="10" name="Picture 9" descr="2015-04-01 16.10.33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00186" y="4190999"/>
              <a:ext cx="1776814" cy="237982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700186" y="6553200"/>
              <a:ext cx="1752600" cy="177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Photo credit: Kevin </a:t>
              </a:r>
              <a:r>
                <a:rPr lang="en-US" sz="800" dirty="0" err="1" smtClean="0"/>
                <a:t>Czajkowski</a:t>
              </a:r>
              <a:endParaRPr lang="en-US" sz="800" dirty="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924800" cy="99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Satellites and students observe surface temperature in similar ways. 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5334000"/>
            <a:ext cx="4038600" cy="792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Find out more about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i="1" dirty="0">
                <a:latin typeface="Arial" charset="0"/>
                <a:ea typeface="Arial" charset="0"/>
                <a:cs typeface="Arial" charset="0"/>
                <a:hlinkClick r:id="rId7"/>
              </a:rPr>
              <a:t>NASA’s MODIS Imagery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E6DB-C34F-4AA3-AE93-6985052762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4-06 at 5.01.03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024" r="-16024"/>
          <a:stretch>
            <a:fillRect/>
          </a:stretch>
        </p:blipFill>
        <p:spPr>
          <a:xfrm>
            <a:off x="-484586" y="1082254"/>
            <a:ext cx="10502092" cy="577574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8209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EM Spectrum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Visible light only small part of em spectrum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78050"/>
            <a:ext cx="82200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61379" y="2178050"/>
            <a:ext cx="259373" cy="997157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20752" y="199338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C:\Documents and Settings\admin\My Documents\ATMOSPHERIC_INTERFERENC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763000" cy="584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24433" y="770759"/>
            <a:ext cx="4804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Misconception: surface temperature is observing reflected sunlight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Fact: surface temperature observes energy emitted by the surface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How accurate are estimations of surface temperature from satellites? </a:t>
            </a:r>
          </a:p>
        </p:txBody>
      </p:sp>
      <p:pic>
        <p:nvPicPr>
          <p:cNvPr id="27651" name="Picture 3" descr="mod11pic_4-15-2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143000"/>
            <a:ext cx="63722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6324600"/>
            <a:ext cx="8763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/>
              <a:t>Image from the Institute for Computational Earth System Science(ICESS), University of California, Santa Barbara, Zhengming Wan, Product PI</a:t>
            </a:r>
          </a:p>
          <a:p>
            <a:endParaRPr lang="en-US" sz="160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36525" y="2025650"/>
            <a:ext cx="21494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MOD11 Surface Temperature Image with GLOBE Ts Schools, April 15, 2005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14523" y="1690367"/>
            <a:ext cx="8726754" cy="4027809"/>
            <a:chOff x="457200" y="2743200"/>
            <a:chExt cx="8001000" cy="2974975"/>
          </a:xfrm>
        </p:grpSpPr>
        <p:pic>
          <p:nvPicPr>
            <p:cNvPr id="20484" name="Picture 14" descr="classif30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783" t="16823" r="40869" b="35513"/>
            <a:stretch>
              <a:fillRect/>
            </a:stretch>
          </p:blipFill>
          <p:spPr bwMode="auto">
            <a:xfrm>
              <a:off x="457200" y="2882900"/>
              <a:ext cx="3886200" cy="283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4" descr="classiftemp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339" t="16348" r="41177" b="34541"/>
            <a:stretch>
              <a:fillRect/>
            </a:stretch>
          </p:blipFill>
          <p:spPr bwMode="auto">
            <a:xfrm>
              <a:off x="4495800" y="2871788"/>
              <a:ext cx="3948113" cy="284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AutoShape 5"/>
            <p:cNvSpPr>
              <a:spLocks noChangeArrowheads="1"/>
            </p:cNvSpPr>
            <p:nvPr/>
          </p:nvSpPr>
          <p:spPr bwMode="auto">
            <a:xfrm>
              <a:off x="7807325" y="3181350"/>
              <a:ext cx="606425" cy="185738"/>
            </a:xfrm>
            <a:prstGeom prst="wedgeRoundRectCallout">
              <a:avLst>
                <a:gd name="adj1" fmla="val -25000"/>
                <a:gd name="adj2" fmla="val 94444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700">
                  <a:solidFill>
                    <a:srgbClr val="000000"/>
                  </a:solidFill>
                  <a:latin typeface="Times New Roman" charset="0"/>
                </a:rPr>
                <a:t>Lake Erie</a:t>
              </a:r>
            </a:p>
          </p:txBody>
        </p:sp>
        <p:sp>
          <p:nvSpPr>
            <p:cNvPr id="20487" name="AutoShape 6"/>
            <p:cNvSpPr>
              <a:spLocks noChangeArrowheads="1"/>
            </p:cNvSpPr>
            <p:nvPr/>
          </p:nvSpPr>
          <p:spPr bwMode="auto">
            <a:xfrm>
              <a:off x="6348413" y="3800475"/>
              <a:ext cx="669925" cy="307975"/>
            </a:xfrm>
            <a:prstGeom prst="wedgeRoundRectCallout">
              <a:avLst>
                <a:gd name="adj1" fmla="val 18560"/>
                <a:gd name="adj2" fmla="val 90417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just" eaLnBrk="0" hangingPunct="0"/>
              <a:r>
                <a:rPr lang="en-US" sz="700"/>
                <a:t>Downtown Toledo</a:t>
              </a:r>
            </a:p>
          </p:txBody>
        </p:sp>
        <p:sp>
          <p:nvSpPr>
            <p:cNvPr id="20488" name="AutoShape 7"/>
            <p:cNvSpPr>
              <a:spLocks noChangeArrowheads="1"/>
            </p:cNvSpPr>
            <p:nvPr/>
          </p:nvSpPr>
          <p:spPr bwMode="auto">
            <a:xfrm>
              <a:off x="5029200" y="3389313"/>
              <a:ext cx="669925" cy="309563"/>
            </a:xfrm>
            <a:prstGeom prst="wedgeRoundRectCallout">
              <a:avLst>
                <a:gd name="adj1" fmla="val 14449"/>
                <a:gd name="adj2" fmla="val 83477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just" eaLnBrk="0" hangingPunct="0"/>
              <a:r>
                <a:rPr lang="en-US" sz="800">
                  <a:latin typeface="Times New Roman" charset="0"/>
                </a:rPr>
                <a:t>Wildwood Park</a:t>
              </a:r>
            </a:p>
          </p:txBody>
        </p:sp>
        <p:sp>
          <p:nvSpPr>
            <p:cNvPr id="20489" name="AutoShape 10"/>
            <p:cNvSpPr>
              <a:spLocks noChangeArrowheads="1"/>
            </p:cNvSpPr>
            <p:nvPr/>
          </p:nvSpPr>
          <p:spPr bwMode="auto">
            <a:xfrm>
              <a:off x="8032750" y="5262563"/>
              <a:ext cx="425450" cy="185738"/>
            </a:xfrm>
            <a:prstGeom prst="wedgeRoundRectCallout">
              <a:avLst>
                <a:gd name="adj1" fmla="val 21569"/>
                <a:gd name="adj2" fmla="val 123912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600">
                  <a:solidFill>
                    <a:srgbClr val="000000"/>
                  </a:solidFill>
                  <a:latin typeface="Times New Roman" charset="0"/>
                </a:rPr>
                <a:t>Cloud</a:t>
              </a:r>
            </a:p>
          </p:txBody>
        </p:sp>
        <p:sp>
          <p:nvSpPr>
            <p:cNvPr id="20490" name="AutoShape 11"/>
            <p:cNvSpPr>
              <a:spLocks noChangeArrowheads="1"/>
            </p:cNvSpPr>
            <p:nvPr/>
          </p:nvSpPr>
          <p:spPr bwMode="auto">
            <a:xfrm>
              <a:off x="6167438" y="5345113"/>
              <a:ext cx="546100" cy="307975"/>
            </a:xfrm>
            <a:prstGeom prst="wedgeRoundRectCallout">
              <a:avLst>
                <a:gd name="adj1" fmla="val -26852"/>
                <a:gd name="adj2" fmla="val -108750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just" eaLnBrk="0" hangingPunct="0"/>
              <a:r>
                <a:rPr lang="en-US" sz="600"/>
                <a:t>Maumee River</a:t>
              </a:r>
            </a:p>
          </p:txBody>
        </p:sp>
        <p:sp>
          <p:nvSpPr>
            <p:cNvPr id="20491" name="AutoShape 12"/>
            <p:cNvSpPr>
              <a:spLocks noChangeArrowheads="1"/>
            </p:cNvSpPr>
            <p:nvPr/>
          </p:nvSpPr>
          <p:spPr bwMode="auto">
            <a:xfrm>
              <a:off x="5680075" y="3243263"/>
              <a:ext cx="608013" cy="185738"/>
            </a:xfrm>
            <a:prstGeom prst="wedgeRoundRectCallout">
              <a:avLst>
                <a:gd name="adj1" fmla="val -26875"/>
                <a:gd name="adj2" fmla="val 211111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900">
                  <a:solidFill>
                    <a:srgbClr val="000000"/>
                  </a:solidFill>
                  <a:latin typeface="Times New Roman" charset="0"/>
                </a:rPr>
                <a:t>A Mall</a:t>
              </a: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495800" y="2743200"/>
              <a:ext cx="600075" cy="904461"/>
              <a:chOff x="2592" y="1392"/>
              <a:chExt cx="432" cy="672"/>
            </a:xfrm>
          </p:grpSpPr>
          <p:sp>
            <p:nvSpPr>
              <p:cNvPr id="20501" name="Rectangle 15"/>
              <p:cNvSpPr>
                <a:spLocks noChangeArrowheads="1"/>
              </p:cNvSpPr>
              <p:nvPr/>
            </p:nvSpPr>
            <p:spPr bwMode="auto">
              <a:xfrm>
                <a:off x="2592" y="1488"/>
                <a:ext cx="336" cy="57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2" name="Rectangle 8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87" cy="368"/>
              </a:xfrm>
              <a:prstGeom prst="rect">
                <a:avLst/>
              </a:prstGeom>
              <a:gradFill rotWithShape="0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3" name="Text Box 9"/>
              <p:cNvSpPr txBox="1">
                <a:spLocks noChangeArrowheads="1"/>
              </p:cNvSpPr>
              <p:nvPr/>
            </p:nvSpPr>
            <p:spPr bwMode="auto">
              <a:xfrm>
                <a:off x="2640" y="1392"/>
                <a:ext cx="384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endParaRPr lang="en-US" sz="900">
                  <a:solidFill>
                    <a:srgbClr val="000000"/>
                  </a:solidFill>
                  <a:latin typeface="Times New Roman" charset="0"/>
                </a:endParaRPr>
              </a:p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Times New Roman" charset="0"/>
                  </a:rPr>
                  <a:t>40 C</a:t>
                </a:r>
              </a:p>
              <a:p>
                <a:pPr eaLnBrk="0" hangingPunct="0"/>
                <a:endParaRPr lang="en-US" sz="1000">
                  <a:solidFill>
                    <a:srgbClr val="000000"/>
                  </a:solidFill>
                  <a:latin typeface="Times New Roman" charset="0"/>
                </a:endParaRPr>
              </a:p>
              <a:p>
                <a:pPr eaLnBrk="0" hangingPunct="0"/>
                <a:endParaRPr lang="en-US" sz="1000">
                  <a:solidFill>
                    <a:srgbClr val="000000"/>
                  </a:solidFill>
                  <a:latin typeface="Times New Roman" charset="0"/>
                </a:endParaRPr>
              </a:p>
              <a:p>
                <a:pPr eaLnBrk="0" hangingPunct="0"/>
                <a:endParaRPr lang="en-US" sz="1000">
                  <a:solidFill>
                    <a:srgbClr val="000000"/>
                  </a:solidFill>
                  <a:latin typeface="Times New Roman" charset="0"/>
                </a:endParaRPr>
              </a:p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Times New Roman" charset="0"/>
                  </a:rPr>
                  <a:t>20 C</a:t>
                </a:r>
              </a:p>
            </p:txBody>
          </p:sp>
        </p:grpSp>
        <p:sp>
          <p:nvSpPr>
            <p:cNvPr id="20493" name="AutoShape 20"/>
            <p:cNvSpPr>
              <a:spLocks noChangeArrowheads="1"/>
            </p:cNvSpPr>
            <p:nvPr/>
          </p:nvSpPr>
          <p:spPr bwMode="auto">
            <a:xfrm>
              <a:off x="7696200" y="4495800"/>
              <a:ext cx="685800" cy="228600"/>
            </a:xfrm>
            <a:prstGeom prst="wedgeRoundRectCallout">
              <a:avLst>
                <a:gd name="adj1" fmla="val 5787"/>
                <a:gd name="adj2" fmla="val 125000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just" eaLnBrk="0" hangingPunct="0"/>
              <a:r>
                <a:rPr lang="en-US" sz="700"/>
                <a:t>Farm Field</a:t>
              </a:r>
            </a:p>
          </p:txBody>
        </p:sp>
        <p:sp>
          <p:nvSpPr>
            <p:cNvPr id="20494" name="AutoShape 7"/>
            <p:cNvSpPr>
              <a:spLocks noChangeArrowheads="1"/>
            </p:cNvSpPr>
            <p:nvPr/>
          </p:nvSpPr>
          <p:spPr bwMode="auto">
            <a:xfrm>
              <a:off x="1066800" y="3429000"/>
              <a:ext cx="669925" cy="309563"/>
            </a:xfrm>
            <a:prstGeom prst="wedgeRoundRectCallout">
              <a:avLst>
                <a:gd name="adj1" fmla="val 14449"/>
                <a:gd name="adj2" fmla="val 83477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just" eaLnBrk="0" hangingPunct="0"/>
              <a:r>
                <a:rPr lang="en-US" sz="800">
                  <a:latin typeface="Times New Roman" charset="0"/>
                </a:rPr>
                <a:t>Wildwood Park</a:t>
              </a:r>
            </a:p>
          </p:txBody>
        </p:sp>
        <p:sp>
          <p:nvSpPr>
            <p:cNvPr id="20495" name="AutoShape 12"/>
            <p:cNvSpPr>
              <a:spLocks noChangeArrowheads="1"/>
            </p:cNvSpPr>
            <p:nvPr/>
          </p:nvSpPr>
          <p:spPr bwMode="auto">
            <a:xfrm>
              <a:off x="1600200" y="3352800"/>
              <a:ext cx="608013" cy="185738"/>
            </a:xfrm>
            <a:prstGeom prst="wedgeRoundRectCallout">
              <a:avLst>
                <a:gd name="adj1" fmla="val -26875"/>
                <a:gd name="adj2" fmla="val 211111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900">
                  <a:solidFill>
                    <a:srgbClr val="000000"/>
                  </a:solidFill>
                  <a:latin typeface="Times New Roman" charset="0"/>
                </a:rPr>
                <a:t>A Mall</a:t>
              </a:r>
            </a:p>
          </p:txBody>
        </p:sp>
        <p:sp>
          <p:nvSpPr>
            <p:cNvPr id="20496" name="AutoShape 6"/>
            <p:cNvSpPr>
              <a:spLocks noChangeArrowheads="1"/>
            </p:cNvSpPr>
            <p:nvPr/>
          </p:nvSpPr>
          <p:spPr bwMode="auto">
            <a:xfrm>
              <a:off x="2362200" y="3962400"/>
              <a:ext cx="669925" cy="307975"/>
            </a:xfrm>
            <a:prstGeom prst="wedgeRoundRectCallout">
              <a:avLst>
                <a:gd name="adj1" fmla="val 18560"/>
                <a:gd name="adj2" fmla="val 90417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just" eaLnBrk="0" hangingPunct="0"/>
              <a:r>
                <a:rPr lang="en-US" sz="700"/>
                <a:t>Downtown Toledo</a:t>
              </a:r>
            </a:p>
          </p:txBody>
        </p:sp>
        <p:sp>
          <p:nvSpPr>
            <p:cNvPr id="20497" name="AutoShape 5"/>
            <p:cNvSpPr>
              <a:spLocks noChangeArrowheads="1"/>
            </p:cNvSpPr>
            <p:nvPr/>
          </p:nvSpPr>
          <p:spPr bwMode="auto">
            <a:xfrm>
              <a:off x="3657600" y="3200400"/>
              <a:ext cx="606425" cy="185738"/>
            </a:xfrm>
            <a:prstGeom prst="wedgeRoundRectCallout">
              <a:avLst>
                <a:gd name="adj1" fmla="val -25000"/>
                <a:gd name="adj2" fmla="val 94444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700">
                  <a:solidFill>
                    <a:srgbClr val="000000"/>
                  </a:solidFill>
                  <a:latin typeface="Times New Roman" charset="0"/>
                </a:rPr>
                <a:t>Lake Erie</a:t>
              </a:r>
            </a:p>
          </p:txBody>
        </p:sp>
        <p:sp>
          <p:nvSpPr>
            <p:cNvPr id="20498" name="AutoShape 11"/>
            <p:cNvSpPr>
              <a:spLocks noChangeArrowheads="1"/>
            </p:cNvSpPr>
            <p:nvPr/>
          </p:nvSpPr>
          <p:spPr bwMode="auto">
            <a:xfrm>
              <a:off x="2133600" y="5410200"/>
              <a:ext cx="546100" cy="307975"/>
            </a:xfrm>
            <a:prstGeom prst="wedgeRoundRectCallout">
              <a:avLst>
                <a:gd name="adj1" fmla="val -26852"/>
                <a:gd name="adj2" fmla="val -108750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just" eaLnBrk="0" hangingPunct="0"/>
              <a:r>
                <a:rPr lang="en-US" sz="600"/>
                <a:t>Maumee River</a:t>
              </a:r>
            </a:p>
          </p:txBody>
        </p:sp>
        <p:sp>
          <p:nvSpPr>
            <p:cNvPr id="20499" name="AutoShape 10"/>
            <p:cNvSpPr>
              <a:spLocks noChangeArrowheads="1"/>
            </p:cNvSpPr>
            <p:nvPr/>
          </p:nvSpPr>
          <p:spPr bwMode="auto">
            <a:xfrm>
              <a:off x="3886200" y="5334000"/>
              <a:ext cx="425450" cy="185738"/>
            </a:xfrm>
            <a:prstGeom prst="wedgeRoundRectCallout">
              <a:avLst>
                <a:gd name="adj1" fmla="val 21569"/>
                <a:gd name="adj2" fmla="val 123912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600">
                  <a:solidFill>
                    <a:srgbClr val="000000"/>
                  </a:solidFill>
                  <a:latin typeface="Times New Roman" charset="0"/>
                </a:rPr>
                <a:t>Cloud</a:t>
              </a:r>
            </a:p>
          </p:txBody>
        </p:sp>
        <p:sp>
          <p:nvSpPr>
            <p:cNvPr id="20500" name="AutoShape 20"/>
            <p:cNvSpPr>
              <a:spLocks noChangeArrowheads="1"/>
            </p:cNvSpPr>
            <p:nvPr/>
          </p:nvSpPr>
          <p:spPr bwMode="auto">
            <a:xfrm>
              <a:off x="3657600" y="4648200"/>
              <a:ext cx="685800" cy="228600"/>
            </a:xfrm>
            <a:prstGeom prst="wedgeRoundRectCallout">
              <a:avLst>
                <a:gd name="adj1" fmla="val 5787"/>
                <a:gd name="adj2" fmla="val 125000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just" eaLnBrk="0" hangingPunct="0"/>
              <a:r>
                <a:rPr lang="en-US" sz="700"/>
                <a:t>Farm Field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291</Words>
  <Application>Microsoft Office PowerPoint</Application>
  <PresentationFormat>On-screen Show (4:3)</PresentationFormat>
  <Paragraphs>75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Surface Temperature and Soil Moisture </vt:lpstr>
      <vt:lpstr>PowerPoint Presentation</vt:lpstr>
      <vt:lpstr>Everything emits electromagnetic energy given their temperature </vt:lpstr>
      <vt:lpstr>Satellites and students observe surface temperature in similar ways.   </vt:lpstr>
      <vt:lpstr>PowerPoint Presentation</vt:lpstr>
      <vt:lpstr>EM Spectrum</vt:lpstr>
      <vt:lpstr>PowerPoint Presentation</vt:lpstr>
      <vt:lpstr>How accurate are estimations of surface temperature from satellites? </vt:lpstr>
      <vt:lpstr>PowerPoint Presentation</vt:lpstr>
      <vt:lpstr>10/19/2003 Landsat Thermal</vt:lpstr>
      <vt:lpstr>PowerPoint Presentation</vt:lpstr>
      <vt:lpstr>PowerPoint Presentation</vt:lpstr>
      <vt:lpstr>PowerPoint Presentation</vt:lpstr>
      <vt:lpstr>PowerPoint Presentation</vt:lpstr>
      <vt:lpstr>Masters Project: Detection of Urban Heat Islands in the Great Lakes Region with GLOBE Student Surface Temperature Measurements</vt:lpstr>
      <vt:lpstr>Soil Temperature</vt:lpstr>
      <vt:lpstr>Soil Temperature: how depth affects it</vt:lpstr>
      <vt:lpstr>Changes in soil temperature down to 100 cm</vt:lpstr>
    </vt:vector>
  </TitlesOfParts>
  <Company>University of Toledo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Czajkowski</dc:creator>
  <cp:lastModifiedBy>Weaver, Kristen L. (GSFC-6170)[USRA]</cp:lastModifiedBy>
  <cp:revision>42</cp:revision>
  <dcterms:created xsi:type="dcterms:W3CDTF">2016-04-06T20:58:39Z</dcterms:created>
  <dcterms:modified xsi:type="dcterms:W3CDTF">2016-04-11T15:59:35Z</dcterms:modified>
</cp:coreProperties>
</file>