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88"/>
  </p:sldMasterIdLst>
  <p:sldIdLst>
    <p:sldId id="257" r:id="rId89"/>
    <p:sldId id="256" r:id="rId90"/>
    <p:sldId id="290" r:id="rId91"/>
    <p:sldId id="259" r:id="rId92"/>
    <p:sldId id="262" r:id="rId93"/>
    <p:sldId id="268" r:id="rId94"/>
    <p:sldId id="260" r:id="rId95"/>
    <p:sldId id="258" r:id="rId96"/>
    <p:sldId id="263" r:id="rId97"/>
    <p:sldId id="264" r:id="rId98"/>
    <p:sldId id="273" r:id="rId99"/>
    <p:sldId id="261" r:id="rId100"/>
    <p:sldId id="265" r:id="rId101"/>
    <p:sldId id="266" r:id="rId102"/>
    <p:sldId id="267" r:id="rId103"/>
    <p:sldId id="269" r:id="rId104"/>
    <p:sldId id="270" r:id="rId105"/>
    <p:sldId id="271" r:id="rId106"/>
    <p:sldId id="272" r:id="rId107"/>
    <p:sldId id="274" r:id="rId108"/>
    <p:sldId id="275" r:id="rId109"/>
    <p:sldId id="276" r:id="rId110"/>
    <p:sldId id="277" r:id="rId111"/>
    <p:sldId id="278" r:id="rId112"/>
    <p:sldId id="279" r:id="rId113"/>
    <p:sldId id="280" r:id="rId114"/>
    <p:sldId id="281" r:id="rId115"/>
    <p:sldId id="282" r:id="rId116"/>
    <p:sldId id="284" r:id="rId117"/>
    <p:sldId id="283" r:id="rId118"/>
    <p:sldId id="285" r:id="rId119"/>
    <p:sldId id="286" r:id="rId120"/>
    <p:sldId id="287" r:id="rId121"/>
    <p:sldId id="288" r:id="rId122"/>
    <p:sldId id="289" r:id="rId1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29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slide" Target="slides/slide1.xml"/><Relationship Id="rId112" Type="http://schemas.openxmlformats.org/officeDocument/2006/relationships/slide" Target="slides/slide24.xml"/><Relationship Id="rId16" Type="http://schemas.openxmlformats.org/officeDocument/2006/relationships/customXml" Target="../customXml/item16.xml"/><Relationship Id="rId107" Type="http://schemas.openxmlformats.org/officeDocument/2006/relationships/slide" Target="slides/slide19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14.xml"/><Relationship Id="rId123" Type="http://schemas.openxmlformats.org/officeDocument/2006/relationships/slide" Target="slides/slide35.xml"/><Relationship Id="rId5" Type="http://schemas.openxmlformats.org/officeDocument/2006/relationships/customXml" Target="../customXml/item5.xml"/><Relationship Id="rId90" Type="http://schemas.openxmlformats.org/officeDocument/2006/relationships/slide" Target="slides/slide2.xml"/><Relationship Id="rId95" Type="http://schemas.openxmlformats.org/officeDocument/2006/relationships/slide" Target="slides/slide7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12.xml"/><Relationship Id="rId105" Type="http://schemas.openxmlformats.org/officeDocument/2006/relationships/slide" Target="slides/slide17.xml"/><Relationship Id="rId113" Type="http://schemas.openxmlformats.org/officeDocument/2006/relationships/slide" Target="slides/slide25.xml"/><Relationship Id="rId118" Type="http://schemas.openxmlformats.org/officeDocument/2006/relationships/slide" Target="slides/slide30.xml"/><Relationship Id="rId126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slide" Target="slides/slide5.xml"/><Relationship Id="rId98" Type="http://schemas.openxmlformats.org/officeDocument/2006/relationships/slide" Target="slides/slide10.xml"/><Relationship Id="rId121" Type="http://schemas.openxmlformats.org/officeDocument/2006/relationships/slide" Target="slides/slide33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15.xml"/><Relationship Id="rId108" Type="http://schemas.openxmlformats.org/officeDocument/2006/relationships/slide" Target="slides/slide20.xml"/><Relationship Id="rId116" Type="http://schemas.openxmlformats.org/officeDocument/2006/relationships/slide" Target="slides/slide28.xml"/><Relationship Id="rId124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slideMaster" Target="slideMasters/slideMaster1.xml"/><Relationship Id="rId91" Type="http://schemas.openxmlformats.org/officeDocument/2006/relationships/slide" Target="slides/slide3.xml"/><Relationship Id="rId96" Type="http://schemas.openxmlformats.org/officeDocument/2006/relationships/slide" Target="slides/slide8.xml"/><Relationship Id="rId111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18.xml"/><Relationship Id="rId114" Type="http://schemas.openxmlformats.org/officeDocument/2006/relationships/slide" Target="slides/slide26.xml"/><Relationship Id="rId119" Type="http://schemas.openxmlformats.org/officeDocument/2006/relationships/slide" Target="slides/slide31.xml"/><Relationship Id="rId127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slide" Target="slides/slide6.xml"/><Relationship Id="rId99" Type="http://schemas.openxmlformats.org/officeDocument/2006/relationships/slide" Target="slides/slide11.xml"/><Relationship Id="rId101" Type="http://schemas.openxmlformats.org/officeDocument/2006/relationships/slide" Target="slides/slide13.xml"/><Relationship Id="rId122" Type="http://schemas.openxmlformats.org/officeDocument/2006/relationships/slide" Target="slides/slide3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21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9.xml"/><Relationship Id="rId104" Type="http://schemas.openxmlformats.org/officeDocument/2006/relationships/slide" Target="slides/slide16.xml"/><Relationship Id="rId120" Type="http://schemas.openxmlformats.org/officeDocument/2006/relationships/slide" Target="slides/slide32.xml"/><Relationship Id="rId125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22.xml"/><Relationship Id="rId115" Type="http://schemas.openxmlformats.org/officeDocument/2006/relationships/slide" Target="slides/slide2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9E97-0BB6-4066-9ADA-CF907BFD5B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7095-C208-4014-85A7-4E5854784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3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9E97-0BB6-4066-9ADA-CF907BFD5B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7095-C208-4014-85A7-4E5854784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9E97-0BB6-4066-9ADA-CF907BFD5B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7095-C208-4014-85A7-4E5854784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0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9E97-0BB6-4066-9ADA-CF907BFD5B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7095-C208-4014-85A7-4E5854784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4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9E97-0BB6-4066-9ADA-CF907BFD5B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7095-C208-4014-85A7-4E5854784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2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9E97-0BB6-4066-9ADA-CF907BFD5B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7095-C208-4014-85A7-4E5854784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5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9E97-0BB6-4066-9ADA-CF907BFD5B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7095-C208-4014-85A7-4E5854784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3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9E97-0BB6-4066-9ADA-CF907BFD5B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7095-C208-4014-85A7-4E5854784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8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9E97-0BB6-4066-9ADA-CF907BFD5B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7095-C208-4014-85A7-4E5854784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5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9E97-0BB6-4066-9ADA-CF907BFD5B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7095-C208-4014-85A7-4E5854784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3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9E97-0BB6-4066-9ADA-CF907BFD5B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7095-C208-4014-85A7-4E5854784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59E97-0BB6-4066-9ADA-CF907BFD5B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37095-C208-4014-85A7-4E5854784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40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esrl.noaa.gov/gmd/grad/solcal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GLOBE Protocols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Surface Temperatures</a:t>
            </a:r>
          </a:p>
          <a:p>
            <a:pPr marL="0" indent="0" algn="ctr">
              <a:buNone/>
            </a:pPr>
            <a:r>
              <a:rPr lang="en-US" sz="4000" b="1" dirty="0" smtClean="0"/>
              <a:t>Soil Temperatures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6179128" cy="308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Contrail Coverage</a:t>
            </a:r>
            <a:endParaRPr lang="en-US" sz="54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229600" cy="28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83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Data Entry App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App enables data to be collected on a tablet and transmitted to the website with </a:t>
            </a:r>
            <a:r>
              <a:rPr lang="en-US" sz="3600" b="1" dirty="0" err="1" smtClean="0"/>
              <a:t>WiFi</a:t>
            </a:r>
            <a:r>
              <a:rPr lang="en-US" sz="3600" b="1" dirty="0" smtClean="0"/>
              <a:t> connection.</a:t>
            </a:r>
          </a:p>
          <a:p>
            <a:pPr marL="0" indent="0">
              <a:buNone/>
            </a:pPr>
            <a:endParaRPr lang="en-US" sz="3600" b="1" dirty="0" smtClean="0"/>
          </a:p>
          <a:p>
            <a:r>
              <a:rPr lang="en-US" sz="3600" b="1" dirty="0" smtClean="0"/>
              <a:t>App is available for Android and Apple devices.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870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</a:rPr>
              <a:t>HHS Observation Sites </a:t>
            </a:r>
            <a:endParaRPr lang="en-US" sz="4800" b="1" dirty="0">
              <a:solidFill>
                <a:srgbClr val="0066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4475018" cy="29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989902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2931" y="2207567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Atm</a:t>
            </a:r>
            <a:r>
              <a:rPr lang="en-US" sz="2400" b="1" dirty="0" smtClean="0"/>
              <a:t> Site 2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2235275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Atm</a:t>
            </a:r>
            <a:r>
              <a:rPr lang="en-US" sz="2400" b="1" dirty="0" smtClean="0"/>
              <a:t> Site 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99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HHS Observation Sites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3619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803312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Atm</a:t>
            </a:r>
            <a:r>
              <a:rPr lang="en-US" sz="2400" b="1" dirty="0" smtClean="0"/>
              <a:t> Site 50</a:t>
            </a:r>
            <a:endParaRPr lang="en-US" sz="24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341177"/>
            <a:ext cx="3714750" cy="308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2893367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Atm</a:t>
            </a:r>
            <a:r>
              <a:rPr lang="en-US" sz="2400" b="1" dirty="0" smtClean="0"/>
              <a:t> Site 52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396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HHS Observation Sites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810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9528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8304" y="255779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Atm</a:t>
            </a:r>
            <a:r>
              <a:rPr lang="en-US" sz="2800" b="1" dirty="0" smtClean="0"/>
              <a:t> 407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64213" y="2557790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Atm</a:t>
            </a:r>
            <a:r>
              <a:rPr lang="en-US" sz="2800" b="1" dirty="0" smtClean="0"/>
              <a:t> 93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109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HHS-Surface Temperature   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Participate in Dr. C’s Surface Temperature Field Campaign.</a:t>
            </a:r>
          </a:p>
          <a:p>
            <a:endParaRPr lang="en-US" sz="3600" b="1" dirty="0"/>
          </a:p>
          <a:p>
            <a:r>
              <a:rPr lang="en-US" sz="3600" b="1" dirty="0" smtClean="0"/>
              <a:t>Collect data 6 hours each day school is in session. </a:t>
            </a:r>
          </a:p>
          <a:p>
            <a:endParaRPr lang="en-US" sz="36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68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HHS- Projects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Ideal</a:t>
            </a:r>
            <a:r>
              <a:rPr lang="en-US" sz="3600" b="1" dirty="0"/>
              <a:t> </a:t>
            </a:r>
            <a:r>
              <a:rPr lang="en-US" sz="3600" b="1" dirty="0" smtClean="0"/>
              <a:t>protocol for science projects.</a:t>
            </a:r>
          </a:p>
          <a:p>
            <a:pPr marL="0" indent="0">
              <a:buNone/>
            </a:pPr>
            <a:r>
              <a:rPr lang="en-US" sz="3600" b="1" dirty="0" smtClean="0"/>
              <a:t>   - Comparison of surface 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temperatures from year to year.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- Comparison of one surface to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another.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- How aerosols affect surface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temperatures.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</a:t>
            </a:r>
            <a:endParaRPr lang="en-US" sz="3600" b="1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36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Elementary GLOBE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Inquiry-based learning.</a:t>
            </a:r>
          </a:p>
          <a:p>
            <a:endParaRPr lang="en-US" sz="3600" b="1" dirty="0"/>
          </a:p>
          <a:p>
            <a:r>
              <a:rPr lang="en-US" sz="3600" b="1" dirty="0" smtClean="0"/>
              <a:t>Project-based learning.</a:t>
            </a:r>
          </a:p>
          <a:p>
            <a:endParaRPr lang="en-US" sz="3600" b="1" dirty="0"/>
          </a:p>
          <a:p>
            <a:r>
              <a:rPr lang="en-US" sz="3600" b="1" dirty="0" smtClean="0"/>
              <a:t>Collaboration between elementary and high school students.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191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GLOBE Day</a:t>
            </a:r>
            <a:endParaRPr lang="en-US" sz="5400" b="1" dirty="0">
              <a:solidFill>
                <a:srgbClr val="0066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17" y="3962400"/>
            <a:ext cx="3291417" cy="24685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1390126" cy="88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927" y="371097"/>
            <a:ext cx="1066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4114800"/>
            <a:ext cx="3664527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458" y="1675345"/>
            <a:ext cx="79608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High school students work with elementary </a:t>
            </a:r>
          </a:p>
          <a:p>
            <a:r>
              <a:rPr lang="en-US" sz="2800" b="1" dirty="0"/>
              <a:t>s</a:t>
            </a:r>
            <a:r>
              <a:rPr lang="en-US" sz="2800" b="1" dirty="0" smtClean="0"/>
              <a:t>tudents collecting surface temperature data </a:t>
            </a:r>
          </a:p>
          <a:p>
            <a:r>
              <a:rPr lang="en-US" sz="2800" b="1" dirty="0"/>
              <a:t>a</a:t>
            </a:r>
            <a:r>
              <a:rPr lang="en-US" sz="2800" b="1" dirty="0" smtClean="0"/>
              <a:t>nd entering it in the training </a:t>
            </a:r>
            <a:r>
              <a:rPr lang="en-US" sz="2800" b="1" smtClean="0"/>
              <a:t>data site.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571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</a:rPr>
              <a:t>Soil Temperatures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 smtClean="0"/>
              <a:t>Determine</a:t>
            </a:r>
            <a:r>
              <a:rPr lang="en-US" dirty="0" smtClean="0"/>
              <a:t> </a:t>
            </a:r>
            <a:r>
              <a:rPr lang="en-US" b="1" dirty="0" smtClean="0"/>
              <a:t>when seeds sprout.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Affect </a:t>
            </a:r>
            <a:r>
              <a:rPr lang="en-US" b="1" dirty="0" err="1" smtClean="0"/>
              <a:t>Budbursts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Affect plant growth.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Decomposition of organic waste.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Affect climate.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85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</a:rPr>
              <a:t>Site Definition</a:t>
            </a:r>
            <a:endParaRPr lang="en-US" sz="4800" b="1" dirty="0">
              <a:solidFill>
                <a:srgbClr val="00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Surface temperature sites must be defined using the site definition form</a:t>
            </a:r>
          </a:p>
          <a:p>
            <a:endParaRPr lang="en-US" sz="3600" b="1" dirty="0"/>
          </a:p>
          <a:p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391399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5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</a:rPr>
              <a:t>Data Collection</a:t>
            </a:r>
            <a:endParaRPr lang="en-US" sz="48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Temperatures may be collected using digital or dial thermometers.</a:t>
            </a:r>
          </a:p>
          <a:p>
            <a:pPr>
              <a:lnSpc>
                <a:spcPct val="110000"/>
              </a:lnSpc>
            </a:pPr>
            <a:endParaRPr lang="en-US" b="1" dirty="0" smtClean="0"/>
          </a:p>
          <a:p>
            <a:pPr>
              <a:lnSpc>
                <a:spcPct val="110000"/>
              </a:lnSpc>
            </a:pPr>
            <a:r>
              <a:rPr lang="en-US" b="1" dirty="0" smtClean="0"/>
              <a:t>Data is collected at a defined atmospheric or soil moisture site. 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r>
              <a:rPr lang="en-US" b="1" dirty="0" smtClean="0"/>
              <a:t>Digital thermometers enable multi-day minimum/maximum observations.</a:t>
            </a:r>
          </a:p>
        </p:txBody>
      </p:sp>
    </p:spTree>
    <p:extLst>
      <p:ext uri="{BB962C8B-B14F-4D97-AF65-F5344CB8AC3E}">
        <p14:creationId xmlns:p14="http://schemas.microsoft.com/office/powerpoint/2010/main" val="7519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6600"/>
                </a:solidFill>
              </a:rPr>
              <a:t>  Dial Thermometers</a:t>
            </a:r>
            <a:endParaRPr lang="en-US" sz="48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Data is collected at the 5 and 10 centimeter soil depths.</a:t>
            </a:r>
          </a:p>
          <a:p>
            <a:r>
              <a:rPr lang="en-US" b="1" dirty="0" smtClean="0"/>
              <a:t>Wooden block spacers are used to ensure correct measurement depth.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637" y="3886200"/>
            <a:ext cx="65627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1800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8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</a:rPr>
              <a:t>Daily/Weekly Observation</a:t>
            </a:r>
            <a:endParaRPr lang="en-US" sz="48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Temperatures may be collected daily or weekly.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678179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Diurnal Cycle Measurements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Every 3 months, measurements are taken 5 times per day, 1-2 hours apart for 2 days. 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20065"/>
            <a:ext cx="7162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2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Digital Thermometers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Observations are made at the 10 and 50 centimeter depths and reported on a soil investigation sheet</a:t>
            </a:r>
          </a:p>
          <a:p>
            <a:endParaRPr lang="en-US" sz="3600" b="1" dirty="0"/>
          </a:p>
          <a:p>
            <a:r>
              <a:rPr lang="en-US" sz="3600" b="1" dirty="0" smtClean="0"/>
              <a:t>10 centimeter observations are collected and reported in the regular atmosphere data sheet.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166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Digital Multi-Day Thermometers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single thermometer  measures the minimum/maximum air temperature and soil temperature 10 cm down. </a:t>
            </a:r>
          </a:p>
          <a:p>
            <a:endParaRPr lang="en-US" b="1" dirty="0" smtClean="0"/>
          </a:p>
          <a:p>
            <a:r>
              <a:rPr lang="en-US" b="1" dirty="0" smtClean="0"/>
              <a:t>A second thermometer measures soil temperatures at the 5 and 50 cm depth.</a:t>
            </a:r>
          </a:p>
          <a:p>
            <a:endParaRPr lang="en-US" b="1" dirty="0" smtClean="0"/>
          </a:p>
          <a:p>
            <a:r>
              <a:rPr lang="en-US" b="1" dirty="0" smtClean="0"/>
              <a:t>Each stores data for up to 6 days.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87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Installation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Thermometers are mounted in the back of the instrument shelter. </a:t>
            </a:r>
          </a:p>
          <a:p>
            <a:endParaRPr lang="en-US" b="1" dirty="0"/>
          </a:p>
          <a:p>
            <a:r>
              <a:rPr lang="en-US" b="1" dirty="0" smtClean="0"/>
              <a:t>The air sensor must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not be in contact with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the shelter in any way.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9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</a:rPr>
              <a:t>Sensor Placement</a:t>
            </a:r>
            <a:endParaRPr lang="en-US" sz="4800" b="1" dirty="0">
              <a:solidFill>
                <a:srgbClr val="0066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left thermometer measures soil at the 5 and 50 cm depths, and the right one measures air and soil at 10 cm depth.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581400"/>
            <a:ext cx="36576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638550"/>
            <a:ext cx="40894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Sensor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 cable should be bundled in the shelter and attached to the shelter post to avoid mower and trimmer damage.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534697"/>
            <a:ext cx="3545417" cy="2544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534697"/>
            <a:ext cx="3428999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6600"/>
                </a:solidFill>
              </a:rPr>
              <a:t>T</a:t>
            </a:r>
            <a:r>
              <a:rPr lang="en-US" dirty="0" smtClean="0">
                <a:solidFill>
                  <a:srgbClr val="006600"/>
                </a:solidFill>
              </a:rPr>
              <a:t>he thermometer must be reset so data collection begins and ends within an hour of local solar noon.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6600"/>
                </a:solidFill>
                <a:hlinkClick r:id="rId2"/>
              </a:rPr>
              <a:t>NOAA Solar Calculator</a:t>
            </a:r>
            <a:endParaRPr lang="en-US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590800" cy="252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1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Site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site is described with information further down the site definition form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70675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2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Data Collection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Readings should be taken at least 5 minutes after your time of reset, as noted on the data sheet.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7607916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collected by pressing </a:t>
            </a:r>
            <a:r>
              <a:rPr lang="en-US" smtClean="0"/>
              <a:t>the air MIN </a:t>
            </a:r>
            <a:r>
              <a:rPr lang="en-US" dirty="0" smtClean="0"/>
              <a:t>and MAX buttons, starting with twice for Day 1 and then once for each day back, beginning with air temperature. 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7521407" cy="270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5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Temperature data at the 10 cm depth is recorded following the same procedure as in the air temperature.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532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for the 5 cm and 50 cm depths use the following data sheet.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7162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2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Observations are recorded using the same methods as in air temperature data.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146" y="3124200"/>
            <a:ext cx="6524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GLOBE Protocols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Rick Sharpe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Huntington High School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Huntington, WV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148" y="3886200"/>
            <a:ext cx="5486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6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Land Cover Sample Site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collected is compared to satellite data collected at the same time.</a:t>
            </a:r>
          </a:p>
          <a:p>
            <a:endParaRPr lang="en-US" dirty="0"/>
          </a:p>
          <a:p>
            <a:r>
              <a:rPr lang="en-US" dirty="0" smtClean="0"/>
              <a:t>Site must be over 90 m X 90 m with homogeneous cover.</a:t>
            </a:r>
          </a:p>
          <a:p>
            <a:endParaRPr lang="en-US" dirty="0"/>
          </a:p>
          <a:p>
            <a:r>
              <a:rPr lang="en-US" dirty="0" smtClean="0"/>
              <a:t>Data collection must be coordinated with satellite overpasses.</a:t>
            </a:r>
          </a:p>
        </p:txBody>
      </p:sp>
    </p:spTree>
    <p:extLst>
      <p:ext uri="{BB962C8B-B14F-4D97-AF65-F5344CB8AC3E}">
        <p14:creationId xmlns:p14="http://schemas.microsoft.com/office/powerpoint/2010/main" val="28998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Infrared Thermometers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Must be calibrated once a year using an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ice bath.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514475"/>
            <a:ext cx="5715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Infrared Thermometers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placed outside for 30-60 minutes prior to data collection to prevent thermal shock and incorrect readings.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May also be wrapped in the oven mitt modified as instructed in the Surface Temperature Protocols on the GLOBE website.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Data Collection</a:t>
            </a:r>
            <a:endParaRPr lang="en-US" sz="4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5735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8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Observations</a:t>
            </a:r>
            <a:endParaRPr lang="en-US" sz="5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590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6193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371600"/>
            <a:ext cx="87655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Nine separate observations are taken using </a:t>
            </a:r>
          </a:p>
          <a:p>
            <a:r>
              <a:rPr lang="en-US" sz="3200" b="1" dirty="0"/>
              <a:t>t</a:t>
            </a:r>
            <a:r>
              <a:rPr lang="en-US" sz="3200" b="1" dirty="0" smtClean="0"/>
              <a:t>he method below. Take 5-6 steps between</a:t>
            </a:r>
          </a:p>
          <a:p>
            <a:r>
              <a:rPr lang="en-US" sz="3200" b="1" dirty="0"/>
              <a:t>o</a:t>
            </a:r>
            <a:r>
              <a:rPr lang="en-US" sz="3200" b="1" dirty="0" smtClean="0"/>
              <a:t>bservations covering the entire site.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369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Coverage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8229600" cy="303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36483"/>
            <a:ext cx="8229600" cy="210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859B296-3A02-4ABE-8AE9-DA1FA3503DD7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0FFF833-68FD-42D6-BFBC-D31E68B6500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9151826-2EFD-4664-9A96-9C2C053CDA8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1A3632D3-7F8F-4C50-87E0-BF5E399947D8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4A43D94-F7B4-4540-A090-C528B1684D7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FA0F415A-7F94-4276-A69A-32F9FBAAF98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853F1C0-CC57-47E3-BFB2-0D1D24F1EBC3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19607759-40C7-4AB0-BD54-00A77896178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277E899E-9570-4608-930B-208B530B48B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A2241E7-58E4-490F-867F-02DF2EA09A3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1DD68D38-C7F1-4D40-8003-782A50A0F99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D0F9CB5-B2E0-4610-9B7F-A9BB7054C25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1D750DA2-BFDB-44B3-879F-04A789AB35A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EC96896-94CD-492D-B6CF-1ACE6314A16A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2278C524-73DF-426A-B9B5-BB8388C8DDCA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F5237CD1-A987-40E2-97DB-82E39BF7413A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AF3356C-BCA3-475A-BEC1-526F496988B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AAA2E706-AFB6-4C17-8E6E-32F8217CA821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77BE3777-B1F2-4BCD-B300-B9E1C457F029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EE859350-6E6E-49BA-B3A2-F37FE79E7DE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606426D1-1496-4388-AE3C-05AEECA843D8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0CC6F466-10EB-4BDA-A6F0-A2131227900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486130F-D07D-4927-9762-AAA8C5E466F4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04CA7AEA-DAC2-4714-ABF9-95A18DC5200A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D3B8DDDD-5A11-49CC-903D-A02804FCE915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E1304F82-E462-4E4A-84D4-B3FA4D0290B5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AC4BCB38-AA83-4AD1-91D2-A5C2F6A816B2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CBF310E-694E-429E-A48F-FBAB4452243D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2E42814E-0A72-4187-BBF2-D62A594B850D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DB4CBBE1-84BC-4B7B-8AD5-44F64144215F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B519F93A-7282-4CF8-A150-4BFC4F5973BA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77391167-7B4F-454D-BD3D-5104C437AB56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C39B32D8-6295-48FF-9446-C86BE24817F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EC73F5E-107D-4EC9-B2C5-284E0AF33E44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ADDFD3F7-9F18-4185-A584-6DB2CB32930A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2421EDF5-68E2-48F2-B096-402D45FC15DB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53B0A4B8-F11E-49F0-97AE-30BD2259AD7E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EFCCCCCF-1B4E-4ECB-9F67-AD0451023EDD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96F669A-5E1E-4B4C-8555-530627A4B87F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B8075121-AF63-4691-B15F-AEF61BCA7BCE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529FF695-FB1C-430E-A0A9-17EC1BB9BC62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CDF871A8-13C2-424F-95FF-E7FB341BB6E5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87E35E44-2FAB-43B8-A856-041C5E384553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C06D8228-69B3-48D5-9740-368D0D8F26B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42C0708-4A6E-45F5-9948-A578ACB5D794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A8646BB5-A910-4110-ACB9-40541C27B1A6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E2F81D0B-F15F-4CC0-A6D6-73C86E99FF1A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0DE4D565-FF72-47A1-A60D-4745093A7BD9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0D4569B8-6660-4EAE-AE0D-BAC9C139023E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C04FE7C9-B9C7-4585-838F-DF8154E3BF1D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06C5DE73-B159-4BF2-A023-99DDEEA95970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189CFB53-33A9-46B6-9716-98BD87AB569C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C03CF7F8-105D-446F-9D6C-1B9550673426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5CCCB6E1-EE91-4C85-ADA1-7BD8A18014DB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B2CC9210-0D60-417C-BDD4-6AC7EB64422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D7E1C62-6D08-4D98-97EF-D1B2F72781E7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588A9E5F-A57C-4545-8303-00F1F24288FE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0DF8A9A8-78DA-4F49-AB75-4128C6F44A96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CB127BC9-27D8-47F9-A1B3-4CDF4C9CBD24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4C9A3CF3-1FE2-44BD-B270-759DF99EBC54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04116595-F4E8-4631-9536-D94A0C5E86C3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DDA95A5F-8711-4680-92E2-E0973AA7BAA9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5176825D-2CB9-4E4F-9F6C-C8EBD055B311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E1B97502-14DC-4A10-9DAF-BEA25F930571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0C2BF048-F113-4D79-B9E5-EEB887D5BABB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56870A41-4111-4995-9F25-EC07AD4BA05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C79AB4E-9ADE-45C8-9FAE-68B29F4BD205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FF76C185-9081-4D3D-8690-9D353F237554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0B79E2E4-842E-4F27-8CA2-8EFD61FBD9B3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894194BB-7258-46B7-AB15-FB58031C7229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497580DE-AE6D-4AF9-B80B-4DA222B51EB9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62815156-2BB8-44AB-BC24-C8A355540B69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8C65ABB4-733A-4D14-940F-7789BCA8B3D8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18B5A2BC-4EE0-47A2-810F-DC8840331392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B176BCBC-FE9A-4FDB-AE78-88CDB11B6561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807C4660-9A90-403F-8695-5CC332F95372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EDDFD680-5CBF-4904-AA15-BE855C2FF5F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90A3FCD-A855-4954-898C-AA80BC6491B4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D677AD5A-5EDF-4A6E-8ABB-29ABC0D96DDD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36687B36-C674-4B7F-965E-66B56F21E7B7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4F507E55-CC3A-467F-8B9B-6F62EC229653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D1661BC1-D8F6-438C-BEEC-89AE54E15A48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EB3CB51C-F95D-4B9E-8F2E-229560D78015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5CA48FB9-A4A6-4503-A680-EEB52902D0B1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4339FEC4-98C6-4772-AE42-5CD94038BBA5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7899AA11-73FD-4E4E-B112-1788F7E8188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1B52978-4D97-4C1E-83BD-5B08A0E3D24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3685</TotalTime>
  <Words>724</Words>
  <Application>Microsoft Office PowerPoint</Application>
  <PresentationFormat>On-screen Show (4:3)</PresentationFormat>
  <Paragraphs>141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GLOBE Protocols</vt:lpstr>
      <vt:lpstr>Site Definition</vt:lpstr>
      <vt:lpstr>Site Definition</vt:lpstr>
      <vt:lpstr>Land Cover Sample Site </vt:lpstr>
      <vt:lpstr>Infrared Thermometers</vt:lpstr>
      <vt:lpstr>Infrared Thermometers</vt:lpstr>
      <vt:lpstr>Data Collection</vt:lpstr>
      <vt:lpstr>Observations</vt:lpstr>
      <vt:lpstr>Cloud Coverage</vt:lpstr>
      <vt:lpstr>Contrail Coverage</vt:lpstr>
      <vt:lpstr>Data Entry App</vt:lpstr>
      <vt:lpstr>HHS Observation Sites </vt:lpstr>
      <vt:lpstr>HHS Observation Sites </vt:lpstr>
      <vt:lpstr>HHS Observation Sites </vt:lpstr>
      <vt:lpstr>HHS-Surface Temperature   </vt:lpstr>
      <vt:lpstr>HHS- Projects   </vt:lpstr>
      <vt:lpstr>Elementary GLOBE </vt:lpstr>
      <vt:lpstr>GLOBE Day</vt:lpstr>
      <vt:lpstr>Soil Temperatures</vt:lpstr>
      <vt:lpstr>Data Collection</vt:lpstr>
      <vt:lpstr>  Dial Thermometers</vt:lpstr>
      <vt:lpstr>Daily/Weekly Observation</vt:lpstr>
      <vt:lpstr>Diurnal Cycle Measurements </vt:lpstr>
      <vt:lpstr>Digital Thermometers</vt:lpstr>
      <vt:lpstr>Digital Multi-Day Thermometers</vt:lpstr>
      <vt:lpstr>Installation</vt:lpstr>
      <vt:lpstr>Sensor Placement</vt:lpstr>
      <vt:lpstr>Sensor Placement</vt:lpstr>
      <vt:lpstr>Data Collection</vt:lpstr>
      <vt:lpstr>Data Collection</vt:lpstr>
      <vt:lpstr>Data Collection</vt:lpstr>
      <vt:lpstr>Data Collection</vt:lpstr>
      <vt:lpstr>Data Collection</vt:lpstr>
      <vt:lpstr>Data Collection</vt:lpstr>
      <vt:lpstr>GLOBE Protocols</vt:lpstr>
    </vt:vector>
  </TitlesOfParts>
  <Company>WV Basic Skills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Temperatures</dc:title>
  <dc:creator>Rick Sharpe</dc:creator>
  <cp:lastModifiedBy>Weaver, Kristen L. (GSFC-6170)[USRA]</cp:lastModifiedBy>
  <cp:revision>126</cp:revision>
  <dcterms:created xsi:type="dcterms:W3CDTF">2016-03-31T13:35:52Z</dcterms:created>
  <dcterms:modified xsi:type="dcterms:W3CDTF">2016-04-11T16:00:05Z</dcterms:modified>
</cp:coreProperties>
</file>