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0" r:id="rId2"/>
    <p:sldId id="262" r:id="rId3"/>
    <p:sldId id="264" r:id="rId4"/>
    <p:sldId id="263" r:id="rId5"/>
    <p:sldId id="265" r:id="rId6"/>
    <p:sldId id="266" r:id="rId7"/>
    <p:sldId id="267" r:id="rId8"/>
    <p:sldId id="268" r:id="rId9"/>
    <p:sldId id="270" r:id="rId10"/>
    <p:sldId id="271" r:id="rId11"/>
    <p:sldId id="272" r:id="rId12"/>
    <p:sldId id="274" r:id="rId13"/>
    <p:sldId id="276"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p:restoredTop sz="94492"/>
  </p:normalViewPr>
  <p:slideViewPr>
    <p:cSldViewPr snapToGrid="0" snapToObjects="1">
      <p:cViewPr>
        <p:scale>
          <a:sx n="96" d="100"/>
          <a:sy n="96" d="100"/>
        </p:scale>
        <p:origin x="1200" y="13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9C1F1-7DB9-B745-946C-2CA3C2ACDE26}" type="datetimeFigureOut">
              <a:rPr lang="en-US" smtClean="0"/>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0F6A6-AD37-BA45-930F-0C8702BE4FEF}" type="slidenum">
              <a:rPr lang="en-US" smtClean="0"/>
              <a:t>‹#›</a:t>
            </a:fld>
            <a:endParaRPr lang="en-US"/>
          </a:p>
        </p:txBody>
      </p:sp>
    </p:spTree>
    <p:extLst>
      <p:ext uri="{BB962C8B-B14F-4D97-AF65-F5344CB8AC3E}">
        <p14:creationId xmlns:p14="http://schemas.microsoft.com/office/powerpoint/2010/main" val="1749742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landsat.gsfc.nasa.gov/?p=5447" TargetMode="External"/><Relationship Id="rId4" Type="http://schemas.openxmlformats.org/officeDocument/2006/relationships/hyperlink" Target="http://landsat.gsfc.nasa.gov/?page_id=4071" TargetMode="External"/><Relationship Id="rId5" Type="http://schemas.openxmlformats.org/officeDocument/2006/relationships/hyperlink" Target="https://en.wikipedia.org/wiki/Clarifier" TargetMode="External"/><Relationship Id="rId6" Type="http://schemas.openxmlformats.org/officeDocument/2006/relationships/hyperlink" Target="http://www.baltimoresun.com/news/maryland/baltimore-city/bs-md-harbor-report-card-20160508-story.html"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asterweb.jpl.nas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defTabSz="914400">
              <a:buClr>
                <a:srgbClr val="000000"/>
              </a:buClr>
              <a:buSzPct val="25000"/>
              <a:buFont typeface="Calibri"/>
              <a:buNone/>
            </a:pPr>
            <a:fld id="{00000000-1234-1234-1234-123412341234}" type="slidenum">
              <a:rPr lang="en-GB" sz="1200" kern="0">
                <a:solidFill>
                  <a:srgbClr val="000000"/>
                </a:solidFill>
                <a:latin typeface="Calibri"/>
                <a:ea typeface="Calibri"/>
                <a:cs typeface="Calibri"/>
                <a:sym typeface="Calibri"/>
              </a:rPr>
              <a:pPr algn="r" defTabSz="914400">
                <a:buClr>
                  <a:srgbClr val="000000"/>
                </a:buClr>
                <a:buSzPct val="25000"/>
                <a:buFont typeface="Calibri"/>
                <a:buNone/>
              </a:pPr>
              <a:t>1</a:t>
            </a:fld>
            <a:endParaRPr lang="en-GB" sz="120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4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image at the top of this page, captured by the </a:t>
            </a:r>
            <a:r>
              <a:rPr lang="en-US" sz="1200" b="0" i="0" u="none" strike="noStrike" kern="1200" dirty="0" smtClean="0">
                <a:solidFill>
                  <a:schemeClr val="tx1"/>
                </a:solidFill>
                <a:effectLst/>
                <a:latin typeface="+mn-lt"/>
                <a:ea typeface="+mn-ea"/>
                <a:cs typeface="+mn-cs"/>
                <a:hlinkClick r:id="rId3"/>
              </a:rPr>
              <a:t>Operational Land Imager</a:t>
            </a:r>
            <a:r>
              <a:rPr lang="en-US" sz="1200" b="0" i="0" kern="1200" dirty="0" smtClean="0">
                <a:solidFill>
                  <a:schemeClr val="tx1"/>
                </a:solidFill>
                <a:effectLst/>
                <a:latin typeface="+mn-lt"/>
                <a:ea typeface="+mn-ea"/>
                <a:cs typeface="+mn-cs"/>
              </a:rPr>
              <a:t> (OLI) on </a:t>
            </a:r>
            <a:r>
              <a:rPr lang="en-US" sz="1200" b="0" i="0" u="none" strike="noStrike" kern="1200" dirty="0" smtClean="0">
                <a:solidFill>
                  <a:schemeClr val="tx1"/>
                </a:solidFill>
                <a:effectLst/>
                <a:latin typeface="+mn-lt"/>
                <a:ea typeface="+mn-ea"/>
                <a:cs typeface="+mn-cs"/>
                <a:hlinkClick r:id="rId4"/>
              </a:rPr>
              <a:t>Landsat 8</a:t>
            </a:r>
            <a:r>
              <a:rPr lang="en-US" sz="1200" b="0" i="0" kern="1200" dirty="0" smtClean="0">
                <a:solidFill>
                  <a:schemeClr val="tx1"/>
                </a:solidFill>
                <a:effectLst/>
                <a:latin typeface="+mn-lt"/>
                <a:ea typeface="+mn-ea"/>
                <a:cs typeface="+mn-cs"/>
              </a:rPr>
              <a:t>, shows ongoing construction at the Back River plant. Notice the brown construction site located between rows of circular </a:t>
            </a:r>
            <a:r>
              <a:rPr lang="en-US" sz="1200" b="0" i="0" u="none" strike="noStrike" kern="1200" dirty="0" smtClean="0">
                <a:solidFill>
                  <a:schemeClr val="tx1"/>
                </a:solidFill>
                <a:effectLst/>
                <a:latin typeface="+mn-lt"/>
                <a:ea typeface="+mn-ea"/>
                <a:cs typeface="+mn-cs"/>
                <a:hlinkClick r:id="rId5"/>
              </a:rPr>
              <a:t>clarifiers</a:t>
            </a:r>
            <a:r>
              <a:rPr lang="en-US" sz="1200" b="0" i="0" kern="1200" dirty="0" smtClean="0">
                <a:solidFill>
                  <a:schemeClr val="tx1"/>
                </a:solidFill>
                <a:effectLst/>
                <a:latin typeface="+mn-lt"/>
                <a:ea typeface="+mn-ea"/>
                <a:cs typeface="+mn-cs"/>
              </a:rPr>
              <a:t>—special tanks designed to separate out solid particles from wastewater. Other features in the image include the heavily developed areas near the center of Baltimore City (gray), suburban areas to the south and east of the city (light green), and the Patapsco River, the </a:t>
            </a:r>
            <a:r>
              <a:rPr lang="en-US" sz="1200" b="0" i="0" u="none" strike="noStrike" kern="1200" dirty="0" smtClean="0">
                <a:solidFill>
                  <a:schemeClr val="tx1"/>
                </a:solidFill>
                <a:effectLst/>
                <a:latin typeface="+mn-lt"/>
                <a:ea typeface="+mn-ea"/>
                <a:cs typeface="+mn-cs"/>
                <a:hlinkClick r:id="rId6"/>
              </a:rPr>
              <a:t>heavily polluted urban river</a:t>
            </a:r>
            <a:r>
              <a:rPr lang="en-US" sz="1200" b="0" i="0" kern="1200" dirty="0" smtClean="0">
                <a:solidFill>
                  <a:schemeClr val="tx1"/>
                </a:solidFill>
                <a:effectLst/>
                <a:latin typeface="+mn-lt"/>
                <a:ea typeface="+mn-ea"/>
                <a:cs typeface="+mn-cs"/>
              </a:rPr>
              <a:t> that enters Baltimore Harbor as it flows into Chesapeake Bay.</a:t>
            </a:r>
            <a:endParaRPr lang="en-US" dirty="0"/>
          </a:p>
        </p:txBody>
      </p:sp>
      <p:sp>
        <p:nvSpPr>
          <p:cNvPr id="4" name="Slide Number Placeholder 3"/>
          <p:cNvSpPr>
            <a:spLocks noGrp="1"/>
          </p:cNvSpPr>
          <p:nvPr>
            <p:ph type="sldNum" sz="quarter" idx="10"/>
          </p:nvPr>
        </p:nvSpPr>
        <p:spPr/>
        <p:txBody>
          <a:bodyPr/>
          <a:lstStyle/>
          <a:p>
            <a:fld id="{45D0F6A6-AD37-BA45-930F-0C8702BE4FEF}" type="slidenum">
              <a:rPr lang="en-US" smtClean="0"/>
              <a:t>6</a:t>
            </a:fld>
            <a:endParaRPr lang="en-US"/>
          </a:p>
        </p:txBody>
      </p:sp>
    </p:spTree>
    <p:extLst>
      <p:ext uri="{BB962C8B-B14F-4D97-AF65-F5344CB8AC3E}">
        <p14:creationId xmlns:p14="http://schemas.microsoft.com/office/powerpoint/2010/main" val="76984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0F6A6-AD37-BA45-930F-0C8702BE4FEF}" type="slidenum">
              <a:rPr lang="en-US" smtClean="0"/>
              <a:t>7</a:t>
            </a:fld>
            <a:endParaRPr lang="en-US"/>
          </a:p>
        </p:txBody>
      </p:sp>
    </p:spTree>
    <p:extLst>
      <p:ext uri="{BB962C8B-B14F-4D97-AF65-F5344CB8AC3E}">
        <p14:creationId xmlns:p14="http://schemas.microsoft.com/office/powerpoint/2010/main" val="91589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NASA Earth Observatory map by Joshua Stevens, using </a:t>
            </a:r>
            <a:r>
              <a:rPr lang="en-US" sz="1200" b="0" i="0" u="none" strike="noStrike" kern="1200" dirty="0" smtClean="0">
                <a:solidFill>
                  <a:schemeClr val="tx1"/>
                </a:solidFill>
                <a:effectLst/>
                <a:latin typeface="+mn-lt"/>
                <a:ea typeface="+mn-ea"/>
                <a:cs typeface="+mn-cs"/>
                <a:hlinkClick r:id="rId3"/>
              </a:rPr>
              <a:t>ASTER Global Digital Elevation Model (GDM2)</a:t>
            </a:r>
            <a:r>
              <a:rPr lang="en-US" sz="1200" b="0" i="0" kern="1200" dirty="0" smtClean="0">
                <a:solidFill>
                  <a:schemeClr val="tx1"/>
                </a:solidFill>
                <a:effectLst/>
                <a:latin typeface="+mn-lt"/>
                <a:ea typeface="+mn-ea"/>
                <a:cs typeface="+mn-cs"/>
              </a:rPr>
              <a:t> terrain data.</a:t>
            </a:r>
            <a:endParaRPr lang="en-US" dirty="0"/>
          </a:p>
        </p:txBody>
      </p:sp>
      <p:sp>
        <p:nvSpPr>
          <p:cNvPr id="4" name="Slide Number Placeholder 3"/>
          <p:cNvSpPr>
            <a:spLocks noGrp="1"/>
          </p:cNvSpPr>
          <p:nvPr>
            <p:ph type="sldNum" sz="quarter" idx="10"/>
          </p:nvPr>
        </p:nvSpPr>
        <p:spPr/>
        <p:txBody>
          <a:bodyPr/>
          <a:lstStyle/>
          <a:p>
            <a:fld id="{45D0F6A6-AD37-BA45-930F-0C8702BE4FEF}" type="slidenum">
              <a:rPr lang="en-US" smtClean="0"/>
              <a:t>8</a:t>
            </a:fld>
            <a:endParaRPr lang="en-US"/>
          </a:p>
        </p:txBody>
      </p:sp>
    </p:spTree>
    <p:extLst>
      <p:ext uri="{BB962C8B-B14F-4D97-AF65-F5344CB8AC3E}">
        <p14:creationId xmlns:p14="http://schemas.microsoft.com/office/powerpoint/2010/main" val="53440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725950"/>
            <a:ext cx="8229600" cy="87399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Calibri"/>
              <a:buNone/>
              <a:defRPr sz="3200" b="0" i="0" u="none" strike="noStrike" cap="none">
                <a:solidFill>
                  <a:srgbClr val="595959"/>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1" y="1693367"/>
            <a:ext cx="6356999" cy="874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Calibri"/>
              <a:buNone/>
              <a:defRPr sz="3200" b="0" i="0" u="none" strike="noStrike" cap="none">
                <a:solidFill>
                  <a:srgbClr val="595959"/>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0" name="Shape 120"/>
          <p:cNvSpPr txBox="1">
            <a:spLocks noGrp="1"/>
          </p:cNvSpPr>
          <p:nvPr>
            <p:ph type="body" idx="1"/>
          </p:nvPr>
        </p:nvSpPr>
        <p:spPr>
          <a:xfrm>
            <a:off x="457201" y="3196459"/>
            <a:ext cx="6356999" cy="2615599"/>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accent5"/>
              </a:buClr>
              <a:buSzPct val="100000"/>
              <a:buFont typeface="Arial"/>
              <a:buChar char="•"/>
              <a:defRPr sz="2400" b="0" i="0" u="none" strike="noStrike" cap="none">
                <a:solidFill>
                  <a:srgbClr val="595959"/>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accent3"/>
              </a:buClr>
              <a:buSzPct val="100000"/>
              <a:buFont typeface="Arial"/>
              <a:buChar char="•"/>
              <a:defRPr sz="2000" b="0" i="0" u="none" strike="noStrike" cap="none">
                <a:solidFill>
                  <a:srgbClr val="595959"/>
                </a:solidFill>
                <a:latin typeface="Calibri"/>
                <a:ea typeface="Calibri"/>
                <a:cs typeface="Calibri"/>
                <a:sym typeface="Calibri"/>
              </a:defRPr>
            </a:lvl2pPr>
            <a:lvl3pPr marL="1143000" marR="0" lvl="2" indent="0" algn="l" rtl="0">
              <a:lnSpc>
                <a:spcPct val="100000"/>
              </a:lnSpc>
              <a:spcBef>
                <a:spcPts val="360"/>
              </a:spcBef>
              <a:spcAft>
                <a:spcPts val="0"/>
              </a:spcAft>
              <a:buClr>
                <a:schemeClr val="lt2"/>
              </a:buClr>
              <a:buSzPct val="100000"/>
              <a:buFont typeface="Arial"/>
              <a:buChar char="•"/>
              <a:defRPr sz="1800" b="0" i="0" u="none" strike="noStrike" cap="none">
                <a:solidFill>
                  <a:srgbClr val="595959"/>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accent4"/>
              </a:buClr>
              <a:buSzPct val="100000"/>
              <a:buFont typeface="Arial"/>
              <a:buChar char="•"/>
              <a:defRPr sz="1600" b="0" i="0" u="none" strike="noStrike" cap="none">
                <a:solidFill>
                  <a:srgbClr val="595959"/>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accent2"/>
              </a:buClr>
              <a:buSzPct val="100000"/>
              <a:buFont typeface="Arial"/>
              <a:buChar char="•"/>
              <a:defRPr sz="1600" b="0" i="0" u="none" strike="noStrike" cap="none">
                <a:solidFill>
                  <a:srgbClr val="595959"/>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6553201" y="6356349"/>
            <a:ext cx="2133599" cy="365200"/>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r>
              <a:rPr lang="en-GB" sz="800">
                <a:solidFill>
                  <a:srgbClr val="888888"/>
                </a:solidFill>
                <a:latin typeface="Calibri"/>
                <a:ea typeface="Calibri"/>
                <a:cs typeface="Calibri"/>
                <a:sym typeface="Calibri"/>
              </a:rPr>
              <a:t>Final slide</a:t>
            </a:r>
          </a:p>
        </p:txBody>
      </p:sp>
      <p:pic>
        <p:nvPicPr>
          <p:cNvPr id="122" name="Shape 122" descr="rt_globe.png"/>
          <p:cNvPicPr preferRelativeResize="0"/>
          <p:nvPr/>
        </p:nvPicPr>
        <p:blipFill rotWithShape="1">
          <a:blip r:embed="rId2">
            <a:alphaModFix/>
          </a:blip>
          <a:srcRect/>
          <a:stretch/>
        </p:blipFill>
        <p:spPr>
          <a:xfrm>
            <a:off x="6458420" y="365791"/>
            <a:ext cx="2834999" cy="544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58867" y="2419097"/>
            <a:ext cx="3932999" cy="7035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Calibri"/>
              <a:buNone/>
              <a:defRPr sz="3200" b="0" i="0" u="none" strike="noStrike" cap="none">
                <a:solidFill>
                  <a:srgbClr val="595959"/>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1" name="Shape 61"/>
          <p:cNvSpPr txBox="1">
            <a:spLocks noGrp="1"/>
          </p:cNvSpPr>
          <p:nvPr>
            <p:ph type="sldNum" idx="12"/>
          </p:nvPr>
        </p:nvSpPr>
        <p:spPr>
          <a:xfrm>
            <a:off x="6553201" y="6356349"/>
            <a:ext cx="2133599" cy="365200"/>
          </a:xfrm>
          <a:prstGeom prst="rect">
            <a:avLst/>
          </a:prstGeom>
          <a:noFill/>
          <a:ln>
            <a:noFill/>
          </a:ln>
        </p:spPr>
        <p:txBody>
          <a:bodyPr lIns="91425" tIns="45700" rIns="91425" bIns="45700" anchor="ctr" anchorCtr="0">
            <a:noAutofit/>
          </a:bodyPr>
          <a:lstStyle/>
          <a:p>
            <a:pPr algn="r">
              <a:buClr>
                <a:srgbClr val="888888"/>
              </a:buClr>
              <a:buSzPct val="25000"/>
              <a:buFont typeface="Calibri"/>
              <a:buNone/>
            </a:pPr>
            <a:r>
              <a:rPr lang="en-GB" sz="800">
                <a:solidFill>
                  <a:srgbClr val="888888"/>
                </a:solidFill>
                <a:latin typeface="Calibri"/>
                <a:ea typeface="Calibri"/>
                <a:cs typeface="Calibri"/>
                <a:sym typeface="Calibri"/>
              </a:rPr>
              <a:t>Opening Slide</a:t>
            </a:r>
          </a:p>
        </p:txBody>
      </p:sp>
      <p:pic>
        <p:nvPicPr>
          <p:cNvPr id="62" name="Shape 62" descr="left_glob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0658" y="539972"/>
            <a:ext cx="2724899" cy="5202000"/>
          </a:xfrm>
          <a:prstGeom prst="rect">
            <a:avLst/>
          </a:prstGeom>
          <a:noFill/>
          <a:ln>
            <a:noFill/>
          </a:ln>
        </p:spPr>
      </p:pic>
    </p:spTree>
    <p:extLst>
      <p:ext uri="{BB962C8B-B14F-4D97-AF65-F5344CB8AC3E}">
        <p14:creationId xmlns:p14="http://schemas.microsoft.com/office/powerpoint/2010/main" val="542145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725950"/>
            <a:ext cx="8229600" cy="873997"/>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595959"/>
              </a:buClr>
              <a:buFont typeface="Calibri"/>
              <a:buNone/>
              <a:defRPr sz="3200" b="0" i="0" u="none" strike="noStrike" cap="none">
                <a:solidFill>
                  <a:srgbClr val="595959"/>
                </a:solidFill>
                <a:latin typeface="Calibri"/>
                <a:ea typeface="Calibri"/>
                <a:cs typeface="Calibri"/>
                <a:sym typeface="Calibri"/>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2" name="Shape 52"/>
          <p:cNvSpPr txBox="1">
            <a:spLocks noGrp="1"/>
          </p:cNvSpPr>
          <p:nvPr>
            <p:ph type="body" idx="1"/>
          </p:nvPr>
        </p:nvSpPr>
        <p:spPr>
          <a:xfrm>
            <a:off x="457200" y="1727795"/>
            <a:ext cx="8229600" cy="4239999"/>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accent5"/>
              </a:buClr>
              <a:buSzPct val="100000"/>
              <a:buFont typeface="Arial"/>
              <a:buChar char="•"/>
              <a:defRPr sz="2400" b="0" i="0" u="none" strike="noStrike" cap="none">
                <a:solidFill>
                  <a:srgbClr val="595959"/>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accent3"/>
              </a:buClr>
              <a:buSzPct val="100000"/>
              <a:buFont typeface="Arial"/>
              <a:buChar char="•"/>
              <a:defRPr sz="2000" b="0" i="0" u="none" strike="noStrike" cap="none">
                <a:solidFill>
                  <a:srgbClr val="595959"/>
                </a:solidFill>
                <a:latin typeface="Calibri"/>
                <a:ea typeface="Calibri"/>
                <a:cs typeface="Calibri"/>
                <a:sym typeface="Calibri"/>
              </a:defRPr>
            </a:lvl2pPr>
            <a:lvl3pPr marL="1143000" marR="0" lvl="2" indent="0" algn="l" rtl="0">
              <a:lnSpc>
                <a:spcPct val="100000"/>
              </a:lnSpc>
              <a:spcBef>
                <a:spcPts val="360"/>
              </a:spcBef>
              <a:spcAft>
                <a:spcPts val="0"/>
              </a:spcAft>
              <a:buClr>
                <a:schemeClr val="lt2"/>
              </a:buClr>
              <a:buSzPct val="100000"/>
              <a:buFont typeface="Arial"/>
              <a:buChar char="•"/>
              <a:defRPr sz="1800" b="0" i="0" u="none" strike="noStrike" cap="none">
                <a:solidFill>
                  <a:srgbClr val="595959"/>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accent4"/>
              </a:buClr>
              <a:buSzPct val="100000"/>
              <a:buFont typeface="Arial"/>
              <a:buChar char="•"/>
              <a:defRPr sz="1600" b="0" i="0" u="none" strike="noStrike" cap="none">
                <a:solidFill>
                  <a:srgbClr val="595959"/>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accent2"/>
              </a:buClr>
              <a:buSzPct val="100000"/>
              <a:buFont typeface="Arial"/>
              <a:buChar char="•"/>
              <a:defRPr sz="1600" b="0" i="0" u="none" strike="noStrike" cap="none">
                <a:solidFill>
                  <a:srgbClr val="595959"/>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dt" idx="10"/>
          </p:nvPr>
        </p:nvSpPr>
        <p:spPr>
          <a:xfrm>
            <a:off x="457201" y="6356349"/>
            <a:ext cx="2133599"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kern="0"/>
          </a:p>
        </p:txBody>
      </p:sp>
      <p:sp>
        <p:nvSpPr>
          <p:cNvPr id="54" name="Shape 54"/>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pPr defTabSz="914400"/>
            <a:endParaRPr kern="0"/>
          </a:p>
        </p:txBody>
      </p:sp>
      <p:sp>
        <p:nvSpPr>
          <p:cNvPr id="55" name="Shape 55"/>
          <p:cNvSpPr txBox="1">
            <a:spLocks noGrp="1"/>
          </p:cNvSpPr>
          <p:nvPr>
            <p:ph type="sldNum" idx="12"/>
          </p:nvPr>
        </p:nvSpPr>
        <p:spPr>
          <a:xfrm>
            <a:off x="6553201" y="6356349"/>
            <a:ext cx="2133599" cy="365200"/>
          </a:xfrm>
          <a:prstGeom prst="rect">
            <a:avLst/>
          </a:prstGeom>
          <a:noFill/>
          <a:ln>
            <a:noFill/>
          </a:ln>
        </p:spPr>
        <p:txBody>
          <a:bodyPr lIns="91425" tIns="45700" rIns="91425" bIns="45700" anchor="ctr" anchorCtr="0">
            <a:noAutofit/>
          </a:bodyPr>
          <a:lstStyle/>
          <a:p>
            <a:pPr algn="r" defTabSz="914400">
              <a:buClr>
                <a:srgbClr val="888888"/>
              </a:buClr>
              <a:buSzPct val="25000"/>
              <a:buFont typeface="Calibri"/>
              <a:buNone/>
            </a:pPr>
            <a:fld id="{00000000-1234-1234-1234-123412341234}" type="slidenum">
              <a:rPr lang="en-GB" sz="1200" kern="0">
                <a:solidFill>
                  <a:srgbClr val="888888"/>
                </a:solidFill>
                <a:latin typeface="Calibri"/>
                <a:ea typeface="Calibri"/>
                <a:cs typeface="Calibri"/>
                <a:sym typeface="Calibri"/>
              </a:rPr>
              <a:pPr algn="r" defTabSz="914400">
                <a:buClr>
                  <a:srgbClr val="888888"/>
                </a:buClr>
                <a:buSzPct val="25000"/>
                <a:buFont typeface="Calibri"/>
                <a:buNone/>
              </a:pPr>
              <a:t>‹#›</a:t>
            </a:fld>
            <a:endParaRPr lang="en-GB" sz="1200" kern="0">
              <a:solidFill>
                <a:srgbClr val="888888"/>
              </a:solidFill>
              <a:latin typeface="Calibri"/>
              <a:ea typeface="Calibri"/>
              <a:cs typeface="Calibri"/>
              <a:sym typeface="Calibri"/>
            </a:endParaRPr>
          </a:p>
        </p:txBody>
      </p:sp>
      <p:pic>
        <p:nvPicPr>
          <p:cNvPr id="56" name="Shape 56" descr="GLOBE_logoOfficial-_Blue.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08360" y="111853"/>
            <a:ext cx="2732100" cy="573272"/>
          </a:xfrm>
          <a:prstGeom prst="rect">
            <a:avLst/>
          </a:prstGeom>
          <a:noFill/>
          <a:ln>
            <a:noFill/>
          </a:ln>
        </p:spPr>
      </p:pic>
      <p:sp>
        <p:nvSpPr>
          <p:cNvPr id="57" name="Shape 57"/>
          <p:cNvSpPr/>
          <p:nvPr/>
        </p:nvSpPr>
        <p:spPr>
          <a:xfrm>
            <a:off x="158494" y="6315525"/>
            <a:ext cx="8833200" cy="445600"/>
          </a:xfrm>
          <a:prstGeom prst="rect">
            <a:avLst/>
          </a:prstGeom>
          <a:gradFill>
            <a:gsLst>
              <a:gs pos="0">
                <a:srgbClr val="86A5AD"/>
              </a:gs>
              <a:gs pos="100000">
                <a:srgbClr val="FFFFFF"/>
              </a:gs>
            </a:gsLst>
            <a:path path="circle">
              <a:fillToRect l="50000" t="50000" r="50000" b="50000"/>
            </a:path>
            <a:tileRect/>
          </a:gradFill>
          <a:ln>
            <a:noFill/>
          </a:ln>
        </p:spPr>
        <p:txBody>
          <a:bodyPr lIns="91425" tIns="45700" rIns="91425" bIns="45700" anchor="ctr" anchorCtr="0">
            <a:noAutofit/>
          </a:bodyPr>
          <a:lstStyle/>
          <a:p>
            <a:pPr defTabSz="914400">
              <a:buClr>
                <a:srgbClr val="000000"/>
              </a:buClr>
              <a:buFont typeface="Arial"/>
              <a:buNone/>
            </a:pPr>
            <a:endParaRPr kern="0">
              <a:solidFill>
                <a:srgbClr val="FFFFFF"/>
              </a:solidFill>
              <a:latin typeface="Calibri"/>
              <a:ea typeface="Calibri"/>
              <a:cs typeface="Calibri"/>
              <a:sym typeface="Calibri"/>
            </a:endParaRPr>
          </a:p>
        </p:txBody>
      </p:sp>
      <p:pic>
        <p:nvPicPr>
          <p:cNvPr id="58" name="Shape 5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31851" y="6008618"/>
            <a:ext cx="6752062" cy="624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ridw.pl/en" TargetMode="External"/><Relationship Id="rId4" Type="http://schemas.openxmlformats.org/officeDocument/2006/relationships/hyperlink" Target="mailto:Joanna%20Gawor%20%3Cjoan.gawor@wp.pl%3E" TargetMode="External"/><Relationship Id="rId5" Type="http://schemas.openxmlformats.org/officeDocument/2006/relationships/image" Target="../media/image12.jpg"/><Relationship Id="rId6"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hyperlink" Target="mailto:ela@gridw.p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hyperlink" Target="mailto:mapav18@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k.eugster@gmail.com" TargetMode="Externa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https://www.globe.gov/do-globe/globe-teachers-guide/hydrosphe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thobservatory.nasa.gov/IOTD/view.php?id=88742" TargetMode="Externa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earthobservatory.nasa.gov/Features/LakeCh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0455" y="808383"/>
            <a:ext cx="5148420" cy="427376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95959"/>
              </a:buClr>
              <a:buSzPct val="25000"/>
              <a:buFont typeface="Calibri"/>
              <a:buNone/>
            </a:pPr>
            <a:r>
              <a:rPr lang="en-US" b="1" dirty="0" smtClean="0"/>
              <a:t>NASA GLOBE ENSO Student Research Campaign Phase III: Water in Our Environment!</a:t>
            </a:r>
            <a:br>
              <a:rPr lang="en-US" b="1" dirty="0" smtClean="0"/>
            </a:br>
            <a:r>
              <a:rPr lang="en-US" b="1" dirty="0"/>
              <a:t/>
            </a:r>
            <a:br>
              <a:rPr lang="en-US" b="1" dirty="0"/>
            </a:br>
            <a:r>
              <a:rPr lang="en-US" b="1" dirty="0" smtClean="0"/>
              <a:t> GLOBE and NASA Measure Water Quality</a:t>
            </a:r>
            <a:r>
              <a:rPr lang="en-US" b="1" dirty="0" smtClean="0"/>
              <a:t/>
            </a:r>
            <a:br>
              <a:rPr lang="en-US" b="1" dirty="0" smtClean="0"/>
            </a:br>
            <a:r>
              <a:rPr lang="en-US" b="1" dirty="0" smtClean="0"/>
              <a:t/>
            </a:r>
            <a:br>
              <a:rPr lang="en-US" b="1" dirty="0" smtClean="0"/>
            </a:br>
            <a:r>
              <a:rPr lang="en-US" b="1" dirty="0" smtClean="0"/>
              <a:t>14 November 2017</a:t>
            </a:r>
            <a:endParaRPr sz="3200" b="1" i="0" u="none" strike="noStrike" cap="none" dirty="0">
              <a:solidFill>
                <a:srgbClr val="595959"/>
              </a:solidFill>
              <a:sym typeface="Calibri"/>
            </a:endParaRPr>
          </a:p>
        </p:txBody>
      </p:sp>
    </p:spTree>
    <p:extLst>
      <p:ext uri="{BB962C8B-B14F-4D97-AF65-F5344CB8AC3E}">
        <p14:creationId xmlns:p14="http://schemas.microsoft.com/office/powerpoint/2010/main" val="6976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25950"/>
            <a:ext cx="8222974" cy="5299250"/>
          </a:xfrm>
          <a:prstGeom prst="rect">
            <a:avLst/>
          </a:prstGeom>
        </p:spPr>
      </p:pic>
    </p:spTree>
    <p:extLst>
      <p:ext uri="{BB962C8B-B14F-4D97-AF65-F5344CB8AC3E}">
        <p14:creationId xmlns:p14="http://schemas.microsoft.com/office/powerpoint/2010/main" val="61012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Today’s Program: Water Quality in Europe and Eurasia</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66" y="1944632"/>
            <a:ext cx="6954667" cy="3668643"/>
          </a:xfrm>
          <a:prstGeom prst="rect">
            <a:avLst/>
          </a:prstGeom>
        </p:spPr>
      </p:pic>
    </p:spTree>
    <p:extLst>
      <p:ext uri="{BB962C8B-B14F-4D97-AF65-F5344CB8AC3E}">
        <p14:creationId xmlns:p14="http://schemas.microsoft.com/office/powerpoint/2010/main" val="21699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9" y="1937297"/>
            <a:ext cx="8229600" cy="4535162"/>
          </a:xfrm>
        </p:spPr>
        <p:txBody>
          <a:bodyPr/>
          <a:lstStyle/>
          <a:p>
            <a:pPr lvl="0" algn="ctr"/>
            <a:r>
              <a:rPr lang="en-US" sz="2800" b="1" dirty="0" smtClean="0"/>
              <a:t>From Poland!</a:t>
            </a:r>
            <a:r>
              <a:rPr lang="en-US" sz="2800" dirty="0" smtClean="0"/>
              <a:t/>
            </a:r>
            <a:br>
              <a:rPr lang="en-US" sz="2800" dirty="0" smtClean="0"/>
            </a:br>
            <a:r>
              <a:rPr lang="en-US" sz="2800" u="sng" dirty="0">
                <a:hlinkClick r:id="rId2"/>
              </a:rPr>
              <a:t>Elżbieta Wołoszyńska-Wiśniewska</a:t>
            </a:r>
            <a:r>
              <a:rPr lang="en-US" sz="2800" dirty="0"/>
              <a:t>, GLOBE Country Coordinator, Poland; hydrologist working as the Head of Education Unit at </a:t>
            </a:r>
            <a:r>
              <a:rPr lang="en-US" sz="2800" u="sng" dirty="0">
                <a:hlinkClick r:id="rId3"/>
              </a:rPr>
              <a:t>UNEP/GRID-Warsaw Centre</a:t>
            </a:r>
            <a:r>
              <a:rPr lang="en-US" sz="2800" dirty="0"/>
              <a:t> will tell us how scientists measure water quality in </a:t>
            </a:r>
            <a:r>
              <a:rPr lang="en-US" sz="2800" dirty="0" smtClean="0"/>
              <a:t>Poland</a:t>
            </a:r>
            <a:br>
              <a:rPr lang="en-US" sz="2800" dirty="0" smtClean="0"/>
            </a:br>
            <a:r>
              <a:rPr lang="en-US" sz="2800" dirty="0"/>
              <a:t/>
            </a:r>
            <a:br>
              <a:rPr lang="en-US" sz="2800" dirty="0"/>
            </a:br>
            <a:r>
              <a:rPr lang="en-US" sz="2800" u="sng" dirty="0">
                <a:hlinkClick r:id="rId4"/>
              </a:rPr>
              <a:t>Joanna Gawor</a:t>
            </a:r>
            <a:r>
              <a:rPr lang="en-US" sz="2800" dirty="0"/>
              <a:t>: GLOBE teacher will describe how her students have measured water quality in her area and share some “</a:t>
            </a:r>
            <a:r>
              <a:rPr lang="en-US" sz="2800" i="1" dirty="0"/>
              <a:t>Best Practices</a:t>
            </a:r>
            <a:r>
              <a:rPr lang="en-US" sz="2800" dirty="0"/>
              <a:t>” for using GLOBE hydrology protocol.</a:t>
            </a:r>
            <a:r>
              <a:rPr lang="en-US" dirty="0"/>
              <a:t/>
            </a:r>
            <a:br>
              <a:rPr lang="en-US" dirty="0"/>
            </a:br>
            <a:r>
              <a:rPr lang="en-US" dirty="0" smtClean="0"/>
              <a:t/>
            </a:r>
            <a:br>
              <a:rPr lang="en-US" dirty="0" smtClean="0"/>
            </a:b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74389">
            <a:off x="399221" y="264527"/>
            <a:ext cx="1877657" cy="140824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02915">
            <a:off x="6735092" y="380167"/>
            <a:ext cx="2075838" cy="1557130"/>
          </a:xfrm>
          <a:prstGeom prst="rect">
            <a:avLst/>
          </a:prstGeom>
        </p:spPr>
      </p:pic>
    </p:spTree>
    <p:extLst>
      <p:ext uri="{BB962C8B-B14F-4D97-AF65-F5344CB8AC3E}">
        <p14:creationId xmlns:p14="http://schemas.microsoft.com/office/powerpoint/2010/main" val="150675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From Croatia!</a:t>
            </a:r>
            <a:endParaRPr lang="en-US" b="1" dirty="0"/>
          </a:p>
        </p:txBody>
      </p:sp>
      <p:sp>
        <p:nvSpPr>
          <p:cNvPr id="3" name="TextBox 2"/>
          <p:cNvSpPr txBox="1"/>
          <p:nvPr/>
        </p:nvSpPr>
        <p:spPr>
          <a:xfrm>
            <a:off x="357809" y="1762538"/>
            <a:ext cx="7911548" cy="3970318"/>
          </a:xfrm>
          <a:prstGeom prst="rect">
            <a:avLst/>
          </a:prstGeom>
          <a:noFill/>
        </p:spPr>
        <p:txBody>
          <a:bodyPr wrap="square" rtlCol="0">
            <a:spAutoFit/>
          </a:bodyPr>
          <a:lstStyle/>
          <a:p>
            <a:pPr marL="457200" lvl="0" indent="-457200">
              <a:buFont typeface="Arial" charset="0"/>
              <a:buChar char="•"/>
            </a:pPr>
            <a:r>
              <a:rPr lang="en-US" sz="2800" dirty="0"/>
              <a:t>Vanda </a:t>
            </a:r>
            <a:r>
              <a:rPr lang="en-US" sz="2800" dirty="0" err="1"/>
              <a:t>Piškur</a:t>
            </a:r>
            <a:r>
              <a:rPr lang="en-US" sz="2800" dirty="0"/>
              <a:t>, a water specialist whom </a:t>
            </a:r>
            <a:r>
              <a:rPr lang="en-US" sz="2800" u="sng" dirty="0">
                <a:hlinkClick r:id="rId2"/>
              </a:rPr>
              <a:t>Marina Pavlic</a:t>
            </a:r>
            <a:r>
              <a:rPr lang="en-US" sz="2800" dirty="0"/>
              <a:t> works with will give some information on the use of water quality data to ensure safe drinking water in </a:t>
            </a:r>
            <a:r>
              <a:rPr lang="en-US" sz="2800" dirty="0" smtClean="0"/>
              <a:t>Croatia</a:t>
            </a:r>
          </a:p>
          <a:p>
            <a:pPr lvl="0"/>
            <a:endParaRPr lang="en-US" sz="2800" dirty="0"/>
          </a:p>
          <a:p>
            <a:pPr marL="457200" lvl="0" indent="-457200">
              <a:buFont typeface="Arial" charset="0"/>
              <a:buChar char="•"/>
            </a:pPr>
            <a:r>
              <a:rPr lang="en-US" sz="2800" dirty="0"/>
              <a:t> Fran, a GLOBE students of </a:t>
            </a:r>
            <a:r>
              <a:rPr lang="en-US" sz="2800" u="sng" dirty="0">
                <a:hlinkClick r:id="rId2"/>
              </a:rPr>
              <a:t>Marina </a:t>
            </a:r>
            <a:r>
              <a:rPr lang="en-US" sz="2800" u="sng" dirty="0" err="1">
                <a:hlinkClick r:id="rId2"/>
              </a:rPr>
              <a:t>Pavlic</a:t>
            </a:r>
            <a:r>
              <a:rPr lang="en-US" sz="2800" dirty="0" err="1"/>
              <a:t>’s</a:t>
            </a:r>
            <a:r>
              <a:rPr lang="en-US" sz="2800" dirty="0"/>
              <a:t> will tell how they test water quality on the sea and their freshwater channel, using GLOBE and other protocols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87" y="139147"/>
            <a:ext cx="1217543" cy="162339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814" y="139147"/>
            <a:ext cx="1217543" cy="1623391"/>
          </a:xfrm>
          <a:prstGeom prst="rect">
            <a:avLst/>
          </a:prstGeom>
        </p:spPr>
      </p:pic>
    </p:spTree>
    <p:extLst>
      <p:ext uri="{BB962C8B-B14F-4D97-AF65-F5344CB8AC3E}">
        <p14:creationId xmlns:p14="http://schemas.microsoft.com/office/powerpoint/2010/main" val="150458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From Switzerland!</a:t>
            </a:r>
            <a:endParaRPr lang="en-US" b="1" dirty="0"/>
          </a:p>
        </p:txBody>
      </p:sp>
      <p:sp>
        <p:nvSpPr>
          <p:cNvPr id="5" name="TextBox 4"/>
          <p:cNvSpPr txBox="1"/>
          <p:nvPr/>
        </p:nvSpPr>
        <p:spPr>
          <a:xfrm>
            <a:off x="457200" y="1599946"/>
            <a:ext cx="8421757" cy="1384995"/>
          </a:xfrm>
          <a:prstGeom prst="rect">
            <a:avLst/>
          </a:prstGeom>
          <a:noFill/>
        </p:spPr>
        <p:txBody>
          <a:bodyPr wrap="square" rtlCol="0">
            <a:spAutoFit/>
          </a:bodyPr>
          <a:lstStyle/>
          <a:p>
            <a:pPr lvl="0"/>
            <a:r>
              <a:rPr lang="en-US" sz="2800" u="sng" dirty="0">
                <a:hlinkClick r:id="rId2"/>
              </a:rPr>
              <a:t>Markus Eugster</a:t>
            </a:r>
            <a:r>
              <a:rPr lang="en-US" sz="2800" dirty="0"/>
              <a:t>, a GLOBE teacher from </a:t>
            </a:r>
            <a:r>
              <a:rPr lang="en-US" sz="2800" dirty="0" err="1"/>
              <a:t>Uzwil</a:t>
            </a:r>
            <a:r>
              <a:rPr lang="en-US" sz="2800" dirty="0"/>
              <a:t>, will describe how his students learn about and measure water quality in his </a:t>
            </a:r>
            <a:r>
              <a:rPr lang="en-US" sz="2800" dirty="0" smtClean="0"/>
              <a:t>region.</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01093">
            <a:off x="5075581" y="2804603"/>
            <a:ext cx="2093843" cy="2725486"/>
          </a:xfrm>
          <a:prstGeom prst="rect">
            <a:avLst/>
          </a:prstGeom>
        </p:spPr>
      </p:pic>
    </p:spTree>
    <p:extLst>
      <p:ext uri="{BB962C8B-B14F-4D97-AF65-F5344CB8AC3E}">
        <p14:creationId xmlns:p14="http://schemas.microsoft.com/office/powerpoint/2010/main" val="114782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2470" y="821635"/>
            <a:ext cx="6122504" cy="5416868"/>
          </a:xfrm>
          <a:prstGeom prst="rect">
            <a:avLst/>
          </a:prstGeom>
          <a:noFill/>
        </p:spPr>
        <p:txBody>
          <a:bodyPr wrap="square" rtlCol="0">
            <a:spAutoFit/>
          </a:bodyPr>
          <a:lstStyle/>
          <a:p>
            <a:pPr algn="ctr"/>
            <a:r>
              <a:rPr lang="en-US" sz="2800" b="1" dirty="0" smtClean="0"/>
              <a:t>What is “Water Quality”?</a:t>
            </a:r>
          </a:p>
          <a:p>
            <a:endParaRPr lang="en-US" dirty="0"/>
          </a:p>
          <a:p>
            <a:r>
              <a:rPr lang="en-US" sz="2400" dirty="0" smtClean="0"/>
              <a:t>Water </a:t>
            </a:r>
            <a:r>
              <a:rPr lang="en-US" sz="2400" dirty="0"/>
              <a:t>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t>
            </a:r>
            <a:r>
              <a:rPr lang="en-US" sz="2400" dirty="0" smtClean="0"/>
              <a:t>air. </a:t>
            </a:r>
            <a:r>
              <a:rPr lang="en-US" sz="2400" dirty="0"/>
              <a:t>Acidic water slowly dissolves rocks, placing dissolved solids in water. Dissolved or suspended impurities determine water's chemical composition. </a:t>
            </a:r>
            <a:endParaRPr lang="en-US" sz="2400" dirty="0" smtClean="0"/>
          </a:p>
          <a:p>
            <a:endParaRPr lang="en-US" dirty="0"/>
          </a:p>
          <a:p>
            <a:endParaRPr lang="en-US" dirty="0"/>
          </a:p>
        </p:txBody>
      </p:sp>
    </p:spTree>
    <p:extLst>
      <p:ext uri="{BB962C8B-B14F-4D97-AF65-F5344CB8AC3E}">
        <p14:creationId xmlns:p14="http://schemas.microsoft.com/office/powerpoint/2010/main" val="18804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259" y="842088"/>
            <a:ext cx="6382698" cy="748173"/>
          </a:xfrm>
        </p:spPr>
        <p:txBody>
          <a:bodyPr/>
          <a:lstStyle/>
          <a:p>
            <a:pPr algn="ctr"/>
            <a:r>
              <a:rPr lang="en-US" sz="2800" b="1" dirty="0" smtClean="0"/>
              <a:t>Water Quality and GLOBE</a:t>
            </a:r>
            <a:endParaRPr lang="en-US" sz="2800" b="1" dirty="0"/>
          </a:p>
        </p:txBody>
      </p:sp>
      <p:sp>
        <p:nvSpPr>
          <p:cNvPr id="3" name="TextBox 2"/>
          <p:cNvSpPr txBox="1"/>
          <p:nvPr/>
        </p:nvSpPr>
        <p:spPr>
          <a:xfrm>
            <a:off x="2898025" y="1590261"/>
            <a:ext cx="5579165" cy="3477875"/>
          </a:xfrm>
          <a:prstGeom prst="rect">
            <a:avLst/>
          </a:prstGeom>
          <a:noFill/>
        </p:spPr>
        <p:txBody>
          <a:bodyPr wrap="square" rtlCol="0">
            <a:spAutoFit/>
          </a:bodyPr>
          <a:lstStyle/>
          <a:p>
            <a:r>
              <a:rPr lang="en-US" sz="2000" dirty="0"/>
              <a:t>Current measurement programs in many areas of the world cover only a few water bodies a few times during the year. </a:t>
            </a:r>
            <a:endParaRPr lang="en-US" sz="2000" dirty="0" smtClean="0"/>
          </a:p>
          <a:p>
            <a:endParaRPr lang="en-US" sz="2000" dirty="0"/>
          </a:p>
          <a:p>
            <a:r>
              <a:rPr lang="en-US" sz="2000" dirty="0" smtClean="0"/>
              <a:t>GLOBE </a:t>
            </a:r>
            <a:r>
              <a:rPr lang="en-US" sz="2000" dirty="0"/>
              <a:t>students provide valuable data to help fill these gaps and improve our understanding of Earth's natural waters</a:t>
            </a:r>
            <a:r>
              <a:rPr lang="en-US" sz="2000" dirty="0" smtClean="0"/>
              <a:t>.</a:t>
            </a:r>
          </a:p>
          <a:p>
            <a:endParaRPr lang="en-US" sz="2000" dirty="0"/>
          </a:p>
          <a:p>
            <a:r>
              <a:rPr lang="en-US" sz="2000" dirty="0" smtClean="0"/>
              <a:t>Please </a:t>
            </a:r>
            <a:r>
              <a:rPr lang="en-US" sz="2000" dirty="0" smtClean="0">
                <a:hlinkClick r:id="rId2"/>
              </a:rPr>
              <a:t>see this page </a:t>
            </a:r>
            <a:r>
              <a:rPr lang="en-US" sz="2000" dirty="0" smtClean="0"/>
              <a:t>to read more about the importance of water quality and the protocols used to measure water quality. </a:t>
            </a:r>
            <a:endParaRPr lang="en-US" sz="2000" dirty="0"/>
          </a:p>
        </p:txBody>
      </p:sp>
    </p:spTree>
    <p:extLst>
      <p:ext uri="{BB962C8B-B14F-4D97-AF65-F5344CB8AC3E}">
        <p14:creationId xmlns:p14="http://schemas.microsoft.com/office/powerpoint/2010/main" val="7952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1" y="765706"/>
            <a:ext cx="8229600" cy="873997"/>
          </a:xfrm>
        </p:spPr>
        <p:txBody>
          <a:bodyPr/>
          <a:lstStyle/>
          <a:p>
            <a:pPr algn="ctr"/>
            <a:r>
              <a:rPr lang="en-US" dirty="0"/>
              <a:t/>
            </a:r>
            <a:br>
              <a:rPr lang="en-US" dirty="0"/>
            </a:br>
            <a:r>
              <a:rPr lang="en-US" dirty="0"/>
              <a:t/>
            </a:r>
            <a:br>
              <a:rPr lang="en-US" dirty="0"/>
            </a:br>
            <a:r>
              <a:rPr lang="en-US" dirty="0"/>
              <a:t> </a:t>
            </a:r>
            <a:br>
              <a:rPr lang="en-US" dirty="0"/>
            </a:br>
            <a:endParaRPr lang="en-US" dirty="0"/>
          </a:p>
        </p:txBody>
      </p:sp>
      <p:sp>
        <p:nvSpPr>
          <p:cNvPr id="4" name="TextBox 3"/>
          <p:cNvSpPr txBox="1"/>
          <p:nvPr/>
        </p:nvSpPr>
        <p:spPr>
          <a:xfrm>
            <a:off x="132522" y="941094"/>
            <a:ext cx="9011478" cy="523220"/>
          </a:xfrm>
          <a:prstGeom prst="rect">
            <a:avLst/>
          </a:prstGeom>
          <a:noFill/>
        </p:spPr>
        <p:txBody>
          <a:bodyPr wrap="square" rtlCol="0">
            <a:spAutoFit/>
          </a:bodyPr>
          <a:lstStyle/>
          <a:p>
            <a:pPr algn="ctr"/>
            <a:r>
              <a:rPr lang="en-US" sz="2800" b="1" dirty="0" smtClean="0"/>
              <a:t>NASA Studies Water Quality in a Variety of Ways</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69" y="1464314"/>
            <a:ext cx="7818783" cy="4385849"/>
          </a:xfrm>
          <a:prstGeom prst="rect">
            <a:avLst/>
          </a:prstGeom>
        </p:spPr>
      </p:pic>
    </p:spTree>
    <p:extLst>
      <p:ext uri="{BB962C8B-B14F-4D97-AF65-F5344CB8AC3E}">
        <p14:creationId xmlns:p14="http://schemas.microsoft.com/office/powerpoint/2010/main" val="203566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7" y="858480"/>
            <a:ext cx="6356999" cy="874000"/>
          </a:xfrm>
        </p:spPr>
        <p:txBody>
          <a:bodyPr/>
          <a:lstStyle/>
          <a:p>
            <a:pPr algn="ctr"/>
            <a:r>
              <a:rPr lang="en-US" b="1" dirty="0" smtClean="0">
                <a:hlinkClick r:id="rId2"/>
              </a:rPr>
              <a:t>How Cities and Suburbs Affect the Chesapeake Bay</a:t>
            </a:r>
            <a:endParaRPr lang="en-US" b="1" dirty="0"/>
          </a:p>
        </p:txBody>
      </p:sp>
      <p:sp>
        <p:nvSpPr>
          <p:cNvPr id="3" name="Text Placeholder 2"/>
          <p:cNvSpPr>
            <a:spLocks noGrp="1"/>
          </p:cNvSpPr>
          <p:nvPr>
            <p:ph type="body" idx="1"/>
          </p:nvPr>
        </p:nvSpPr>
        <p:spPr>
          <a:xfrm>
            <a:off x="139149" y="2017015"/>
            <a:ext cx="6356999" cy="2615599"/>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7" y="1838739"/>
            <a:ext cx="6098022" cy="4065348"/>
          </a:xfrm>
          <a:prstGeom prst="rect">
            <a:avLst/>
          </a:prstGeom>
        </p:spPr>
      </p:pic>
    </p:spTree>
    <p:extLst>
      <p:ext uri="{BB962C8B-B14F-4D97-AF65-F5344CB8AC3E}">
        <p14:creationId xmlns:p14="http://schemas.microsoft.com/office/powerpoint/2010/main" val="142659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87" y="673528"/>
            <a:ext cx="7865164" cy="5243442"/>
          </a:xfrm>
          <a:prstGeom prst="rect">
            <a:avLst/>
          </a:prstGeom>
        </p:spPr>
      </p:pic>
    </p:spTree>
    <p:extLst>
      <p:ext uri="{BB962C8B-B14F-4D97-AF65-F5344CB8AC3E}">
        <p14:creationId xmlns:p14="http://schemas.microsoft.com/office/powerpoint/2010/main" val="17279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hlinkClick r:id="rId3"/>
              </a:rPr>
              <a:t>NASA Monitors Water in Lake Chad in Africa</a:t>
            </a:r>
            <a:endParaRPr lang="en-US" b="1" dirty="0"/>
          </a:p>
        </p:txBody>
      </p:sp>
      <p:sp>
        <p:nvSpPr>
          <p:cNvPr id="5" name="TextBox 4"/>
          <p:cNvSpPr txBox="1"/>
          <p:nvPr/>
        </p:nvSpPr>
        <p:spPr>
          <a:xfrm>
            <a:off x="278296" y="1599947"/>
            <a:ext cx="8547652" cy="3785652"/>
          </a:xfrm>
          <a:prstGeom prst="rect">
            <a:avLst/>
          </a:prstGeom>
          <a:noFill/>
        </p:spPr>
        <p:txBody>
          <a:bodyPr wrap="square" rtlCol="0">
            <a:spAutoFit/>
          </a:bodyPr>
          <a:lstStyle/>
          <a:p>
            <a:pPr algn="ctr" fontAlgn="base"/>
            <a:r>
              <a:rPr lang="en-US" sz="2000" b="1" dirty="0"/>
              <a:t>Scientists Monitor the Rise and Fall of Lake Chad</a:t>
            </a:r>
          </a:p>
          <a:p>
            <a:pPr algn="ctr" fontAlgn="base"/>
            <a:r>
              <a:rPr lang="en-US" sz="2000" dirty="0" smtClean="0"/>
              <a:t>11/9/17</a:t>
            </a:r>
            <a:endParaRPr lang="en-US" sz="2000" dirty="0"/>
          </a:p>
          <a:p>
            <a:pPr fontAlgn="base"/>
            <a:r>
              <a:rPr lang="en-US" sz="2000" dirty="0"/>
              <a:t>Nestled in a low spot within a huge basin in west-central Africa is an isolated blue dot: That’s Lake Chad. Its water sustains people, animals, fishing, irrigation, and economic activity in Chad, Cameroon, Nigeria, and Niger</a:t>
            </a:r>
            <a:r>
              <a:rPr lang="en-US" sz="2000" dirty="0" smtClean="0"/>
              <a:t>.</a:t>
            </a:r>
          </a:p>
          <a:p>
            <a:pPr fontAlgn="base"/>
            <a:endParaRPr lang="en-US" sz="2000" dirty="0"/>
          </a:p>
          <a:p>
            <a:pPr fontAlgn="base"/>
            <a:r>
              <a:rPr lang="en-US" sz="2000" dirty="0"/>
              <a:t>But in the past half century, Lake Chad has lost most of its water. The once-great lake now spans less than a tenth of the area it covered in the 1960s. Scientists and resource managers are concerned about the dramatic loss of fresh water that is the lifeblood of more than 30 million people.</a:t>
            </a:r>
          </a:p>
        </p:txBody>
      </p:sp>
    </p:spTree>
    <p:extLst>
      <p:ext uri="{BB962C8B-B14F-4D97-AF65-F5344CB8AC3E}">
        <p14:creationId xmlns:p14="http://schemas.microsoft.com/office/powerpoint/2010/main" val="15155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5950"/>
            <a:ext cx="9144000" cy="5156200"/>
          </a:xfrm>
          <a:prstGeom prst="rect">
            <a:avLst/>
          </a:prstGeom>
        </p:spPr>
      </p:pic>
    </p:spTree>
    <p:extLst>
      <p:ext uri="{BB962C8B-B14F-4D97-AF65-F5344CB8AC3E}">
        <p14:creationId xmlns:p14="http://schemas.microsoft.com/office/powerpoint/2010/main" val="39919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50"/>
            <a:ext cx="8395252" cy="873997"/>
          </a:xfrm>
        </p:spPr>
        <p:txBody>
          <a:bodyPr/>
          <a:lstStyle/>
          <a:p>
            <a:pPr algn="ctr"/>
            <a:r>
              <a:rPr lang="en-US" b="1" dirty="0"/>
              <a:t>U</a:t>
            </a:r>
            <a:r>
              <a:rPr lang="en-US" b="1" dirty="0" smtClean="0"/>
              <a:t>sing </a:t>
            </a:r>
            <a:r>
              <a:rPr lang="en-US" b="1" dirty="0"/>
              <a:t>Landsat 1, 2, and 3 Multispectral Scanner (MSS) data</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0"/>
            <a:ext cx="9144000" cy="2540000"/>
          </a:xfrm>
          <a:prstGeom prst="rect">
            <a:avLst/>
          </a:prstGeom>
        </p:spPr>
      </p:pic>
    </p:spTree>
    <p:extLst>
      <p:ext uri="{BB962C8B-B14F-4D97-AF65-F5344CB8AC3E}">
        <p14:creationId xmlns:p14="http://schemas.microsoft.com/office/powerpoint/2010/main" val="124593349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TotalTime>
  <Words>446</Words>
  <Application>Microsoft Macintosh PowerPoint</Application>
  <PresentationFormat>On-screen Show (4:3)</PresentationFormat>
  <Paragraphs>34</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Arial</vt:lpstr>
      <vt:lpstr>1_Office Theme</vt:lpstr>
      <vt:lpstr>NASA GLOBE ENSO Student Research Campaign Phase III: Water in Our Environment!   GLOBE and NASA Measure Water Quality  14 November 2017</vt:lpstr>
      <vt:lpstr>PowerPoint Presentation</vt:lpstr>
      <vt:lpstr>Water Quality and GLOBE</vt:lpstr>
      <vt:lpstr>    </vt:lpstr>
      <vt:lpstr>How Cities and Suburbs Affect the Chesapeake Bay</vt:lpstr>
      <vt:lpstr>PowerPoint Presentation</vt:lpstr>
      <vt:lpstr>NASA Monitors Water in Lake Chad in Africa</vt:lpstr>
      <vt:lpstr>PowerPoint Presentation</vt:lpstr>
      <vt:lpstr>Using Landsat 1, 2, and 3 Multispectral Scanner (MSS) data</vt:lpstr>
      <vt:lpstr>PowerPoint Presentation</vt:lpstr>
      <vt:lpstr>Today’s Program: Water Quality in Europe and Eurasia</vt:lpstr>
      <vt:lpstr>From Poland! Elżbieta Wołoszyńska-Wiśniewska, GLOBE Country Coordinator, Poland; hydrologist working as the Head of Education Unit at UNEP/GRID-Warsaw Centre will tell us how scientists measure water quality in Poland  Joanna Gawor: GLOBE teacher will describe how her students have measured water quality in her area and share some “Best Practices” for using GLOBE hydrology protocol.  </vt:lpstr>
      <vt:lpstr>From Croatia!</vt:lpstr>
      <vt:lpstr>From Switzerland!</vt:lpstr>
    </vt:vector>
  </TitlesOfParts>
  <Company>ADNET SYSTEMS INC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Dorian Janney</dc:creator>
  <cp:lastModifiedBy>Microsoft Office User</cp:lastModifiedBy>
  <cp:revision>19</cp:revision>
  <dcterms:created xsi:type="dcterms:W3CDTF">2016-09-27T16:27:25Z</dcterms:created>
  <dcterms:modified xsi:type="dcterms:W3CDTF">2017-11-14T18:15:16Z</dcterms:modified>
</cp:coreProperties>
</file>