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0" r:id="rId2"/>
    <p:sldId id="267" r:id="rId3"/>
    <p:sldId id="268" r:id="rId4"/>
    <p:sldId id="264" r:id="rId5"/>
    <p:sldId id="262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94529"/>
  </p:normalViewPr>
  <p:slideViewPr>
    <p:cSldViewPr snapToGrid="0" snapToObjects="1">
      <p:cViewPr>
        <p:scale>
          <a:sx n="96" d="100"/>
          <a:sy n="96" d="100"/>
        </p:scale>
        <p:origin x="2408" y="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C1F1-7DB9-B745-946C-2CA3C2ACDE26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F6A6-AD37-BA45-930F-0C8702BE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000000"/>
                </a:buClr>
                <a:buSzPct val="25000"/>
                <a:buFont typeface="Calibri"/>
                <a:buNone/>
              </a:pPr>
              <a:t>1</a:t>
            </a:fld>
            <a:endParaRPr lang="en-GB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1" y="1693367"/>
            <a:ext cx="63569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1" y="3196459"/>
            <a:ext cx="6356999" cy="26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Final slide</a:t>
            </a:r>
          </a:p>
        </p:txBody>
      </p:sp>
      <p:pic>
        <p:nvPicPr>
          <p:cNvPr id="122" name="Shape 122" descr="rt_glob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8420" y="365791"/>
            <a:ext cx="2834999" cy="54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58867" y="2419097"/>
            <a:ext cx="3932999" cy="7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Opening Slide</a:t>
            </a:r>
          </a:p>
        </p:txBody>
      </p:sp>
      <p:pic>
        <p:nvPicPr>
          <p:cNvPr id="62" name="Shape 62" descr="left_globe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58" y="539972"/>
            <a:ext cx="2724899" cy="52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14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2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602"/>
            <a:ext cx="9144000" cy="46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0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103F-80E2-254D-B73E-7402B64DDC9E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93D-6973-874E-99E7-1B93765A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727795"/>
            <a:ext cx="8229600" cy="42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 descr="GLOBE_logoOfficial-_Blue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360" y="111853"/>
            <a:ext cx="2732100" cy="57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158494" y="6315525"/>
            <a:ext cx="8833200" cy="445600"/>
          </a:xfrm>
          <a:prstGeom prst="rect">
            <a:avLst/>
          </a:prstGeom>
          <a:gradFill>
            <a:gsLst>
              <a:gs pos="0">
                <a:srgbClr val="86A5AD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851" y="6008618"/>
            <a:ext cx="6752062" cy="624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hyperlink" Target="http://bit.ly/2AwWHY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bit.ly/2AwWHYY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23707" y="1482968"/>
            <a:ext cx="5148420" cy="309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US" b="1" dirty="0" smtClean="0"/>
              <a:t>NASA GLOBE ENSO Student Research Campaign Phase III: Water in Our Environment!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Webinar #5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9 January 2018</a:t>
            </a:r>
            <a:endParaRPr sz="3200" b="1" i="0" u="none" strike="noStrike" cap="none" dirty="0">
              <a:solidFill>
                <a:srgbClr val="59595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669"/>
            <a:ext cx="9144000" cy="51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2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s://www.nasa.gov/sites/default/files/thumbnails/image/thailand_imerg_5-12_january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852"/>
            <a:ext cx="9141054" cy="5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46" y="5764695"/>
            <a:ext cx="9141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https</a:t>
            </a:r>
            <a:r>
              <a:rPr lang="en-US" sz="1600" dirty="0"/>
              <a:t>://</a:t>
            </a:r>
            <a:r>
              <a:rPr lang="en-US" sz="1600" dirty="0" err="1"/>
              <a:t>www.nasa.gov</a:t>
            </a:r>
            <a:r>
              <a:rPr lang="en-US" sz="1600" dirty="0"/>
              <a:t>/feature/</a:t>
            </a:r>
            <a:r>
              <a:rPr lang="en-US" sz="1600" dirty="0" err="1"/>
              <a:t>goddard</a:t>
            </a:r>
            <a:r>
              <a:rPr lang="en-US" sz="1600" dirty="0"/>
              <a:t>/2017/</a:t>
            </a:r>
            <a:r>
              <a:rPr lang="en-US" sz="1600" dirty="0" err="1"/>
              <a:t>nasa</a:t>
            </a:r>
            <a:r>
              <a:rPr lang="en-US" sz="1600" dirty="0"/>
              <a:t>-analyzes-heavy-rainfall-over-southern-</a:t>
            </a:r>
            <a:r>
              <a:rPr lang="en-US" sz="1600" dirty="0" err="1"/>
              <a:t>thailand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409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858" y="1775793"/>
            <a:ext cx="5190002" cy="2213113"/>
          </a:xfrm>
        </p:spPr>
        <p:txBody>
          <a:bodyPr/>
          <a:lstStyle/>
          <a:p>
            <a:pPr algn="ctr"/>
            <a:r>
              <a:rPr lang="en-US" sz="4000" b="1" dirty="0" smtClean="0"/>
              <a:t>We Need SODA Webinar Presenters </a:t>
            </a:r>
            <a:r>
              <a:rPr lang="en-US" sz="4000" b="1" smtClean="0"/>
              <a:t>for February</a:t>
            </a:r>
            <a:r>
              <a:rPr lang="en-US" sz="4000" b="1" dirty="0" smtClean="0"/>
              <a:t>, March, and April 2018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36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2470" y="690271"/>
            <a:ext cx="6122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How the SODA webinars work: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Introduction of featured teacher, students and school (2 minutes)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Presentation by featured teacher and/or students (20-25 minutes)</a:t>
            </a:r>
            <a:r>
              <a:rPr lang="en-US" sz="16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Chosen Phase III Guiding Investigative Question(s)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How the question was explored</a:t>
            </a:r>
            <a:r>
              <a:rPr lang="en-US" sz="1600" dirty="0"/>
              <a:t> (dates of data collection)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Ideas for potential collaboration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/>
              <a:t>Collaboration and discussion time (30 minutes)</a:t>
            </a:r>
          </a:p>
          <a:p>
            <a:endParaRPr lang="en-US" sz="1600" dirty="0" smtClean="0"/>
          </a:p>
          <a:p>
            <a:r>
              <a:rPr lang="en-US" sz="1600" dirty="0" smtClean="0"/>
              <a:t>What </a:t>
            </a:r>
            <a:r>
              <a:rPr lang="en-US" sz="1600" dirty="0"/>
              <a:t>do I do to participate in a SODA event?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Identify the Guiding Investigative Question(s) to explore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Conduct protocol measurements using as many of the GLOBE protocols as desired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Take protocols measurements at least 3 times per week for one month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Report on the data collected at a </a:t>
            </a:r>
            <a:r>
              <a:rPr lang="en-US" sz="1600" dirty="0" smtClean="0">
                <a:solidFill>
                  <a:srgbClr val="000000"/>
                </a:solidFill>
              </a:rPr>
              <a:t>future GLOBE </a:t>
            </a:r>
            <a:r>
              <a:rPr lang="en-US" sz="1600" dirty="0">
                <a:solidFill>
                  <a:srgbClr val="000000"/>
                </a:solidFill>
              </a:rPr>
              <a:t>Water in Our Environment SODA </a:t>
            </a:r>
            <a:r>
              <a:rPr lang="en-US" sz="1600" dirty="0" smtClean="0">
                <a:solidFill>
                  <a:srgbClr val="000000"/>
                </a:solidFill>
              </a:rPr>
              <a:t>webinar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Begin collaborating with other GLOBE </a:t>
            </a:r>
            <a:r>
              <a:rPr lang="en-US" sz="1600" dirty="0" smtClean="0">
                <a:solidFill>
                  <a:srgbClr val="000000"/>
                </a:solidFill>
              </a:rPr>
              <a:t>schools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Submit a blog, to the GLOBE web site, highlighting your student </a:t>
            </a:r>
            <a:r>
              <a:rPr lang="en-US" sz="1600" dirty="0" smtClean="0">
                <a:solidFill>
                  <a:srgbClr val="000000"/>
                </a:solidFill>
              </a:rPr>
              <a:t>research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41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35" y="2154604"/>
            <a:ext cx="1868556" cy="2491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8436" y="2225218"/>
            <a:ext cx="472481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b="1" dirty="0"/>
              <a:t>Getting Science Done with Shumate Middle School</a:t>
            </a:r>
            <a:endParaRPr lang="en-US" sz="1350" dirty="0"/>
          </a:p>
          <a:p>
            <a:pPr algn="just"/>
            <a:endParaRPr lang="en-US" sz="1350" b="1" dirty="0"/>
          </a:p>
          <a:p>
            <a:pPr algn="just"/>
            <a:r>
              <a:rPr lang="en-US" sz="1350" b="1" dirty="0"/>
              <a:t>SODA Event Data Collection: October 2017</a:t>
            </a: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2916026" y="3007635"/>
            <a:ext cx="4724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Jeff </a:t>
            </a:r>
            <a:r>
              <a:rPr lang="en-US" sz="1200" b="1" dirty="0" err="1"/>
              <a:t>Bouwman</a:t>
            </a:r>
            <a:r>
              <a:rPr lang="en-US" sz="1200" b="1" dirty="0"/>
              <a:t>, a science teacher at the Shumate Middle School in Gibraltar, Michigan USA is no stranger to getting his students involved in collecting hands-on data. Jeff also has students monitoring automatic environmental data coming into Shumate's </a:t>
            </a:r>
            <a:r>
              <a:rPr lang="en-US" sz="1200" b="1" dirty="0" err="1"/>
              <a:t>WeatherSTEM</a:t>
            </a:r>
            <a:r>
              <a:rPr lang="en-US" sz="1200" b="1" dirty="0"/>
              <a:t> weather station. Come and hear all about how Jeff's students are exploring ENSO Phase III’s Guiding Investigative Questions, during this SODA Event. Learn how Shumate Middle School is #</a:t>
            </a:r>
            <a:r>
              <a:rPr lang="en-US" sz="1200" b="1" dirty="0" err="1"/>
              <a:t>GettingScienceDone</a:t>
            </a:r>
            <a:r>
              <a:rPr lang="en-US" sz="1200" b="1" dirty="0"/>
              <a:t> and how you might be able to collaborate with Jeff and his students.  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786286" y="1430727"/>
            <a:ext cx="361733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/>
              <a:t>SODA Webinar #1 Featured Presenter</a:t>
            </a:r>
          </a:p>
          <a:p>
            <a:pPr algn="ctr"/>
            <a:r>
              <a:rPr lang="en-US" sz="1500" b="1" dirty="0"/>
              <a:t>6 November 2017</a:t>
            </a:r>
          </a:p>
          <a:p>
            <a:pPr algn="ctr"/>
            <a:r>
              <a:rPr lang="en-US" sz="1500" b="1" dirty="0"/>
              <a:t>Mr. Jeff </a:t>
            </a:r>
            <a:r>
              <a:rPr lang="en-US" sz="1500" b="1" dirty="0" err="1"/>
              <a:t>Bouwman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690191" y="5013463"/>
            <a:ext cx="42948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See the awesomeness HERE: </a:t>
            </a:r>
            <a:r>
              <a:rPr lang="en-US" sz="1350" dirty="0">
                <a:hlinkClick r:id="rId3"/>
              </a:rPr>
              <a:t>http</a:t>
            </a:r>
            <a:r>
              <a:rPr lang="en-US" sz="1350">
                <a:hlinkClick r:id="rId3"/>
              </a:rPr>
              <a:t>://</a:t>
            </a:r>
            <a:r>
              <a:rPr lang="en-US" sz="1350" dirty="0" smtClean="0">
                <a:hlinkClick r:id="rId3"/>
              </a:rPr>
              <a:t>bit.ly/2AwWHYY</a:t>
            </a:r>
            <a:r>
              <a:rPr lang="en-US" sz="1350" dirty="0" smtClean="0"/>
              <a:t>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38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344" y="857250"/>
            <a:ext cx="2467656" cy="3290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251"/>
            <a:ext cx="4263158" cy="3290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3257" y="857250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 Observation &amp; </a:t>
            </a:r>
          </a:p>
          <a:p>
            <a:pPr algn="ctr"/>
            <a:r>
              <a:rPr lang="en-US" b="1" dirty="0"/>
              <a:t>Data Analysis</a:t>
            </a:r>
          </a:p>
          <a:p>
            <a:pPr algn="ctr"/>
            <a:r>
              <a:rPr lang="en-US" b="1" dirty="0"/>
              <a:t>(SODA)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Live from Croatia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4198097"/>
            <a:ext cx="9143999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50" dirty="0"/>
              <a:t>Marina </a:t>
            </a:r>
            <a:r>
              <a:rPr lang="en-US" sz="1250" dirty="0" err="1"/>
              <a:t>Balažinec</a:t>
            </a:r>
            <a:r>
              <a:rPr lang="en-US" sz="1250" dirty="0"/>
              <a:t> (left), a teacher at </a:t>
            </a:r>
            <a:r>
              <a:rPr lang="en-US" sz="1250" dirty="0" err="1"/>
              <a:t>Osnovne</a:t>
            </a:r>
            <a:r>
              <a:rPr lang="en-US" sz="1250" dirty="0"/>
              <a:t> </a:t>
            </a:r>
            <a:r>
              <a:rPr lang="en-US" sz="1250" dirty="0" err="1"/>
              <a:t>Škole</a:t>
            </a:r>
            <a:r>
              <a:rPr lang="en-US" sz="1250" dirty="0"/>
              <a:t> </a:t>
            </a:r>
            <a:r>
              <a:rPr lang="en-US" sz="1250" dirty="0" err="1"/>
              <a:t>Varaždin</a:t>
            </a:r>
            <a:r>
              <a:rPr lang="en-US" sz="1250" dirty="0"/>
              <a:t> in Croatia, and </a:t>
            </a:r>
            <a:r>
              <a:rPr lang="en-US" sz="1250" dirty="0" err="1"/>
              <a:t>Marija</a:t>
            </a:r>
            <a:r>
              <a:rPr lang="en-US" sz="1250" dirty="0"/>
              <a:t> </a:t>
            </a:r>
            <a:r>
              <a:rPr lang="en-US" sz="1250" dirty="0" err="1"/>
              <a:t>Krajnik</a:t>
            </a:r>
            <a:r>
              <a:rPr lang="en-US" sz="1250" dirty="0"/>
              <a:t> (right), a teacher at </a:t>
            </a:r>
            <a:r>
              <a:rPr lang="en-US" sz="1250" dirty="0" err="1"/>
              <a:t>Medicinska</a:t>
            </a:r>
            <a:r>
              <a:rPr lang="en-US" sz="1250" dirty="0"/>
              <a:t> </a:t>
            </a:r>
            <a:r>
              <a:rPr lang="en-US" sz="1250" dirty="0" err="1"/>
              <a:t>Škola</a:t>
            </a:r>
            <a:r>
              <a:rPr lang="en-US" sz="1250" dirty="0"/>
              <a:t> </a:t>
            </a:r>
            <a:r>
              <a:rPr lang="en-US" sz="1250" dirty="0" err="1"/>
              <a:t>Varaždin</a:t>
            </a:r>
            <a:r>
              <a:rPr lang="en-US" sz="1250" dirty="0"/>
              <a:t> in Croatia, have been working with their students for several years to take GLOBE Protocol measurements to better understand Croatia’s environment. Recently, Marina, </a:t>
            </a:r>
            <a:r>
              <a:rPr lang="en-US" sz="1250" dirty="0" err="1"/>
              <a:t>Marija</a:t>
            </a:r>
            <a:r>
              <a:rPr lang="en-US" sz="1250" dirty="0"/>
              <a:t> and their students have been exploring ENSO Phase III’s Guiding Investigative Questions through research of the </a:t>
            </a:r>
            <a:r>
              <a:rPr lang="en-US" sz="1250" dirty="0" err="1"/>
              <a:t>Plitvica</a:t>
            </a:r>
            <a:r>
              <a:rPr lang="en-US" sz="1250" dirty="0"/>
              <a:t> River. Marina’s students have focused on the plant life of the </a:t>
            </a:r>
            <a:r>
              <a:rPr lang="en-US" sz="1250" dirty="0" err="1"/>
              <a:t>Plitvica</a:t>
            </a:r>
            <a:r>
              <a:rPr lang="en-US" sz="1250" dirty="0"/>
              <a:t> River and </a:t>
            </a:r>
            <a:r>
              <a:rPr lang="en-US" sz="1250" dirty="0" err="1"/>
              <a:t>Marija’s</a:t>
            </a:r>
            <a:r>
              <a:rPr lang="en-US" sz="1250" dirty="0"/>
              <a:t> students have focused on the physiochemical properties of the </a:t>
            </a:r>
            <a:r>
              <a:rPr lang="en-US" sz="1250" dirty="0" err="1"/>
              <a:t>Plitvica</a:t>
            </a:r>
            <a:r>
              <a:rPr lang="en-US" sz="1250" dirty="0"/>
              <a:t> River. Join us for some great presentations during this SODA webinar. Learn how you might be able to collaborate with Marina and </a:t>
            </a:r>
            <a:r>
              <a:rPr lang="en-US" sz="1250" dirty="0" err="1"/>
              <a:t>Marija</a:t>
            </a:r>
            <a:r>
              <a:rPr lang="en-US" sz="1250" dirty="0"/>
              <a:t>.  </a:t>
            </a:r>
          </a:p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4270442" y="2340532"/>
            <a:ext cx="2413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Monday, December 4, 2017 @ 2:00pm EST (7:00pm UTC)</a:t>
            </a:r>
          </a:p>
          <a:p>
            <a:pPr algn="ctr"/>
            <a:endParaRPr lang="en-US" sz="2100" b="1" dirty="0"/>
          </a:p>
          <a:p>
            <a:pPr algn="ctr"/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4305320" y="3336836"/>
            <a:ext cx="23946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SODA Event Data Collection Time Period: November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481975"/>
            <a:ext cx="6160020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" dirty="0" err="1"/>
              <a:t>Medicinska</a:t>
            </a:r>
            <a:r>
              <a:rPr lang="en-US" sz="1250" dirty="0"/>
              <a:t> </a:t>
            </a:r>
            <a:r>
              <a:rPr lang="en-US" sz="1250" dirty="0" err="1"/>
              <a:t>Škola</a:t>
            </a:r>
            <a:r>
              <a:rPr lang="en-US" sz="1250" dirty="0"/>
              <a:t> </a:t>
            </a:r>
            <a:r>
              <a:rPr lang="en-US" sz="1250" dirty="0" err="1"/>
              <a:t>Varaždin</a:t>
            </a:r>
            <a:r>
              <a:rPr lang="en-US" sz="1250" dirty="0"/>
              <a:t> Student Presenters: </a:t>
            </a:r>
            <a:r>
              <a:rPr lang="hr-HR" sz="1250" dirty="0"/>
              <a:t>Lana Bogović &amp; </a:t>
            </a:r>
            <a:r>
              <a:rPr lang="hr-HR" sz="1250" dirty="0" err="1"/>
              <a:t>Jonathan</a:t>
            </a:r>
            <a:r>
              <a:rPr lang="hr-HR" sz="1250" dirty="0"/>
              <a:t> C. </a:t>
            </a:r>
            <a:r>
              <a:rPr lang="hr-HR" sz="1250" dirty="0" err="1"/>
              <a:t>Beneš</a:t>
            </a:r>
            <a:endParaRPr lang="hr-HR" sz="1250" dirty="0"/>
          </a:p>
          <a:p>
            <a:r>
              <a:rPr lang="en-US" sz="1250" dirty="0" err="1"/>
              <a:t>Osnovne</a:t>
            </a:r>
            <a:r>
              <a:rPr lang="en-US" sz="1250" dirty="0"/>
              <a:t> </a:t>
            </a:r>
            <a:r>
              <a:rPr lang="en-US" sz="1250" dirty="0" err="1"/>
              <a:t>Škole</a:t>
            </a:r>
            <a:r>
              <a:rPr lang="en-US" sz="1250" dirty="0"/>
              <a:t> </a:t>
            </a:r>
            <a:r>
              <a:rPr lang="en-US" sz="1250" dirty="0" err="1"/>
              <a:t>Varaždin</a:t>
            </a:r>
            <a:r>
              <a:rPr lang="en-US" sz="1250" dirty="0"/>
              <a:t> Student Presenter: Dora </a:t>
            </a:r>
            <a:r>
              <a:rPr lang="en-US" sz="1250" dirty="0" err="1"/>
              <a:t>Vitez</a:t>
            </a:r>
            <a:endParaRPr lang="en-US" sz="1250" dirty="0"/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4740929" y="5759518"/>
            <a:ext cx="43910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See the awesomeness HERE: </a:t>
            </a:r>
            <a:r>
              <a:rPr lang="en-US" sz="1350" dirty="0">
                <a:hlinkClick r:id="rId4"/>
              </a:rPr>
              <a:t>http://</a:t>
            </a:r>
            <a:r>
              <a:rPr lang="en-US" sz="1350" dirty="0" smtClean="0">
                <a:hlinkClick r:id="rId4"/>
              </a:rPr>
              <a:t>bit.ly/2AwWHYY</a:t>
            </a:r>
            <a:r>
              <a:rPr lang="en-US" sz="1350" dirty="0" smtClean="0"/>
              <a:t>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47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1" y="765706"/>
            <a:ext cx="8229600" cy="873997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Our Campaign Members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48" y="1736035"/>
            <a:ext cx="881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94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465</Words>
  <Application>Microsoft Macintosh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1_Office Theme</vt:lpstr>
      <vt:lpstr>NASA GLOBE ENSO Student Research Campaign Phase III: Water in Our Environment!  Webinar #5  9 January 2018</vt:lpstr>
      <vt:lpstr>PowerPoint Presentation</vt:lpstr>
      <vt:lpstr>PowerPoint Presentation</vt:lpstr>
      <vt:lpstr>We Need SODA Webinar Presenters for February, March, and April 2018</vt:lpstr>
      <vt:lpstr>PowerPoint Presentation</vt:lpstr>
      <vt:lpstr>PowerPoint Presentation</vt:lpstr>
      <vt:lpstr>PowerPoint Presentation</vt:lpstr>
      <vt:lpstr> Our Campaign Members </vt:lpstr>
    </vt:vector>
  </TitlesOfParts>
  <Company>ADNET SYSTEMS INC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Dorian Janney</dc:creator>
  <cp:lastModifiedBy>Microsoft Office User</cp:lastModifiedBy>
  <cp:revision>20</cp:revision>
  <dcterms:created xsi:type="dcterms:W3CDTF">2016-09-27T16:27:25Z</dcterms:created>
  <dcterms:modified xsi:type="dcterms:W3CDTF">2018-01-08T19:10:59Z</dcterms:modified>
</cp:coreProperties>
</file>