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84" r:id="rId3"/>
    <p:sldId id="327" r:id="rId4"/>
    <p:sldId id="335" r:id="rId5"/>
    <p:sldId id="338" r:id="rId6"/>
    <p:sldId id="340" r:id="rId7"/>
    <p:sldId id="339" r:id="rId8"/>
    <p:sldId id="334" r:id="rId9"/>
    <p:sldId id="333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a" initials="E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E"/>
    <a:srgbClr val="A47736"/>
    <a:srgbClr val="1F4BAD"/>
    <a:srgbClr val="004480"/>
    <a:srgbClr val="2431A8"/>
    <a:srgbClr val="0033CC"/>
    <a:srgbClr val="053189"/>
    <a:srgbClr val="182E76"/>
    <a:srgbClr val="244B98"/>
    <a:srgbClr val="815E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8" autoAdjust="0"/>
    <p:restoredTop sz="90498" autoAdjust="0"/>
  </p:normalViewPr>
  <p:slideViewPr>
    <p:cSldViewPr>
      <p:cViewPr>
        <p:scale>
          <a:sx n="60" d="100"/>
          <a:sy n="60" d="100"/>
        </p:scale>
        <p:origin x="2664" y="11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D7A89-974E-4AD5-B27C-D87E71FCF436}" type="datetimeFigureOut">
              <a:rPr lang="pl-PL" smtClean="0"/>
              <a:pPr/>
              <a:t>13.11.2017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EFEE7-8F46-4DC5-AE64-E18AE735EEE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601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EFEE7-8F46-4DC5-AE64-E18AE735EEE7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EFEE7-8F46-4DC5-AE64-E18AE735EEE7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1515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EFEE7-8F46-4DC5-AE64-E18AE735EEE7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1515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EFEE7-8F46-4DC5-AE64-E18AE735EEE7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1515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EFEE7-8F46-4DC5-AE64-E18AE735EEE7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1515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EFEE7-8F46-4DC5-AE64-E18AE735EEE7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1515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EFEE7-8F46-4DC5-AE64-E18AE735EEE7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791744" y="2420888"/>
            <a:ext cx="7704856" cy="1368152"/>
          </a:xfrm>
        </p:spPr>
        <p:txBody>
          <a:bodyPr/>
          <a:lstStyle>
            <a:lvl1pPr>
              <a:defRPr sz="4800" b="1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11824" y="3886200"/>
            <a:ext cx="6984776" cy="1752600"/>
          </a:xfrm>
        </p:spPr>
        <p:txBody>
          <a:bodyPr/>
          <a:lstStyle>
            <a:lvl1pPr marL="0" indent="0" algn="l">
              <a:buNone/>
              <a:defRPr b="0" i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1271464" y="5805264"/>
            <a:ext cx="109205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 smtClean="0">
                <a:solidFill>
                  <a:srgbClr val="1F4BAD"/>
                </a:solidFill>
                <a:latin typeface="+mn-lt"/>
                <a:ea typeface="+mn-ea"/>
                <a:cs typeface="+mn-cs"/>
              </a:rPr>
              <a:t>©UNEP/GRID-</a:t>
            </a:r>
            <a:r>
              <a:rPr lang="pl-PL" sz="2000" dirty="0" err="1" smtClean="0">
                <a:solidFill>
                  <a:srgbClr val="1F4BAD"/>
                </a:solidFill>
                <a:latin typeface="+mn-lt"/>
                <a:ea typeface="+mn-ea"/>
                <a:cs typeface="+mn-cs"/>
              </a:rPr>
              <a:t>Warsaw</a:t>
            </a:r>
            <a:r>
              <a:rPr lang="pl-PL" sz="2000" dirty="0" smtClean="0">
                <a:solidFill>
                  <a:srgbClr val="1F4BAD"/>
                </a:solidFill>
                <a:latin typeface="+mn-lt"/>
                <a:ea typeface="+mn-ea"/>
                <a:cs typeface="+mn-cs"/>
              </a:rPr>
              <a:t>, 2017    </a:t>
            </a:r>
            <a:r>
              <a:rPr lang="en-AU" sz="2000" b="1" dirty="0" smtClean="0">
                <a:solidFill>
                  <a:srgbClr val="1F4BAD"/>
                </a:solidFill>
                <a:latin typeface="+mn-lt"/>
                <a:ea typeface="+mn-ea"/>
                <a:cs typeface="+mn-cs"/>
              </a:rPr>
              <a:t>www.gridw.pl</a:t>
            </a:r>
            <a:r>
              <a:rPr lang="pl-PL" sz="2000" b="1" dirty="0" smtClean="0">
                <a:solidFill>
                  <a:srgbClr val="1F4BAD"/>
                </a:solidFill>
                <a:latin typeface="+mn-lt"/>
                <a:ea typeface="+mn-ea"/>
                <a:cs typeface="+mn-cs"/>
              </a:rPr>
              <a:t>/en</a:t>
            </a:r>
            <a:endParaRPr lang="pl-PL" sz="2000" b="1" dirty="0">
              <a:solidFill>
                <a:srgbClr val="1F4BAD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" y="1245"/>
            <a:ext cx="12199547" cy="6858000"/>
          </a:xfrm>
          <a:prstGeom prst="rect">
            <a:avLst/>
          </a:prstGeom>
        </p:spPr>
      </p:pic>
      <p:sp>
        <p:nvSpPr>
          <p:cNvPr id="10" name="pole tekstowe 9"/>
          <p:cNvSpPr txBox="1"/>
          <p:nvPr userDrawn="1"/>
        </p:nvSpPr>
        <p:spPr>
          <a:xfrm>
            <a:off x="1271464" y="5805264"/>
            <a:ext cx="109205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 smtClean="0">
                <a:solidFill>
                  <a:srgbClr val="5A2431"/>
                </a:solidFill>
                <a:latin typeface="+mn-lt"/>
                <a:ea typeface="+mn-ea"/>
                <a:cs typeface="+mn-cs"/>
              </a:rPr>
              <a:t>©UNEP/</a:t>
            </a:r>
            <a:r>
              <a:rPr lang="pl-PL" sz="2000" dirty="0" err="1" smtClean="0">
                <a:solidFill>
                  <a:srgbClr val="5A2431"/>
                </a:solidFill>
                <a:latin typeface="+mn-lt"/>
                <a:ea typeface="+mn-ea"/>
                <a:cs typeface="+mn-cs"/>
              </a:rPr>
              <a:t>GRID-Warsaw</a:t>
            </a:r>
            <a:r>
              <a:rPr lang="pl-PL" sz="2000" dirty="0" smtClean="0">
                <a:solidFill>
                  <a:srgbClr val="5A2431"/>
                </a:solidFill>
                <a:latin typeface="+mn-lt"/>
                <a:ea typeface="+mn-ea"/>
                <a:cs typeface="+mn-cs"/>
              </a:rPr>
              <a:t>, 2017    </a:t>
            </a:r>
            <a:r>
              <a:rPr lang="pl-PL" sz="2000" dirty="0" err="1" smtClean="0">
                <a:solidFill>
                  <a:srgbClr val="5A2431"/>
                </a:solidFill>
                <a:latin typeface="+mn-lt"/>
                <a:ea typeface="+mn-ea"/>
                <a:cs typeface="+mn-cs"/>
              </a:rPr>
              <a:t>www.gridw.pl</a:t>
            </a:r>
            <a:r>
              <a:rPr lang="pl-PL" sz="2000" dirty="0" smtClean="0">
                <a:solidFill>
                  <a:srgbClr val="5A2431"/>
                </a:solidFill>
                <a:latin typeface="+mn-lt"/>
                <a:ea typeface="+mn-ea"/>
                <a:cs typeface="+mn-cs"/>
              </a:rPr>
              <a:t> | </a:t>
            </a:r>
            <a:r>
              <a:rPr lang="pl-PL" sz="2000" dirty="0" err="1" smtClean="0">
                <a:solidFill>
                  <a:srgbClr val="5A2431"/>
                </a:solidFill>
                <a:latin typeface="+mn-lt"/>
                <a:ea typeface="+mn-ea"/>
                <a:cs typeface="+mn-cs"/>
              </a:rPr>
              <a:t>www.globe.gridw.pl</a:t>
            </a:r>
            <a:endParaRPr lang="pl-PL" sz="2000" dirty="0" smtClean="0">
              <a:solidFill>
                <a:srgbClr val="5A243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31504" y="1844824"/>
            <a:ext cx="4968552" cy="4032448"/>
          </a:xfrm>
        </p:spPr>
        <p:txBody>
          <a:bodyPr/>
          <a:lstStyle>
            <a:lvl1pPr>
              <a:defRPr sz="2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40000"/>
                    <a:lumOff val="6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40000"/>
                    <a:lumOff val="6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2" name="Symbol zastępczy zawartości 3"/>
          <p:cNvSpPr>
            <a:spLocks noGrp="1"/>
          </p:cNvSpPr>
          <p:nvPr>
            <p:ph sz="half" idx="2"/>
          </p:nvPr>
        </p:nvSpPr>
        <p:spPr>
          <a:xfrm>
            <a:off x="6672064" y="1844823"/>
            <a:ext cx="4824536" cy="4032449"/>
          </a:xfrm>
        </p:spPr>
        <p:txBody>
          <a:bodyPr/>
          <a:lstStyle>
            <a:lvl1pPr>
              <a:defRPr sz="2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40000"/>
                    <a:lumOff val="6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40000"/>
                    <a:lumOff val="6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1631504" y="692696"/>
            <a:ext cx="8640960" cy="1080120"/>
          </a:xfrm>
        </p:spPr>
        <p:txBody>
          <a:bodyPr/>
          <a:lstStyle>
            <a:lvl1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8B85-2C84-4284-BE19-177ADC87B43A}" type="datetimeFigureOut">
              <a:rPr lang="pl-PL" smtClean="0"/>
              <a:pPr/>
              <a:t>13.11.2017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EB16-061B-43B0-9442-6677B7DF9D7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9343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8B85-2C84-4284-BE19-177ADC87B43A}" type="datetimeFigureOut">
              <a:rPr lang="pl-PL" smtClean="0"/>
              <a:pPr/>
              <a:t>13.11.2017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EB16-061B-43B0-9442-6677B7DF9D7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4898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8B85-2C84-4284-BE19-177ADC87B43A}" type="datetimeFigureOut">
              <a:rPr lang="pl-PL" smtClean="0"/>
              <a:pPr/>
              <a:t>13.11.2017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EB16-061B-43B0-9442-6677B7DF9D7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3727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8B85-2C84-4284-BE19-177ADC87B43A}" type="datetimeFigureOut">
              <a:rPr lang="pl-PL" smtClean="0"/>
              <a:pPr/>
              <a:t>13.11.2017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EB16-061B-43B0-9442-6677B7DF9D7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2963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8B85-2C84-4284-BE19-177ADC87B43A}" type="datetimeFigureOut">
              <a:rPr lang="pl-PL" smtClean="0"/>
              <a:pPr/>
              <a:t>13.11.2017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EB16-061B-43B0-9442-6677B7DF9D7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357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8B85-2C84-4284-BE19-177ADC87B43A}" type="datetimeFigureOut">
              <a:rPr lang="pl-PL" smtClean="0"/>
              <a:pPr/>
              <a:t>13.11.2017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EB16-061B-43B0-9442-6677B7DF9D7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105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8B85-2C84-4284-BE19-177ADC87B43A}" type="datetimeFigureOut">
              <a:rPr lang="pl-PL" smtClean="0"/>
              <a:pPr/>
              <a:t>13.11.2017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EB16-061B-43B0-9442-6677B7DF9D7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0819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8B85-2C84-4284-BE19-177ADC87B43A}" type="datetimeFigureOut">
              <a:rPr lang="pl-PL" smtClean="0"/>
              <a:pPr/>
              <a:t>13.11.2017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EB16-061B-43B0-9442-6677B7DF9D7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5189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8B85-2C84-4284-BE19-177ADC87B43A}" type="datetimeFigureOut">
              <a:rPr lang="pl-PL" smtClean="0"/>
              <a:pPr/>
              <a:t>13.11.2017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EB16-061B-43B0-9442-6677B7DF9D7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960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ytułu 1"/>
          <p:cNvSpPr>
            <a:spLocks noGrp="1"/>
          </p:cNvSpPr>
          <p:nvPr>
            <p:ph type="title"/>
          </p:nvPr>
        </p:nvSpPr>
        <p:spPr>
          <a:xfrm>
            <a:off x="1847528" y="764704"/>
            <a:ext cx="9145016" cy="943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0" name="Symbol zastępczy tekstu 2"/>
          <p:cNvSpPr>
            <a:spLocks noGrp="1"/>
          </p:cNvSpPr>
          <p:nvPr>
            <p:ph idx="1"/>
          </p:nvPr>
        </p:nvSpPr>
        <p:spPr>
          <a:xfrm>
            <a:off x="1847528" y="1822781"/>
            <a:ext cx="9145016" cy="4087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pole tekstowe 5"/>
          <p:cNvSpPr txBox="1"/>
          <p:nvPr userDrawn="1"/>
        </p:nvSpPr>
        <p:spPr>
          <a:xfrm>
            <a:off x="1271464" y="5805264"/>
            <a:ext cx="109205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 smtClean="0">
                <a:solidFill>
                  <a:srgbClr val="1F4BAD"/>
                </a:solidFill>
                <a:latin typeface="+mn-lt"/>
                <a:ea typeface="+mn-ea"/>
                <a:cs typeface="+mn-cs"/>
              </a:rPr>
              <a:t>©UNEP/GRID-</a:t>
            </a:r>
            <a:r>
              <a:rPr lang="pl-PL" sz="2000" dirty="0" err="1" smtClean="0">
                <a:solidFill>
                  <a:srgbClr val="1F4BAD"/>
                </a:solidFill>
                <a:latin typeface="+mn-lt"/>
                <a:ea typeface="+mn-ea"/>
                <a:cs typeface="+mn-cs"/>
              </a:rPr>
              <a:t>Warsaw</a:t>
            </a:r>
            <a:r>
              <a:rPr lang="pl-PL" sz="2000" dirty="0" smtClean="0">
                <a:solidFill>
                  <a:srgbClr val="1F4BAD"/>
                </a:solidFill>
                <a:latin typeface="+mn-lt"/>
                <a:ea typeface="+mn-ea"/>
                <a:cs typeface="+mn-cs"/>
              </a:rPr>
              <a:t>, 2017    </a:t>
            </a:r>
            <a:r>
              <a:rPr lang="en-AU" sz="2000" b="1" dirty="0" smtClean="0">
                <a:solidFill>
                  <a:srgbClr val="1F4BAD"/>
                </a:solidFill>
                <a:latin typeface="+mn-lt"/>
                <a:ea typeface="+mn-ea"/>
                <a:cs typeface="+mn-cs"/>
              </a:rPr>
              <a:t>www.gridw.pl</a:t>
            </a:r>
            <a:r>
              <a:rPr lang="pl-PL" sz="2000" b="1" dirty="0" smtClean="0">
                <a:solidFill>
                  <a:srgbClr val="1F4BAD"/>
                </a:solidFill>
                <a:latin typeface="+mn-lt"/>
                <a:ea typeface="+mn-ea"/>
                <a:cs typeface="+mn-cs"/>
              </a:rPr>
              <a:t>/en</a:t>
            </a:r>
            <a:endParaRPr lang="pl-PL" sz="2000" b="1" dirty="0">
              <a:solidFill>
                <a:srgbClr val="1F4BAD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8B85-2C84-4284-BE19-177ADC87B43A}" type="datetimeFigureOut">
              <a:rPr lang="pl-PL" smtClean="0"/>
              <a:pPr/>
              <a:t>13.11.2017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EB16-061B-43B0-9442-6677B7DF9D7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3051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8B85-2C84-4284-BE19-177ADC87B43A}" type="datetimeFigureOut">
              <a:rPr lang="pl-PL" smtClean="0"/>
              <a:pPr/>
              <a:t>13.11.2017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EB16-061B-43B0-9442-6677B7DF9D7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5878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12"/>
          <p:cNvSpPr>
            <a:spLocks noChangeArrowheads="1"/>
          </p:cNvSpPr>
          <p:nvPr userDrawn="1"/>
        </p:nvSpPr>
        <p:spPr bwMode="auto">
          <a:xfrm>
            <a:off x="3719736" y="1524000"/>
            <a:ext cx="765628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buSzPct val="25000"/>
            </a:pPr>
            <a:endParaRPr lang="pl-PL" sz="4000" b="1" dirty="0">
              <a:solidFill>
                <a:schemeClr val="accent6">
                  <a:lumMod val="40000"/>
                  <a:lumOff val="60000"/>
                </a:schemeClr>
              </a:solidFill>
              <a:ea typeface="Calibri" charset="0"/>
              <a:cs typeface="Calibri" charset="0"/>
              <a:sym typeface="Calibri" charset="0"/>
            </a:endParaRPr>
          </a:p>
          <a:p>
            <a:pPr eaLnBrk="0" hangingPunct="0">
              <a:buSzPct val="25000"/>
            </a:pPr>
            <a:r>
              <a:rPr lang="pl-PL" sz="3600" b="0" dirty="0" smtClean="0">
                <a:solidFill>
                  <a:schemeClr val="accent1">
                    <a:lumMod val="75000"/>
                  </a:schemeClr>
                </a:solidFill>
                <a:ea typeface="Calibri" charset="0"/>
                <a:cs typeface="Calibri" charset="0"/>
                <a:sym typeface="Calibri" charset="0"/>
              </a:rPr>
              <a:t>Kontakt:</a:t>
            </a:r>
            <a:endParaRPr lang="pl-PL" sz="3600" b="0" dirty="0">
              <a:solidFill>
                <a:schemeClr val="accent1">
                  <a:lumMod val="75000"/>
                </a:schemeClr>
              </a:solidFill>
              <a:ea typeface="Calibri" charset="0"/>
              <a:cs typeface="Calibri" charset="0"/>
              <a:sym typeface="Calibri" charset="0"/>
            </a:endParaRPr>
          </a:p>
          <a:p>
            <a:pPr eaLnBrk="0" hangingPunct="0">
              <a:buSzPct val="25000"/>
            </a:pPr>
            <a:r>
              <a:rPr lang="pl-PL" sz="3200" dirty="0">
                <a:solidFill>
                  <a:schemeClr val="accent6">
                    <a:lumMod val="40000"/>
                    <a:lumOff val="60000"/>
                  </a:schemeClr>
                </a:solidFill>
                <a:ea typeface="Calibri" charset="0"/>
                <a:cs typeface="Calibri" charset="0"/>
                <a:sym typeface="Calibri" charset="0"/>
              </a:rPr>
              <a:t>Maria Andrzejewska</a:t>
            </a:r>
            <a:br>
              <a:rPr lang="pl-PL" sz="3200" dirty="0">
                <a:solidFill>
                  <a:schemeClr val="accent6">
                    <a:lumMod val="40000"/>
                    <a:lumOff val="60000"/>
                  </a:schemeClr>
                </a:solidFill>
                <a:ea typeface="Calibri" charset="0"/>
                <a:cs typeface="Calibri" charset="0"/>
                <a:sym typeface="Calibri" charset="0"/>
              </a:rPr>
            </a:br>
            <a:r>
              <a:rPr lang="pl-PL" sz="3200" dirty="0">
                <a:solidFill>
                  <a:schemeClr val="accent6">
                    <a:lumMod val="40000"/>
                    <a:lumOff val="60000"/>
                  </a:schemeClr>
                </a:solidFill>
                <a:ea typeface="Calibri" charset="0"/>
                <a:cs typeface="Calibri" charset="0"/>
                <a:sym typeface="Calibri" charset="0"/>
              </a:rPr>
              <a:t>Dyrektor Centrum </a:t>
            </a:r>
            <a:r>
              <a:rPr lang="pl-PL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Calibri" charset="0"/>
                <a:cs typeface="Calibri" charset="0"/>
                <a:sym typeface="Calibri" charset="0"/>
              </a:rPr>
              <a:t>UNEP/GRID-Warszawa</a:t>
            </a:r>
          </a:p>
          <a:p>
            <a:pPr eaLnBrk="0" hangingPunct="0">
              <a:buSzPct val="25000"/>
            </a:pPr>
            <a:r>
              <a:rPr lang="pl-PL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Calibri" charset="0"/>
                <a:cs typeface="Calibri" charset="0"/>
                <a:sym typeface="Calibri" charset="0"/>
              </a:rPr>
              <a:t>maria.andrzejewska@gridw.pl</a:t>
            </a:r>
            <a:r>
              <a:rPr lang="pl-PL" sz="4000" dirty="0">
                <a:solidFill>
                  <a:schemeClr val="accent6">
                    <a:lumMod val="40000"/>
                    <a:lumOff val="60000"/>
                  </a:schemeClr>
                </a:solidFill>
                <a:ea typeface="Calibri" charset="0"/>
                <a:cs typeface="Calibri" charset="0"/>
                <a:sym typeface="Calibri" charset="0"/>
              </a:rPr>
              <a:t/>
            </a:r>
            <a:br>
              <a:rPr lang="pl-PL" sz="4000" dirty="0">
                <a:solidFill>
                  <a:schemeClr val="accent6">
                    <a:lumMod val="40000"/>
                    <a:lumOff val="60000"/>
                  </a:schemeClr>
                </a:solidFill>
                <a:ea typeface="Calibri" charset="0"/>
                <a:cs typeface="Calibri" charset="0"/>
                <a:sym typeface="Calibri" charset="0"/>
              </a:rPr>
            </a:br>
            <a:r>
              <a:rPr lang="pl-PL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Calibri" charset="0"/>
                <a:cs typeface="Calibri" charset="0"/>
                <a:sym typeface="Calibri" charset="0"/>
              </a:rPr>
              <a:t> </a:t>
            </a:r>
            <a:endParaRPr lang="pl-PL" sz="4000" dirty="0">
              <a:solidFill>
                <a:schemeClr val="accent6">
                  <a:lumMod val="40000"/>
                  <a:lumOff val="60000"/>
                </a:schemeClr>
              </a:solidFill>
              <a:latin typeface="Calibri Light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6" name="Rectangle 5"/>
          <p:cNvSpPr>
            <a:spLocks/>
          </p:cNvSpPr>
          <p:nvPr userDrawn="1"/>
        </p:nvSpPr>
        <p:spPr bwMode="auto">
          <a:xfrm>
            <a:off x="1775520" y="381000"/>
            <a:ext cx="950208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0" hangingPunct="0"/>
            <a:r>
              <a:rPr lang="pl-PL" sz="4400" b="1" dirty="0">
                <a:solidFill>
                  <a:schemeClr val="accent1">
                    <a:lumMod val="75000"/>
                  </a:schemeClr>
                </a:solidFill>
              </a:rPr>
              <a:t>Zapraszamy do współpracy</a:t>
            </a:r>
            <a:endParaRPr lang="en-US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Prostokąt 6"/>
          <p:cNvSpPr/>
          <p:nvPr userDrawn="1"/>
        </p:nvSpPr>
        <p:spPr>
          <a:xfrm>
            <a:off x="1919288" y="5857527"/>
            <a:ext cx="9289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SzPct val="25000"/>
              <a:defRPr/>
            </a:pPr>
            <a:r>
              <a:rPr lang="pl-PL" sz="1400" i="1" dirty="0">
                <a:solidFill>
                  <a:srgbClr val="80A5E0"/>
                </a:solidFill>
                <a:latin typeface="+mj-lt"/>
                <a:ea typeface="Calibri"/>
                <a:cs typeface="Calibri"/>
              </a:rPr>
              <a:t>Centrum UNEP/GRID-Warszawa jako lider Partnerstwa, zobowiązuje się realizować działania, włączając w nie Partnerów</a:t>
            </a:r>
            <a:r>
              <a:rPr lang="pl-PL" sz="1200" i="1" dirty="0">
                <a:solidFill>
                  <a:srgbClr val="80A5E0"/>
                </a:solidFill>
                <a:latin typeface="+mj-lt"/>
                <a:ea typeface="Calibri"/>
                <a:cs typeface="Calibri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023" cy="6858000"/>
          </a:xfrm>
          <a:prstGeom prst="rect">
            <a:avLst/>
          </a:prstGeom>
        </p:spPr>
      </p:pic>
      <p:sp>
        <p:nvSpPr>
          <p:cNvPr id="5" name="Symbol zastępczy tytułu 1"/>
          <p:cNvSpPr>
            <a:spLocks noGrp="1"/>
          </p:cNvSpPr>
          <p:nvPr>
            <p:ph type="title"/>
          </p:nvPr>
        </p:nvSpPr>
        <p:spPr>
          <a:xfrm>
            <a:off x="1847528" y="764704"/>
            <a:ext cx="9145016" cy="943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tekstu 2"/>
          <p:cNvSpPr>
            <a:spLocks noGrp="1"/>
          </p:cNvSpPr>
          <p:nvPr>
            <p:ph idx="1"/>
          </p:nvPr>
        </p:nvSpPr>
        <p:spPr>
          <a:xfrm>
            <a:off x="1847528" y="1822781"/>
            <a:ext cx="9145016" cy="4087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1271464" y="5805264"/>
            <a:ext cx="109205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 smtClean="0">
                <a:solidFill>
                  <a:srgbClr val="1F4BAD"/>
                </a:solidFill>
                <a:latin typeface="+mn-lt"/>
                <a:ea typeface="+mn-ea"/>
                <a:cs typeface="+mn-cs"/>
              </a:rPr>
              <a:t>©UNEP/GRID-</a:t>
            </a:r>
            <a:r>
              <a:rPr lang="pl-PL" sz="2000" dirty="0" err="1" smtClean="0">
                <a:solidFill>
                  <a:srgbClr val="1F4BAD"/>
                </a:solidFill>
                <a:latin typeface="+mn-lt"/>
                <a:ea typeface="+mn-ea"/>
                <a:cs typeface="+mn-cs"/>
              </a:rPr>
              <a:t>Warsaw</a:t>
            </a:r>
            <a:r>
              <a:rPr lang="pl-PL" sz="2000" dirty="0" smtClean="0">
                <a:solidFill>
                  <a:srgbClr val="1F4BAD"/>
                </a:solidFill>
                <a:latin typeface="+mn-lt"/>
                <a:ea typeface="+mn-ea"/>
                <a:cs typeface="+mn-cs"/>
              </a:rPr>
              <a:t>, 2017    </a:t>
            </a:r>
            <a:r>
              <a:rPr lang="en-AU" sz="2000" b="1" dirty="0" smtClean="0">
                <a:solidFill>
                  <a:srgbClr val="1F4BAD"/>
                </a:solidFill>
                <a:latin typeface="+mn-lt"/>
                <a:ea typeface="+mn-ea"/>
                <a:cs typeface="+mn-cs"/>
              </a:rPr>
              <a:t>www.gridw.pl</a:t>
            </a:r>
            <a:endParaRPr lang="pl-PL" sz="2000" b="1" dirty="0">
              <a:solidFill>
                <a:srgbClr val="1F4BAD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023" cy="6858000"/>
          </a:xfrm>
          <a:prstGeom prst="rect">
            <a:avLst/>
          </a:prstGeom>
        </p:spPr>
      </p:pic>
      <p:sp>
        <p:nvSpPr>
          <p:cNvPr id="4" name="Symbol zastępczy obrazu 2"/>
          <p:cNvSpPr>
            <a:spLocks noGrp="1"/>
          </p:cNvSpPr>
          <p:nvPr>
            <p:ph type="pic" idx="1"/>
          </p:nvPr>
        </p:nvSpPr>
        <p:spPr>
          <a:xfrm>
            <a:off x="1216800" y="-10800"/>
            <a:ext cx="8712968" cy="62373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056440" y="1268760"/>
            <a:ext cx="1944216" cy="4968552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23" y="0"/>
            <a:ext cx="12219023" cy="6858000"/>
          </a:xfrm>
          <a:prstGeom prst="rect">
            <a:avLst/>
          </a:prstGeom>
        </p:spPr>
      </p:pic>
      <p:sp>
        <p:nvSpPr>
          <p:cNvPr id="10" name="pole tekstowe 9"/>
          <p:cNvSpPr txBox="1"/>
          <p:nvPr userDrawn="1"/>
        </p:nvSpPr>
        <p:spPr>
          <a:xfrm>
            <a:off x="1271464" y="5805264"/>
            <a:ext cx="109205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©UNEP/GRID-</a:t>
            </a:r>
            <a:r>
              <a:rPr lang="pl-PL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Warsaw</a:t>
            </a:r>
            <a:r>
              <a:rPr lang="pl-PL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, 2017    www.gridw.pl/en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1847528" y="2132856"/>
            <a:ext cx="9145016" cy="3672408"/>
          </a:xfrm>
        </p:spPr>
        <p:txBody>
          <a:bodyPr/>
          <a:lstStyle>
            <a:lvl1pPr algn="r">
              <a:defRPr>
                <a:solidFill>
                  <a:srgbClr val="244B98"/>
                </a:solidFill>
              </a:defRPr>
            </a:lvl1pPr>
            <a:lvl2pPr marL="457200" indent="0">
              <a:buNone/>
              <a:defRPr>
                <a:solidFill>
                  <a:srgbClr val="244B98"/>
                </a:solidFill>
              </a:defRPr>
            </a:lvl2pPr>
            <a:lvl3pPr>
              <a:defRPr>
                <a:solidFill>
                  <a:srgbClr val="244B98"/>
                </a:solidFill>
              </a:defRPr>
            </a:lvl3pPr>
            <a:lvl4pPr>
              <a:defRPr>
                <a:solidFill>
                  <a:srgbClr val="244B98"/>
                </a:solidFill>
              </a:defRPr>
            </a:lvl4pPr>
            <a:lvl5pPr>
              <a:defRPr>
                <a:solidFill>
                  <a:srgbClr val="244B98"/>
                </a:solidFill>
              </a:defRPr>
            </a:lvl5pPr>
          </a:lstStyle>
          <a:p>
            <a:pPr lvl="1"/>
            <a:r>
              <a:rPr lang="pl-PL" dirty="0"/>
              <a:t>Kliknij, aby edytować style wzorca tekstu</a:t>
            </a:r>
          </a:p>
          <a:p>
            <a:pPr lvl="2"/>
            <a:r>
              <a:rPr lang="pl-PL" dirty="0"/>
              <a:t>Drugi poziom</a:t>
            </a:r>
          </a:p>
          <a:p>
            <a:pPr lvl="3"/>
            <a:r>
              <a:rPr lang="pl-PL" dirty="0"/>
              <a:t>Trzeci poziom</a:t>
            </a:r>
          </a:p>
          <a:p>
            <a:pPr lvl="4"/>
            <a:r>
              <a:rPr lang="pl-PL" dirty="0"/>
              <a:t>Czwarty </a:t>
            </a:r>
            <a:r>
              <a:rPr lang="pl-PL" dirty="0" smtClean="0"/>
              <a:t>poziom</a:t>
            </a:r>
            <a:endParaRPr lang="pl-PL" dirty="0"/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847528" y="917848"/>
            <a:ext cx="9145016" cy="1143000"/>
          </a:xfrm>
        </p:spPr>
        <p:txBody>
          <a:bodyPr/>
          <a:lstStyle>
            <a:lvl1pPr algn="l">
              <a:defRPr sz="4000" b="1">
                <a:solidFill>
                  <a:srgbClr val="244B98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6" name="Picture 2" descr="Program GLOBE w Polsce - 20 la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0056" y="260648"/>
            <a:ext cx="3528392" cy="842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23" y="0"/>
            <a:ext cx="12219023" cy="6858000"/>
          </a:xfrm>
          <a:prstGeom prst="rect">
            <a:avLst/>
          </a:prstGeom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9984432" y="1268760"/>
            <a:ext cx="2016224" cy="4896544"/>
          </a:xfrm>
        </p:spPr>
        <p:txBody>
          <a:bodyPr anchor="b"/>
          <a:lstStyle>
            <a:lvl1pPr algn="l">
              <a:defRPr sz="2000" b="1">
                <a:solidFill>
                  <a:srgbClr val="1F4BAD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Symbol zastępczy obrazu 2"/>
          <p:cNvSpPr>
            <a:spLocks noGrp="1"/>
          </p:cNvSpPr>
          <p:nvPr>
            <p:ph type="pic" idx="1"/>
          </p:nvPr>
        </p:nvSpPr>
        <p:spPr>
          <a:xfrm>
            <a:off x="1216800" y="-10800"/>
            <a:ext cx="8712968" cy="6237312"/>
          </a:xfrm>
        </p:spPr>
        <p:txBody>
          <a:bodyPr/>
          <a:lstStyle>
            <a:lvl1pPr marL="0" indent="0">
              <a:buNone/>
              <a:defRPr sz="3200">
                <a:solidFill>
                  <a:srgbClr val="1F4BA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024" cy="6874921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47528" y="1988840"/>
            <a:ext cx="9145016" cy="3888432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47528" y="917848"/>
            <a:ext cx="9145016" cy="1143000"/>
          </a:xfrm>
        </p:spPr>
        <p:txBody>
          <a:bodyPr/>
          <a:lstStyle>
            <a:lvl1pPr algn="l">
              <a:defRPr sz="4000"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1271464" y="5805264"/>
            <a:ext cx="109205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 smtClean="0">
                <a:solidFill>
                  <a:srgbClr val="A47736"/>
                </a:solidFill>
                <a:latin typeface="+mn-lt"/>
                <a:ea typeface="+mn-ea"/>
                <a:cs typeface="+mn-cs"/>
              </a:rPr>
              <a:t>©UNEP/</a:t>
            </a:r>
            <a:r>
              <a:rPr lang="pl-PL" sz="2000" dirty="0" err="1" smtClean="0">
                <a:solidFill>
                  <a:srgbClr val="A47736"/>
                </a:solidFill>
                <a:latin typeface="+mn-lt"/>
                <a:ea typeface="+mn-ea"/>
                <a:cs typeface="+mn-cs"/>
              </a:rPr>
              <a:t>GRID-Warsaw</a:t>
            </a:r>
            <a:r>
              <a:rPr lang="pl-PL" sz="2000" dirty="0" smtClean="0">
                <a:solidFill>
                  <a:srgbClr val="A47736"/>
                </a:solidFill>
                <a:latin typeface="+mn-lt"/>
                <a:ea typeface="+mn-ea"/>
                <a:cs typeface="+mn-cs"/>
              </a:rPr>
              <a:t>, 2017    </a:t>
            </a:r>
            <a:r>
              <a:rPr lang="pl-PL" sz="2000" dirty="0" err="1" smtClean="0">
                <a:solidFill>
                  <a:srgbClr val="A47736"/>
                </a:solidFill>
                <a:latin typeface="+mn-lt"/>
                <a:ea typeface="+mn-ea"/>
                <a:cs typeface="+mn-cs"/>
              </a:rPr>
              <a:t>www.gridw.pl</a:t>
            </a:r>
            <a:r>
              <a:rPr lang="pl-PL" sz="2000" dirty="0" smtClean="0">
                <a:solidFill>
                  <a:srgbClr val="A47736"/>
                </a:solidFill>
                <a:latin typeface="+mn-lt"/>
                <a:ea typeface="+mn-ea"/>
                <a:cs typeface="+mn-cs"/>
              </a:rPr>
              <a:t> | </a:t>
            </a:r>
            <a:r>
              <a:rPr lang="pl-PL" sz="2000" dirty="0" err="1" smtClean="0">
                <a:solidFill>
                  <a:srgbClr val="A47736"/>
                </a:solidFill>
                <a:latin typeface="+mn-lt"/>
                <a:ea typeface="+mn-ea"/>
                <a:cs typeface="+mn-cs"/>
              </a:rPr>
              <a:t>www.globe.gridw.pl</a:t>
            </a:r>
            <a:endParaRPr lang="pl-PL" sz="2000" dirty="0" smtClean="0">
              <a:solidFill>
                <a:srgbClr val="A47736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74"/>
            <a:ext cx="12192000" cy="685800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31504" y="1844824"/>
            <a:ext cx="4968552" cy="4032448"/>
          </a:xfrm>
        </p:spPr>
        <p:txBody>
          <a:bodyPr/>
          <a:lstStyle>
            <a:lvl1pPr>
              <a:defRPr sz="2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40000"/>
                    <a:lumOff val="6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40000"/>
                    <a:lumOff val="6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672064" y="1844823"/>
            <a:ext cx="4824536" cy="4032449"/>
          </a:xfrm>
        </p:spPr>
        <p:txBody>
          <a:bodyPr/>
          <a:lstStyle>
            <a:lvl1pPr>
              <a:defRPr sz="2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40000"/>
                    <a:lumOff val="6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40000"/>
                    <a:lumOff val="6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31504" y="692696"/>
            <a:ext cx="8640960" cy="1080120"/>
          </a:xfrm>
        </p:spPr>
        <p:txBody>
          <a:bodyPr/>
          <a:lstStyle>
            <a:lvl1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1271464" y="5837202"/>
            <a:ext cx="109205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 smtClean="0">
                <a:solidFill>
                  <a:srgbClr val="1D5D20"/>
                </a:solidFill>
                <a:latin typeface="+mn-lt"/>
                <a:ea typeface="+mn-ea"/>
                <a:cs typeface="+mn-cs"/>
              </a:rPr>
              <a:t>©UNEP/</a:t>
            </a:r>
            <a:r>
              <a:rPr lang="pl-PL" sz="2000" dirty="0" err="1" smtClean="0">
                <a:solidFill>
                  <a:srgbClr val="1D5D20"/>
                </a:solidFill>
                <a:latin typeface="+mn-lt"/>
                <a:ea typeface="+mn-ea"/>
                <a:cs typeface="+mn-cs"/>
              </a:rPr>
              <a:t>GRID-Warsaw</a:t>
            </a:r>
            <a:r>
              <a:rPr lang="pl-PL" sz="2000" dirty="0" smtClean="0">
                <a:solidFill>
                  <a:srgbClr val="1D5D20"/>
                </a:solidFill>
                <a:latin typeface="+mn-lt"/>
                <a:ea typeface="+mn-ea"/>
                <a:cs typeface="+mn-cs"/>
              </a:rPr>
              <a:t>, 2017    </a:t>
            </a:r>
            <a:r>
              <a:rPr lang="pl-PL" sz="2000" dirty="0" err="1" smtClean="0">
                <a:solidFill>
                  <a:srgbClr val="1D5D20"/>
                </a:solidFill>
                <a:latin typeface="+mn-lt"/>
                <a:ea typeface="+mn-ea"/>
                <a:cs typeface="+mn-cs"/>
              </a:rPr>
              <a:t>www.gridw.pl</a:t>
            </a:r>
            <a:r>
              <a:rPr lang="pl-PL" sz="2000" dirty="0" smtClean="0">
                <a:solidFill>
                  <a:srgbClr val="1D5D20"/>
                </a:solidFill>
                <a:latin typeface="+mn-lt"/>
                <a:ea typeface="+mn-ea"/>
                <a:cs typeface="+mn-cs"/>
              </a:rPr>
              <a:t> | </a:t>
            </a:r>
            <a:r>
              <a:rPr lang="pl-PL" sz="2000" dirty="0" err="1" smtClean="0">
                <a:solidFill>
                  <a:srgbClr val="1D5D20"/>
                </a:solidFill>
                <a:latin typeface="+mn-lt"/>
                <a:ea typeface="+mn-ea"/>
                <a:cs typeface="+mn-cs"/>
              </a:rPr>
              <a:t>www.globe.gridw.pl</a:t>
            </a:r>
            <a:endParaRPr lang="pl-PL" sz="2000" dirty="0" smtClean="0">
              <a:solidFill>
                <a:srgbClr val="1D5D2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847528" y="764704"/>
            <a:ext cx="9145016" cy="943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847528" y="1822781"/>
            <a:ext cx="9145016" cy="4087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4" r:id="rId4"/>
    <p:sldLayoutId id="2147483657" r:id="rId5"/>
    <p:sldLayoutId id="2147483651" r:id="rId6"/>
    <p:sldLayoutId id="2147483659" r:id="rId7"/>
    <p:sldLayoutId id="2147483650" r:id="rId8"/>
    <p:sldLayoutId id="2147483652" r:id="rId9"/>
    <p:sldLayoutId id="2147483653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6">
              <a:lumMod val="40000"/>
              <a:lumOff val="6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6">
              <a:lumMod val="40000"/>
              <a:lumOff val="6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6">
              <a:lumMod val="40000"/>
              <a:lumOff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6">
              <a:lumMod val="40000"/>
              <a:lumOff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6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6">
              <a:lumMod val="40000"/>
              <a:lumOff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78B85-2C84-4284-BE19-177ADC87B43A}" type="datetimeFigureOut">
              <a:rPr lang="pl-PL" smtClean="0"/>
              <a:pPr/>
              <a:t>13.11.2017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0EB16-061B-43B0-9442-6677B7DF9D7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160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4439816" y="1700808"/>
            <a:ext cx="698477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pPr marL="357188" algn="r">
              <a:spcBef>
                <a:spcPts val="2400"/>
              </a:spcBef>
              <a:spcAft>
                <a:spcPts val="1200"/>
              </a:spcAft>
              <a:buClr>
                <a:srgbClr val="FFFF00"/>
              </a:buClr>
            </a:pPr>
            <a:r>
              <a:rPr lang="pl-PL" altLang="pl-PL" sz="4000" dirty="0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/>
            </a:r>
            <a:br>
              <a:rPr lang="pl-PL" altLang="pl-PL" sz="4000" dirty="0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</a:br>
            <a:r>
              <a:rPr lang="pl-PL" altLang="pl-PL" sz="4000" dirty="0" err="1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Measuring</a:t>
            </a:r>
            <a:r>
              <a:rPr lang="pl-PL" altLang="pl-PL" sz="4000" dirty="0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altLang="pl-PL" sz="4000" dirty="0" err="1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water</a:t>
            </a:r>
            <a:r>
              <a:rPr lang="pl-PL" altLang="pl-PL" sz="4000" dirty="0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altLang="pl-PL" sz="4000" dirty="0" err="1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quality</a:t>
            </a:r>
            <a:r>
              <a:rPr lang="pl-PL" altLang="pl-PL" sz="4000" dirty="0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 </a:t>
            </a:r>
            <a:br>
              <a:rPr lang="pl-PL" altLang="pl-PL" sz="4000" dirty="0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</a:br>
            <a:r>
              <a:rPr lang="pl-PL" altLang="pl-PL" sz="4000" dirty="0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in Poland</a:t>
            </a:r>
          </a:p>
          <a:p>
            <a:pPr marL="357188" algn="r">
              <a:spcBef>
                <a:spcPts val="2400"/>
              </a:spcBef>
              <a:spcAft>
                <a:spcPts val="1200"/>
              </a:spcAft>
              <a:buClr>
                <a:srgbClr val="FFFF00"/>
              </a:buClr>
            </a:pPr>
            <a:r>
              <a:rPr lang="pl-PL" altLang="pl-PL" sz="2000" i="1" dirty="0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Ela Wołoszyńska-Wiśniewska (ela@gridw.pl)</a:t>
            </a:r>
            <a:r>
              <a:rPr lang="pl-PL" altLang="pl-PL" sz="2000" i="1" dirty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/>
            </a:r>
            <a:br>
              <a:rPr lang="pl-PL" altLang="pl-PL" sz="2000" i="1" dirty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</a:br>
            <a:r>
              <a:rPr lang="pl-PL" altLang="pl-PL" sz="2000" i="1" dirty="0" err="1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Head</a:t>
            </a:r>
            <a:r>
              <a:rPr lang="pl-PL" altLang="pl-PL" sz="2000" i="1" dirty="0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 of </a:t>
            </a:r>
            <a:r>
              <a:rPr lang="pl-PL" altLang="pl-PL" sz="2000" i="1" dirty="0" err="1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Education</a:t>
            </a:r>
            <a:r>
              <a:rPr lang="pl-PL" altLang="pl-PL" sz="2000" i="1" dirty="0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 Unit </a:t>
            </a:r>
            <a:r>
              <a:rPr lang="pl-PL" altLang="pl-PL" sz="2000" i="1" dirty="0" err="1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at</a:t>
            </a:r>
            <a:r>
              <a:rPr lang="pl-PL" altLang="pl-PL" sz="2000" i="1" dirty="0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 UNEP/GRID-</a:t>
            </a:r>
            <a:r>
              <a:rPr lang="pl-PL" altLang="pl-PL" sz="2000" i="1" dirty="0" err="1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Warsaw</a:t>
            </a:r>
            <a:r>
              <a:rPr lang="pl-PL" altLang="pl-PL" sz="2000" i="1" dirty="0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 Centre</a:t>
            </a:r>
            <a:br>
              <a:rPr lang="pl-PL" altLang="pl-PL" sz="2000" i="1" dirty="0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</a:br>
            <a:r>
              <a:rPr lang="pl-PL" altLang="pl-PL" sz="2000" i="1" dirty="0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GLOBE Country </a:t>
            </a:r>
            <a:r>
              <a:rPr lang="pl-PL" altLang="pl-PL" sz="2000" i="1" dirty="0" err="1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Coordinator</a:t>
            </a:r>
            <a:r>
              <a:rPr lang="pl-PL" altLang="pl-PL" sz="2000" i="1" dirty="0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 in Poland</a:t>
            </a:r>
          </a:p>
          <a:p>
            <a:pPr marL="357188" algn="ctr">
              <a:spcBef>
                <a:spcPts val="2400"/>
              </a:spcBef>
              <a:spcAft>
                <a:spcPts val="1200"/>
              </a:spcAft>
              <a:buClr>
                <a:srgbClr val="FFFF00"/>
              </a:buClr>
            </a:pPr>
            <a:r>
              <a:rPr lang="en-US" altLang="pl-PL" sz="1200" dirty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ENSO PHASE III “Water in Our Environment” Collaboration </a:t>
            </a:r>
            <a:r>
              <a:rPr lang="en-US" altLang="pl-PL" sz="1200" dirty="0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Webinar</a:t>
            </a:r>
            <a:r>
              <a:rPr lang="pl-PL" altLang="pl-PL" sz="1200" dirty="0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/>
            </a:r>
            <a:br>
              <a:rPr lang="pl-PL" altLang="pl-PL" sz="1200" dirty="0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</a:br>
            <a:r>
              <a:rPr lang="en-US" altLang="pl-PL" sz="1200" dirty="0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Webinar </a:t>
            </a:r>
            <a:r>
              <a:rPr lang="en-US" altLang="pl-PL" sz="1200" dirty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# 3- WATER QUALITY in Europe and </a:t>
            </a:r>
            <a:r>
              <a:rPr lang="en-US" altLang="pl-PL" sz="1200" dirty="0" err="1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Eurasi</a:t>
            </a:r>
            <a:r>
              <a:rPr lang="pl-PL" altLang="pl-PL" sz="1200" dirty="0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a</a:t>
            </a:r>
            <a:br>
              <a:rPr lang="pl-PL" altLang="pl-PL" sz="1200" dirty="0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</a:br>
            <a:r>
              <a:rPr lang="en-US" altLang="pl-PL" sz="1200" dirty="0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Nov</a:t>
            </a:r>
            <a:r>
              <a:rPr lang="en-US" altLang="pl-PL" sz="1200" dirty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. </a:t>
            </a:r>
            <a:r>
              <a:rPr lang="en-US" altLang="pl-PL" sz="1200" dirty="0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14</a:t>
            </a:r>
            <a:r>
              <a:rPr lang="en-US" altLang="pl-PL" sz="1200" baseline="30000" dirty="0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th</a:t>
            </a:r>
            <a:r>
              <a:rPr lang="pl-PL" altLang="pl-PL" sz="1200" dirty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altLang="pl-PL" sz="1200" dirty="0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2017</a:t>
            </a:r>
          </a:p>
        </p:txBody>
      </p:sp>
      <p:pic>
        <p:nvPicPr>
          <p:cNvPr id="20482" name="Picture 2" descr="Program GLOBE w Polsce - 20 l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7488" y="260648"/>
            <a:ext cx="4191000" cy="1000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464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98" y="1511620"/>
            <a:ext cx="8967950" cy="53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ytuł 1"/>
          <p:cNvSpPr txBox="1">
            <a:spLocks/>
          </p:cNvSpPr>
          <p:nvPr/>
        </p:nvSpPr>
        <p:spPr bwMode="auto">
          <a:xfrm>
            <a:off x="877379" y="548681"/>
            <a:ext cx="10619221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7188">
              <a:spcBef>
                <a:spcPts val="400"/>
              </a:spcBef>
              <a:buClr>
                <a:srgbClr val="FFFF00"/>
              </a:buClr>
            </a:pPr>
            <a:r>
              <a:rPr lang="pl-PL" sz="2800" b="1" dirty="0" err="1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  <a:t>Polish</a:t>
            </a:r>
            <a:r>
              <a:rPr lang="pl-PL" sz="2800" b="1" dirty="0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  <a:t> </a:t>
            </a:r>
            <a:r>
              <a:rPr lang="pl-PL" sz="2800" b="1" dirty="0" err="1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  <a:t>rivers</a:t>
            </a:r>
            <a:r>
              <a:rPr lang="pl-PL" sz="2800" b="1" dirty="0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  <a:t> </a:t>
            </a:r>
            <a:br>
              <a:rPr lang="pl-PL" sz="2800" b="1" dirty="0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</a:br>
            <a:r>
              <a:rPr lang="pl-PL" sz="2800" b="1" dirty="0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  <a:t>In </a:t>
            </a:r>
            <a:r>
              <a:rPr lang="pl-PL" sz="2800" b="1" dirty="0" err="1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  <a:t>the</a:t>
            </a:r>
            <a:r>
              <a:rPr lang="pl-PL" sz="2800" b="1" dirty="0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  <a:t> </a:t>
            </a:r>
            <a:r>
              <a:rPr lang="pl-PL" sz="2800" b="1" dirty="0" err="1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  <a:t>geographic</a:t>
            </a:r>
            <a:r>
              <a:rPr lang="pl-PL" sz="2800" b="1" dirty="0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  <a:t> </a:t>
            </a:r>
            <a:r>
              <a:rPr lang="pl-PL" sz="2800" b="1" dirty="0" err="1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  <a:t>centre</a:t>
            </a:r>
            <a:r>
              <a:rPr lang="pl-PL" sz="2800" b="1" dirty="0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  <a:t> of Europe</a:t>
            </a:r>
            <a:endParaRPr lang="pl-PL" sz="2800" b="1" dirty="0">
              <a:solidFill>
                <a:srgbClr val="1C97D4"/>
              </a:solidFill>
              <a:ea typeface="Lucida Sans Unicode" pitchFamily="34" charset="0"/>
              <a:cs typeface="Calibri" panose="020F0502020204030204" pitchFamily="34" charset="0"/>
            </a:endParaRPr>
          </a:p>
          <a:p>
            <a:pPr marL="357188" eaLnBrk="1" hangingPunct="1">
              <a:spcBef>
                <a:spcPts val="400"/>
              </a:spcBef>
              <a:buClr>
                <a:srgbClr val="FFFF00"/>
              </a:buClr>
              <a:buFont typeface="Times New Roman" pitchFamily="18" charset="0"/>
              <a:buNone/>
            </a:pPr>
            <a:endParaRPr lang="pl-PL" altLang="pl-PL" sz="2800" b="1" dirty="0">
              <a:solidFill>
                <a:srgbClr val="1C97D4"/>
              </a:solidFill>
              <a:ea typeface="Lucida Sans Unicode" pitchFamily="34" charset="0"/>
              <a:cs typeface="Calibri" panose="020F050202020403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9264352" y="5085184"/>
            <a:ext cx="27703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1100" dirty="0" smtClean="0"/>
              <a:t>Source: </a:t>
            </a:r>
            <a:r>
              <a:rPr lang="pl-PL" sz="1100" dirty="0" err="1" smtClean="0"/>
              <a:t>European</a:t>
            </a:r>
            <a:r>
              <a:rPr lang="pl-PL" sz="1100" dirty="0" smtClean="0"/>
              <a:t> </a:t>
            </a:r>
            <a:r>
              <a:rPr lang="pl-PL" sz="1100" dirty="0" err="1" smtClean="0"/>
              <a:t>Commision</a:t>
            </a:r>
            <a:r>
              <a:rPr lang="pl-PL" sz="1100" dirty="0" smtClean="0"/>
              <a:t>, </a:t>
            </a:r>
            <a:br>
              <a:rPr lang="pl-PL" sz="1100" dirty="0" smtClean="0"/>
            </a:br>
            <a:r>
              <a:rPr lang="pl-PL" sz="1100" dirty="0" smtClean="0"/>
              <a:t>WISE – </a:t>
            </a:r>
            <a:r>
              <a:rPr lang="pl-PL" sz="1100" dirty="0" err="1" smtClean="0"/>
              <a:t>Water</a:t>
            </a:r>
            <a:r>
              <a:rPr lang="pl-PL" sz="1100" dirty="0" smtClean="0"/>
              <a:t> Information System for Europe</a:t>
            </a:r>
            <a:endParaRPr lang="pl-PL" sz="1100" dirty="0"/>
          </a:p>
        </p:txBody>
      </p:sp>
      <p:pic>
        <p:nvPicPr>
          <p:cNvPr id="2050" name="Picture 2" descr="Pola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028" y="1976061"/>
            <a:ext cx="3593634" cy="311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trzałka w dół 7"/>
          <p:cNvSpPr/>
          <p:nvPr/>
        </p:nvSpPr>
        <p:spPr>
          <a:xfrm rot="6393661">
            <a:off x="5651348" y="4909083"/>
            <a:ext cx="361618" cy="78308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Łącznik prosty ze strzałką 8"/>
          <p:cNvCxnSpPr/>
          <p:nvPr/>
        </p:nvCxnSpPr>
        <p:spPr>
          <a:xfrm flipH="1" flipV="1">
            <a:off x="10776520" y="3573016"/>
            <a:ext cx="21602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 flipH="1" flipV="1">
            <a:off x="9048328" y="3717032"/>
            <a:ext cx="21602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 flipV="1">
            <a:off x="9840416" y="2492896"/>
            <a:ext cx="7200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11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 txBox="1">
            <a:spLocks/>
          </p:cNvSpPr>
          <p:nvPr/>
        </p:nvSpPr>
        <p:spPr bwMode="auto">
          <a:xfrm>
            <a:off x="949387" y="332656"/>
            <a:ext cx="10619221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7188">
              <a:spcBef>
                <a:spcPts val="400"/>
              </a:spcBef>
              <a:buClr>
                <a:srgbClr val="FFFF00"/>
              </a:buClr>
            </a:pPr>
            <a:r>
              <a:rPr lang="pl-PL" sz="2800" b="1" dirty="0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  <a:t>Surface </a:t>
            </a:r>
            <a:r>
              <a:rPr lang="pl-PL" sz="2800" b="1" dirty="0" err="1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  <a:t>waters</a:t>
            </a:r>
            <a:r>
              <a:rPr lang="pl-PL" sz="2800" b="1" dirty="0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  <a:t> </a:t>
            </a:r>
            <a:r>
              <a:rPr lang="pl-PL" sz="2800" b="1" dirty="0" err="1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  <a:t>classification</a:t>
            </a:r>
            <a:r>
              <a:rPr lang="pl-PL" sz="2800" b="1" dirty="0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  <a:t> </a:t>
            </a:r>
            <a:br>
              <a:rPr lang="pl-PL" sz="2800" b="1" dirty="0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</a:br>
            <a:r>
              <a:rPr lang="pl-PL" sz="2800" b="1" dirty="0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  <a:t>in Poland: (r)</a:t>
            </a:r>
            <a:r>
              <a:rPr lang="pl-PL" sz="2800" b="1" dirty="0" err="1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  <a:t>evolution</a:t>
            </a:r>
            <a:endParaRPr lang="en-US" sz="2800" b="1" dirty="0">
              <a:solidFill>
                <a:srgbClr val="1C97D4"/>
              </a:solidFill>
              <a:ea typeface="Lucida Sans Unicode" pitchFamily="34" charset="0"/>
              <a:cs typeface="Calibri" panose="020F050202020403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96"/>
          <a:stretch/>
        </p:blipFill>
        <p:spPr bwMode="auto">
          <a:xfrm>
            <a:off x="1199456" y="1039961"/>
            <a:ext cx="7233344" cy="54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30"/>
          <a:stretch/>
        </p:blipFill>
        <p:spPr bwMode="auto">
          <a:xfrm>
            <a:off x="9394609" y="1043026"/>
            <a:ext cx="2797391" cy="54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271464" y="5661248"/>
            <a:ext cx="5322291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100" dirty="0" smtClean="0"/>
              <a:t>Source of </a:t>
            </a:r>
            <a:r>
              <a:rPr lang="pl-PL" sz="1100" dirty="0" err="1" smtClean="0"/>
              <a:t>information</a:t>
            </a:r>
            <a:r>
              <a:rPr lang="pl-PL" sz="1100" dirty="0" smtClean="0"/>
              <a:t>: Czaban, S. (2008), </a:t>
            </a:r>
            <a:r>
              <a:rPr lang="pl-PL" sz="1100" dirty="0" err="1" smtClean="0"/>
              <a:t>Classification</a:t>
            </a:r>
            <a:r>
              <a:rPr lang="pl-PL" sz="1100" dirty="0" smtClean="0"/>
              <a:t> of </a:t>
            </a:r>
            <a:r>
              <a:rPr lang="pl-PL" sz="1100" dirty="0" err="1" smtClean="0"/>
              <a:t>surface</a:t>
            </a:r>
            <a:r>
              <a:rPr lang="pl-PL" sz="1100" dirty="0" smtClean="0"/>
              <a:t> </a:t>
            </a:r>
            <a:r>
              <a:rPr lang="pl-PL" sz="1100" dirty="0" err="1" smtClean="0"/>
              <a:t>water</a:t>
            </a:r>
            <a:r>
              <a:rPr lang="pl-PL" sz="1100" dirty="0" smtClean="0"/>
              <a:t> </a:t>
            </a:r>
            <a:r>
              <a:rPr lang="pl-PL" sz="1100" dirty="0" err="1" smtClean="0"/>
              <a:t>quality</a:t>
            </a:r>
            <a:r>
              <a:rPr lang="pl-PL" sz="1100" dirty="0" smtClean="0"/>
              <a:t> in Poland, </a:t>
            </a:r>
            <a:br>
              <a:rPr lang="pl-PL" sz="1100" dirty="0" smtClean="0"/>
            </a:br>
            <a:r>
              <a:rPr lang="pl-PL" sz="1100" dirty="0" err="1" smtClean="0"/>
              <a:t>Infrastructure</a:t>
            </a:r>
            <a:r>
              <a:rPr lang="pl-PL" sz="1100" dirty="0" smtClean="0"/>
              <a:t> And </a:t>
            </a:r>
            <a:r>
              <a:rPr lang="pl-PL" sz="1100" dirty="0" err="1" smtClean="0"/>
              <a:t>Ecology</a:t>
            </a:r>
            <a:r>
              <a:rPr lang="pl-PL" sz="1100" dirty="0" smtClean="0"/>
              <a:t> Of </a:t>
            </a:r>
            <a:r>
              <a:rPr lang="pl-PL" sz="1100" dirty="0" err="1" smtClean="0"/>
              <a:t>Rural</a:t>
            </a:r>
            <a:r>
              <a:rPr lang="pl-PL" sz="1100" dirty="0" smtClean="0"/>
              <a:t> </a:t>
            </a:r>
            <a:r>
              <a:rPr lang="pl-PL" sz="1100" dirty="0" err="1" smtClean="0"/>
              <a:t>Areas</a:t>
            </a:r>
            <a:r>
              <a:rPr lang="pl-PL" sz="1100" dirty="0" smtClean="0"/>
              <a:t>., </a:t>
            </a:r>
            <a:r>
              <a:rPr lang="pl-PL" sz="1100" dirty="0" err="1" smtClean="0"/>
              <a:t>Cracow</a:t>
            </a:r>
            <a:r>
              <a:rPr lang="pl-PL" sz="1100" dirty="0" smtClean="0"/>
              <a:t>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22826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1213945" y="5949280"/>
            <a:ext cx="10978055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ytuł 1"/>
          <p:cNvSpPr txBox="1">
            <a:spLocks/>
          </p:cNvSpPr>
          <p:nvPr/>
        </p:nvSpPr>
        <p:spPr bwMode="auto">
          <a:xfrm>
            <a:off x="949387" y="332656"/>
            <a:ext cx="10619221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7188">
              <a:spcBef>
                <a:spcPts val="400"/>
              </a:spcBef>
              <a:buClr>
                <a:srgbClr val="FFFF00"/>
              </a:buClr>
            </a:pPr>
            <a:r>
              <a:rPr lang="pl-PL" sz="2800" b="1" dirty="0" err="1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  <a:t>Surface</a:t>
            </a:r>
            <a:r>
              <a:rPr lang="pl-PL" sz="2800" b="1" dirty="0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  <a:t> </a:t>
            </a:r>
            <a:r>
              <a:rPr lang="pl-PL" sz="2800" b="1" dirty="0" err="1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  <a:t>waters</a:t>
            </a:r>
            <a:r>
              <a:rPr lang="pl-PL" sz="2800" b="1" dirty="0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  <a:t> </a:t>
            </a:r>
            <a:r>
              <a:rPr lang="pl-PL" sz="2800" b="1" dirty="0" err="1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  <a:t>quality</a:t>
            </a:r>
            <a:r>
              <a:rPr lang="pl-PL" sz="2800" b="1" dirty="0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  <a:t/>
            </a:r>
            <a:br>
              <a:rPr lang="pl-PL" sz="2800" b="1" dirty="0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</a:br>
            <a:r>
              <a:rPr lang="pl-PL" sz="2800" b="1" dirty="0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  <a:t>2010–2015</a:t>
            </a:r>
            <a:endParaRPr lang="en-US" sz="2800" b="1" dirty="0">
              <a:solidFill>
                <a:srgbClr val="1C97D4"/>
              </a:solidFill>
              <a:ea typeface="Lucida Sans Unicode" pitchFamily="34" charset="0"/>
              <a:cs typeface="Calibri" panose="020F050202020403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343472" y="1412776"/>
            <a:ext cx="10657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>
              <a:buFont typeface="Arial" pitchFamily="34" charset="0"/>
              <a:buChar char="•"/>
            </a:pPr>
            <a:r>
              <a:rPr lang="pl-PL" sz="2400" dirty="0" smtClean="0"/>
              <a:t>T</a:t>
            </a:r>
            <a:r>
              <a:rPr lang="en-US" sz="2400" dirty="0" smtClean="0"/>
              <a:t>he Chief Inspectorate for Environmental Protection and </a:t>
            </a:r>
            <a:r>
              <a:rPr lang="pl-PL" sz="2400" dirty="0" smtClean="0"/>
              <a:t>16 </a:t>
            </a:r>
            <a:r>
              <a:rPr lang="pl-PL" sz="2400" dirty="0" err="1" smtClean="0"/>
              <a:t>regional</a:t>
            </a:r>
            <a:r>
              <a:rPr lang="en-US" sz="2400" dirty="0" smtClean="0"/>
              <a:t> inspectorates </a:t>
            </a:r>
            <a:r>
              <a:rPr lang="pl-PL" sz="2400" dirty="0" err="1" smtClean="0"/>
              <a:t>are</a:t>
            </a:r>
            <a:r>
              <a:rPr lang="pl-PL" sz="2400" dirty="0" smtClean="0"/>
              <a:t> </a:t>
            </a:r>
            <a:r>
              <a:rPr lang="pl-PL" sz="2400" dirty="0" err="1" smtClean="0"/>
              <a:t>responsible</a:t>
            </a:r>
            <a:r>
              <a:rPr lang="pl-PL" sz="2400" dirty="0" smtClean="0"/>
              <a:t> for </a:t>
            </a:r>
            <a:r>
              <a:rPr lang="pl-PL" sz="2400" dirty="0" err="1" smtClean="0"/>
              <a:t>official</a:t>
            </a:r>
            <a:r>
              <a:rPr lang="pl-PL" sz="2400" dirty="0" smtClean="0"/>
              <a:t> </a:t>
            </a:r>
            <a:r>
              <a:rPr lang="pl-PL" sz="2400" dirty="0" err="1" smtClean="0"/>
              <a:t>water</a:t>
            </a:r>
            <a:r>
              <a:rPr lang="pl-PL" sz="2400" dirty="0" smtClean="0"/>
              <a:t> monitoring </a:t>
            </a:r>
            <a:r>
              <a:rPr lang="pl-PL" sz="2400" dirty="0" err="1" smtClean="0"/>
              <a:t>in</a:t>
            </a:r>
            <a:r>
              <a:rPr lang="pl-PL" sz="2400" dirty="0" smtClean="0"/>
              <a:t> Poland;</a:t>
            </a:r>
          </a:p>
          <a:p>
            <a:pPr marL="261938" indent="-261938">
              <a:buFont typeface="Arial" pitchFamily="34" charset="0"/>
              <a:buChar char="•"/>
            </a:pPr>
            <a:r>
              <a:rPr lang="pl-PL" sz="2400" dirty="0" err="1" smtClean="0"/>
              <a:t>Overal</a:t>
            </a:r>
            <a:r>
              <a:rPr lang="pl-PL" sz="2400" dirty="0" smtClean="0"/>
              <a:t> </a:t>
            </a:r>
            <a:r>
              <a:rPr lang="pl-PL" sz="2400" dirty="0" err="1" smtClean="0"/>
              <a:t>water</a:t>
            </a:r>
            <a:r>
              <a:rPr lang="pl-PL" sz="2400" dirty="0" smtClean="0"/>
              <a:t> status = </a:t>
            </a:r>
            <a:r>
              <a:rPr lang="pl-PL" sz="2400" dirty="0" err="1" smtClean="0"/>
              <a:t>ecological</a:t>
            </a:r>
            <a:r>
              <a:rPr lang="pl-PL" sz="2400" dirty="0" smtClean="0"/>
              <a:t> status + chemical status</a:t>
            </a:r>
          </a:p>
          <a:p>
            <a:pPr marL="261938" indent="-261938">
              <a:buFont typeface="Arial" pitchFamily="34" charset="0"/>
              <a:buChar char="•"/>
            </a:pPr>
            <a:endParaRPr lang="pl-PL" sz="2400" dirty="0" smtClean="0"/>
          </a:p>
          <a:p>
            <a:pPr>
              <a:buFont typeface="Arial" pitchFamily="34" charset="0"/>
              <a:buChar char="•"/>
            </a:pPr>
            <a:endParaRPr lang="pl-PL" sz="2400" dirty="0" smtClean="0"/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775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1213945" y="5949280"/>
            <a:ext cx="10978055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" name="Grupa 21"/>
          <p:cNvGrpSpPr/>
          <p:nvPr/>
        </p:nvGrpSpPr>
        <p:grpSpPr>
          <a:xfrm>
            <a:off x="1631504" y="2842827"/>
            <a:ext cx="7497655" cy="3610509"/>
            <a:chOff x="7536160" y="2564904"/>
            <a:chExt cx="7497655" cy="3610509"/>
          </a:xfrm>
        </p:grpSpPr>
        <p:sp>
          <p:nvSpPr>
            <p:cNvPr id="9" name="pole tekstowe 8"/>
            <p:cNvSpPr txBox="1"/>
            <p:nvPr/>
          </p:nvSpPr>
          <p:spPr>
            <a:xfrm>
              <a:off x="8807655" y="2564904"/>
              <a:ext cx="62536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400" dirty="0" smtClean="0"/>
                <a:t>LAKES</a:t>
              </a:r>
              <a:endParaRPr lang="pl-PL" sz="1400" dirty="0"/>
            </a:p>
          </p:txBody>
        </p:sp>
        <p:pic>
          <p:nvPicPr>
            <p:cNvPr id="3482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664952" y="3068960"/>
              <a:ext cx="368863" cy="550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1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36160" y="2924944"/>
              <a:ext cx="3168352" cy="3250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ytuł 1"/>
          <p:cNvSpPr txBox="1">
            <a:spLocks/>
          </p:cNvSpPr>
          <p:nvPr/>
        </p:nvSpPr>
        <p:spPr bwMode="auto">
          <a:xfrm>
            <a:off x="949387" y="332656"/>
            <a:ext cx="10619221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7188">
              <a:spcBef>
                <a:spcPts val="400"/>
              </a:spcBef>
              <a:buClr>
                <a:srgbClr val="FFFF00"/>
              </a:buClr>
            </a:pPr>
            <a:r>
              <a:rPr lang="pl-PL" sz="2800" b="1" dirty="0" err="1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  <a:t>Surface</a:t>
            </a:r>
            <a:r>
              <a:rPr lang="pl-PL" sz="2800" b="1" dirty="0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  <a:t> </a:t>
            </a:r>
            <a:r>
              <a:rPr lang="pl-PL" sz="2800" b="1" dirty="0" err="1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  <a:t>waters</a:t>
            </a:r>
            <a:r>
              <a:rPr lang="pl-PL" sz="2800" b="1" dirty="0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  <a:t> </a:t>
            </a:r>
            <a:r>
              <a:rPr lang="pl-PL" sz="2800" b="1" dirty="0" err="1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  <a:t>quality</a:t>
            </a:r>
            <a:r>
              <a:rPr lang="pl-PL" sz="2800" b="1" dirty="0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  <a:t/>
            </a:r>
            <a:br>
              <a:rPr lang="pl-PL" sz="2800" b="1" dirty="0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</a:br>
            <a:r>
              <a:rPr lang="pl-PL" sz="2800" b="1" dirty="0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  <a:t>2010–2015</a:t>
            </a:r>
            <a:endParaRPr lang="en-US" sz="2800" b="1" dirty="0">
              <a:solidFill>
                <a:srgbClr val="1C97D4"/>
              </a:solidFill>
              <a:ea typeface="Lucida Sans Unicode" pitchFamily="34" charset="0"/>
              <a:cs typeface="Calibri" panose="020F050202020403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343472" y="1412776"/>
            <a:ext cx="10657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>
              <a:buFont typeface="Arial" pitchFamily="34" charset="0"/>
              <a:buChar char="•"/>
            </a:pPr>
            <a:r>
              <a:rPr lang="pl-PL" sz="2400" dirty="0" smtClean="0"/>
              <a:t>T</a:t>
            </a:r>
            <a:r>
              <a:rPr lang="en-US" sz="2400" dirty="0" smtClean="0"/>
              <a:t>he Chief Inspectorate for Environmental Protection and </a:t>
            </a:r>
            <a:r>
              <a:rPr lang="pl-PL" sz="2400" dirty="0" smtClean="0"/>
              <a:t>16 </a:t>
            </a:r>
            <a:r>
              <a:rPr lang="pl-PL" sz="2400" dirty="0" err="1" smtClean="0"/>
              <a:t>regional</a:t>
            </a:r>
            <a:r>
              <a:rPr lang="en-US" sz="2400" dirty="0" smtClean="0"/>
              <a:t> inspectorates </a:t>
            </a:r>
            <a:r>
              <a:rPr lang="pl-PL" sz="2400" dirty="0" err="1" smtClean="0"/>
              <a:t>are</a:t>
            </a:r>
            <a:r>
              <a:rPr lang="pl-PL" sz="2400" dirty="0" smtClean="0"/>
              <a:t> </a:t>
            </a:r>
            <a:r>
              <a:rPr lang="pl-PL" sz="2400" dirty="0" err="1" smtClean="0"/>
              <a:t>responsible</a:t>
            </a:r>
            <a:r>
              <a:rPr lang="pl-PL" sz="2400" dirty="0" smtClean="0"/>
              <a:t> for </a:t>
            </a:r>
            <a:r>
              <a:rPr lang="pl-PL" sz="2400" dirty="0" err="1" smtClean="0"/>
              <a:t>official</a:t>
            </a:r>
            <a:r>
              <a:rPr lang="pl-PL" sz="2400" dirty="0" smtClean="0"/>
              <a:t> </a:t>
            </a:r>
            <a:r>
              <a:rPr lang="pl-PL" sz="2400" dirty="0" err="1" smtClean="0"/>
              <a:t>water</a:t>
            </a:r>
            <a:r>
              <a:rPr lang="pl-PL" sz="2400" dirty="0" smtClean="0"/>
              <a:t> monitoring </a:t>
            </a:r>
            <a:r>
              <a:rPr lang="pl-PL" sz="2400" dirty="0" err="1" smtClean="0"/>
              <a:t>in</a:t>
            </a:r>
            <a:r>
              <a:rPr lang="pl-PL" sz="2400" dirty="0" smtClean="0"/>
              <a:t> Poland;</a:t>
            </a:r>
          </a:p>
          <a:p>
            <a:pPr marL="261938" indent="-261938">
              <a:buFont typeface="Arial" pitchFamily="34" charset="0"/>
              <a:buChar char="•"/>
            </a:pPr>
            <a:r>
              <a:rPr lang="pl-PL" sz="2400" dirty="0" err="1" smtClean="0"/>
              <a:t>Overal</a:t>
            </a:r>
            <a:r>
              <a:rPr lang="pl-PL" sz="2400" dirty="0" smtClean="0"/>
              <a:t> </a:t>
            </a:r>
            <a:r>
              <a:rPr lang="pl-PL" sz="2400" dirty="0" err="1" smtClean="0"/>
              <a:t>water</a:t>
            </a:r>
            <a:r>
              <a:rPr lang="pl-PL" sz="2400" dirty="0" smtClean="0"/>
              <a:t> status = </a:t>
            </a:r>
            <a:r>
              <a:rPr lang="pl-PL" sz="2400" dirty="0" err="1" smtClean="0"/>
              <a:t>ecological</a:t>
            </a:r>
            <a:r>
              <a:rPr lang="pl-PL" sz="2400" dirty="0" smtClean="0"/>
              <a:t> status + chemical status</a:t>
            </a:r>
          </a:p>
          <a:p>
            <a:pPr marL="261938" indent="-261938">
              <a:buFont typeface="Arial" pitchFamily="34" charset="0"/>
              <a:buChar char="•"/>
            </a:pPr>
            <a:endParaRPr lang="pl-PL" sz="2400" dirty="0" smtClean="0"/>
          </a:p>
          <a:p>
            <a:pPr>
              <a:buFont typeface="Arial" pitchFamily="34" charset="0"/>
              <a:buChar char="•"/>
            </a:pPr>
            <a:endParaRPr lang="pl-PL" sz="2400" dirty="0" smtClean="0"/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8400256" y="6525344"/>
            <a:ext cx="367119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100" dirty="0" err="1" smtClean="0"/>
              <a:t>Source</a:t>
            </a:r>
            <a:r>
              <a:rPr lang="pl-PL" sz="1100" dirty="0" smtClean="0"/>
              <a:t>: T</a:t>
            </a:r>
            <a:r>
              <a:rPr lang="en-US" sz="1100" dirty="0" smtClean="0"/>
              <a:t>he Chief Inspectorate for Environmental Protection </a:t>
            </a:r>
            <a:endParaRPr lang="pl-PL" sz="1100" dirty="0"/>
          </a:p>
        </p:txBody>
      </p:sp>
      <p:grpSp>
        <p:nvGrpSpPr>
          <p:cNvPr id="4" name="Grupa 20"/>
          <p:cNvGrpSpPr/>
          <p:nvPr/>
        </p:nvGrpSpPr>
        <p:grpSpPr>
          <a:xfrm>
            <a:off x="5159896" y="2842827"/>
            <a:ext cx="3600400" cy="3456384"/>
            <a:chOff x="1991544" y="2931046"/>
            <a:chExt cx="3600400" cy="3456384"/>
          </a:xfrm>
        </p:grpSpPr>
        <p:sp>
          <p:nvSpPr>
            <p:cNvPr id="8" name="pole tekstowe 7"/>
            <p:cNvSpPr txBox="1"/>
            <p:nvPr/>
          </p:nvSpPr>
          <p:spPr>
            <a:xfrm>
              <a:off x="2710226" y="2931046"/>
              <a:ext cx="236693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400" dirty="0" smtClean="0"/>
                <a:t>RIVERS AND ARTIFICIAL LAKES</a:t>
              </a:r>
              <a:endParaRPr lang="pl-PL" sz="1400" dirty="0"/>
            </a:p>
          </p:txBody>
        </p:sp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1961" b="3651"/>
            <a:stretch>
              <a:fillRect/>
            </a:stretch>
          </p:blipFill>
          <p:spPr bwMode="auto">
            <a:xfrm>
              <a:off x="1991544" y="3363094"/>
              <a:ext cx="3600400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upa 22"/>
          <p:cNvGrpSpPr/>
          <p:nvPr/>
        </p:nvGrpSpPr>
        <p:grpSpPr>
          <a:xfrm>
            <a:off x="9696400" y="3706923"/>
            <a:ext cx="2141099" cy="1665476"/>
            <a:chOff x="6023992" y="2780928"/>
            <a:chExt cx="2141099" cy="1665476"/>
          </a:xfrm>
        </p:grpSpPr>
        <p:grpSp>
          <p:nvGrpSpPr>
            <p:cNvPr id="11" name="Grupa 18"/>
            <p:cNvGrpSpPr/>
            <p:nvPr/>
          </p:nvGrpSpPr>
          <p:grpSpPr>
            <a:xfrm>
              <a:off x="6096000" y="3203684"/>
              <a:ext cx="1184303" cy="1242720"/>
              <a:chOff x="6096000" y="3203684"/>
              <a:chExt cx="1184303" cy="1242720"/>
            </a:xfrm>
          </p:grpSpPr>
          <p:sp>
            <p:nvSpPr>
              <p:cNvPr id="12" name="Elipsa 11"/>
              <p:cNvSpPr/>
              <p:nvPr/>
            </p:nvSpPr>
            <p:spPr>
              <a:xfrm>
                <a:off x="6096000" y="3721678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3" name="Elipsa 12"/>
              <p:cNvSpPr/>
              <p:nvPr/>
            </p:nvSpPr>
            <p:spPr>
              <a:xfrm>
                <a:off x="6096000" y="3280338"/>
                <a:ext cx="216024" cy="216024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4" name="Elipsa 13"/>
              <p:cNvSpPr/>
              <p:nvPr/>
            </p:nvSpPr>
            <p:spPr>
              <a:xfrm>
                <a:off x="6096000" y="4153726"/>
                <a:ext cx="216024" cy="21602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" name="pole tekstowe 14"/>
              <p:cNvSpPr txBox="1"/>
              <p:nvPr/>
            </p:nvSpPr>
            <p:spPr>
              <a:xfrm>
                <a:off x="6384032" y="3645024"/>
                <a:ext cx="5389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 err="1" smtClean="0"/>
                  <a:t>bad</a:t>
                </a:r>
                <a:endParaRPr lang="pl-PL" dirty="0"/>
              </a:p>
            </p:txBody>
          </p:sp>
          <p:sp>
            <p:nvSpPr>
              <p:cNvPr id="17" name="pole tekstowe 16"/>
              <p:cNvSpPr txBox="1"/>
              <p:nvPr/>
            </p:nvSpPr>
            <p:spPr>
              <a:xfrm>
                <a:off x="6384032" y="3203684"/>
                <a:ext cx="6575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 err="1" smtClean="0"/>
                  <a:t>good</a:t>
                </a:r>
                <a:endParaRPr lang="pl-PL" dirty="0"/>
              </a:p>
            </p:txBody>
          </p:sp>
          <p:sp>
            <p:nvSpPr>
              <p:cNvPr id="18" name="pole tekstowe 17"/>
              <p:cNvSpPr txBox="1"/>
              <p:nvPr/>
            </p:nvSpPr>
            <p:spPr>
              <a:xfrm>
                <a:off x="6384032" y="4077072"/>
                <a:ext cx="8962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 smtClean="0"/>
                  <a:t>no data</a:t>
                </a:r>
                <a:endParaRPr lang="pl-PL" dirty="0"/>
              </a:p>
            </p:txBody>
          </p:sp>
        </p:grpSp>
        <p:sp>
          <p:nvSpPr>
            <p:cNvPr id="20" name="pole tekstowe 19"/>
            <p:cNvSpPr txBox="1"/>
            <p:nvPr/>
          </p:nvSpPr>
          <p:spPr>
            <a:xfrm>
              <a:off x="6023992" y="2780928"/>
              <a:ext cx="2141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/>
                <a:t>Overal</a:t>
              </a:r>
              <a:r>
                <a:rPr lang="pl-PL" dirty="0" smtClean="0"/>
                <a:t> </a:t>
              </a:r>
              <a:r>
                <a:rPr lang="pl-PL" dirty="0" err="1" smtClean="0"/>
                <a:t>water</a:t>
              </a:r>
              <a:r>
                <a:rPr lang="pl-PL" dirty="0" smtClean="0"/>
                <a:t> status:</a:t>
              </a:r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247775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1213945" y="5949280"/>
            <a:ext cx="10978055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" name="Grupa 21"/>
          <p:cNvGrpSpPr/>
          <p:nvPr/>
        </p:nvGrpSpPr>
        <p:grpSpPr>
          <a:xfrm>
            <a:off x="1631504" y="2842827"/>
            <a:ext cx="7497655" cy="3610509"/>
            <a:chOff x="7536160" y="2564904"/>
            <a:chExt cx="7497655" cy="3610509"/>
          </a:xfrm>
        </p:grpSpPr>
        <p:sp>
          <p:nvSpPr>
            <p:cNvPr id="9" name="pole tekstowe 8"/>
            <p:cNvSpPr txBox="1"/>
            <p:nvPr/>
          </p:nvSpPr>
          <p:spPr>
            <a:xfrm>
              <a:off x="8807655" y="2564904"/>
              <a:ext cx="62536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400" dirty="0" smtClean="0"/>
                <a:t>LAKES</a:t>
              </a:r>
              <a:endParaRPr lang="pl-PL" sz="1400" dirty="0"/>
            </a:p>
          </p:txBody>
        </p:sp>
        <p:pic>
          <p:nvPicPr>
            <p:cNvPr id="3482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664952" y="3068960"/>
              <a:ext cx="368863" cy="550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1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36160" y="2924944"/>
              <a:ext cx="3168352" cy="3250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ytuł 1"/>
          <p:cNvSpPr txBox="1">
            <a:spLocks/>
          </p:cNvSpPr>
          <p:nvPr/>
        </p:nvSpPr>
        <p:spPr bwMode="auto">
          <a:xfrm>
            <a:off x="949387" y="332656"/>
            <a:ext cx="10619221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7188">
              <a:spcBef>
                <a:spcPts val="400"/>
              </a:spcBef>
              <a:buClr>
                <a:srgbClr val="FFFF00"/>
              </a:buClr>
            </a:pPr>
            <a:r>
              <a:rPr lang="pl-PL" sz="2800" b="1" dirty="0" err="1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  <a:t>Surface</a:t>
            </a:r>
            <a:r>
              <a:rPr lang="pl-PL" sz="2800" b="1" dirty="0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  <a:t> </a:t>
            </a:r>
            <a:r>
              <a:rPr lang="pl-PL" sz="2800" b="1" dirty="0" err="1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  <a:t>waters</a:t>
            </a:r>
            <a:r>
              <a:rPr lang="pl-PL" sz="2800" b="1" dirty="0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  <a:t> </a:t>
            </a:r>
            <a:r>
              <a:rPr lang="pl-PL" sz="2800" b="1" dirty="0" err="1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  <a:t>quality</a:t>
            </a:r>
            <a:r>
              <a:rPr lang="pl-PL" sz="2800" b="1" dirty="0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  <a:t/>
            </a:r>
            <a:br>
              <a:rPr lang="pl-PL" sz="2800" b="1" dirty="0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</a:br>
            <a:r>
              <a:rPr lang="pl-PL" sz="2800" b="1" dirty="0" err="1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  <a:t>Main</a:t>
            </a:r>
            <a:r>
              <a:rPr lang="pl-PL" sz="2800" b="1" dirty="0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  <a:t> challenge</a:t>
            </a:r>
            <a:endParaRPr lang="en-US" sz="2800" b="1" dirty="0">
              <a:solidFill>
                <a:srgbClr val="1C97D4"/>
              </a:solidFill>
              <a:ea typeface="Lucida Sans Unicode" pitchFamily="34" charset="0"/>
              <a:cs typeface="Calibri" panose="020F050202020403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343472" y="1412776"/>
            <a:ext cx="10657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>
              <a:buFont typeface="Arial" pitchFamily="34" charset="0"/>
              <a:buChar char="•"/>
            </a:pPr>
            <a:r>
              <a:rPr lang="pl-PL" sz="2400" dirty="0" smtClean="0"/>
              <a:t>D</a:t>
            </a:r>
            <a:r>
              <a:rPr lang="en-US" sz="2400" dirty="0" err="1" smtClean="0"/>
              <a:t>ecrease</a:t>
            </a:r>
            <a:r>
              <a:rPr lang="en-US" sz="2400" dirty="0" smtClean="0"/>
              <a:t> the level of contamination coming from agricultural and communal sources (incl. nitrogen and phosphorus – main cause of </a:t>
            </a:r>
            <a:r>
              <a:rPr lang="en-US" sz="2400" dirty="0" err="1" smtClean="0"/>
              <a:t>eutrophication</a:t>
            </a:r>
            <a:r>
              <a:rPr lang="en-US" sz="2400" dirty="0" smtClean="0"/>
              <a:t>)</a:t>
            </a:r>
          </a:p>
          <a:p>
            <a:pPr marL="261938" indent="-261938">
              <a:buFont typeface="Arial" pitchFamily="34" charset="0"/>
              <a:buChar char="•"/>
            </a:pPr>
            <a:endParaRPr lang="pl-PL" sz="2400" dirty="0" smtClean="0"/>
          </a:p>
          <a:p>
            <a:pPr>
              <a:buFont typeface="Arial" pitchFamily="34" charset="0"/>
              <a:buChar char="•"/>
            </a:pPr>
            <a:endParaRPr lang="pl-PL" sz="2400" dirty="0" smtClean="0"/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8400256" y="6525344"/>
            <a:ext cx="367119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100" dirty="0" err="1" smtClean="0"/>
              <a:t>Source</a:t>
            </a:r>
            <a:r>
              <a:rPr lang="pl-PL" sz="1100" dirty="0" smtClean="0"/>
              <a:t>: T</a:t>
            </a:r>
            <a:r>
              <a:rPr lang="en-US" sz="1100" dirty="0" smtClean="0"/>
              <a:t>he Chief Inspectorate for Environmental Protection </a:t>
            </a:r>
            <a:endParaRPr lang="pl-PL" sz="1100" dirty="0"/>
          </a:p>
        </p:txBody>
      </p:sp>
      <p:grpSp>
        <p:nvGrpSpPr>
          <p:cNvPr id="4" name="Grupa 20"/>
          <p:cNvGrpSpPr/>
          <p:nvPr/>
        </p:nvGrpSpPr>
        <p:grpSpPr>
          <a:xfrm>
            <a:off x="5159896" y="2842827"/>
            <a:ext cx="3600400" cy="3456384"/>
            <a:chOff x="1991544" y="2931046"/>
            <a:chExt cx="3600400" cy="3456384"/>
          </a:xfrm>
        </p:grpSpPr>
        <p:sp>
          <p:nvSpPr>
            <p:cNvPr id="8" name="pole tekstowe 7"/>
            <p:cNvSpPr txBox="1"/>
            <p:nvPr/>
          </p:nvSpPr>
          <p:spPr>
            <a:xfrm>
              <a:off x="2710226" y="2931046"/>
              <a:ext cx="236693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400" dirty="0" smtClean="0"/>
                <a:t>RIVERS AND ARTIFICIAL LAKES</a:t>
              </a:r>
              <a:endParaRPr lang="pl-PL" sz="1400" dirty="0"/>
            </a:p>
          </p:txBody>
        </p:sp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1961" b="3651"/>
            <a:stretch>
              <a:fillRect/>
            </a:stretch>
          </p:blipFill>
          <p:spPr bwMode="auto">
            <a:xfrm>
              <a:off x="1991544" y="3363094"/>
              <a:ext cx="3600400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upa 22"/>
          <p:cNvGrpSpPr/>
          <p:nvPr/>
        </p:nvGrpSpPr>
        <p:grpSpPr>
          <a:xfrm>
            <a:off x="9696400" y="3706923"/>
            <a:ext cx="2141099" cy="1665476"/>
            <a:chOff x="6023992" y="2780928"/>
            <a:chExt cx="2141099" cy="1665476"/>
          </a:xfrm>
        </p:grpSpPr>
        <p:grpSp>
          <p:nvGrpSpPr>
            <p:cNvPr id="11" name="Grupa 18"/>
            <p:cNvGrpSpPr/>
            <p:nvPr/>
          </p:nvGrpSpPr>
          <p:grpSpPr>
            <a:xfrm>
              <a:off x="6096000" y="3203684"/>
              <a:ext cx="1184303" cy="1242720"/>
              <a:chOff x="6096000" y="3203684"/>
              <a:chExt cx="1184303" cy="1242720"/>
            </a:xfrm>
          </p:grpSpPr>
          <p:sp>
            <p:nvSpPr>
              <p:cNvPr id="12" name="Elipsa 11"/>
              <p:cNvSpPr/>
              <p:nvPr/>
            </p:nvSpPr>
            <p:spPr>
              <a:xfrm>
                <a:off x="6096000" y="3721678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3" name="Elipsa 12"/>
              <p:cNvSpPr/>
              <p:nvPr/>
            </p:nvSpPr>
            <p:spPr>
              <a:xfrm>
                <a:off x="6096000" y="3280338"/>
                <a:ext cx="216024" cy="216024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4" name="Elipsa 13"/>
              <p:cNvSpPr/>
              <p:nvPr/>
            </p:nvSpPr>
            <p:spPr>
              <a:xfrm>
                <a:off x="6096000" y="4153726"/>
                <a:ext cx="216024" cy="21602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" name="pole tekstowe 14"/>
              <p:cNvSpPr txBox="1"/>
              <p:nvPr/>
            </p:nvSpPr>
            <p:spPr>
              <a:xfrm>
                <a:off x="6384032" y="3645024"/>
                <a:ext cx="5389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 err="1" smtClean="0"/>
                  <a:t>bad</a:t>
                </a:r>
                <a:endParaRPr lang="pl-PL" dirty="0"/>
              </a:p>
            </p:txBody>
          </p:sp>
          <p:sp>
            <p:nvSpPr>
              <p:cNvPr id="17" name="pole tekstowe 16"/>
              <p:cNvSpPr txBox="1"/>
              <p:nvPr/>
            </p:nvSpPr>
            <p:spPr>
              <a:xfrm>
                <a:off x="6384032" y="3203684"/>
                <a:ext cx="6575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 err="1" smtClean="0"/>
                  <a:t>good</a:t>
                </a:r>
                <a:endParaRPr lang="pl-PL" dirty="0"/>
              </a:p>
            </p:txBody>
          </p:sp>
          <p:sp>
            <p:nvSpPr>
              <p:cNvPr id="18" name="pole tekstowe 17"/>
              <p:cNvSpPr txBox="1"/>
              <p:nvPr/>
            </p:nvSpPr>
            <p:spPr>
              <a:xfrm>
                <a:off x="6384032" y="4077072"/>
                <a:ext cx="8962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 smtClean="0"/>
                  <a:t>no data</a:t>
                </a:r>
                <a:endParaRPr lang="pl-PL" dirty="0"/>
              </a:p>
            </p:txBody>
          </p:sp>
        </p:grpSp>
        <p:sp>
          <p:nvSpPr>
            <p:cNvPr id="20" name="pole tekstowe 19"/>
            <p:cNvSpPr txBox="1"/>
            <p:nvPr/>
          </p:nvSpPr>
          <p:spPr>
            <a:xfrm>
              <a:off x="6023992" y="2780928"/>
              <a:ext cx="2141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/>
                <a:t>Overal</a:t>
              </a:r>
              <a:r>
                <a:rPr lang="pl-PL" dirty="0" smtClean="0"/>
                <a:t> </a:t>
              </a:r>
              <a:r>
                <a:rPr lang="pl-PL" dirty="0" err="1" smtClean="0"/>
                <a:t>water</a:t>
              </a:r>
              <a:r>
                <a:rPr lang="pl-PL" dirty="0" smtClean="0"/>
                <a:t> status:</a:t>
              </a:r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247775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 txBox="1">
            <a:spLocks/>
          </p:cNvSpPr>
          <p:nvPr/>
        </p:nvSpPr>
        <p:spPr bwMode="auto">
          <a:xfrm>
            <a:off x="949387" y="332656"/>
            <a:ext cx="10619221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7188">
              <a:spcBef>
                <a:spcPts val="400"/>
              </a:spcBef>
              <a:buClr>
                <a:srgbClr val="FFFF00"/>
              </a:buClr>
            </a:pPr>
            <a:r>
              <a:rPr lang="pl-PL" sz="2800" b="1" dirty="0" err="1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  <a:t>Drinking</a:t>
            </a:r>
            <a:r>
              <a:rPr lang="pl-PL" sz="2800" b="1" dirty="0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  <a:t> </a:t>
            </a:r>
            <a:r>
              <a:rPr lang="pl-PL" sz="2800" b="1" dirty="0" err="1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  <a:t>water</a:t>
            </a:r>
            <a:r>
              <a:rPr lang="pl-PL" sz="2800" b="1" dirty="0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  <a:t> </a:t>
            </a:r>
            <a:r>
              <a:rPr lang="pl-PL" sz="2800" b="1" dirty="0" err="1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  <a:t>quality</a:t>
            </a:r>
            <a:r>
              <a:rPr lang="pl-PL" sz="2800" b="1" dirty="0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  <a:t/>
            </a:r>
            <a:br>
              <a:rPr lang="pl-PL" sz="2800" b="1" dirty="0" smtClean="0">
                <a:solidFill>
                  <a:srgbClr val="1C97D4"/>
                </a:solidFill>
                <a:ea typeface="Lucida Sans Unicode" pitchFamily="34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1C97D4"/>
              </a:solidFill>
              <a:ea typeface="Lucida Sans Unicode" pitchFamily="34" charset="0"/>
              <a:cs typeface="Calibri" panose="020F050202020403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863752" y="1678156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>
              <a:buFont typeface="Arial" pitchFamily="34" charset="0"/>
              <a:buChar char="•"/>
            </a:pPr>
            <a:r>
              <a:rPr lang="en-US" sz="2400" dirty="0" smtClean="0"/>
              <a:t>Polish law regulations define drinking water parameters, </a:t>
            </a:r>
            <a:br>
              <a:rPr lang="en-US" sz="2400" dirty="0" smtClean="0"/>
            </a:br>
            <a:r>
              <a:rPr lang="en-US" sz="2400" dirty="0" smtClean="0"/>
              <a:t>incl.: acceptable level of pH, transparency, alkalinity, nitrates, conductivity</a:t>
            </a:r>
            <a:r>
              <a:rPr lang="pl-PL" sz="2400" dirty="0" smtClean="0"/>
              <a:t> – </a:t>
            </a:r>
            <a:r>
              <a:rPr lang="pl-PL" sz="2400" dirty="0" err="1" smtClean="0"/>
              <a:t>all</a:t>
            </a:r>
            <a:r>
              <a:rPr lang="pl-PL" sz="2400" dirty="0" smtClean="0"/>
              <a:t> </a:t>
            </a:r>
            <a:r>
              <a:rPr lang="pl-PL" sz="2400" dirty="0" err="1" smtClean="0"/>
              <a:t>measurements</a:t>
            </a:r>
            <a:r>
              <a:rPr lang="pl-PL" sz="2400" dirty="0" smtClean="0"/>
              <a:t> </a:t>
            </a:r>
            <a:r>
              <a:rPr lang="pl-PL" sz="2400" dirty="0" err="1" smtClean="0"/>
              <a:t>taken</a:t>
            </a:r>
            <a:r>
              <a:rPr lang="pl-PL" sz="2400" dirty="0" smtClean="0"/>
              <a:t> by GLOBE students.</a:t>
            </a:r>
          </a:p>
          <a:p>
            <a:pPr marL="261938" indent="-261938">
              <a:buFont typeface="Arial" pitchFamily="34" charset="0"/>
              <a:buChar char="•"/>
            </a:pPr>
            <a:endParaRPr lang="pl-PL" sz="2400" dirty="0" smtClean="0"/>
          </a:p>
          <a:p>
            <a:pPr marL="261938" indent="-261938">
              <a:buFont typeface="Arial" pitchFamily="34" charset="0"/>
              <a:buChar char="•"/>
            </a:pPr>
            <a:r>
              <a:rPr lang="pl-PL" sz="2400" dirty="0" smtClean="0"/>
              <a:t>GLOBE community </a:t>
            </a:r>
            <a:r>
              <a:rPr lang="pl-PL" sz="2400" dirty="0" err="1" smtClean="0"/>
              <a:t>can</a:t>
            </a:r>
            <a:r>
              <a:rPr lang="pl-PL" sz="2400" dirty="0" smtClean="0"/>
              <a:t> play </a:t>
            </a:r>
            <a:r>
              <a:rPr lang="pl-PL" sz="2400" dirty="0" err="1" smtClean="0"/>
              <a:t>significant</a:t>
            </a:r>
            <a:r>
              <a:rPr lang="pl-PL" sz="2400" dirty="0" smtClean="0"/>
              <a:t> role </a:t>
            </a:r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almost</a:t>
            </a:r>
            <a:r>
              <a:rPr lang="pl-PL" sz="2400" dirty="0" smtClean="0"/>
              <a:t> </a:t>
            </a:r>
            <a:r>
              <a:rPr lang="pl-PL" sz="2400" dirty="0" err="1" smtClean="0"/>
              <a:t>real-time</a:t>
            </a:r>
            <a:r>
              <a:rPr lang="pl-PL" sz="2400" dirty="0" smtClean="0"/>
              <a:t> </a:t>
            </a:r>
            <a:r>
              <a:rPr lang="pl-PL" sz="2400" dirty="0" err="1" smtClean="0"/>
              <a:t>water</a:t>
            </a:r>
            <a:r>
              <a:rPr lang="pl-PL" sz="2400" dirty="0" smtClean="0"/>
              <a:t> </a:t>
            </a:r>
            <a:r>
              <a:rPr lang="pl-PL" sz="2400" dirty="0" err="1" smtClean="0"/>
              <a:t>quality</a:t>
            </a:r>
            <a:r>
              <a:rPr lang="pl-PL" sz="2400" dirty="0" smtClean="0"/>
              <a:t> monitoring – GLOBE </a:t>
            </a:r>
            <a:r>
              <a:rPr lang="pl-PL" sz="2400" dirty="0" err="1" smtClean="0"/>
              <a:t>database</a:t>
            </a:r>
            <a:r>
              <a:rPr lang="pl-PL" sz="2400" dirty="0" smtClean="0"/>
              <a:t> </a:t>
            </a:r>
            <a:r>
              <a:rPr lang="pl-PL" sz="2400" dirty="0" err="1" smtClean="0"/>
              <a:t>used</a:t>
            </a:r>
            <a:r>
              <a:rPr lang="pl-PL" sz="2400" dirty="0" smtClean="0"/>
              <a:t> </a:t>
            </a:r>
            <a:br>
              <a:rPr lang="pl-PL" sz="2400" dirty="0" smtClean="0"/>
            </a:br>
            <a:r>
              <a:rPr lang="pl-PL" sz="2400" dirty="0" smtClean="0"/>
              <a:t>as </a:t>
            </a:r>
            <a:r>
              <a:rPr lang="pl-PL" sz="2400" dirty="0" err="1" smtClean="0"/>
              <a:t>supplement</a:t>
            </a:r>
            <a:r>
              <a:rPr lang="pl-PL" sz="2400" dirty="0" smtClean="0"/>
              <a:t> for </a:t>
            </a:r>
            <a:r>
              <a:rPr lang="pl-PL" sz="2400" dirty="0" err="1" smtClean="0"/>
              <a:t>official</a:t>
            </a:r>
            <a:r>
              <a:rPr lang="pl-PL" sz="2400" dirty="0" smtClean="0"/>
              <a:t> resources </a:t>
            </a:r>
            <a:r>
              <a:rPr lang="pl-PL" sz="2400" dirty="0" err="1" smtClean="0"/>
              <a:t>used</a:t>
            </a:r>
            <a:r>
              <a:rPr lang="pl-PL" sz="2400" dirty="0" smtClean="0"/>
              <a:t> by </a:t>
            </a:r>
            <a:r>
              <a:rPr lang="pl-PL" sz="2400" dirty="0" err="1" smtClean="0"/>
              <a:t>decision</a:t>
            </a:r>
            <a:r>
              <a:rPr lang="pl-PL" sz="2400" dirty="0" smtClean="0"/>
              <a:t> </a:t>
            </a:r>
            <a:r>
              <a:rPr lang="pl-PL" sz="2400" dirty="0" err="1" smtClean="0"/>
              <a:t>makers</a:t>
            </a:r>
            <a:endParaRPr lang="pl-PL" sz="2400" dirty="0" smtClean="0"/>
          </a:p>
          <a:p>
            <a:pPr marL="261938" indent="-261938">
              <a:buFont typeface="Arial" pitchFamily="34" charset="0"/>
              <a:buChar char="•"/>
            </a:pPr>
            <a:endParaRPr lang="en-US" sz="2400" dirty="0" smtClean="0"/>
          </a:p>
          <a:p>
            <a:pPr marL="261938" indent="-261938">
              <a:buFont typeface="Arial" pitchFamily="34" charset="0"/>
              <a:buChar char="•"/>
            </a:pPr>
            <a:endParaRPr lang="pl-PL" sz="2400" dirty="0" smtClean="0"/>
          </a:p>
        </p:txBody>
      </p:sp>
      <p:pic>
        <p:nvPicPr>
          <p:cNvPr id="4100" name="Picture 4" descr="badanieJakosciWod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5480" y="1728191"/>
            <a:ext cx="2204864" cy="22048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775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rogram GLOBE w Polsce - 20 l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7488" y="260648"/>
            <a:ext cx="4191000" cy="1000125"/>
          </a:xfrm>
          <a:prstGeom prst="rect">
            <a:avLst/>
          </a:prstGeom>
          <a:noFill/>
        </p:spPr>
      </p:pic>
      <p:sp>
        <p:nvSpPr>
          <p:cNvPr id="4" name="Tytuł 1"/>
          <p:cNvSpPr txBox="1">
            <a:spLocks/>
          </p:cNvSpPr>
          <p:nvPr/>
        </p:nvSpPr>
        <p:spPr bwMode="auto">
          <a:xfrm>
            <a:off x="4439816" y="1700808"/>
            <a:ext cx="763284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pPr marL="357188" algn="r">
              <a:spcBef>
                <a:spcPts val="2400"/>
              </a:spcBef>
              <a:spcAft>
                <a:spcPts val="1200"/>
              </a:spcAft>
              <a:buClr>
                <a:srgbClr val="FFFF00"/>
              </a:buClr>
            </a:pPr>
            <a:r>
              <a:rPr lang="pl-PL" altLang="pl-PL" sz="4000" dirty="0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/>
            </a:r>
            <a:br>
              <a:rPr lang="pl-PL" altLang="pl-PL" sz="4000" dirty="0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</a:br>
            <a:r>
              <a:rPr lang="pl-PL" altLang="pl-PL" sz="4000" dirty="0" err="1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Thank</a:t>
            </a:r>
            <a:r>
              <a:rPr lang="pl-PL" altLang="pl-PL" sz="4000" dirty="0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altLang="pl-PL" sz="4000" dirty="0" err="1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you</a:t>
            </a:r>
            <a:r>
              <a:rPr lang="pl-PL" altLang="pl-PL" sz="4000" dirty="0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!</a:t>
            </a:r>
          </a:p>
          <a:p>
            <a:pPr marL="357188" algn="r">
              <a:spcBef>
                <a:spcPts val="2400"/>
              </a:spcBef>
              <a:spcAft>
                <a:spcPts val="1200"/>
              </a:spcAft>
              <a:buClr>
                <a:srgbClr val="FFFF00"/>
              </a:buClr>
            </a:pPr>
            <a:r>
              <a:rPr lang="pl-PL" altLang="pl-PL" sz="2000" i="1" dirty="0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Ela Wołoszyńska-Wiśniewska (ela@gridw.pl)</a:t>
            </a:r>
            <a:r>
              <a:rPr lang="pl-PL" altLang="pl-PL" sz="2000" i="1" dirty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/>
            </a:r>
            <a:br>
              <a:rPr lang="pl-PL" altLang="pl-PL" sz="2000" i="1" dirty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</a:br>
            <a:r>
              <a:rPr lang="pl-PL" altLang="pl-PL" sz="2000" i="1" dirty="0" err="1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Head</a:t>
            </a:r>
            <a:r>
              <a:rPr lang="pl-PL" altLang="pl-PL" sz="2000" i="1" dirty="0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 of </a:t>
            </a:r>
            <a:r>
              <a:rPr lang="pl-PL" altLang="pl-PL" sz="2000" i="1" dirty="0" err="1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Education</a:t>
            </a:r>
            <a:r>
              <a:rPr lang="pl-PL" altLang="pl-PL" sz="2000" i="1" dirty="0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 Unit </a:t>
            </a:r>
            <a:r>
              <a:rPr lang="pl-PL" altLang="pl-PL" sz="2000" i="1" dirty="0" err="1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at</a:t>
            </a:r>
            <a:r>
              <a:rPr lang="pl-PL" altLang="pl-PL" sz="2000" i="1" dirty="0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 UNEP/GRID-</a:t>
            </a:r>
            <a:r>
              <a:rPr lang="pl-PL" altLang="pl-PL" sz="2000" i="1" dirty="0" err="1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Warsaw</a:t>
            </a:r>
            <a:r>
              <a:rPr lang="pl-PL" altLang="pl-PL" sz="2000" i="1" dirty="0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 Centre</a:t>
            </a:r>
            <a:br>
              <a:rPr lang="pl-PL" altLang="pl-PL" sz="2000" i="1" dirty="0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</a:br>
            <a:r>
              <a:rPr lang="pl-PL" altLang="pl-PL" sz="2000" i="1" dirty="0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GLOBE Country </a:t>
            </a:r>
            <a:r>
              <a:rPr lang="pl-PL" altLang="pl-PL" sz="2000" i="1" dirty="0" err="1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Coordinator</a:t>
            </a:r>
            <a:r>
              <a:rPr lang="pl-PL" altLang="pl-PL" sz="2000" i="1" dirty="0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 in Poland</a:t>
            </a:r>
          </a:p>
          <a:p>
            <a:pPr marL="357188" algn="ctr">
              <a:spcBef>
                <a:spcPts val="2400"/>
              </a:spcBef>
              <a:spcAft>
                <a:spcPts val="1200"/>
              </a:spcAft>
              <a:buClr>
                <a:srgbClr val="FFFF00"/>
              </a:buClr>
            </a:pPr>
            <a:r>
              <a:rPr lang="en-US" altLang="pl-PL" sz="1200" dirty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ENSO PHASE III “Water in Our Environment” Collaboration </a:t>
            </a:r>
            <a:r>
              <a:rPr lang="en-US" altLang="pl-PL" sz="1200" dirty="0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Webinar</a:t>
            </a:r>
            <a:r>
              <a:rPr lang="pl-PL" altLang="pl-PL" sz="1200" dirty="0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/>
            </a:r>
            <a:br>
              <a:rPr lang="pl-PL" altLang="pl-PL" sz="1200" dirty="0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</a:br>
            <a:r>
              <a:rPr lang="en-US" altLang="pl-PL" sz="1200" dirty="0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Webinar </a:t>
            </a:r>
            <a:r>
              <a:rPr lang="en-US" altLang="pl-PL" sz="1200" dirty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# 3- WATER QUALITY in Europe and </a:t>
            </a:r>
            <a:r>
              <a:rPr lang="en-US" altLang="pl-PL" sz="1200" dirty="0" err="1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Eurasi</a:t>
            </a:r>
            <a:r>
              <a:rPr lang="pl-PL" altLang="pl-PL" sz="1200" dirty="0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a</a:t>
            </a:r>
            <a:br>
              <a:rPr lang="pl-PL" altLang="pl-PL" sz="1200" dirty="0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</a:br>
            <a:r>
              <a:rPr lang="en-US" altLang="pl-PL" sz="1200" dirty="0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Nov</a:t>
            </a:r>
            <a:r>
              <a:rPr lang="en-US" altLang="pl-PL" sz="1200" dirty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. </a:t>
            </a:r>
            <a:r>
              <a:rPr lang="en-US" altLang="pl-PL" sz="1200" dirty="0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14</a:t>
            </a:r>
            <a:r>
              <a:rPr lang="en-US" altLang="pl-PL" sz="1200" baseline="30000" dirty="0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th</a:t>
            </a:r>
            <a:r>
              <a:rPr lang="pl-PL" altLang="pl-PL" sz="1200" dirty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altLang="pl-PL" sz="1200" dirty="0" smtClean="0">
                <a:solidFill>
                  <a:schemeClr val="bg1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84464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3391</TotalTime>
  <Words>182</Words>
  <Application>Microsoft Macintosh PowerPoint</Application>
  <PresentationFormat>Widescreen</PresentationFormat>
  <Paragraphs>46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Calibri Light</vt:lpstr>
      <vt:lpstr>Lucida Sans Unicode</vt:lpstr>
      <vt:lpstr>Times New Roman</vt:lpstr>
      <vt:lpstr>Arial</vt:lpstr>
      <vt:lpstr>Motyw pakietu Office</vt:lpstr>
      <vt:lpstr>Projekt niestandardowy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Marcin Adamski</dc:creator>
  <cp:lastModifiedBy>Microsoft Office User</cp:lastModifiedBy>
  <cp:revision>204</cp:revision>
  <dcterms:created xsi:type="dcterms:W3CDTF">2015-02-13T14:38:58Z</dcterms:created>
  <dcterms:modified xsi:type="dcterms:W3CDTF">2017-11-13T20:26:18Z</dcterms:modified>
</cp:coreProperties>
</file>