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8"/>
  </p:sldMasterIdLst>
  <p:notesMasterIdLst>
    <p:notesMasterId r:id="rId70"/>
  </p:notesMasterIdLst>
  <p:sldIdLst>
    <p:sldId id="256" r:id="rId49"/>
    <p:sldId id="942" r:id="rId50"/>
    <p:sldId id="741" r:id="rId51"/>
    <p:sldId id="1011" r:id="rId52"/>
    <p:sldId id="1007" r:id="rId53"/>
    <p:sldId id="920" r:id="rId54"/>
    <p:sldId id="1008" r:id="rId55"/>
    <p:sldId id="1010" r:id="rId56"/>
    <p:sldId id="1012" r:id="rId57"/>
    <p:sldId id="1009" r:id="rId58"/>
    <p:sldId id="1003" r:id="rId59"/>
    <p:sldId id="1004" r:id="rId60"/>
    <p:sldId id="1013" r:id="rId61"/>
    <p:sldId id="1002" r:id="rId62"/>
    <p:sldId id="1005" r:id="rId63"/>
    <p:sldId id="1006" r:id="rId64"/>
    <p:sldId id="1014" r:id="rId65"/>
    <p:sldId id="1015" r:id="rId66"/>
    <p:sldId id="1016" r:id="rId67"/>
    <p:sldId id="1001" r:id="rId68"/>
    <p:sldId id="998" r:id="rId69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FF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4570" autoAdjust="0"/>
  </p:normalViewPr>
  <p:slideViewPr>
    <p:cSldViewPr>
      <p:cViewPr>
        <p:scale>
          <a:sx n="100" d="100"/>
          <a:sy n="100" d="100"/>
        </p:scale>
        <p:origin x="215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63" Type="http://schemas.openxmlformats.org/officeDocument/2006/relationships/slide" Target="slides/slide15.xml"/><Relationship Id="rId64" Type="http://schemas.openxmlformats.org/officeDocument/2006/relationships/slide" Target="slides/slide16.xml"/><Relationship Id="rId65" Type="http://schemas.openxmlformats.org/officeDocument/2006/relationships/slide" Target="slides/slide17.xml"/><Relationship Id="rId66" Type="http://schemas.openxmlformats.org/officeDocument/2006/relationships/slide" Target="slides/slide18.xml"/><Relationship Id="rId67" Type="http://schemas.openxmlformats.org/officeDocument/2006/relationships/slide" Target="slides/slide19.xml"/><Relationship Id="rId68" Type="http://schemas.openxmlformats.org/officeDocument/2006/relationships/slide" Target="slides/slide20.xml"/><Relationship Id="rId69" Type="http://schemas.openxmlformats.org/officeDocument/2006/relationships/slide" Target="slides/slide21.xml"/><Relationship Id="rId50" Type="http://schemas.openxmlformats.org/officeDocument/2006/relationships/slide" Target="slides/slide2.xml"/><Relationship Id="rId51" Type="http://schemas.openxmlformats.org/officeDocument/2006/relationships/slide" Target="slides/slide3.xml"/><Relationship Id="rId52" Type="http://schemas.openxmlformats.org/officeDocument/2006/relationships/slide" Target="slides/slide4.xml"/><Relationship Id="rId53" Type="http://schemas.openxmlformats.org/officeDocument/2006/relationships/slide" Target="slides/slide5.xml"/><Relationship Id="rId54" Type="http://schemas.openxmlformats.org/officeDocument/2006/relationships/slide" Target="slides/slide6.xml"/><Relationship Id="rId55" Type="http://schemas.openxmlformats.org/officeDocument/2006/relationships/slide" Target="slides/slide7.xml"/><Relationship Id="rId56" Type="http://schemas.openxmlformats.org/officeDocument/2006/relationships/slide" Target="slides/slide8.xml"/><Relationship Id="rId57" Type="http://schemas.openxmlformats.org/officeDocument/2006/relationships/slide" Target="slides/slide9.xml"/><Relationship Id="rId58" Type="http://schemas.openxmlformats.org/officeDocument/2006/relationships/slide" Target="slides/slide10.xml"/><Relationship Id="rId59" Type="http://schemas.openxmlformats.org/officeDocument/2006/relationships/slide" Target="slides/slide11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slideMaster" Target="slideMasters/slideMaster1.xml"/><Relationship Id="rId49" Type="http://schemas.openxmlformats.org/officeDocument/2006/relationships/slide" Target="slides/slid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12.xml"/><Relationship Id="rId61" Type="http://schemas.openxmlformats.org/officeDocument/2006/relationships/slide" Target="slides/slide13.xml"/><Relationship Id="rId62" Type="http://schemas.openxmlformats.org/officeDocument/2006/relationships/slide" Target="slides/slide14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E8B3C7-77DE-4797-8286-A2FDDDF8583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4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4C30F0-7A5F-4051-AFE7-97C96BF97007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301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2579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3473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4187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5495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27600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78818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18338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0980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5792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471376-F3C6-4FB4-95A2-DA4B89F1BB9D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C716AC-D90B-42C9-9102-DDFD58237F4B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2289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2350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9743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9136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93A4D-3958-416E-BA9E-1868701DAAD1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035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029E-B03E-408F-8632-26461F21A7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98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9D02-A2C2-4D2D-B6D6-B6FDC6D806A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64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0122-F930-4309-B7F6-7290296A346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629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FEDA-354F-43A3-A9AE-46A23772EC9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07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1050-A23F-42ED-890C-3240D7F39E5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971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1404-0F77-4F2F-877B-359F7170D17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320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F209-0540-42DA-9E67-FD5E9F07CA8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066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A260-3AE2-4711-91B7-7F879685334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20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4F91-C694-46F2-86B9-896ACBB6EFC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43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DE3F-268E-4CE6-A0E9-BB0431BB2BF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609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EC31-3DC9-45F6-8EEE-ECAA37AF072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828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B7E3D-B33D-465B-85F7-82824904B70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785225" cy="2736850"/>
          </a:xfrm>
        </p:spPr>
        <p:txBody>
          <a:bodyPr/>
          <a:lstStyle/>
          <a:p>
            <a:pPr eaLnBrk="1" hangingPunct="1"/>
            <a:r>
              <a:rPr lang="de-CH" sz="6000" dirty="0">
                <a:solidFill>
                  <a:srgbClr val="99CC00"/>
                </a:solidFill>
              </a:rPr>
              <a:t>ENSO Phase III SRC</a:t>
            </a:r>
            <a:endParaRPr lang="de-DE" altLang="de-DE" sz="6000" dirty="0" smtClean="0">
              <a:solidFill>
                <a:srgbClr val="99CC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57563"/>
            <a:ext cx="8424862" cy="3097212"/>
          </a:xfrm>
        </p:spPr>
        <p:txBody>
          <a:bodyPr/>
          <a:lstStyle/>
          <a:p>
            <a:pPr eaLnBrk="1" hangingPunct="1"/>
            <a:r>
              <a:rPr lang="en-US" altLang="de-DE" sz="2800" dirty="0" smtClean="0">
                <a:solidFill>
                  <a:schemeClr val="folHlink"/>
                </a:solidFill>
              </a:rPr>
              <a:t>GLOBE El Niño Southern Oscillation campaign:</a:t>
            </a:r>
          </a:p>
          <a:p>
            <a:pPr eaLnBrk="1" hangingPunct="1"/>
            <a:r>
              <a:rPr lang="en-US" altLang="de-DE" sz="2800" dirty="0" smtClean="0">
                <a:solidFill>
                  <a:schemeClr val="folHlink"/>
                </a:solidFill>
              </a:rPr>
              <a:t>Water in our environment</a:t>
            </a:r>
          </a:p>
          <a:p>
            <a:pPr eaLnBrk="1" hangingPunct="1"/>
            <a:endParaRPr lang="en-US" altLang="de-DE" sz="28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de-DE" sz="2800" dirty="0" smtClean="0">
                <a:solidFill>
                  <a:schemeClr val="folHlink"/>
                </a:solidFill>
              </a:rPr>
              <a:t>Webinar, November 14</a:t>
            </a:r>
            <a:r>
              <a:rPr lang="en-US" altLang="de-DE" sz="2800" baseline="30000" dirty="0" smtClean="0">
                <a:solidFill>
                  <a:schemeClr val="folHlink"/>
                </a:solidFill>
              </a:rPr>
              <a:t>th</a:t>
            </a:r>
            <a:r>
              <a:rPr lang="en-US" altLang="de-DE" sz="2800" dirty="0" smtClean="0">
                <a:solidFill>
                  <a:schemeClr val="folHlink"/>
                </a:solidFill>
              </a:rPr>
              <a:t>, 2017</a:t>
            </a:r>
          </a:p>
          <a:p>
            <a:pPr eaLnBrk="1" hangingPunct="1"/>
            <a:endParaRPr lang="en-US" altLang="de-DE" sz="28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de-DE" sz="2800" dirty="0" smtClean="0">
                <a:solidFill>
                  <a:schemeClr val="folHlink"/>
                </a:solidFill>
              </a:rPr>
              <a:t>Markus </a:t>
            </a:r>
            <a:r>
              <a:rPr lang="en-US" altLang="de-DE" sz="2800" dirty="0" err="1" smtClean="0">
                <a:solidFill>
                  <a:schemeClr val="folHlink"/>
                </a:solidFill>
              </a:rPr>
              <a:t>Eugster</a:t>
            </a:r>
            <a:r>
              <a:rPr lang="en-US" altLang="de-DE" sz="2800" dirty="0" smtClean="0">
                <a:solidFill>
                  <a:schemeClr val="folHlink"/>
                </a:solidFill>
              </a:rPr>
              <a:t>, </a:t>
            </a:r>
            <a:r>
              <a:rPr lang="en-US" altLang="de-DE" sz="2800" dirty="0" err="1" smtClean="0">
                <a:solidFill>
                  <a:schemeClr val="folHlink"/>
                </a:solidFill>
              </a:rPr>
              <a:t>Sek</a:t>
            </a:r>
            <a:r>
              <a:rPr lang="en-US" altLang="de-DE" sz="2800" dirty="0" smtClean="0">
                <a:solidFill>
                  <a:schemeClr val="folHlink"/>
                </a:solidFill>
              </a:rPr>
              <a:t> </a:t>
            </a:r>
            <a:r>
              <a:rPr lang="en-US" altLang="de-DE" sz="2800" dirty="0" err="1" smtClean="0">
                <a:solidFill>
                  <a:schemeClr val="folHlink"/>
                </a:solidFill>
              </a:rPr>
              <a:t>Uzwil</a:t>
            </a:r>
            <a:endParaRPr lang="en-US" altLang="de-DE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Ready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for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the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chemical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field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work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smtClean="0">
                <a:solidFill>
                  <a:srgbClr val="00FFFF"/>
                </a:solidFill>
              </a:rPr>
              <a:t>Chemical </a:t>
            </a:r>
            <a:r>
              <a:rPr lang="de-CH" altLang="de-DE" dirty="0" err="1" smtClean="0">
                <a:solidFill>
                  <a:srgbClr val="00FFFF"/>
                </a:solidFill>
              </a:rPr>
              <a:t>analysis</a:t>
            </a:r>
            <a:r>
              <a:rPr lang="de-CH" altLang="de-DE" dirty="0" smtClean="0">
                <a:solidFill>
                  <a:srgbClr val="00FFFF"/>
                </a:solidFill>
              </a:rPr>
              <a:t>: </a:t>
            </a:r>
            <a:r>
              <a:rPr lang="de-CH" altLang="de-DE" dirty="0" err="1" smtClean="0">
                <a:solidFill>
                  <a:srgbClr val="00FFFF"/>
                </a:solidFill>
              </a:rPr>
              <a:t>procedure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3" y="836712"/>
            <a:ext cx="840471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Measuring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nitrate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8" y="980728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Water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quality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chart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36712"/>
            <a:ext cx="514946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smtClean="0">
                <a:solidFill>
                  <a:srgbClr val="00FFFF"/>
                </a:solidFill>
              </a:rPr>
              <a:t>Summary </a:t>
            </a:r>
            <a:r>
              <a:rPr lang="de-CH" altLang="de-DE" dirty="0" err="1" smtClean="0">
                <a:solidFill>
                  <a:srgbClr val="00FFFF"/>
                </a:solidFill>
              </a:rPr>
              <a:t>of</a:t>
            </a:r>
            <a:r>
              <a:rPr lang="de-CH" altLang="de-DE" dirty="0" smtClean="0">
                <a:solidFill>
                  <a:srgbClr val="00FFFF"/>
                </a:solidFill>
              </a:rPr>
              <a:t> all </a:t>
            </a:r>
            <a:r>
              <a:rPr lang="de-CH" altLang="de-DE" dirty="0" err="1" smtClean="0">
                <a:solidFill>
                  <a:srgbClr val="00FFFF"/>
                </a:solidFill>
              </a:rPr>
              <a:t>the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measurements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981264"/>
            <a:ext cx="4464496" cy="58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Visualize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the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results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8" y="980728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smtClean="0">
                <a:solidFill>
                  <a:srgbClr val="00FFFF"/>
                </a:solidFill>
              </a:rPr>
              <a:t>Share </a:t>
            </a:r>
            <a:r>
              <a:rPr lang="de-CH" altLang="de-DE" dirty="0" err="1" smtClean="0">
                <a:solidFill>
                  <a:srgbClr val="00FFFF"/>
                </a:solidFill>
              </a:rPr>
              <a:t>your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findings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2" y="953344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Evapotranspiration</a:t>
            </a:r>
            <a:r>
              <a:rPr lang="de-CH" altLang="de-DE" dirty="0" smtClean="0">
                <a:solidFill>
                  <a:srgbClr val="00FFFF"/>
                </a:solidFill>
              </a:rPr>
              <a:t> box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5352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Evapotranspiration</a:t>
            </a:r>
            <a:r>
              <a:rPr lang="de-CH" altLang="de-DE" dirty="0" smtClean="0">
                <a:solidFill>
                  <a:srgbClr val="00FFFF"/>
                </a:solidFill>
              </a:rPr>
              <a:t> box in </a:t>
            </a:r>
            <a:r>
              <a:rPr lang="de-CH" altLang="de-DE" dirty="0" err="1" smtClean="0">
                <a:solidFill>
                  <a:srgbClr val="00FFFF"/>
                </a:solidFill>
              </a:rPr>
              <a:t>winter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3237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>
                <a:solidFill>
                  <a:srgbClr val="00FFFF"/>
                </a:solidFill>
              </a:rPr>
              <a:t>Evapotranspiration</a:t>
            </a:r>
            <a:r>
              <a:rPr lang="de-CH" altLang="de-DE" dirty="0">
                <a:solidFill>
                  <a:srgbClr val="00FFFF"/>
                </a:solidFill>
              </a:rPr>
              <a:t> box in </a:t>
            </a:r>
            <a:r>
              <a:rPr lang="de-CH" altLang="de-DE" dirty="0" err="1">
                <a:solidFill>
                  <a:srgbClr val="00FFFF"/>
                </a:solidFill>
              </a:rPr>
              <a:t>winter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93237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3987" cy="54006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CC00"/>
                </a:solidFill>
              </a:rPr>
              <a:t>Water </a:t>
            </a:r>
            <a:r>
              <a:rPr lang="en-US" dirty="0">
                <a:solidFill>
                  <a:srgbClr val="99CC00"/>
                </a:solidFill>
              </a:rPr>
              <a:t>quality</a:t>
            </a:r>
            <a:r>
              <a:rPr lang="en-US" dirty="0" smtClean="0">
                <a:solidFill>
                  <a:srgbClr val="99CC00"/>
                </a:solidFill>
              </a:rPr>
              <a:t>:</a:t>
            </a:r>
            <a:br>
              <a:rPr lang="en-US" dirty="0" smtClean="0">
                <a:solidFill>
                  <a:srgbClr val="99CC00"/>
                </a:solidFill>
              </a:rPr>
            </a:br>
            <a:r>
              <a:rPr lang="en-US" dirty="0" smtClean="0">
                <a:solidFill>
                  <a:srgbClr val="99CC00"/>
                </a:solidFill>
              </a:rPr>
              <a:t>How we </a:t>
            </a:r>
            <a:r>
              <a:rPr lang="en-US" dirty="0">
                <a:solidFill>
                  <a:srgbClr val="99CC00"/>
                </a:solidFill>
              </a:rPr>
              <a:t>measure </a:t>
            </a:r>
            <a:r>
              <a:rPr lang="en-US" dirty="0" smtClean="0">
                <a:solidFill>
                  <a:srgbClr val="99CC00"/>
                </a:solidFill>
              </a:rPr>
              <a:t>water quality, which</a:t>
            </a:r>
            <a:br>
              <a:rPr lang="en-US" dirty="0" smtClean="0">
                <a:solidFill>
                  <a:srgbClr val="99CC00"/>
                </a:solidFill>
              </a:rPr>
            </a:br>
            <a:r>
              <a:rPr lang="en-US" dirty="0" smtClean="0">
                <a:solidFill>
                  <a:srgbClr val="99CC00"/>
                </a:solidFill>
              </a:rPr>
              <a:t>methods we use and how we share our findings.</a:t>
            </a:r>
            <a:endParaRPr lang="de-DE" altLang="de-DE" sz="3200" dirty="0" smtClean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Questions</a:t>
            </a:r>
            <a:r>
              <a:rPr lang="de-CH" altLang="de-DE" dirty="0" smtClean="0">
                <a:solidFill>
                  <a:srgbClr val="00FFFF"/>
                </a:solidFill>
              </a:rPr>
              <a:t>? mk.eugster@gmail.com</a:t>
            </a:r>
            <a:endParaRPr lang="de-DE" altLang="de-DE" dirty="0" smtClean="0">
              <a:solidFill>
                <a:schemeClr val="folHlink"/>
              </a:solidFill>
            </a:endParaRPr>
          </a:p>
        </p:txBody>
      </p:sp>
      <p:pic>
        <p:nvPicPr>
          <p:cNvPr id="141314" name="Picture 2" descr="http://www.seasonsandbiomes.net/simb91407/914071407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473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smtClean="0">
                <a:solidFill>
                  <a:srgbClr val="00FFFF"/>
                </a:solidFill>
              </a:rPr>
              <a:t>GLOBE </a:t>
            </a:r>
            <a:r>
              <a:rPr lang="de-CH" altLang="de-DE" dirty="0" err="1" smtClean="0">
                <a:solidFill>
                  <a:srgbClr val="00FFFF"/>
                </a:solidFill>
              </a:rPr>
              <a:t>model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for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student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research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4" name="Picture 2" descr="C:\1StoreNGoEu\Daten\eu\1Schule\GLOBE\GLOBE_Model_for_student_resear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7"/>
          <a:stretch/>
        </p:blipFill>
        <p:spPr bwMode="auto">
          <a:xfrm>
            <a:off x="107504" y="908720"/>
            <a:ext cx="8892480" cy="59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Students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with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their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equipment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07935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Landscape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ecology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90076"/>
            <a:ext cx="4613571" cy="57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Landscape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ecology</a:t>
            </a:r>
            <a:r>
              <a:rPr lang="de-CH" altLang="de-DE" dirty="0">
                <a:solidFill>
                  <a:srgbClr val="00FFFF"/>
                </a:solidFill>
              </a:rPr>
              <a:t> + </a:t>
            </a:r>
            <a:r>
              <a:rPr lang="de-CH" altLang="de-DE" dirty="0" err="1" smtClean="0">
                <a:solidFill>
                  <a:srgbClr val="00FFFF"/>
                </a:solidFill>
              </a:rPr>
              <a:t>bioindication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3" y="910977"/>
            <a:ext cx="793237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Bioindication</a:t>
            </a:r>
            <a:r>
              <a:rPr lang="de-CH" altLang="de-DE" dirty="0" smtClean="0">
                <a:solidFill>
                  <a:srgbClr val="00FFFF"/>
                </a:solidFill>
              </a:rPr>
              <a:t>: quick </a:t>
            </a:r>
            <a:r>
              <a:rPr lang="de-CH" altLang="de-DE" dirty="0" err="1" smtClean="0">
                <a:solidFill>
                  <a:srgbClr val="00FFFF"/>
                </a:solidFill>
              </a:rPr>
              <a:t>reference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149" y="811319"/>
            <a:ext cx="4105702" cy="60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Documenting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the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methods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863334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Classification</a:t>
            </a:r>
            <a:r>
              <a:rPr lang="de-CH" altLang="de-DE" dirty="0" smtClean="0">
                <a:solidFill>
                  <a:srgbClr val="00FFFF"/>
                </a:solidFill>
              </a:rPr>
              <a:t> </a:t>
            </a:r>
            <a:r>
              <a:rPr lang="de-CH" altLang="de-DE" dirty="0" err="1" smtClean="0">
                <a:solidFill>
                  <a:srgbClr val="00FFFF"/>
                </a:solidFill>
              </a:rPr>
              <a:t>guide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01943"/>
            <a:ext cx="5040439" cy="57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algn="l" eaLnBrk="1" hangingPunct="1"/>
            <a:r>
              <a:rPr lang="de-CH" altLang="de-DE" dirty="0" err="1" smtClean="0">
                <a:solidFill>
                  <a:srgbClr val="00FFFF"/>
                </a:solidFill>
              </a:rPr>
              <a:t>Macroinvertebrates</a:t>
            </a:r>
            <a:r>
              <a:rPr lang="de-CH" altLang="de-DE" dirty="0" smtClean="0">
                <a:solidFill>
                  <a:srgbClr val="00FFFF"/>
                </a:solidFill>
              </a:rPr>
              <a:t>: </a:t>
            </a:r>
            <a:r>
              <a:rPr lang="de-CH" altLang="de-DE" dirty="0" err="1" smtClean="0">
                <a:solidFill>
                  <a:srgbClr val="00FFFF"/>
                </a:solidFill>
              </a:rPr>
              <a:t>overview</a:t>
            </a:r>
            <a:endParaRPr lang="de-DE" altLang="de-DE" dirty="0" smtClean="0">
              <a:solidFill>
                <a:srgbClr val="00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36711"/>
            <a:ext cx="4248472" cy="60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8625566-2F60-4AFA-91FE-218900ECDDB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EA6561D-523E-42DD-B194-59EEF1A9977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CE56C8C-7F8E-4C08-8E89-604A7DC0131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888B2E1-F73E-4EBF-B3B2-222D9D85264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BA63CC7-F6EB-4AC1-B09D-BE7115630D0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3EB8B54-E1CC-450C-8493-E899E1BE5A1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09A30ED-A99E-4F2B-9558-6EF448F1EE0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8060A79-E918-4981-8548-7FDAFB30B5C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DDDC791-46BC-43E2-80A8-19D99C7B85B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A9B66FE-90C4-44BA-82DA-9130191036E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E74974E-2385-4917-85C1-F19E2CC4AA0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D072DFF-1D07-4EC6-8AF7-A53C14291E1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D105ACA-617C-4026-BF69-C3815C97E34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A07A173-EF75-4D2E-BB91-D3E7D070E7B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66054B2-B9AB-4967-8F17-4D50920B2C3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0874444-0D27-4AD5-9136-923CBC6B04A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1BCBF93-8506-43CA-9D3A-49EE8FFF9A1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3B10EDD-E6BC-4D16-9EC6-BD0B7B3782BE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09CD46B-A105-41FC-80DC-858B6B5876E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E3AD7B0-F980-4EBB-8DA7-650B87AFA5B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E32E7B7-0A8C-4F7F-9654-247C658BF66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2D0541B-2C17-47A9-9EB3-ACE7FE360B8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0BA6E3A-6258-4044-B8A7-FA698106758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A985FD3-62D0-4C84-B82A-55D38B31519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E75A6CB-C4CE-402F-B7BD-CDB53A332A7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3B03C35-CC95-4561-8885-61143B3360F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E4060D3-E1DD-40DC-87EA-FAB7DAD762C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BB1CB6E-172D-45E8-9D31-B3500945157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5BB6774-88FB-499A-B27A-BCD9BFC09BC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B1A5056-3621-40E1-A13F-3E438581F9A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4294952-3DF7-41F4-8C60-1F9C404C0EF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1BD0FFD-DA0A-40B4-9B7B-58634670B93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AE6382D-0E73-47B5-B42C-5DC002502BE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20F16B0-FC03-4812-B135-D57ECEE0BC9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BFAF4A9-7B38-477B-A3CB-642C0BB82E7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6E88FAA-CD97-41B4-A819-283C4372CF7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6620D5C-A4A9-4F1D-AF43-836F4CF91DC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1DCD312-F524-4361-A15E-5705CF70491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9413068-913E-4834-99A8-CE979E5B9E6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A36ACC4-C967-41E1-8373-1AB6C00AB9F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66E2C11-AE8E-4775-9275-E681DEB1790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AB1A93C-8B60-47BE-999B-884C8AE074C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866F5E3-7AC1-457D-94EF-04C3D46BB82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20B0848-FF18-4F19-921E-A244E89C47C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7827CE6-112F-48AA-A97C-69CAE8D423C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331B086-B633-4EA8-B3D6-2D4D647769D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0DF1802-D1A4-4FF2-9B8B-D931E990E34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116</Words>
  <Application>Microsoft Macintosh PowerPoint</Application>
  <PresentationFormat>On-screen Show (4:3)</PresentationFormat>
  <Paragraphs>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Standarddesign</vt:lpstr>
      <vt:lpstr>ENSO Phase III SRC</vt:lpstr>
      <vt:lpstr>Water quality: How we measure water quality, which methods we use and how we share our findings.</vt:lpstr>
      <vt:lpstr>Students with their equipment</vt:lpstr>
      <vt:lpstr>Landscape ecology</vt:lpstr>
      <vt:lpstr>Landscape ecology + bioindication</vt:lpstr>
      <vt:lpstr>Bioindication: quick reference</vt:lpstr>
      <vt:lpstr>Documenting the methods</vt:lpstr>
      <vt:lpstr>Classification guide</vt:lpstr>
      <vt:lpstr>Macroinvertebrates: overview</vt:lpstr>
      <vt:lpstr>Ready for the chemical field work</vt:lpstr>
      <vt:lpstr>Chemical analysis: procedure</vt:lpstr>
      <vt:lpstr>Measuring nitrate</vt:lpstr>
      <vt:lpstr>Water quality chart</vt:lpstr>
      <vt:lpstr>Summary of all the measurements</vt:lpstr>
      <vt:lpstr>Visualize the results</vt:lpstr>
      <vt:lpstr>Share your findings</vt:lpstr>
      <vt:lpstr>Evapotranspiration box</vt:lpstr>
      <vt:lpstr>Evapotranspiration box in winter</vt:lpstr>
      <vt:lpstr>Evapotranspiration box in winter</vt:lpstr>
      <vt:lpstr>Questions? mk.eugster@gmail.com</vt:lpstr>
      <vt:lpstr>GLOBE model for student research</vt:lpstr>
    </vt:vector>
  </TitlesOfParts>
  <Company>Sek Uzwil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Eugster</dc:creator>
  <cp:lastModifiedBy>Microsoft Office User</cp:lastModifiedBy>
  <cp:revision>229</cp:revision>
  <dcterms:created xsi:type="dcterms:W3CDTF">2010-10-30T06:03:35Z</dcterms:created>
  <dcterms:modified xsi:type="dcterms:W3CDTF">2017-11-13T17:36:30Z</dcterms:modified>
</cp:coreProperties>
</file>