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52CC-E31E-4C16-B5E4-0ECBA0EACF3E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816-EAF0-45CC-806F-4D2BC1CA60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511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52CC-E31E-4C16-B5E4-0ECBA0EACF3E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816-EAF0-45CC-806F-4D2BC1CA60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894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52CC-E31E-4C16-B5E4-0ECBA0EACF3E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816-EAF0-45CC-806F-4D2BC1CA60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121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52CC-E31E-4C16-B5E4-0ECBA0EACF3E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816-EAF0-45CC-806F-4D2BC1CA60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444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52CC-E31E-4C16-B5E4-0ECBA0EACF3E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816-EAF0-45CC-806F-4D2BC1CA60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44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52CC-E31E-4C16-B5E4-0ECBA0EACF3E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816-EAF0-45CC-806F-4D2BC1CA60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875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52CC-E31E-4C16-B5E4-0ECBA0EACF3E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816-EAF0-45CC-806F-4D2BC1CA60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626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52CC-E31E-4C16-B5E4-0ECBA0EACF3E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816-EAF0-45CC-806F-4D2BC1CA60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584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52CC-E31E-4C16-B5E4-0ECBA0EACF3E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816-EAF0-45CC-806F-4D2BC1CA60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102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52CC-E31E-4C16-B5E4-0ECBA0EACF3E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816-EAF0-45CC-806F-4D2BC1CA60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659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52CC-E31E-4C16-B5E4-0ECBA0EACF3E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816-EAF0-45CC-806F-4D2BC1CA60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65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352CC-E31E-4C16-B5E4-0ECBA0EACF3E}" type="datetimeFigureOut">
              <a:rPr lang="hr-HR" smtClean="0"/>
              <a:t>14.11.2017.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A4816-EAF0-45CC-806F-4D2BC1CA60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044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1977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/>
            </a:r>
            <a:br>
              <a:rPr lang="hr-HR" b="1" dirty="0" smtClean="0"/>
            </a:br>
            <a:r>
              <a:rPr lang="en-US" b="1" dirty="0" smtClean="0"/>
              <a:t>HIDROLOGY GLOBE PROTOCOLS </a:t>
            </a:r>
            <a:br>
              <a:rPr lang="en-US" b="1" dirty="0" smtClean="0"/>
            </a:br>
            <a:r>
              <a:rPr lang="en-US" b="1" dirty="0" smtClean="0"/>
              <a:t>ON THE SCHOOL'S SEA SITE</a:t>
            </a:r>
            <a:r>
              <a:rPr lang="hr-HR" b="1" dirty="0" smtClean="0"/>
              <a:t> ON THE ADRIATIC SEA</a:t>
            </a:r>
            <a:br>
              <a:rPr lang="hr-HR" b="1" dirty="0" smtClean="0"/>
            </a:br>
            <a:r>
              <a:rPr lang="hr-HR" b="1" dirty="0" smtClean="0"/>
              <a:t> 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hr-HR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Latitude 45.2023°Longitude14.232°  </a:t>
            </a:r>
          </a:p>
          <a:p>
            <a:pPr marL="0" indent="0">
              <a:buNone/>
            </a:pPr>
            <a:r>
              <a:rPr lang="hr-HR" dirty="0" err="1" smtClean="0"/>
              <a:t>Measured</a:t>
            </a:r>
            <a:r>
              <a:rPr lang="hr-HR" dirty="0" smtClean="0"/>
              <a:t> </a:t>
            </a:r>
            <a:r>
              <a:rPr lang="hr-HR" dirty="0" err="1" smtClean="0"/>
              <a:t>November</a:t>
            </a:r>
            <a:r>
              <a:rPr lang="hr-HR" smtClean="0"/>
              <a:t> 11th </a:t>
            </a:r>
            <a:r>
              <a:rPr lang="hr-HR" dirty="0" smtClean="0"/>
              <a:t>2017 </a:t>
            </a:r>
          </a:p>
          <a:p>
            <a:pPr marL="0" indent="0">
              <a:buNone/>
            </a:pPr>
            <a:r>
              <a:rPr lang="hr-HR" dirty="0" smtClean="0"/>
              <a:t> </a:t>
            </a:r>
          </a:p>
          <a:p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76" y="2427732"/>
            <a:ext cx="5907024" cy="44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1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2" y="0"/>
            <a:ext cx="12193702" cy="6858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" y="4684542"/>
            <a:ext cx="834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Water temperature </a:t>
            </a:r>
            <a:r>
              <a:rPr lang="hr-HR" sz="2400" dirty="0" err="1" smtClean="0"/>
              <a:t>was</a:t>
            </a:r>
            <a:r>
              <a:rPr lang="hr-HR" sz="2400" dirty="0" smtClean="0"/>
              <a:t> 17,5 C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current</a:t>
            </a:r>
            <a:r>
              <a:rPr lang="hr-HR" sz="2400" dirty="0" smtClean="0"/>
              <a:t> </a:t>
            </a:r>
            <a:r>
              <a:rPr lang="hr-HR" sz="2400" dirty="0" err="1" smtClean="0"/>
              <a:t>air</a:t>
            </a:r>
            <a:r>
              <a:rPr lang="hr-HR" sz="2400" dirty="0" smtClean="0"/>
              <a:t> temperature 18,9C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43955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3" t="796" r="-194" b="505"/>
          <a:stretch/>
        </p:blipFill>
        <p:spPr>
          <a:xfrm>
            <a:off x="7301132" y="1378634"/>
            <a:ext cx="4890868" cy="54793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3000"/>
            <a:ext cx="5704197" cy="3178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6240" y="1012874"/>
            <a:ext cx="30948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OXIGEN LEVELS</a:t>
            </a:r>
          </a:p>
          <a:p>
            <a:endParaRPr lang="hr-HR" sz="2800" b="1" dirty="0"/>
          </a:p>
          <a:p>
            <a:endParaRPr lang="hr-HR" sz="2800" b="1" dirty="0" smtClean="0"/>
          </a:p>
          <a:p>
            <a:r>
              <a:rPr lang="hr-HR" sz="2800" b="1" dirty="0" smtClean="0"/>
              <a:t>probe 8,9 mg/l</a:t>
            </a:r>
          </a:p>
          <a:p>
            <a:endParaRPr lang="hr-HR" sz="2800" b="1" dirty="0"/>
          </a:p>
          <a:p>
            <a:endParaRPr lang="hr-HR" sz="2800" b="1" dirty="0" smtClean="0"/>
          </a:p>
          <a:p>
            <a:endParaRPr lang="hr-HR" sz="2800" b="1" dirty="0"/>
          </a:p>
          <a:p>
            <a:r>
              <a:rPr lang="hr-HR" sz="2800" b="1" dirty="0" smtClean="0"/>
              <a:t>kit 8,8 mg/l</a:t>
            </a:r>
          </a:p>
          <a:p>
            <a:endParaRPr lang="hr-HR" sz="2800" b="1" dirty="0" smtClean="0"/>
          </a:p>
          <a:p>
            <a:endParaRPr lang="hr-HR" sz="2800" b="1" dirty="0"/>
          </a:p>
          <a:p>
            <a:endParaRPr lang="hr-HR" sz="2800" b="1" dirty="0" smtClean="0"/>
          </a:p>
          <a:p>
            <a:r>
              <a:rPr lang="hr-HR" sz="2800" b="1" dirty="0" smtClean="0"/>
              <a:t>                      pH 8,1</a:t>
            </a:r>
            <a:endParaRPr lang="hr-HR" sz="2800" b="1" dirty="0"/>
          </a:p>
          <a:p>
            <a:endParaRPr lang="hr-HR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792"/>
            <a:ext cx="4013911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1540"/>
            <a:ext cx="5849500" cy="4386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00" y="2471540"/>
            <a:ext cx="5849500" cy="4386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4746"/>
            <a:ext cx="111978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/>
              <a:t>SEA QUALITY</a:t>
            </a:r>
          </a:p>
          <a:p>
            <a:r>
              <a:rPr lang="hr-HR" sz="2400" b="1" dirty="0" smtClean="0"/>
              <a:t>Chlorides19 g /l                                                                                     </a:t>
            </a:r>
            <a:r>
              <a:rPr lang="hr-HR" sz="2400" b="1" dirty="0" err="1" smtClean="0"/>
              <a:t>Salinity</a:t>
            </a:r>
            <a:r>
              <a:rPr lang="hr-HR" sz="2400" b="1" dirty="0" smtClean="0"/>
              <a:t>  35 ‰(</a:t>
            </a:r>
            <a:r>
              <a:rPr lang="hr-HR" sz="2400" b="1" dirty="0" err="1" smtClean="0"/>
              <a:t>lab</a:t>
            </a:r>
            <a:r>
              <a:rPr lang="hr-HR" sz="2400" b="1" dirty="0" smtClean="0"/>
              <a:t>)</a:t>
            </a:r>
          </a:p>
          <a:p>
            <a:r>
              <a:rPr lang="en-US" sz="2400" b="1" dirty="0" err="1" smtClean="0"/>
              <a:t>Sulphates</a:t>
            </a:r>
            <a:r>
              <a:rPr lang="en-US" sz="2400" b="1" dirty="0" smtClean="0"/>
              <a:t> 2 g/l</a:t>
            </a:r>
            <a:r>
              <a:rPr lang="hr-HR" sz="2400" b="1" dirty="0" smtClean="0"/>
              <a:t>    </a:t>
            </a:r>
          </a:p>
          <a:p>
            <a:r>
              <a:rPr lang="hr-HR" sz="2400" b="1" dirty="0" smtClean="0"/>
              <a:t>C</a:t>
            </a:r>
            <a:r>
              <a:rPr lang="en-US" sz="2400" b="1" dirty="0" err="1" smtClean="0"/>
              <a:t>arbonates</a:t>
            </a:r>
            <a:r>
              <a:rPr lang="en-US" sz="2400" b="1" dirty="0" smtClean="0"/>
              <a:t>  0,12 g/l</a:t>
            </a:r>
            <a:r>
              <a:rPr lang="hr-HR" sz="2400" b="1" dirty="0" smtClean="0"/>
              <a:t>                                                                            Nitrates 0 g/l</a:t>
            </a:r>
          </a:p>
          <a:p>
            <a:r>
              <a:rPr lang="en-US" sz="2400" b="1" dirty="0" smtClean="0"/>
              <a:t>Calcium 0,41 g/l</a:t>
            </a:r>
            <a:r>
              <a:rPr lang="hr-HR" sz="2400" b="1" dirty="0" smtClean="0"/>
              <a:t>                                                                                    Nitrites 0 g/l</a:t>
            </a:r>
          </a:p>
          <a:p>
            <a:r>
              <a:rPr lang="hr-HR" sz="2400" b="1" dirty="0"/>
              <a:t> </a:t>
            </a:r>
            <a:r>
              <a:rPr lang="hr-HR" sz="2400" b="1" dirty="0" smtClean="0"/>
              <a:t>                                                                                                             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212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553" y="0"/>
            <a:ext cx="899057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1554" y="1716258"/>
            <a:ext cx="134716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seawater on our site is clean,</a:t>
            </a:r>
            <a:r>
              <a:rPr lang="hr-HR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all </a:t>
            </a:r>
            <a:r>
              <a:rPr lang="hr-HR" sz="2800" b="1" dirty="0" err="1" smtClean="0">
                <a:solidFill>
                  <a:schemeClr val="bg1"/>
                </a:solidFill>
              </a:rPr>
              <a:t>chemical</a:t>
            </a:r>
            <a:r>
              <a:rPr lang="hr-HR" sz="2800" b="1" dirty="0" smtClean="0">
                <a:solidFill>
                  <a:schemeClr val="bg1"/>
                </a:solidFill>
              </a:rPr>
              <a:t> </a:t>
            </a:r>
            <a:r>
              <a:rPr lang="hr-HR" sz="2800" b="1" dirty="0" err="1" smtClean="0">
                <a:solidFill>
                  <a:schemeClr val="bg1"/>
                </a:solidFill>
              </a:rPr>
              <a:t>and</a:t>
            </a:r>
            <a:r>
              <a:rPr lang="hr-HR" sz="2800" b="1" dirty="0" smtClean="0">
                <a:solidFill>
                  <a:schemeClr val="bg1"/>
                </a:solidFill>
              </a:rPr>
              <a:t> </a:t>
            </a:r>
            <a:r>
              <a:rPr lang="hr-HR" sz="2800" b="1" dirty="0" err="1" smtClean="0">
                <a:solidFill>
                  <a:schemeClr val="bg1"/>
                </a:solidFill>
              </a:rPr>
              <a:t>phisical</a:t>
            </a:r>
            <a:endParaRPr lang="hr-HR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parametars are</a:t>
            </a:r>
            <a:r>
              <a:rPr lang="hr-HR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within range.</a:t>
            </a:r>
            <a:endParaRPr lang="hr-HR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The salinity is lower than the standard Adriatic sea salinity</a:t>
            </a:r>
            <a:endParaRPr lang="hr-HR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( 39‰)</a:t>
            </a:r>
            <a:endParaRPr lang="hr-HR" sz="2800" b="1" dirty="0" smtClean="0">
              <a:solidFill>
                <a:schemeClr val="bg1"/>
              </a:solidFill>
            </a:endParaRPr>
          </a:p>
          <a:p>
            <a:r>
              <a:rPr lang="hr-HR" sz="2800" b="1" dirty="0" smtClean="0">
                <a:solidFill>
                  <a:schemeClr val="bg1"/>
                </a:solidFill>
              </a:rPr>
              <a:t>T</a:t>
            </a:r>
            <a:r>
              <a:rPr lang="en-US" sz="2800" b="1" dirty="0" smtClean="0">
                <a:solidFill>
                  <a:schemeClr val="bg1"/>
                </a:solidFill>
              </a:rPr>
              <a:t>here are a lot of freshwater springs on the site, we counted </a:t>
            </a:r>
            <a:endParaRPr lang="hr-HR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four(</a:t>
            </a:r>
            <a:r>
              <a:rPr lang="hr-HR" sz="2800" b="1" dirty="0" err="1" smtClean="0">
                <a:solidFill>
                  <a:schemeClr val="bg1"/>
                </a:solidFill>
              </a:rPr>
              <a:t>we</a:t>
            </a:r>
            <a:r>
              <a:rPr lang="en-US" sz="2800" b="1" dirty="0" smtClean="0">
                <a:solidFill>
                  <a:schemeClr val="bg1"/>
                </a:solidFill>
              </a:rPr>
              <a:t> can see them when the water is transparent).</a:t>
            </a:r>
            <a:endParaRPr lang="hr-HR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There are no nitrates or nitrites in the water, so </a:t>
            </a:r>
            <a:r>
              <a:rPr lang="hr-HR" sz="2800" b="1" dirty="0" err="1" smtClean="0">
                <a:solidFill>
                  <a:schemeClr val="bg1"/>
                </a:solidFill>
              </a:rPr>
              <a:t>bathing</a:t>
            </a:r>
            <a:r>
              <a:rPr lang="hr-HR" sz="2800" b="1" dirty="0" smtClean="0">
                <a:solidFill>
                  <a:schemeClr val="bg1"/>
                </a:solidFill>
              </a:rPr>
              <a:t> </a:t>
            </a:r>
            <a:r>
              <a:rPr lang="hr-HR" sz="2800" b="1" dirty="0" err="1" smtClean="0">
                <a:solidFill>
                  <a:schemeClr val="bg1"/>
                </a:solidFill>
              </a:rPr>
              <a:t>will</a:t>
            </a:r>
            <a:endParaRPr lang="hr-HR" sz="2800" b="1" dirty="0" smtClean="0">
              <a:solidFill>
                <a:schemeClr val="bg1"/>
              </a:solidFill>
            </a:endParaRPr>
          </a:p>
          <a:p>
            <a:r>
              <a:rPr lang="hr-HR" sz="2800" b="1" dirty="0" smtClean="0">
                <a:solidFill>
                  <a:schemeClr val="bg1"/>
                </a:solidFill>
              </a:rPr>
              <a:t> </a:t>
            </a:r>
            <a:r>
              <a:rPr lang="hr-HR" sz="2800" b="1" dirty="0" err="1" smtClean="0">
                <a:solidFill>
                  <a:schemeClr val="bg1"/>
                </a:solidFill>
              </a:rPr>
              <a:t>be</a:t>
            </a:r>
            <a:r>
              <a:rPr lang="hr-HR" sz="2800" b="1" dirty="0" smtClean="0">
                <a:solidFill>
                  <a:schemeClr val="bg1"/>
                </a:solidFill>
              </a:rPr>
              <a:t> </a:t>
            </a:r>
            <a:r>
              <a:rPr lang="hr-HR" sz="2800" b="1" dirty="0" err="1" smtClean="0">
                <a:solidFill>
                  <a:schemeClr val="bg1"/>
                </a:solidFill>
              </a:rPr>
              <a:t>safe</a:t>
            </a:r>
            <a:r>
              <a:rPr lang="hr-HR" sz="2800" b="1" dirty="0" smtClean="0">
                <a:solidFill>
                  <a:schemeClr val="bg1"/>
                </a:solidFill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hr-HR" sz="2800" b="1" dirty="0" smtClean="0">
              <a:solidFill>
                <a:schemeClr val="bg1"/>
              </a:solidFill>
            </a:endParaRPr>
          </a:p>
          <a:p>
            <a:r>
              <a:rPr lang="hr-HR" sz="2800" b="1" dirty="0" smtClean="0">
                <a:solidFill>
                  <a:schemeClr val="bg1"/>
                </a:solidFill>
              </a:rPr>
              <a:t>NZZJZ </a:t>
            </a:r>
            <a:r>
              <a:rPr lang="hr-HR" sz="2800" b="1" dirty="0" err="1" smtClean="0">
                <a:solidFill>
                  <a:schemeClr val="bg1"/>
                </a:solidFill>
              </a:rPr>
              <a:t>is</a:t>
            </a:r>
            <a:r>
              <a:rPr lang="hr-HR" sz="2800" b="1" dirty="0" smtClean="0">
                <a:solidFill>
                  <a:schemeClr val="bg1"/>
                </a:solidFill>
              </a:rPr>
              <a:t> </a:t>
            </a:r>
            <a:r>
              <a:rPr lang="hr-HR" sz="2800" b="1" dirty="0" err="1" smtClean="0">
                <a:solidFill>
                  <a:schemeClr val="bg1"/>
                </a:solidFill>
              </a:rPr>
              <a:t>making</a:t>
            </a:r>
            <a:r>
              <a:rPr lang="hr-HR" sz="2800" b="1" dirty="0" smtClean="0">
                <a:solidFill>
                  <a:schemeClr val="bg1"/>
                </a:solidFill>
              </a:rPr>
              <a:t> </a:t>
            </a:r>
            <a:r>
              <a:rPr lang="hr-HR" sz="2800" b="1" dirty="0" err="1" smtClean="0">
                <a:solidFill>
                  <a:schemeClr val="bg1"/>
                </a:solidFill>
              </a:rPr>
              <a:t>microbiological</a:t>
            </a:r>
            <a:r>
              <a:rPr lang="hr-HR" sz="2800" b="1" dirty="0" smtClean="0">
                <a:solidFill>
                  <a:schemeClr val="bg1"/>
                </a:solidFill>
              </a:rPr>
              <a:t> </a:t>
            </a:r>
            <a:r>
              <a:rPr lang="hr-HR" sz="2800" b="1" dirty="0" err="1" smtClean="0">
                <a:solidFill>
                  <a:schemeClr val="bg1"/>
                </a:solidFill>
              </a:rPr>
              <a:t>analysis</a:t>
            </a:r>
            <a:r>
              <a:rPr lang="hr-HR" sz="2800" b="1" dirty="0" smtClean="0">
                <a:solidFill>
                  <a:schemeClr val="bg1"/>
                </a:solidFill>
              </a:rPr>
              <a:t> to </a:t>
            </a:r>
            <a:r>
              <a:rPr lang="hr-HR" sz="2800" b="1" dirty="0" err="1" smtClean="0">
                <a:solidFill>
                  <a:schemeClr val="bg1"/>
                </a:solidFill>
              </a:rPr>
              <a:t>confirm</a:t>
            </a:r>
            <a:r>
              <a:rPr lang="hr-HR" sz="2800" b="1" dirty="0" smtClean="0">
                <a:solidFill>
                  <a:schemeClr val="bg1"/>
                </a:solidFill>
              </a:rPr>
              <a:t> </a:t>
            </a:r>
            <a:r>
              <a:rPr lang="hr-HR" sz="2800" b="1" dirty="0" err="1" smtClean="0">
                <a:solidFill>
                  <a:schemeClr val="bg1"/>
                </a:solidFill>
              </a:rPr>
              <a:t>that</a:t>
            </a:r>
            <a:r>
              <a:rPr lang="hr-HR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hr-HR" sz="2800" b="1" dirty="0" err="1" smtClean="0">
                <a:solidFill>
                  <a:schemeClr val="bg1"/>
                </a:solidFill>
              </a:rPr>
              <a:t>there</a:t>
            </a:r>
            <a:r>
              <a:rPr lang="hr-HR" sz="2800" b="1" dirty="0" smtClean="0">
                <a:solidFill>
                  <a:schemeClr val="bg1"/>
                </a:solidFill>
              </a:rPr>
              <a:t> are no </a:t>
            </a:r>
            <a:r>
              <a:rPr lang="hr-HR" sz="2800" b="1" dirty="0" err="1" smtClean="0">
                <a:solidFill>
                  <a:schemeClr val="bg1"/>
                </a:solidFill>
              </a:rPr>
              <a:t>bacteria</a:t>
            </a:r>
            <a:r>
              <a:rPr lang="hr-HR" sz="2800" b="1" dirty="0" smtClean="0">
                <a:solidFill>
                  <a:schemeClr val="bg1"/>
                </a:solidFill>
              </a:rPr>
              <a:t> </a:t>
            </a:r>
            <a:r>
              <a:rPr lang="hr-HR" sz="2800" b="1" dirty="0" err="1" smtClean="0">
                <a:solidFill>
                  <a:schemeClr val="bg1"/>
                </a:solidFill>
              </a:rPr>
              <a:t>in</a:t>
            </a:r>
            <a:r>
              <a:rPr lang="hr-HR" sz="2800" b="1" dirty="0" smtClean="0">
                <a:solidFill>
                  <a:schemeClr val="bg1"/>
                </a:solidFill>
              </a:rPr>
              <a:t> </a:t>
            </a:r>
            <a:r>
              <a:rPr lang="hr-HR" sz="2800" b="1" dirty="0" err="1" smtClean="0">
                <a:solidFill>
                  <a:schemeClr val="bg1"/>
                </a:solidFill>
              </a:rPr>
              <a:t>the</a:t>
            </a:r>
            <a:r>
              <a:rPr lang="hr-HR" sz="2800" b="1" dirty="0" smtClean="0">
                <a:solidFill>
                  <a:schemeClr val="bg1"/>
                </a:solidFill>
              </a:rPr>
              <a:t> </a:t>
            </a:r>
            <a:r>
              <a:rPr lang="hr-HR" sz="2800" b="1" dirty="0" err="1" smtClean="0">
                <a:solidFill>
                  <a:schemeClr val="bg1"/>
                </a:solidFill>
              </a:rPr>
              <a:t>sea</a:t>
            </a:r>
            <a:endParaRPr lang="hr-HR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532" y="520505"/>
            <a:ext cx="3560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b="1" dirty="0" smtClean="0">
                <a:solidFill>
                  <a:schemeClr val="bg1"/>
                </a:solidFill>
              </a:rPr>
              <a:t>CONCLUSIONS</a:t>
            </a:r>
            <a:endParaRPr lang="hr-H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53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147</Words>
  <Application>Microsoft Macintosh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 HIDROLOGY GLOBE PROTOCOLS  ON THE SCHOOL'S SEA SITE ON THE ADRIATIC SEA 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</dc:creator>
  <cp:lastModifiedBy>Microsoft Office User</cp:lastModifiedBy>
  <cp:revision>10</cp:revision>
  <dcterms:created xsi:type="dcterms:W3CDTF">2017-11-13T21:21:21Z</dcterms:created>
  <dcterms:modified xsi:type="dcterms:W3CDTF">2017-11-14T13:46:59Z</dcterms:modified>
</cp:coreProperties>
</file>