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70" autoAdjust="0"/>
    <p:restoredTop sz="94660"/>
  </p:normalViewPr>
  <p:slideViewPr>
    <p:cSldViewPr>
      <p:cViewPr varScale="1">
        <p:scale>
          <a:sx n="69" d="100"/>
          <a:sy n="69" d="100"/>
        </p:scale>
        <p:origin x="45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7D102-2B9A-423B-8F10-1BA484604F6E}" type="datetimeFigureOut">
              <a:rPr lang="hr-HR" smtClean="0"/>
              <a:t>13.11.2017.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EFF82-61B5-4E46-862B-874FE7018A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000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Pročitaj naslov i dok gledaju :On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left</a:t>
            </a:r>
            <a:r>
              <a:rPr lang="hr-HR" dirty="0" smtClean="0"/>
              <a:t> </a:t>
            </a:r>
            <a:r>
              <a:rPr lang="hr-HR" dirty="0" err="1" smtClean="0"/>
              <a:t>you</a:t>
            </a:r>
            <a:r>
              <a:rPr lang="hr-HR" dirty="0" smtClean="0"/>
              <a:t> </a:t>
            </a:r>
            <a:r>
              <a:rPr lang="hr-HR" dirty="0" err="1" smtClean="0"/>
              <a:t>see</a:t>
            </a:r>
            <a:r>
              <a:rPr lang="hr-HR" dirty="0" smtClean="0"/>
              <a:t> a </a:t>
            </a:r>
            <a:r>
              <a:rPr lang="hr-HR" dirty="0" err="1" smtClean="0"/>
              <a:t>trench</a:t>
            </a:r>
            <a:r>
              <a:rPr lang="hr-HR" dirty="0" smtClean="0"/>
              <a:t> </a:t>
            </a:r>
            <a:r>
              <a:rPr lang="hr-HR" dirty="0" err="1" smtClean="0"/>
              <a:t>that</a:t>
            </a:r>
            <a:r>
              <a:rPr lang="hr-HR" dirty="0" smtClean="0"/>
              <a:t> </a:t>
            </a:r>
            <a:r>
              <a:rPr lang="hr-HR" dirty="0" err="1" smtClean="0"/>
              <a:t>connect</a:t>
            </a:r>
            <a:r>
              <a:rPr lang="hr-HR" dirty="0" smtClean="0"/>
              <a:t> </a:t>
            </a:r>
            <a:r>
              <a:rPr lang="hr-HR" dirty="0" err="1" smtClean="0"/>
              <a:t>channel</a:t>
            </a:r>
            <a:r>
              <a:rPr lang="hr-HR" dirty="0" smtClean="0"/>
              <a:t> to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river</a:t>
            </a:r>
            <a:r>
              <a:rPr lang="hr-HR" dirty="0" smtClean="0"/>
              <a:t> </a:t>
            </a:r>
            <a:r>
              <a:rPr lang="hr-HR" dirty="0" err="1" smtClean="0"/>
              <a:t>so</a:t>
            </a:r>
            <a:r>
              <a:rPr lang="hr-HR" dirty="0" smtClean="0"/>
              <a:t> </a:t>
            </a:r>
            <a:r>
              <a:rPr lang="hr-HR" dirty="0" err="1" smtClean="0"/>
              <a:t>it</a:t>
            </a:r>
            <a:r>
              <a:rPr lang="hr-HR" dirty="0" smtClean="0"/>
              <a:t> </a:t>
            </a:r>
            <a:r>
              <a:rPr lang="hr-HR" dirty="0" err="1" smtClean="0"/>
              <a:t>can't</a:t>
            </a:r>
            <a:r>
              <a:rPr lang="hr-HR" dirty="0" smtClean="0"/>
              <a:t> </a:t>
            </a:r>
            <a:r>
              <a:rPr lang="hr-HR" dirty="0" err="1" smtClean="0"/>
              <a:t>flood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EFF82-61B5-4E46-862B-874FE7018A83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4417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 smtClean="0"/>
              <a:t>We</a:t>
            </a:r>
            <a:r>
              <a:rPr lang="hr-HR" dirty="0" smtClean="0"/>
              <a:t> </a:t>
            </a:r>
            <a:r>
              <a:rPr lang="hr-HR" dirty="0" err="1" smtClean="0"/>
              <a:t>measured</a:t>
            </a:r>
            <a:r>
              <a:rPr lang="hr-HR" dirty="0" smtClean="0"/>
              <a:t> on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channel</a:t>
            </a:r>
            <a:r>
              <a:rPr lang="hr-HR" dirty="0" smtClean="0"/>
              <a:t>, </a:t>
            </a:r>
            <a:r>
              <a:rPr lang="hr-HR" dirty="0" err="1" smtClean="0"/>
              <a:t>Our</a:t>
            </a:r>
            <a:r>
              <a:rPr lang="hr-HR" dirty="0" smtClean="0"/>
              <a:t> </a:t>
            </a:r>
            <a:r>
              <a:rPr lang="hr-HR" dirty="0" err="1" smtClean="0"/>
              <a:t>channel</a:t>
            </a:r>
            <a:r>
              <a:rPr lang="hr-HR" dirty="0" smtClean="0"/>
              <a:t> </a:t>
            </a:r>
            <a:r>
              <a:rPr lang="hr-HR" dirty="0" err="1" smtClean="0"/>
              <a:t>is</a:t>
            </a:r>
            <a:r>
              <a:rPr lang="hr-HR" dirty="0" smtClean="0"/>
              <a:t> on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right</a:t>
            </a:r>
            <a:r>
              <a:rPr lang="hr-HR" dirty="0" smtClean="0"/>
              <a:t>,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river</a:t>
            </a:r>
            <a:r>
              <a:rPr lang="hr-HR" dirty="0" smtClean="0"/>
              <a:t> on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left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EFF82-61B5-4E46-862B-874FE7018A83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503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 smtClean="0"/>
              <a:t>We</a:t>
            </a:r>
            <a:r>
              <a:rPr lang="hr-HR" dirty="0" smtClean="0"/>
              <a:t> </a:t>
            </a:r>
            <a:r>
              <a:rPr lang="hr-HR" dirty="0" err="1" smtClean="0"/>
              <a:t>measured</a:t>
            </a:r>
            <a:r>
              <a:rPr lang="hr-HR" dirty="0" smtClean="0"/>
              <a:t> temperature, </a:t>
            </a:r>
            <a:r>
              <a:rPr lang="hr-HR" dirty="0" err="1" smtClean="0"/>
              <a:t>dissolved</a:t>
            </a:r>
            <a:r>
              <a:rPr lang="hr-HR" dirty="0" smtClean="0"/>
              <a:t> </a:t>
            </a:r>
            <a:r>
              <a:rPr lang="hr-HR" dirty="0" err="1" smtClean="0"/>
              <a:t>oxygen</a:t>
            </a:r>
            <a:r>
              <a:rPr lang="hr-HR" dirty="0" smtClean="0"/>
              <a:t>, red </a:t>
            </a:r>
            <a:r>
              <a:rPr lang="hr-HR" dirty="0" err="1" smtClean="0"/>
              <a:t>measurings</a:t>
            </a:r>
            <a:r>
              <a:rPr lang="hr-HR" dirty="0" smtClean="0"/>
              <a:t> are </a:t>
            </a:r>
            <a:r>
              <a:rPr lang="hr-HR" dirty="0" err="1" smtClean="0"/>
              <a:t>from</a:t>
            </a:r>
            <a:r>
              <a:rPr lang="hr-HR" dirty="0" smtClean="0"/>
              <a:t> </a:t>
            </a:r>
            <a:r>
              <a:rPr lang="hr-HR" dirty="0" err="1" smtClean="0"/>
              <a:t>January</a:t>
            </a:r>
            <a:r>
              <a:rPr lang="hr-HR" dirty="0" smtClean="0"/>
              <a:t> 2016.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EFF82-61B5-4E46-862B-874FE7018A83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9235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pH (Pi </a:t>
            </a:r>
            <a:r>
              <a:rPr lang="hr-HR" dirty="0" err="1" smtClean="0"/>
              <a:t>eiđ</a:t>
            </a:r>
            <a:r>
              <a:rPr lang="hr-HR" dirty="0" smtClean="0"/>
              <a:t> )</a:t>
            </a:r>
            <a:r>
              <a:rPr lang="hr-HR" dirty="0" err="1" smtClean="0"/>
              <a:t>is</a:t>
            </a:r>
            <a:r>
              <a:rPr lang="hr-HR" dirty="0" smtClean="0"/>
              <a:t> </a:t>
            </a:r>
            <a:r>
              <a:rPr lang="hr-HR" dirty="0" err="1" smtClean="0"/>
              <a:t>lower</a:t>
            </a:r>
            <a:r>
              <a:rPr lang="hr-HR" dirty="0" smtClean="0"/>
              <a:t> , </a:t>
            </a:r>
            <a:r>
              <a:rPr lang="hr-HR" dirty="0" err="1" smtClean="0"/>
              <a:t>conductivity</a:t>
            </a:r>
            <a:r>
              <a:rPr lang="hr-HR" dirty="0" smtClean="0"/>
              <a:t> </a:t>
            </a:r>
            <a:r>
              <a:rPr lang="hr-HR" dirty="0" err="1" smtClean="0"/>
              <a:t>higher</a:t>
            </a:r>
            <a:r>
              <a:rPr lang="hr-HR" dirty="0" smtClean="0"/>
              <a:t> </a:t>
            </a:r>
            <a:r>
              <a:rPr lang="hr-HR" dirty="0" err="1" smtClean="0"/>
              <a:t>our</a:t>
            </a:r>
            <a:r>
              <a:rPr lang="hr-HR" dirty="0" smtClean="0"/>
              <a:t> </a:t>
            </a:r>
            <a:r>
              <a:rPr lang="hr-HR" dirty="0" err="1" smtClean="0"/>
              <a:t>supposition</a:t>
            </a:r>
            <a:r>
              <a:rPr lang="hr-HR" dirty="0" smtClean="0"/>
              <a:t>, more </a:t>
            </a:r>
            <a:r>
              <a:rPr lang="hr-HR" dirty="0" err="1" smtClean="0"/>
              <a:t>acid</a:t>
            </a:r>
            <a:r>
              <a:rPr lang="hr-HR" dirty="0" smtClean="0"/>
              <a:t> </a:t>
            </a:r>
            <a:r>
              <a:rPr lang="hr-HR" dirty="0" err="1" smtClean="0"/>
              <a:t>ions</a:t>
            </a:r>
            <a:r>
              <a:rPr lang="hr-HR" dirty="0" smtClean="0"/>
              <a:t>, </a:t>
            </a:r>
            <a:r>
              <a:rPr lang="hr-HR" dirty="0" err="1" smtClean="0"/>
              <a:t>especially</a:t>
            </a:r>
            <a:r>
              <a:rPr lang="hr-HR" dirty="0" smtClean="0"/>
              <a:t> </a:t>
            </a:r>
            <a:r>
              <a:rPr lang="hr-HR" dirty="0" err="1" smtClean="0"/>
              <a:t>chlorides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EFF82-61B5-4E46-862B-874FE7018A83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430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 smtClean="0"/>
              <a:t>We</a:t>
            </a:r>
            <a:r>
              <a:rPr lang="hr-HR" dirty="0" smtClean="0"/>
              <a:t> </a:t>
            </a:r>
            <a:r>
              <a:rPr lang="hr-HR" dirty="0" err="1" smtClean="0"/>
              <a:t>think</a:t>
            </a:r>
            <a:r>
              <a:rPr lang="hr-HR" dirty="0" smtClean="0"/>
              <a:t> </a:t>
            </a:r>
            <a:r>
              <a:rPr lang="hr-HR" dirty="0" err="1" smtClean="0"/>
              <a:t>that</a:t>
            </a:r>
            <a:r>
              <a:rPr lang="hr-HR" dirty="0" smtClean="0"/>
              <a:t> a </a:t>
            </a:r>
            <a:r>
              <a:rPr lang="hr-HR" dirty="0" err="1" smtClean="0"/>
              <a:t>lot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chlorides</a:t>
            </a:r>
            <a:r>
              <a:rPr lang="hr-HR" dirty="0" smtClean="0"/>
              <a:t> </a:t>
            </a:r>
            <a:r>
              <a:rPr lang="hr-HR" dirty="0" err="1" smtClean="0"/>
              <a:t>came</a:t>
            </a:r>
            <a:r>
              <a:rPr lang="hr-HR" dirty="0" smtClean="0"/>
              <a:t> </a:t>
            </a:r>
            <a:r>
              <a:rPr lang="hr-HR" dirty="0" err="1" smtClean="0"/>
              <a:t>from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sea-the</a:t>
            </a:r>
            <a:r>
              <a:rPr lang="hr-HR" dirty="0" smtClean="0"/>
              <a:t> </a:t>
            </a:r>
            <a:r>
              <a:rPr lang="hr-HR" dirty="0" err="1" smtClean="0"/>
              <a:t>channel</a:t>
            </a:r>
            <a:r>
              <a:rPr lang="hr-HR" dirty="0" smtClean="0"/>
              <a:t> </a:t>
            </a:r>
            <a:r>
              <a:rPr lang="hr-HR" dirty="0" err="1" smtClean="0"/>
              <a:t>finishes</a:t>
            </a:r>
            <a:r>
              <a:rPr lang="hr-HR" dirty="0" smtClean="0"/>
              <a:t> </a:t>
            </a:r>
            <a:r>
              <a:rPr lang="hr-HR" dirty="0" err="1" smtClean="0"/>
              <a:t>into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sea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EFF82-61B5-4E46-862B-874FE7018A83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1584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measurements</a:t>
            </a:r>
            <a:r>
              <a:rPr lang="hr-HR" dirty="0" smtClean="0"/>
              <a:t> </a:t>
            </a:r>
            <a:r>
              <a:rPr lang="hr-HR" dirty="0" err="1" smtClean="0"/>
              <a:t>made</a:t>
            </a:r>
            <a:r>
              <a:rPr lang="hr-HR" dirty="0" smtClean="0"/>
              <a:t>  a 12 </a:t>
            </a:r>
            <a:r>
              <a:rPr lang="hr-HR" dirty="0" err="1" smtClean="0"/>
              <a:t>th</a:t>
            </a:r>
            <a:r>
              <a:rPr lang="hr-HR" dirty="0" smtClean="0"/>
              <a:t> </a:t>
            </a:r>
            <a:r>
              <a:rPr lang="hr-HR" dirty="0" err="1" smtClean="0"/>
              <a:t>year</a:t>
            </a:r>
            <a:r>
              <a:rPr lang="hr-HR" dirty="0" smtClean="0"/>
              <a:t> GLOBE </a:t>
            </a:r>
            <a:r>
              <a:rPr lang="hr-HR" dirty="0" err="1" smtClean="0"/>
              <a:t>group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 </a:t>
            </a:r>
            <a:r>
              <a:rPr lang="hr-HR" dirty="0" err="1" smtClean="0"/>
              <a:t>thank</a:t>
            </a:r>
            <a:r>
              <a:rPr lang="hr-HR" dirty="0" smtClean="0"/>
              <a:t> </a:t>
            </a:r>
            <a:r>
              <a:rPr lang="hr-HR" dirty="0" err="1" smtClean="0"/>
              <a:t>you</a:t>
            </a:r>
            <a:r>
              <a:rPr lang="hr-HR" dirty="0" smtClean="0"/>
              <a:t> for </a:t>
            </a:r>
            <a:r>
              <a:rPr lang="hr-HR" dirty="0" err="1" smtClean="0"/>
              <a:t>your</a:t>
            </a:r>
            <a:r>
              <a:rPr lang="hr-HR" dirty="0" smtClean="0"/>
              <a:t> </a:t>
            </a:r>
            <a:r>
              <a:rPr lang="hr-HR" dirty="0" err="1" smtClean="0"/>
              <a:t>attention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EFF82-61B5-4E46-862B-874FE7018A83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426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046B-7466-46E5-8C80-8E811C0A44C8}" type="datetimeFigureOut">
              <a:rPr lang="hr-HR" smtClean="0"/>
              <a:t>13.11.2017.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36B1-B78C-4D79-9937-EBD00079B6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205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046B-7466-46E5-8C80-8E811C0A44C8}" type="datetimeFigureOut">
              <a:rPr lang="hr-HR" smtClean="0"/>
              <a:t>13.11.2017.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36B1-B78C-4D79-9937-EBD00079B6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5346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046B-7466-46E5-8C80-8E811C0A44C8}" type="datetimeFigureOut">
              <a:rPr lang="hr-HR" smtClean="0"/>
              <a:t>13.11.2017.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36B1-B78C-4D79-9937-EBD00079B6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399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046B-7466-46E5-8C80-8E811C0A44C8}" type="datetimeFigureOut">
              <a:rPr lang="hr-HR" smtClean="0"/>
              <a:t>13.11.2017.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36B1-B78C-4D79-9937-EBD00079B6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739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046B-7466-46E5-8C80-8E811C0A44C8}" type="datetimeFigureOut">
              <a:rPr lang="hr-HR" smtClean="0"/>
              <a:t>13.11.2017.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36B1-B78C-4D79-9937-EBD00079B6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51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046B-7466-46E5-8C80-8E811C0A44C8}" type="datetimeFigureOut">
              <a:rPr lang="hr-HR" smtClean="0"/>
              <a:t>13.11.2017.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36B1-B78C-4D79-9937-EBD00079B6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666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046B-7466-46E5-8C80-8E811C0A44C8}" type="datetimeFigureOut">
              <a:rPr lang="hr-HR" smtClean="0"/>
              <a:t>13.11.2017.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36B1-B78C-4D79-9937-EBD00079B6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466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046B-7466-46E5-8C80-8E811C0A44C8}" type="datetimeFigureOut">
              <a:rPr lang="hr-HR" smtClean="0"/>
              <a:t>13.11.2017.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36B1-B78C-4D79-9937-EBD00079B6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2383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046B-7466-46E5-8C80-8E811C0A44C8}" type="datetimeFigureOut">
              <a:rPr lang="hr-HR" smtClean="0"/>
              <a:t>13.11.2017.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36B1-B78C-4D79-9937-EBD00079B6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720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046B-7466-46E5-8C80-8E811C0A44C8}" type="datetimeFigureOut">
              <a:rPr lang="hr-HR" smtClean="0"/>
              <a:t>13.11.2017.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36B1-B78C-4D79-9937-EBD00079B6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0709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046B-7466-46E5-8C80-8E811C0A44C8}" type="datetimeFigureOut">
              <a:rPr lang="hr-HR" smtClean="0"/>
              <a:t>13.11.2017.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36B1-B78C-4D79-9937-EBD00079B6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3895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6046B-7466-46E5-8C80-8E811C0A44C8}" type="datetimeFigureOut">
              <a:rPr lang="hr-HR" smtClean="0"/>
              <a:t>13.11.2017.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036B1-B78C-4D79-9937-EBD00079B6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687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74637"/>
            <a:ext cx="8229602" cy="155060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HYDROLOGY GLOBE PROTOCOLS:</a:t>
            </a:r>
            <a:br>
              <a:rPr lang="hr-HR" dirty="0" smtClean="0"/>
            </a:br>
            <a:r>
              <a:rPr lang="hr-HR" dirty="0" smtClean="0"/>
              <a:t>WATER QUALITY OF THE  CHANNEL IN THE RIJEKA'S CENTER</a:t>
            </a:r>
            <a:endParaRPr lang="hr-HR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198" y="1846459"/>
            <a:ext cx="4040190" cy="646437"/>
          </a:xfrm>
        </p:spPr>
        <p:txBody>
          <a:bodyPr>
            <a:normAutofit/>
          </a:bodyPr>
          <a:lstStyle/>
          <a:p>
            <a:r>
              <a:rPr lang="hr-HR" dirty="0" smtClean="0"/>
              <a:t>In 19th </a:t>
            </a:r>
            <a:r>
              <a:rPr lang="hr-HR" dirty="0" err="1" smtClean="0"/>
              <a:t>century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47658" y="3293957"/>
            <a:ext cx="2859272" cy="171312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497389" y="1988839"/>
            <a:ext cx="4189412" cy="504057"/>
          </a:xfrm>
        </p:spPr>
        <p:txBody>
          <a:bodyPr>
            <a:normAutofit/>
          </a:bodyPr>
          <a:lstStyle/>
          <a:p>
            <a:r>
              <a:rPr lang="hr-HR" dirty="0" err="1" smtClean="0"/>
              <a:t>Today</a:t>
            </a:r>
            <a:endParaRPr lang="hr-HR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56494"/>
            <a:ext cx="4288908" cy="2569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8" y="2603697"/>
            <a:ext cx="4021757" cy="26224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504" y="5655002"/>
            <a:ext cx="936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 smtClean="0"/>
              <a:t>The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channel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was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built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in</a:t>
            </a:r>
            <a:r>
              <a:rPr lang="hr-HR" sz="2400" b="1" dirty="0" smtClean="0"/>
              <a:t> 1891 to </a:t>
            </a:r>
            <a:r>
              <a:rPr lang="hr-HR" sz="2400" b="1" dirty="0" err="1" smtClean="0"/>
              <a:t>prevent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the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flooding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of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the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town</a:t>
            </a:r>
            <a:r>
              <a:rPr lang="hr-HR" sz="2400" b="1" dirty="0" smtClean="0"/>
              <a:t>.</a:t>
            </a:r>
          </a:p>
          <a:p>
            <a:r>
              <a:rPr lang="hr-HR" sz="2400" b="1" dirty="0" err="1" smtClean="0"/>
              <a:t>The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depth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of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the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channel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when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built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was</a:t>
            </a:r>
            <a:r>
              <a:rPr lang="hr-HR" sz="2400" b="1" dirty="0" smtClean="0"/>
              <a:t> 60 m. </a:t>
            </a:r>
            <a:r>
              <a:rPr lang="hr-HR" sz="2400" b="1" dirty="0" err="1" smtClean="0"/>
              <a:t>Now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is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about</a:t>
            </a:r>
            <a:r>
              <a:rPr lang="hr-HR" sz="2400" b="1" dirty="0" smtClean="0"/>
              <a:t> 3-5 m.</a:t>
            </a:r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1509422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MEASURING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4857403"/>
          </a:xfrm>
        </p:spPr>
        <p:txBody>
          <a:bodyPr/>
          <a:lstStyle/>
          <a:p>
            <a:r>
              <a:rPr lang="hr-HR" sz="2800" dirty="0"/>
              <a:t>We took all of our </a:t>
            </a:r>
            <a:r>
              <a:rPr lang="hr-HR" sz="2800" dirty="0" smtClean="0"/>
              <a:t>measurements </a:t>
            </a:r>
            <a:r>
              <a:rPr lang="hr-HR" sz="2800" dirty="0" err="1" smtClean="0"/>
              <a:t>in</a:t>
            </a:r>
            <a:r>
              <a:rPr lang="hr-HR" sz="2800" dirty="0" smtClean="0"/>
              <a:t> </a:t>
            </a:r>
            <a:r>
              <a:rPr lang="hr-HR" sz="2800" dirty="0" err="1" smtClean="0"/>
              <a:t>the</a:t>
            </a:r>
            <a:r>
              <a:rPr lang="hr-HR" sz="2800" dirty="0" smtClean="0"/>
              <a:t> </a:t>
            </a:r>
            <a:r>
              <a:rPr lang="hr-HR" sz="2800" dirty="0" err="1" smtClean="0"/>
              <a:t>right</a:t>
            </a:r>
            <a:r>
              <a:rPr lang="hr-HR" sz="2800" dirty="0" smtClean="0"/>
              <a:t> </a:t>
            </a:r>
            <a:r>
              <a:rPr lang="hr-HR" sz="2800" dirty="0" err="1" smtClean="0"/>
              <a:t>fork</a:t>
            </a:r>
            <a:r>
              <a:rPr lang="hr-HR" sz="2800" dirty="0" smtClean="0"/>
              <a:t> (</a:t>
            </a:r>
            <a:r>
              <a:rPr lang="hr-HR" sz="2800" dirty="0" err="1" smtClean="0"/>
              <a:t>channel</a:t>
            </a:r>
            <a:r>
              <a:rPr lang="hr-HR" sz="2800" dirty="0" smtClean="0"/>
              <a:t> Mrtvi </a:t>
            </a:r>
            <a:r>
              <a:rPr lang="hr-HR" sz="2800" dirty="0" smtClean="0"/>
              <a:t>Kanal-parking place), </a:t>
            </a:r>
            <a:r>
              <a:rPr lang="hr-HR" sz="2800" dirty="0" err="1" smtClean="0"/>
              <a:t>the</a:t>
            </a:r>
            <a:r>
              <a:rPr lang="hr-HR" sz="2800" dirty="0" smtClean="0"/>
              <a:t> </a:t>
            </a:r>
            <a:r>
              <a:rPr lang="hr-HR" sz="2800" dirty="0" err="1" smtClean="0"/>
              <a:t>left</a:t>
            </a:r>
            <a:r>
              <a:rPr lang="hr-HR" sz="2800" dirty="0" smtClean="0"/>
              <a:t> </a:t>
            </a:r>
            <a:r>
              <a:rPr lang="hr-HR" sz="2800" dirty="0" err="1" smtClean="0"/>
              <a:t>fork</a:t>
            </a:r>
            <a:r>
              <a:rPr lang="hr-HR" sz="2800" dirty="0" smtClean="0"/>
              <a:t> </a:t>
            </a:r>
            <a:r>
              <a:rPr lang="hr-HR" sz="2800" dirty="0" err="1" smtClean="0"/>
              <a:t>is</a:t>
            </a:r>
            <a:r>
              <a:rPr lang="hr-HR" sz="2800" dirty="0" smtClean="0"/>
              <a:t> </a:t>
            </a:r>
            <a:r>
              <a:rPr lang="hr-HR" sz="2800" dirty="0" err="1" smtClean="0"/>
              <a:t>Rijeka's</a:t>
            </a:r>
            <a:r>
              <a:rPr lang="hr-HR" sz="2800" dirty="0" smtClean="0"/>
              <a:t> </a:t>
            </a:r>
            <a:r>
              <a:rPr lang="hr-HR" sz="2800" dirty="0" err="1" smtClean="0"/>
              <a:t>river,Rječina.Both</a:t>
            </a:r>
            <a:r>
              <a:rPr lang="hr-HR" sz="2800" dirty="0" smtClean="0"/>
              <a:t> </a:t>
            </a:r>
            <a:r>
              <a:rPr lang="hr-HR" sz="2800" smtClean="0"/>
              <a:t>flow </a:t>
            </a:r>
            <a:r>
              <a:rPr lang="hr-HR" sz="2800" dirty="0" err="1" smtClean="0"/>
              <a:t>into</a:t>
            </a:r>
            <a:r>
              <a:rPr lang="hr-HR" sz="2800" dirty="0" smtClean="0"/>
              <a:t> </a:t>
            </a:r>
            <a:r>
              <a:rPr lang="hr-HR" sz="2800" dirty="0" err="1" smtClean="0"/>
              <a:t>the</a:t>
            </a:r>
            <a:r>
              <a:rPr lang="hr-HR" sz="2800" dirty="0" smtClean="0"/>
              <a:t> </a:t>
            </a:r>
            <a:r>
              <a:rPr lang="hr-HR" sz="2800" dirty="0" err="1" smtClean="0"/>
              <a:t>sea</a:t>
            </a:r>
            <a:r>
              <a:rPr lang="hr-HR" sz="2800" dirty="0" smtClean="0"/>
              <a:t>.</a:t>
            </a:r>
          </a:p>
          <a:p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788567"/>
            <a:ext cx="5742930" cy="40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24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MEASUREMENTS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4320" y="1600199"/>
            <a:ext cx="4940703" cy="4525963"/>
          </a:xfrm>
        </p:spPr>
        <p:txBody>
          <a:bodyPr>
            <a:normAutofit fontScale="85000" lnSpcReduction="20000"/>
          </a:bodyPr>
          <a:lstStyle/>
          <a:p>
            <a:r>
              <a:rPr lang="hr-HR" b="1" dirty="0"/>
              <a:t>TEMPERATURE </a:t>
            </a:r>
            <a:r>
              <a:rPr lang="hr-HR" dirty="0" smtClean="0"/>
              <a:t>(</a:t>
            </a:r>
            <a:r>
              <a:rPr lang="hr-HR" dirty="0" err="1" smtClean="0"/>
              <a:t>digital</a:t>
            </a:r>
            <a:r>
              <a:rPr lang="hr-HR" dirty="0" smtClean="0"/>
              <a:t> </a:t>
            </a:r>
            <a:r>
              <a:rPr lang="hr-HR" dirty="0" err="1"/>
              <a:t>termometer</a:t>
            </a:r>
            <a:r>
              <a:rPr lang="hr-HR" dirty="0"/>
              <a:t>)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11,8</a:t>
            </a:r>
            <a:r>
              <a:rPr lang="hr-HR" baseline="30000" dirty="0" smtClean="0"/>
              <a:t>o</a:t>
            </a:r>
            <a:r>
              <a:rPr lang="hr-HR" dirty="0"/>
              <a:t>C                   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 smtClean="0">
                <a:solidFill>
                  <a:srgbClr val="FF0000"/>
                </a:solidFill>
              </a:rPr>
              <a:t>     10.3</a:t>
            </a:r>
            <a:r>
              <a:rPr lang="hr-HR" baseline="30000" dirty="0" smtClean="0">
                <a:solidFill>
                  <a:srgbClr val="FF0000"/>
                </a:solidFill>
              </a:rPr>
              <a:t>o</a:t>
            </a:r>
            <a:r>
              <a:rPr lang="hr-HR" dirty="0" smtClean="0">
                <a:solidFill>
                  <a:srgbClr val="FF0000"/>
                </a:solidFill>
              </a:rPr>
              <a:t>C</a:t>
            </a:r>
            <a:r>
              <a:rPr lang="hr-HR" dirty="0" smtClean="0"/>
              <a:t> </a:t>
            </a:r>
            <a:br>
              <a:rPr lang="hr-HR" dirty="0" smtClean="0"/>
            </a:br>
            <a:r>
              <a:rPr lang="hr-HR" dirty="0" smtClean="0"/>
              <a:t>     water </a:t>
            </a:r>
            <a:r>
              <a:rPr lang="hr-HR" dirty="0" err="1" smtClean="0"/>
              <a:t>surface</a:t>
            </a:r>
            <a:r>
              <a:rPr lang="hr-HR" dirty="0" smtClean="0"/>
              <a:t>=13,4</a:t>
            </a:r>
            <a:r>
              <a:rPr lang="hr-HR" baseline="30000" dirty="0" smtClean="0"/>
              <a:t>o</a:t>
            </a:r>
            <a:r>
              <a:rPr lang="hr-HR" dirty="0" smtClean="0"/>
              <a:t>C(IR </a:t>
            </a:r>
            <a:r>
              <a:rPr lang="hr-HR" dirty="0" err="1" smtClean="0"/>
              <a:t>termometer</a:t>
            </a:r>
            <a:r>
              <a:rPr lang="hr-HR" dirty="0" smtClean="0"/>
              <a:t>)</a:t>
            </a:r>
          </a:p>
          <a:p>
            <a:r>
              <a:rPr lang="hr-HR" b="1" dirty="0" smtClean="0"/>
              <a:t>DISSOLVED OXYGEN LEVEL</a:t>
            </a:r>
          </a:p>
          <a:p>
            <a:pPr marL="0" indent="0">
              <a:buNone/>
            </a:pPr>
            <a:r>
              <a:rPr lang="hr-HR" dirty="0" smtClean="0"/>
              <a:t>   </a:t>
            </a:r>
            <a:r>
              <a:rPr lang="hr-HR" dirty="0" err="1" smtClean="0"/>
              <a:t>measured</a:t>
            </a:r>
            <a:r>
              <a:rPr lang="hr-HR" dirty="0" smtClean="0"/>
              <a:t> </a:t>
            </a:r>
            <a:r>
              <a:rPr lang="hr-HR" dirty="0" err="1" smtClean="0"/>
              <a:t>with</a:t>
            </a:r>
            <a:r>
              <a:rPr lang="hr-HR" dirty="0" smtClean="0"/>
              <a:t> probe</a:t>
            </a:r>
            <a:br>
              <a:rPr lang="hr-HR" dirty="0" smtClean="0"/>
            </a:br>
            <a:r>
              <a:rPr lang="hr-HR" dirty="0" smtClean="0"/>
              <a:t>   24,47 </a:t>
            </a:r>
            <a:r>
              <a:rPr lang="hr-HR" dirty="0" err="1" smtClean="0"/>
              <a:t>ppm</a:t>
            </a:r>
            <a:r>
              <a:rPr lang="hr-HR" dirty="0" smtClean="0"/>
              <a:t>(mg/l)  </a:t>
            </a:r>
          </a:p>
          <a:p>
            <a:pPr marL="0" indent="0">
              <a:buNone/>
            </a:pPr>
            <a:r>
              <a:rPr lang="hr-HR" dirty="0" smtClean="0">
                <a:solidFill>
                  <a:srgbClr val="FF0000"/>
                </a:solidFill>
              </a:rPr>
              <a:t>  105,6 </a:t>
            </a:r>
            <a:r>
              <a:rPr lang="hr-HR" dirty="0" err="1">
                <a:solidFill>
                  <a:srgbClr val="FF0000"/>
                </a:solidFill>
              </a:rPr>
              <a:t>ppm</a:t>
            </a:r>
            <a:r>
              <a:rPr lang="hr-HR" dirty="0">
                <a:solidFill>
                  <a:srgbClr val="FF0000"/>
                </a:solidFill>
              </a:rPr>
              <a:t>(mg/l) </a:t>
            </a:r>
            <a:r>
              <a:rPr lang="hr-HR" dirty="0"/>
              <a:t>  </a:t>
            </a:r>
          </a:p>
          <a:p>
            <a:pPr marL="0" indent="0">
              <a:buNone/>
            </a:pPr>
            <a:r>
              <a:rPr lang="hr-HR" dirty="0" smtClean="0"/>
              <a:t>                                                           </a:t>
            </a:r>
            <a:r>
              <a:rPr lang="hr-HR" dirty="0" smtClean="0">
                <a:solidFill>
                  <a:srgbClr val="FF0000"/>
                </a:solidFill>
              </a:rPr>
              <a:t> </a:t>
            </a:r>
            <a:r>
              <a:rPr lang="hr-HR" dirty="0" smtClean="0"/>
              <a:t>  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8" t="4284" r="-378" b="-4284"/>
          <a:stretch/>
        </p:blipFill>
        <p:spPr>
          <a:xfrm>
            <a:off x="-13430000" y="-21701792"/>
            <a:ext cx="17907000" cy="13430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879"/>
            <a:ext cx="3904321" cy="52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14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pH &amp; CONDUCTIVITY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8686800" cy="5323730"/>
          </a:xfrm>
        </p:spPr>
        <p:txBody>
          <a:bodyPr>
            <a:normAutofit fontScale="47500" lnSpcReduction="20000"/>
          </a:bodyPr>
          <a:lstStyle/>
          <a:p>
            <a:r>
              <a:rPr lang="hr-HR" sz="5800" b="1" dirty="0" smtClean="0"/>
              <a:t>7,75</a:t>
            </a:r>
            <a:r>
              <a:rPr lang="hr-HR" sz="5800" dirty="0" smtClean="0"/>
              <a:t>(YLACES </a:t>
            </a:r>
            <a:r>
              <a:rPr lang="hr-HR" sz="5800" dirty="0" err="1" smtClean="0"/>
              <a:t>donation</a:t>
            </a:r>
            <a:r>
              <a:rPr lang="hr-HR" sz="5800" dirty="0" smtClean="0"/>
              <a:t>) </a:t>
            </a:r>
            <a:r>
              <a:rPr lang="hr-HR" sz="5800" dirty="0"/>
              <a:t/>
            </a:r>
            <a:br>
              <a:rPr lang="hr-HR" sz="5800" dirty="0"/>
            </a:br>
            <a:r>
              <a:rPr lang="hr-HR" sz="5800" dirty="0" smtClean="0">
                <a:solidFill>
                  <a:srgbClr val="FF0000"/>
                </a:solidFill>
              </a:rPr>
              <a:t>8,1</a:t>
            </a:r>
          </a:p>
          <a:p>
            <a:endParaRPr lang="hr-HR" sz="4600" b="1" dirty="0">
              <a:solidFill>
                <a:srgbClr val="FF0000"/>
              </a:solidFill>
            </a:endParaRPr>
          </a:p>
          <a:p>
            <a:endParaRPr lang="hr-HR" b="1" dirty="0" smtClean="0">
              <a:solidFill>
                <a:srgbClr val="FF0000"/>
              </a:solidFill>
            </a:endParaRPr>
          </a:p>
          <a:p>
            <a:endParaRPr lang="hr-HR" b="1" dirty="0">
              <a:solidFill>
                <a:srgbClr val="FF0000"/>
              </a:solidFill>
            </a:endParaRPr>
          </a:p>
          <a:p>
            <a:endParaRPr lang="hr-HR" b="1" dirty="0" smtClean="0">
              <a:solidFill>
                <a:srgbClr val="FF0000"/>
              </a:solidFill>
            </a:endParaRPr>
          </a:p>
          <a:p>
            <a:endParaRPr lang="hr-HR" b="1" dirty="0">
              <a:solidFill>
                <a:srgbClr val="FF0000"/>
              </a:solidFill>
            </a:endParaRPr>
          </a:p>
          <a:p>
            <a:endParaRPr lang="hr-HR" b="1" dirty="0" smtClean="0">
              <a:solidFill>
                <a:srgbClr val="FF0000"/>
              </a:solidFill>
            </a:endParaRPr>
          </a:p>
          <a:p>
            <a:endParaRPr lang="hr-HR" b="1" dirty="0">
              <a:solidFill>
                <a:srgbClr val="FF0000"/>
              </a:solidFill>
            </a:endParaRPr>
          </a:p>
          <a:p>
            <a:endParaRPr lang="hr-HR" b="1" dirty="0" smtClean="0">
              <a:solidFill>
                <a:srgbClr val="FF0000"/>
              </a:solidFill>
            </a:endParaRPr>
          </a:p>
          <a:p>
            <a:endParaRPr lang="hr-HR" b="1" dirty="0">
              <a:solidFill>
                <a:srgbClr val="FF0000"/>
              </a:solidFill>
            </a:endParaRPr>
          </a:p>
          <a:p>
            <a:endParaRPr lang="hr-HR" b="1" dirty="0" smtClean="0">
              <a:solidFill>
                <a:srgbClr val="FF0000"/>
              </a:solidFill>
            </a:endParaRPr>
          </a:p>
          <a:p>
            <a:endParaRPr lang="hr-HR" b="1" dirty="0">
              <a:solidFill>
                <a:srgbClr val="FF0000"/>
              </a:solidFill>
            </a:endParaRPr>
          </a:p>
          <a:p>
            <a:r>
              <a:rPr lang="hr-HR" sz="5800" b="1" dirty="0" smtClean="0"/>
              <a:t>2</a:t>
            </a:r>
            <a:r>
              <a:rPr lang="en-US" sz="5800" b="1" dirty="0" smtClean="0"/>
              <a:t>5</a:t>
            </a:r>
            <a:r>
              <a:rPr lang="hr-HR" sz="5800" b="1" dirty="0" smtClean="0"/>
              <a:t>2    </a:t>
            </a:r>
            <a:r>
              <a:rPr lang="en-US" sz="5800" b="1" dirty="0" smtClean="0"/>
              <a:t>µS/cm</a:t>
            </a:r>
            <a:r>
              <a:rPr lang="hr-HR" sz="5800" dirty="0" smtClean="0"/>
              <a:t>                        </a:t>
            </a:r>
          </a:p>
          <a:p>
            <a:pPr marL="0" indent="0">
              <a:buNone/>
            </a:pPr>
            <a:r>
              <a:rPr lang="hr-HR" sz="5800" dirty="0" smtClean="0"/>
              <a:t>    </a:t>
            </a:r>
            <a:r>
              <a:rPr lang="hr-HR" sz="5800" dirty="0" smtClean="0">
                <a:solidFill>
                  <a:srgbClr val="FF0000"/>
                </a:solidFill>
              </a:rPr>
              <a:t>106,5 </a:t>
            </a:r>
            <a:r>
              <a:rPr lang="hr-HR" sz="5800" dirty="0">
                <a:solidFill>
                  <a:srgbClr val="FF0000"/>
                </a:solidFill>
              </a:rPr>
              <a:t>µS/cm </a:t>
            </a:r>
          </a:p>
          <a:p>
            <a:pPr marL="0" indent="0">
              <a:buNone/>
            </a:pPr>
            <a:r>
              <a:rPr lang="hr-HR" sz="4600" b="1" dirty="0" smtClean="0">
                <a:solidFill>
                  <a:srgbClr val="FF0000"/>
                </a:solidFill>
              </a:rPr>
              <a:t> </a:t>
            </a:r>
            <a:r>
              <a:rPr lang="hr-HR" sz="4600" dirty="0" smtClean="0"/>
              <a:t> </a:t>
            </a:r>
          </a:p>
          <a:p>
            <a:endParaRPr lang="hr-HR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07976"/>
            <a:ext cx="6437579" cy="48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03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DISSOLVED IONS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5701025"/>
          </a:xfrm>
        </p:spPr>
        <p:txBody>
          <a:bodyPr>
            <a:normAutofit/>
          </a:bodyPr>
          <a:lstStyle/>
          <a:p>
            <a:r>
              <a:rPr lang="en-US" b="1" dirty="0" smtClean="0"/>
              <a:t>SULPHATES</a:t>
            </a:r>
            <a:r>
              <a:rPr lang="en-US" dirty="0" smtClean="0"/>
              <a:t> </a:t>
            </a:r>
            <a:r>
              <a:rPr lang="hr-HR" dirty="0"/>
              <a:t>(</a:t>
            </a:r>
            <a:r>
              <a:rPr lang="hr-HR" dirty="0" smtClean="0"/>
              <a:t>Quantofix </a:t>
            </a:r>
            <a:r>
              <a:rPr lang="en-US" dirty="0" smtClean="0"/>
              <a:t>test</a:t>
            </a:r>
            <a:r>
              <a:rPr lang="hr-HR" dirty="0" smtClean="0"/>
              <a:t>)</a:t>
            </a:r>
            <a:r>
              <a:rPr lang="en-US" dirty="0" smtClean="0"/>
              <a:t> </a:t>
            </a:r>
            <a:r>
              <a:rPr lang="hr-HR" dirty="0" smtClean="0"/>
              <a:t>                                           </a:t>
            </a:r>
            <a:r>
              <a:rPr lang="en-US" dirty="0" smtClean="0"/>
              <a:t> </a:t>
            </a:r>
            <a:r>
              <a:rPr lang="en-US" dirty="0"/>
              <a:t>&gt;200 mg/l</a:t>
            </a:r>
          </a:p>
          <a:p>
            <a:r>
              <a:rPr lang="hr-HR" b="1" dirty="0" smtClean="0"/>
              <a:t>SULPHITES </a:t>
            </a:r>
            <a:r>
              <a:rPr lang="hr-HR" dirty="0"/>
              <a:t>(</a:t>
            </a:r>
            <a:r>
              <a:rPr lang="hr-HR" dirty="0" smtClean="0"/>
              <a:t>Quantofix test)                                                10 mg/l</a:t>
            </a:r>
          </a:p>
          <a:p>
            <a:r>
              <a:rPr lang="hr-HR" b="1" dirty="0" smtClean="0"/>
              <a:t>NITRITES</a:t>
            </a:r>
            <a:r>
              <a:rPr lang="hr-HR" dirty="0" smtClean="0"/>
              <a:t>                                                                                        0 mg/l         </a:t>
            </a:r>
            <a:r>
              <a:rPr lang="hr-HR" sz="3500" dirty="0" smtClean="0">
                <a:solidFill>
                  <a:srgbClr val="FF0000"/>
                </a:solidFill>
              </a:rPr>
              <a:t>0 </a:t>
            </a:r>
            <a:r>
              <a:rPr lang="hr-HR" sz="3500" dirty="0">
                <a:solidFill>
                  <a:srgbClr val="FF0000"/>
                </a:solidFill>
              </a:rPr>
              <a:t>mg </a:t>
            </a:r>
            <a:r>
              <a:rPr lang="hr-HR" sz="3500" dirty="0" smtClean="0">
                <a:solidFill>
                  <a:srgbClr val="FF0000"/>
                </a:solidFill>
              </a:rPr>
              <a:t>/l</a:t>
            </a:r>
          </a:p>
          <a:p>
            <a:r>
              <a:rPr lang="hr-HR" b="1" dirty="0" smtClean="0"/>
              <a:t>NITRATES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     0 mg/l       </a:t>
            </a:r>
            <a:r>
              <a:rPr lang="hr-HR" dirty="0" smtClean="0">
                <a:solidFill>
                  <a:srgbClr val="FF0000"/>
                </a:solidFill>
              </a:rPr>
              <a:t>10 mg/l</a:t>
            </a:r>
          </a:p>
          <a:p>
            <a:r>
              <a:rPr lang="hr-HR" b="1" dirty="0" smtClean="0"/>
              <a:t>CHLORIDES</a:t>
            </a:r>
          </a:p>
          <a:p>
            <a:pPr marL="0" indent="0">
              <a:buNone/>
            </a:pPr>
            <a:r>
              <a:rPr lang="hr-HR" b="1" dirty="0" smtClean="0"/>
              <a:t>    </a:t>
            </a:r>
            <a:r>
              <a:rPr lang="hr-HR" dirty="0" smtClean="0"/>
              <a:t>500 mg/l</a:t>
            </a:r>
          </a:p>
          <a:p>
            <a:pPr marL="0" indent="0">
              <a:buNone/>
            </a:pPr>
            <a:endParaRPr lang="hr-HR" dirty="0" smtClean="0"/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275436"/>
            <a:ext cx="4860032" cy="358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67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CONCLUSIONS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507288" cy="5400600"/>
          </a:xfrm>
        </p:spPr>
        <p:txBody>
          <a:bodyPr>
            <a:noAutofit/>
          </a:bodyPr>
          <a:lstStyle/>
          <a:p>
            <a:r>
              <a:rPr lang="en-US" sz="2800" dirty="0"/>
              <a:t>Water in our channel is slightly basic, but less than a year ago </a:t>
            </a:r>
          </a:p>
          <a:p>
            <a:r>
              <a:rPr lang="en-US" sz="2800" dirty="0"/>
              <a:t>It contains four times less oxygen  (temperature is only 1,5 degrees higher)</a:t>
            </a:r>
          </a:p>
          <a:p>
            <a:r>
              <a:rPr lang="en-US" sz="2800" dirty="0"/>
              <a:t>There are no nitrates or nitrites in the channel</a:t>
            </a:r>
          </a:p>
          <a:p>
            <a:endParaRPr lang="en-US" sz="2800" dirty="0"/>
          </a:p>
          <a:p>
            <a:r>
              <a:rPr lang="en-US" sz="2800" dirty="0"/>
              <a:t>As last year the water is safe, and older </a:t>
            </a:r>
            <a:r>
              <a:rPr lang="en-US" sz="2800" dirty="0" err="1"/>
              <a:t>citiziens</a:t>
            </a:r>
            <a:r>
              <a:rPr lang="en-US" sz="2800" dirty="0"/>
              <a:t> who like to fish in the channel can eat the fish safely. </a:t>
            </a:r>
          </a:p>
          <a:p>
            <a:endParaRPr lang="en-US" sz="2800" dirty="0"/>
          </a:p>
          <a:p>
            <a:r>
              <a:rPr lang="en-US" sz="2800" dirty="0"/>
              <a:t>We took water samples to determine water hardness in our school lab.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962997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84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300</Words>
  <Application>Microsoft Office PowerPoint</Application>
  <PresentationFormat>On-screen Show (4:3)</PresentationFormat>
  <Paragraphs>59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HYDROLOGY GLOBE PROTOCOLS: WATER QUALITY OF THE  CHANNEL IN THE RIJEKA'S CENTER</vt:lpstr>
      <vt:lpstr>MEASURING</vt:lpstr>
      <vt:lpstr>MEASUREMENTS</vt:lpstr>
      <vt:lpstr>pH &amp; CONDUCTIVITY</vt:lpstr>
      <vt:lpstr>DISSOLVED IONS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</dc:creator>
  <cp:lastModifiedBy>MP</cp:lastModifiedBy>
  <cp:revision>31</cp:revision>
  <dcterms:created xsi:type="dcterms:W3CDTF">2017-11-12T13:34:04Z</dcterms:created>
  <dcterms:modified xsi:type="dcterms:W3CDTF">2017-11-13T14:43:44Z</dcterms:modified>
</cp:coreProperties>
</file>