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61" r:id="rId4"/>
    <p:sldId id="264" r:id="rId5"/>
    <p:sldId id="262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3"/>
    <p:restoredTop sz="94505"/>
  </p:normalViewPr>
  <p:slideViewPr>
    <p:cSldViewPr snapToGrid="0" snapToObjects="1">
      <p:cViewPr varScale="1">
        <p:scale>
          <a:sx n="88" d="100"/>
          <a:sy n="88" d="100"/>
        </p:scale>
        <p:origin x="9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9C1F1-7DB9-B745-946C-2CA3C2ACDE26}" type="datetimeFigureOut">
              <a:rPr lang="en-US" smtClean="0"/>
              <a:t>3/9/18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0F6A6-AD37-BA45-930F-0C8702BE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4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defTabSz="914400"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 defTabSz="914400">
                <a:buClr>
                  <a:srgbClr val="000000"/>
                </a:buClr>
                <a:buSzPct val="25000"/>
                <a:buFont typeface="Calibri"/>
                <a:buNone/>
              </a:pPr>
              <a:t>1</a:t>
            </a:fld>
            <a:endParaRPr lang="en-GB"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04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58867" y="2419097"/>
            <a:ext cx="3932999" cy="7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Opening Slide</a:t>
            </a:r>
          </a:p>
        </p:txBody>
      </p:sp>
      <p:pic>
        <p:nvPicPr>
          <p:cNvPr id="62" name="Shape 62" descr="left_glob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658" y="539972"/>
            <a:ext cx="2724899" cy="52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606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097425" y="1043380"/>
            <a:ext cx="7369500" cy="873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428282" y="2182159"/>
            <a:ext cx="4038598" cy="3197599"/>
          </a:xfrm>
          <a:prstGeom prst="rect">
            <a:avLst/>
          </a:prstGeom>
          <a:solidFill>
            <a:srgbClr val="B2A0C7"/>
          </a:soli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164" y="2911788"/>
            <a:ext cx="3627300" cy="2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52613" y="906249"/>
            <a:ext cx="7530299" cy="8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418431" y="2027141"/>
            <a:ext cx="3964499" cy="3459599"/>
          </a:xfrm>
          <a:prstGeom prst="rect">
            <a:avLst/>
          </a:prstGeom>
          <a:solidFill>
            <a:srgbClr val="C74D39">
              <a:alpha val="69411"/>
            </a:srgbClr>
          </a:soli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388" y="2908512"/>
            <a:ext cx="3200399" cy="25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725950"/>
            <a:ext cx="8229600" cy="873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1" y="1693367"/>
            <a:ext cx="6356999" cy="8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1" y="3196459"/>
            <a:ext cx="6356999" cy="26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Final slide</a:t>
            </a:r>
          </a:p>
        </p:txBody>
      </p:sp>
      <p:pic>
        <p:nvPicPr>
          <p:cNvPr id="122" name="Shape 122" descr="rt_glob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8420" y="365791"/>
            <a:ext cx="2834999" cy="54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725950"/>
            <a:ext cx="8229600" cy="873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727795"/>
            <a:ext cx="8229600" cy="42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914400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GB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Shape 56" descr="GLOBE_logoOfficial-_Blue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360" y="111853"/>
            <a:ext cx="2732100" cy="57327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158494" y="6315525"/>
            <a:ext cx="8833200" cy="445600"/>
          </a:xfrm>
          <a:prstGeom prst="rect">
            <a:avLst/>
          </a:prstGeom>
          <a:gradFill>
            <a:gsLst>
              <a:gs pos="0">
                <a:srgbClr val="86A5AD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851" y="6008618"/>
            <a:ext cx="6752062" cy="6242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mm.nasa.gov/education/glossary#satellite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833422" y="1624955"/>
            <a:ext cx="6020292" cy="309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s-PE" sz="3200" b="1" i="0" u="none" strike="noStrike" cap="none" dirty="0">
                <a:solidFill>
                  <a:srgbClr val="595959"/>
                </a:solidFill>
                <a:sym typeface="Calibri"/>
              </a:rPr>
              <a:t>The </a:t>
            </a:r>
            <a:r>
              <a:rPr lang="en-US" sz="3200" b="1" i="0" u="none" strike="noStrike" cap="none" dirty="0">
                <a:solidFill>
                  <a:srgbClr val="595959"/>
                </a:solidFill>
                <a:sym typeface="Calibri"/>
              </a:rPr>
              <a:t>ENSO </a:t>
            </a:r>
            <a:r>
              <a:rPr lang="en-US" b="1" dirty="0"/>
              <a:t>Field Measurement </a:t>
            </a:r>
            <a:r>
              <a:rPr lang="en-US" sz="3200" b="1" i="0" u="none" strike="noStrike" cap="none" dirty="0">
                <a:solidFill>
                  <a:srgbClr val="595959"/>
                </a:solidFill>
                <a:sym typeface="Calibri"/>
              </a:rPr>
              <a:t>Campaign Phase III:</a:t>
            </a:r>
            <a:br>
              <a:rPr lang="en-US" sz="3200" b="1" i="0" u="none" strike="noStrike" cap="none" dirty="0">
                <a:solidFill>
                  <a:srgbClr val="595959"/>
                </a:solidFill>
                <a:sym typeface="Calibri"/>
              </a:rPr>
            </a:br>
            <a:r>
              <a:rPr lang="en-US" b="1" dirty="0"/>
              <a:t>Water in Our Environment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WEBINAR #7- March 8</a:t>
            </a:r>
            <a:r>
              <a:rPr lang="en-US" b="1" baseline="30000" dirty="0"/>
              <a:t>th</a:t>
            </a:r>
            <a:r>
              <a:rPr lang="en-US" b="1" dirty="0"/>
              <a:t>, 2018</a:t>
            </a:r>
            <a:endParaRPr sz="3200" b="1" i="0" u="none" strike="noStrike" cap="none" dirty="0">
              <a:solidFill>
                <a:srgbClr val="595959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11437"/>
            <a:ext cx="8229600" cy="873997"/>
          </a:xfrm>
        </p:spPr>
        <p:txBody>
          <a:bodyPr/>
          <a:lstStyle/>
          <a:p>
            <a:pPr algn="ctr"/>
            <a:r>
              <a:rPr lang="en-US" sz="4000" b="1" dirty="0"/>
              <a:t>Spotlight on </a:t>
            </a:r>
            <a:br>
              <a:rPr lang="en-US" sz="4000" b="1" dirty="0"/>
            </a:br>
            <a:r>
              <a:rPr lang="en-US" sz="4000" b="1" dirty="0"/>
              <a:t>Connection and Collaboration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727795"/>
            <a:ext cx="8229600" cy="4239999"/>
          </a:xfrm>
        </p:spPr>
        <p:txBody>
          <a:bodyPr/>
          <a:lstStyle/>
          <a:p>
            <a:pPr marL="304800" indent="0">
              <a:buNone/>
            </a:pPr>
            <a:r>
              <a:rPr lang="en-US" sz="3200" b="1" dirty="0"/>
              <a:t>Today we will hear from GLOBE students in Hawkins, Texas and from GLOBE students and scientists in  Nigeria.</a:t>
            </a:r>
          </a:p>
          <a:p>
            <a:pPr marL="304800" indent="0">
              <a:buNone/>
            </a:pPr>
            <a:endParaRPr lang="en-US" sz="3200" b="1" dirty="0"/>
          </a:p>
          <a:p>
            <a:pPr marL="304800" indent="0">
              <a:buNone/>
            </a:pPr>
            <a:r>
              <a:rPr lang="en-US" sz="3200" b="1" dirty="0"/>
              <a:t>We are focusing on learning about the different ways that GLOBE scientists, teachers, and students around the world are studying their water!</a:t>
            </a:r>
          </a:p>
        </p:txBody>
      </p:sp>
    </p:spTree>
    <p:extLst>
      <p:ext uri="{BB962C8B-B14F-4D97-AF65-F5344CB8AC3E}">
        <p14:creationId xmlns:p14="http://schemas.microsoft.com/office/powerpoint/2010/main" val="91667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625667-FF1C-E548-96B0-6D6FFFC5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29153" y="1492102"/>
            <a:ext cx="3671307" cy="4751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6ECBA6-90E2-314D-B0F2-3D380ADD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Hawkins High School- Texas, USA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B29B7-6B26-6040-8AD0-786393FBF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254" y="2125605"/>
            <a:ext cx="4205262" cy="31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1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ED70-076C-2441-A6FB-A1AFA39A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Mr. </a:t>
            </a:r>
            <a:r>
              <a:rPr lang="en-GB" b="1" dirty="0" err="1"/>
              <a:t>Olawale</a:t>
            </a:r>
            <a:r>
              <a:rPr lang="en-GB" b="1" dirty="0"/>
              <a:t> </a:t>
            </a:r>
            <a:r>
              <a:rPr lang="en-GB" b="1" dirty="0" err="1"/>
              <a:t>Ayodeji</a:t>
            </a:r>
            <a:r>
              <a:rPr lang="en-GB" b="1" dirty="0"/>
              <a:t> </a:t>
            </a:r>
            <a:r>
              <a:rPr lang="en-GB" b="1" dirty="0" err="1"/>
              <a:t>Oluwafemi</a:t>
            </a:r>
            <a:endParaRPr lang="en-US" dirty="0"/>
          </a:p>
        </p:txBody>
      </p:sp>
      <p:pic>
        <p:nvPicPr>
          <p:cNvPr id="3" name="Picture 2" descr="passport photo">
            <a:extLst>
              <a:ext uri="{FF2B5EF4-FFF2-40B4-BE49-F238E27FC236}">
                <a16:creationId xmlns:a16="http://schemas.microsoft.com/office/drawing/2014/main" id="{D1A491B0-866D-254C-856D-30DF7FD334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15" y="1483832"/>
            <a:ext cx="6081484" cy="4513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83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7F49-7452-1141-88DE-E119535D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411480" y="580570"/>
            <a:ext cx="13202919" cy="9318172"/>
          </a:xfrm>
        </p:spPr>
        <p:txBody>
          <a:bodyPr/>
          <a:lstStyle/>
          <a:p>
            <a:pPr algn="ctr"/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1BE23-2DFF-B848-BC0C-9D624756020F}"/>
              </a:ext>
            </a:extLst>
          </p:cNvPr>
          <p:cNvSpPr txBox="1"/>
          <p:nvPr/>
        </p:nvSpPr>
        <p:spPr>
          <a:xfrm>
            <a:off x="246743" y="888746"/>
            <a:ext cx="86795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/>
              <a:t>Is a a</a:t>
            </a:r>
            <a:r>
              <a:rPr lang="en-GB" sz="2000" b="1" dirty="0"/>
              <a:t> </a:t>
            </a:r>
            <a:r>
              <a:rPr lang="en-GB" sz="2000" dirty="0"/>
              <a:t>Senior Research Officer with Nigerian Space Agency’s Centre for Geodesy and Geodynamics, Toro, Bauchi State, Nigeria. </a:t>
            </a:r>
          </a:p>
          <a:p>
            <a:pPr marL="285750" indent="-285750">
              <a:buFontTx/>
              <a:buChar char="-"/>
            </a:pPr>
            <a:r>
              <a:rPr lang="en-ZA" sz="2000" dirty="0"/>
              <a:t>He got involved in several national projects and research within the West African sub-region. These projects were multidisciplinary cutting across different fields and industry such as health, security, energy, construction, education </a:t>
            </a:r>
            <a:r>
              <a:rPr lang="en-ZA" sz="2000" dirty="0" err="1"/>
              <a:t>e.t.c</a:t>
            </a:r>
            <a:r>
              <a:rPr lang="en-ZA" sz="2000" dirty="0"/>
              <a:t>. He received his BSc and </a:t>
            </a:r>
            <a:r>
              <a:rPr lang="en-ZA" sz="2000" dirty="0" err="1"/>
              <a:t>M.Sc</a:t>
            </a:r>
            <a:r>
              <a:rPr lang="en-ZA" sz="2000" dirty="0"/>
              <a:t> Degree in Physical Geography and GIS from Obafemi </a:t>
            </a:r>
            <a:r>
              <a:rPr lang="en-ZA" sz="2000" dirty="0" err="1"/>
              <a:t>Awolwo</a:t>
            </a:r>
            <a:r>
              <a:rPr lang="en-ZA" sz="2000" dirty="0"/>
              <a:t> University, Ile-Ife, Nigeria. </a:t>
            </a:r>
          </a:p>
          <a:p>
            <a:r>
              <a:rPr lang="en-US" sz="2000" dirty="0"/>
              <a:t>-    He </a:t>
            </a:r>
            <a:r>
              <a:rPr lang="en-ZA" sz="2000" dirty="0"/>
              <a:t>received </a:t>
            </a:r>
            <a:r>
              <a:rPr lang="en-ZA" sz="2000" dirty="0" err="1"/>
              <a:t>M.Sc</a:t>
            </a:r>
            <a:r>
              <a:rPr lang="en-ZA" sz="2000" dirty="0"/>
              <a:t> Degree in Remote Sensing and GIS (Environmental Geomorphology) from Nigerian Defence Academy, Nigeria. Femi is engaged in research focusing on the use of </a:t>
            </a:r>
            <a:r>
              <a:rPr lang="en-ZA" sz="2000" u="sng" dirty="0">
                <a:hlinkClick r:id="rId2" tooltip="Anything that orbits or circles something else: man-made satellites are artificial machines that are put in space in order to collect information or for communication. "/>
              </a:rPr>
              <a:t>satellite</a:t>
            </a:r>
            <a:r>
              <a:rPr lang="en-ZA" sz="2000" dirty="0"/>
              <a:t> data to understand subsidence rate and geomorphologic deformations along the coastal cities of Nigeria.</a:t>
            </a:r>
            <a:endParaRPr lang="en-US" sz="2000" dirty="0"/>
          </a:p>
          <a:p>
            <a:r>
              <a:rPr lang="en-ZA" sz="2000" dirty="0"/>
              <a:t>-  Is the President and Coordinator of Students Learning Earth Systems Science (SLEES) in Nigeria and the Secretary, GLOBE Science Working Group.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894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06D3-F49B-FB41-B0B0-2C83F499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Dr. </a:t>
            </a:r>
            <a:r>
              <a:rPr lang="en-GB" b="1" dirty="0" err="1"/>
              <a:t>Akinola</a:t>
            </a:r>
            <a:r>
              <a:rPr lang="en-GB" b="1" dirty="0"/>
              <a:t> Shola </a:t>
            </a:r>
            <a:r>
              <a:rPr lang="en-GB" b="1" dirty="0" err="1"/>
              <a:t>Akinwumiju</a:t>
            </a:r>
            <a:r>
              <a:rPr lang="en-GB" b="1" dirty="0"/>
              <a:t> </a:t>
            </a:r>
            <a:endParaRPr lang="en-US" dirty="0"/>
          </a:p>
        </p:txBody>
      </p:sp>
      <p:pic>
        <p:nvPicPr>
          <p:cNvPr id="3" name="Picture 2" descr="Passport">
            <a:extLst>
              <a:ext uri="{FF2B5EF4-FFF2-40B4-BE49-F238E27FC236}">
                <a16:creationId xmlns:a16="http://schemas.microsoft.com/office/drawing/2014/main" id="{8D4C83B5-9A78-4F48-8762-F4484CBF08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99947"/>
            <a:ext cx="4571999" cy="3915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89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E985-DB45-E848-A9F3-8AF85B6D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951"/>
            <a:ext cx="268514" cy="101364"/>
          </a:xfrm>
        </p:spPr>
        <p:txBody>
          <a:bodyPr/>
          <a:lstStyle/>
          <a:p>
            <a:pPr algn="ctr"/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C442B-341C-EF4C-8867-56CEE9E483FB}"/>
              </a:ext>
            </a:extLst>
          </p:cNvPr>
          <p:cNvSpPr txBox="1"/>
          <p:nvPr/>
        </p:nvSpPr>
        <p:spPr>
          <a:xfrm>
            <a:off x="457200" y="1277257"/>
            <a:ext cx="8367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Is a lecturer in the Department of Remote Sensing and Geoscience Information System, The Federal University of Technology, </a:t>
            </a:r>
            <a:r>
              <a:rPr lang="en-GB" dirty="0" err="1"/>
              <a:t>Akure</a:t>
            </a:r>
            <a:r>
              <a:rPr lang="en-GB" dirty="0"/>
              <a:t>, Ondo State Nigeria. </a:t>
            </a:r>
          </a:p>
          <a:p>
            <a:pPr marL="285750" indent="-285750">
              <a:buFontTx/>
              <a:buChar char="-"/>
            </a:pPr>
            <a:r>
              <a:rPr lang="en-ZA" dirty="0"/>
              <a:t>has keen interest in the implementation of Globe Protocols in Nigeria.  received a B.Sc. degree in Physical Geography of the University of Ilorin, Ilorin Nigeria; a M.Sc. degree in Geography (Climatology Option) of the University of Ibadan, Ibadan Nigeria; a M.Sc. degree in Remote Sensing and GIS of the Obafemi </a:t>
            </a:r>
            <a:r>
              <a:rPr lang="en-ZA" dirty="0" err="1"/>
              <a:t>Awolowo</a:t>
            </a:r>
            <a:r>
              <a:rPr lang="en-ZA" dirty="0"/>
              <a:t> University, Ile-Ife Nigeria and a Ph.D. degree in Ecology and Environmental Science (</a:t>
            </a:r>
            <a:r>
              <a:rPr lang="en-ZA" dirty="0" err="1"/>
              <a:t>Hydrogeophysics</a:t>
            </a:r>
            <a:r>
              <a:rPr lang="en-ZA" dirty="0"/>
              <a:t> and GIS Option) of the Obafemi </a:t>
            </a:r>
            <a:r>
              <a:rPr lang="en-ZA" dirty="0" err="1"/>
              <a:t>Awolowo</a:t>
            </a:r>
            <a:r>
              <a:rPr lang="en-ZA" dirty="0"/>
              <a:t> University, Ile-Ife Nigeria.</a:t>
            </a:r>
          </a:p>
          <a:p>
            <a:pPr marL="285750" indent="-285750">
              <a:buFontTx/>
              <a:buChar char="-"/>
            </a:pPr>
            <a:r>
              <a:rPr lang="en-ZA" dirty="0"/>
              <a:t>actively involved in multiple research endeavours with keen interest in the application of Space Science and GIS in Earth Sciences and software development. </a:t>
            </a:r>
          </a:p>
          <a:p>
            <a:pPr marL="285750" indent="-285750">
              <a:buFontTx/>
              <a:buChar char="-"/>
            </a:pPr>
            <a:r>
              <a:rPr lang="en-ZA" dirty="0"/>
              <a:t>- a member of many scientific research groups and is </a:t>
            </a:r>
            <a:r>
              <a:rPr lang="en-US" dirty="0"/>
              <a:t>a </a:t>
            </a:r>
            <a:r>
              <a:rPr lang="en-ZA" dirty="0"/>
              <a:t>Globe Scientist who is determined to expand the influence of Globe Program in Nigeria.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680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409</Words>
  <Application>Microsoft Macintosh PowerPoint</Application>
  <PresentationFormat>On-screen Show (4:3)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The ENSO Field Measurement Campaign Phase III: Water in Our Environment  WEBINAR #7- March 8th, 2018</vt:lpstr>
      <vt:lpstr>Spotlight on  Connection and Collaboration</vt:lpstr>
      <vt:lpstr>Hawkins High School- Texas, USA</vt:lpstr>
      <vt:lpstr>Mr. Olawale Ayodeji Oluwafemi</vt:lpstr>
      <vt:lpstr>PowerPoint Presentation</vt:lpstr>
      <vt:lpstr>Dr. Akinola Shola Akinwumiju </vt:lpstr>
      <vt:lpstr>PowerPoint Presentation</vt:lpstr>
    </vt:vector>
  </TitlesOfParts>
  <Company>ADNET SYSTEMS INC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Dorian Janney</dc:creator>
  <cp:lastModifiedBy>Microsoft Office User</cp:lastModifiedBy>
  <cp:revision>10</cp:revision>
  <dcterms:created xsi:type="dcterms:W3CDTF">2016-09-27T16:27:25Z</dcterms:created>
  <dcterms:modified xsi:type="dcterms:W3CDTF">2018-03-09T15:25:17Z</dcterms:modified>
</cp:coreProperties>
</file>