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9" r:id="rId2"/>
    <p:sldId id="256" r:id="rId3"/>
    <p:sldId id="257" r:id="rId4"/>
    <p:sldId id="265" r:id="rId5"/>
    <p:sldId id="258" r:id="rId6"/>
    <p:sldId id="259" r:id="rId7"/>
    <p:sldId id="263" r:id="rId8"/>
    <p:sldId id="261" r:id="rId9"/>
    <p:sldId id="262" r:id="rId10"/>
    <p:sldId id="264" r:id="rId11"/>
    <p:sldId id="266" r:id="rId12"/>
    <p:sldId id="267" r:id="rId13"/>
    <p:sldId id="270"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10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3/14/2023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JO" sz="3200" b="1" dirty="0" smtClean="0">
                <a:solidFill>
                  <a:srgbClr val="FF0000"/>
                </a:solidFill>
              </a:rPr>
              <a:t>مدرسة الملك عبد الله الثاني للتمّيز – إربد</a:t>
            </a:r>
            <a:r>
              <a:rPr lang="en-US" sz="3200" b="1" dirty="0" smtClean="0">
                <a:solidFill>
                  <a:srgbClr val="FF0000"/>
                </a:solidFill>
              </a:rPr>
              <a:t/>
            </a:r>
            <a:br>
              <a:rPr lang="en-US" sz="3200" b="1" dirty="0" smtClean="0">
                <a:solidFill>
                  <a:srgbClr val="FF0000"/>
                </a:solidFill>
              </a:rPr>
            </a:br>
            <a:r>
              <a:rPr lang="en-US" sz="4400" b="1" dirty="0" smtClean="0">
                <a:solidFill>
                  <a:srgbClr val="FF0000"/>
                </a:solidFill>
              </a:rPr>
              <a:t>2023</a:t>
            </a:r>
            <a:endParaRPr lang="ar-JO" sz="4400" b="1" dirty="0">
              <a:solidFill>
                <a:srgbClr val="FF0000"/>
              </a:solidFill>
            </a:endParaRPr>
          </a:p>
        </p:txBody>
      </p:sp>
      <p:pic>
        <p:nvPicPr>
          <p:cNvPr id="4" name="Picture 2" descr="الوصف: 204836_214884838524407_207786_o"/>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017101" y="1814150"/>
            <a:ext cx="1821873" cy="1662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5" name="Content Placeholder 6"/>
          <p:cNvPicPr>
            <a:picLocks noChangeAspect="1"/>
          </p:cNvPicPr>
          <p:nvPr/>
        </p:nvPicPr>
        <p:blipFill>
          <a:blip r:embed="rId3" cstate="print"/>
          <a:stretch>
            <a:fillRect/>
          </a:stretch>
        </p:blipFill>
        <p:spPr>
          <a:xfrm>
            <a:off x="3442138" y="3581400"/>
            <a:ext cx="2971800" cy="2375340"/>
          </a:xfrm>
          <a:prstGeom prst="rect">
            <a:avLst/>
          </a:prstGeom>
        </p:spPr>
      </p:pic>
    </p:spTree>
    <p:extLst>
      <p:ext uri="{BB962C8B-B14F-4D97-AF65-F5344CB8AC3E}">
        <p14:creationId xmlns:p14="http://schemas.microsoft.com/office/powerpoint/2010/main" val="846009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C38AAD-E194-A544-847E-D7985EE103CD}"/>
              </a:ext>
            </a:extLst>
          </p:cNvPr>
          <p:cNvSpPr>
            <a:spLocks noGrp="1"/>
          </p:cNvSpPr>
          <p:nvPr>
            <p:ph type="title"/>
          </p:nvPr>
        </p:nvSpPr>
        <p:spPr/>
        <p:txBody>
          <a:bodyPr>
            <a:normAutofit/>
          </a:bodyPr>
          <a:lstStyle/>
          <a:p>
            <a:r>
              <a:rPr lang="en-US" sz="5000" b="1" dirty="0"/>
              <a:t>Variables</a:t>
            </a:r>
            <a:r>
              <a:rPr lang="en-US" sz="5000" dirty="0"/>
              <a:t> : </a:t>
            </a:r>
          </a:p>
        </p:txBody>
      </p:sp>
      <p:sp>
        <p:nvSpPr>
          <p:cNvPr id="3" name="Content Placeholder 2">
            <a:extLst>
              <a:ext uri="{FF2B5EF4-FFF2-40B4-BE49-F238E27FC236}">
                <a16:creationId xmlns="" xmlns:a16="http://schemas.microsoft.com/office/drawing/2014/main" id="{25EC3D56-1A65-FD48-92D0-A1070BB4E8AA}"/>
              </a:ext>
            </a:extLst>
          </p:cNvPr>
          <p:cNvSpPr>
            <a:spLocks noGrp="1"/>
          </p:cNvSpPr>
          <p:nvPr>
            <p:ph idx="1"/>
          </p:nvPr>
        </p:nvSpPr>
        <p:spPr/>
        <p:txBody>
          <a:bodyPr>
            <a:normAutofit/>
          </a:bodyPr>
          <a:lstStyle/>
          <a:p>
            <a:r>
              <a:rPr lang="en-US" sz="4100" dirty="0"/>
              <a:t>Soil samples weights </a:t>
            </a:r>
          </a:p>
          <a:p>
            <a:r>
              <a:rPr lang="en-US" sz="4100" dirty="0"/>
              <a:t>Soil sample sites </a:t>
            </a:r>
          </a:p>
          <a:p>
            <a:r>
              <a:rPr lang="en-US" sz="4100" dirty="0"/>
              <a:t>The time (season, time of the day, etc.) by which the soil samples were taken </a:t>
            </a:r>
          </a:p>
          <a:p>
            <a:endParaRPr lang="en-US" sz="4100" dirty="0"/>
          </a:p>
        </p:txBody>
      </p:sp>
    </p:spTree>
    <p:extLst>
      <p:ext uri="{BB962C8B-B14F-4D97-AF65-F5344CB8AC3E}">
        <p14:creationId xmlns:p14="http://schemas.microsoft.com/office/powerpoint/2010/main" val="3725887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1E9A1B0-5C43-6748-87AE-0A40F965E688}"/>
              </a:ext>
            </a:extLst>
          </p:cNvPr>
          <p:cNvSpPr>
            <a:spLocks noGrp="1"/>
          </p:cNvSpPr>
          <p:nvPr>
            <p:ph type="title"/>
          </p:nvPr>
        </p:nvSpPr>
        <p:spPr/>
        <p:txBody>
          <a:bodyPr>
            <a:normAutofit/>
          </a:bodyPr>
          <a:lstStyle/>
          <a:p>
            <a:r>
              <a:rPr lang="en-US" sz="5000" b="1" dirty="0"/>
              <a:t>Research results : </a:t>
            </a:r>
          </a:p>
        </p:txBody>
      </p:sp>
      <p:graphicFrame>
        <p:nvGraphicFramePr>
          <p:cNvPr id="4" name="Table 4">
            <a:extLst>
              <a:ext uri="{FF2B5EF4-FFF2-40B4-BE49-F238E27FC236}">
                <a16:creationId xmlns="" xmlns:a16="http://schemas.microsoft.com/office/drawing/2014/main" id="{08D717CA-243F-AE43-95B5-6A0E4242A580}"/>
              </a:ext>
            </a:extLst>
          </p:cNvPr>
          <p:cNvGraphicFramePr>
            <a:graphicFrameLocks noGrp="1"/>
          </p:cNvGraphicFramePr>
          <p:nvPr>
            <p:extLst>
              <p:ext uri="{D42A27DB-BD31-4B8C-83A1-F6EECF244321}">
                <p14:modId xmlns:p14="http://schemas.microsoft.com/office/powerpoint/2010/main" val="1811503780"/>
              </p:ext>
            </p:extLst>
          </p:nvPr>
        </p:nvGraphicFramePr>
        <p:xfrm>
          <a:off x="677334" y="1710779"/>
          <a:ext cx="7714410" cy="5109464"/>
        </p:xfrm>
        <a:graphic>
          <a:graphicData uri="http://schemas.openxmlformats.org/drawingml/2006/table">
            <a:tbl>
              <a:tblPr firstRow="1" bandRow="1">
                <a:tableStyleId>{5C22544A-7EE6-4342-B048-85BDC9FD1C3A}</a:tableStyleId>
              </a:tblPr>
              <a:tblGrid>
                <a:gridCol w="1285735">
                  <a:extLst>
                    <a:ext uri="{9D8B030D-6E8A-4147-A177-3AD203B41FA5}">
                      <a16:colId xmlns="" xmlns:a16="http://schemas.microsoft.com/office/drawing/2014/main" val="624868635"/>
                    </a:ext>
                  </a:extLst>
                </a:gridCol>
                <a:gridCol w="1285735">
                  <a:extLst>
                    <a:ext uri="{9D8B030D-6E8A-4147-A177-3AD203B41FA5}">
                      <a16:colId xmlns="" xmlns:a16="http://schemas.microsoft.com/office/drawing/2014/main" val="2219863329"/>
                    </a:ext>
                  </a:extLst>
                </a:gridCol>
                <a:gridCol w="1285735">
                  <a:extLst>
                    <a:ext uri="{9D8B030D-6E8A-4147-A177-3AD203B41FA5}">
                      <a16:colId xmlns="" xmlns:a16="http://schemas.microsoft.com/office/drawing/2014/main" val="273864731"/>
                    </a:ext>
                  </a:extLst>
                </a:gridCol>
                <a:gridCol w="1285735">
                  <a:extLst>
                    <a:ext uri="{9D8B030D-6E8A-4147-A177-3AD203B41FA5}">
                      <a16:colId xmlns="" xmlns:a16="http://schemas.microsoft.com/office/drawing/2014/main" val="806481395"/>
                    </a:ext>
                  </a:extLst>
                </a:gridCol>
                <a:gridCol w="1285735">
                  <a:extLst>
                    <a:ext uri="{9D8B030D-6E8A-4147-A177-3AD203B41FA5}">
                      <a16:colId xmlns="" xmlns:a16="http://schemas.microsoft.com/office/drawing/2014/main" val="3041393111"/>
                    </a:ext>
                  </a:extLst>
                </a:gridCol>
                <a:gridCol w="1285735">
                  <a:extLst>
                    <a:ext uri="{9D8B030D-6E8A-4147-A177-3AD203B41FA5}">
                      <a16:colId xmlns="" xmlns:a16="http://schemas.microsoft.com/office/drawing/2014/main" val="4238934898"/>
                    </a:ext>
                  </a:extLst>
                </a:gridCol>
              </a:tblGrid>
              <a:tr h="1255777">
                <a:tc>
                  <a:txBody>
                    <a:bodyPr/>
                    <a:lstStyle/>
                    <a:p>
                      <a:r>
                        <a:rPr lang="en-US" sz="1700" dirty="0"/>
                        <a:t>Sample </a:t>
                      </a:r>
                    </a:p>
                  </a:txBody>
                  <a:tcPr/>
                </a:tc>
                <a:tc>
                  <a:txBody>
                    <a:bodyPr/>
                    <a:lstStyle/>
                    <a:p>
                      <a:r>
                        <a:rPr lang="en-US" sz="1700" dirty="0"/>
                        <a:t>Mass of wet soil and container (A)</a:t>
                      </a:r>
                    </a:p>
                  </a:txBody>
                  <a:tcPr/>
                </a:tc>
                <a:tc>
                  <a:txBody>
                    <a:bodyPr/>
                    <a:lstStyle/>
                    <a:p>
                      <a:r>
                        <a:rPr lang="en-US" sz="1700" dirty="0"/>
                        <a:t>Mass of dry soil and container</a:t>
                      </a:r>
                    </a:p>
                    <a:p>
                      <a:r>
                        <a:rPr lang="en-US" sz="1700" dirty="0"/>
                        <a:t>(B) </a:t>
                      </a:r>
                    </a:p>
                  </a:txBody>
                  <a:tcPr/>
                </a:tc>
                <a:tc>
                  <a:txBody>
                    <a:bodyPr/>
                    <a:lstStyle/>
                    <a:p>
                      <a:r>
                        <a:rPr lang="en-US" sz="1700" dirty="0"/>
                        <a:t>Water weight </a:t>
                      </a:r>
                    </a:p>
                    <a:p>
                      <a:r>
                        <a:rPr lang="en-US" sz="1700" dirty="0"/>
                        <a:t>(C)</a:t>
                      </a:r>
                    </a:p>
                  </a:txBody>
                  <a:tcPr/>
                </a:tc>
                <a:tc>
                  <a:txBody>
                    <a:bodyPr/>
                    <a:lstStyle/>
                    <a:p>
                      <a:r>
                        <a:rPr lang="en-US" sz="1700" dirty="0"/>
                        <a:t>Mass of empty container</a:t>
                      </a:r>
                    </a:p>
                    <a:p>
                      <a:r>
                        <a:rPr lang="en-US" sz="1700" dirty="0"/>
                        <a:t>(D) </a:t>
                      </a:r>
                    </a:p>
                  </a:txBody>
                  <a:tcPr/>
                </a:tc>
                <a:tc>
                  <a:txBody>
                    <a:bodyPr/>
                    <a:lstStyle/>
                    <a:p>
                      <a:r>
                        <a:rPr lang="en-US" sz="1700" dirty="0"/>
                        <a:t>Mass of dry soil</a:t>
                      </a:r>
                    </a:p>
                    <a:p>
                      <a:r>
                        <a:rPr lang="en-US" sz="1700" dirty="0"/>
                        <a:t>(E)</a:t>
                      </a:r>
                    </a:p>
                    <a:p>
                      <a:r>
                        <a:rPr lang="en-US" sz="1700" dirty="0"/>
                        <a:t>(B-D) </a:t>
                      </a:r>
                    </a:p>
                  </a:txBody>
                  <a:tcPr/>
                </a:tc>
                <a:extLst>
                  <a:ext uri="{0D108BD9-81ED-4DB2-BD59-A6C34878D82A}">
                    <a16:rowId xmlns="" xmlns:a16="http://schemas.microsoft.com/office/drawing/2014/main" val="542267460"/>
                  </a:ext>
                </a:extLst>
              </a:tr>
              <a:tr h="930656">
                <a:tc>
                  <a:txBody>
                    <a:bodyPr/>
                    <a:lstStyle/>
                    <a:p>
                      <a:r>
                        <a:rPr lang="en-US" sz="1700" dirty="0"/>
                        <a:t> 1</a:t>
                      </a:r>
                    </a:p>
                  </a:txBody>
                  <a:tcPr/>
                </a:tc>
                <a:tc>
                  <a:txBody>
                    <a:bodyPr/>
                    <a:lstStyle/>
                    <a:p>
                      <a:r>
                        <a:rPr lang="en-US" sz="1700" dirty="0"/>
                        <a:t>87</a:t>
                      </a:r>
                    </a:p>
                    <a:p>
                      <a:endParaRPr lang="en-US" sz="1700" dirty="0"/>
                    </a:p>
                    <a:p>
                      <a:endParaRPr lang="en-US" sz="1700" dirty="0"/>
                    </a:p>
                  </a:txBody>
                  <a:tcPr/>
                </a:tc>
                <a:tc>
                  <a:txBody>
                    <a:bodyPr/>
                    <a:lstStyle/>
                    <a:p>
                      <a:r>
                        <a:rPr lang="en-US" sz="1700" dirty="0"/>
                        <a:t>82</a:t>
                      </a:r>
                    </a:p>
                  </a:txBody>
                  <a:tcPr/>
                </a:tc>
                <a:tc>
                  <a:txBody>
                    <a:bodyPr/>
                    <a:lstStyle/>
                    <a:p>
                      <a:r>
                        <a:rPr lang="en-US" sz="1700" dirty="0"/>
                        <a:t>5</a:t>
                      </a:r>
                    </a:p>
                  </a:txBody>
                  <a:tcPr/>
                </a:tc>
                <a:tc>
                  <a:txBody>
                    <a:bodyPr/>
                    <a:lstStyle/>
                    <a:p>
                      <a:r>
                        <a:rPr lang="en-US" sz="1700" dirty="0"/>
                        <a:t>49</a:t>
                      </a:r>
                    </a:p>
                  </a:txBody>
                  <a:tcPr/>
                </a:tc>
                <a:tc>
                  <a:txBody>
                    <a:bodyPr/>
                    <a:lstStyle/>
                    <a:p>
                      <a:r>
                        <a:rPr lang="en-US" sz="1700" dirty="0"/>
                        <a:t>33</a:t>
                      </a:r>
                    </a:p>
                  </a:txBody>
                  <a:tcPr/>
                </a:tc>
                <a:extLst>
                  <a:ext uri="{0D108BD9-81ED-4DB2-BD59-A6C34878D82A}">
                    <a16:rowId xmlns="" xmlns:a16="http://schemas.microsoft.com/office/drawing/2014/main" val="3929184709"/>
                  </a:ext>
                </a:extLst>
              </a:tr>
              <a:tr h="930656">
                <a:tc>
                  <a:txBody>
                    <a:bodyPr/>
                    <a:lstStyle/>
                    <a:p>
                      <a:r>
                        <a:rPr lang="en-US" sz="1700" dirty="0"/>
                        <a:t>2</a:t>
                      </a:r>
                    </a:p>
                  </a:txBody>
                  <a:tcPr/>
                </a:tc>
                <a:tc>
                  <a:txBody>
                    <a:bodyPr/>
                    <a:lstStyle/>
                    <a:p>
                      <a:r>
                        <a:rPr lang="en-US" sz="1700" dirty="0"/>
                        <a:t>87</a:t>
                      </a:r>
                    </a:p>
                  </a:txBody>
                  <a:tcPr/>
                </a:tc>
                <a:tc>
                  <a:txBody>
                    <a:bodyPr/>
                    <a:lstStyle/>
                    <a:p>
                      <a:r>
                        <a:rPr lang="en-US" sz="1700" dirty="0"/>
                        <a:t>79</a:t>
                      </a:r>
                    </a:p>
                  </a:txBody>
                  <a:tcPr/>
                </a:tc>
                <a:tc>
                  <a:txBody>
                    <a:bodyPr/>
                    <a:lstStyle/>
                    <a:p>
                      <a:r>
                        <a:rPr lang="en-US" sz="1700" dirty="0"/>
                        <a:t>8</a:t>
                      </a:r>
                    </a:p>
                  </a:txBody>
                  <a:tcPr/>
                </a:tc>
                <a:tc>
                  <a:txBody>
                    <a:bodyPr/>
                    <a:lstStyle/>
                    <a:p>
                      <a:r>
                        <a:rPr lang="en-US" sz="1700" dirty="0"/>
                        <a:t>49</a:t>
                      </a:r>
                    </a:p>
                  </a:txBody>
                  <a:tcPr/>
                </a:tc>
                <a:tc>
                  <a:txBody>
                    <a:bodyPr/>
                    <a:lstStyle/>
                    <a:p>
                      <a:r>
                        <a:rPr lang="en-US" sz="1700" dirty="0"/>
                        <a:t>30</a:t>
                      </a:r>
                    </a:p>
                  </a:txBody>
                  <a:tcPr/>
                </a:tc>
                <a:extLst>
                  <a:ext uri="{0D108BD9-81ED-4DB2-BD59-A6C34878D82A}">
                    <a16:rowId xmlns="" xmlns:a16="http://schemas.microsoft.com/office/drawing/2014/main" val="3594573350"/>
                  </a:ext>
                </a:extLst>
              </a:tr>
              <a:tr h="930656">
                <a:tc>
                  <a:txBody>
                    <a:bodyPr/>
                    <a:lstStyle/>
                    <a:p>
                      <a:r>
                        <a:rPr lang="en-US" sz="1700" dirty="0"/>
                        <a:t>3</a:t>
                      </a:r>
                    </a:p>
                  </a:txBody>
                  <a:tcPr/>
                </a:tc>
                <a:tc>
                  <a:txBody>
                    <a:bodyPr/>
                    <a:lstStyle/>
                    <a:p>
                      <a:r>
                        <a:rPr lang="en-US" sz="1700" dirty="0"/>
                        <a:t>89</a:t>
                      </a:r>
                    </a:p>
                  </a:txBody>
                  <a:tcPr/>
                </a:tc>
                <a:tc>
                  <a:txBody>
                    <a:bodyPr/>
                    <a:lstStyle/>
                    <a:p>
                      <a:r>
                        <a:rPr lang="en-US" sz="1700" dirty="0"/>
                        <a:t>84</a:t>
                      </a:r>
                    </a:p>
                  </a:txBody>
                  <a:tcPr/>
                </a:tc>
                <a:tc>
                  <a:txBody>
                    <a:bodyPr/>
                    <a:lstStyle/>
                    <a:p>
                      <a:r>
                        <a:rPr lang="en-US" sz="1700" dirty="0"/>
                        <a:t>5</a:t>
                      </a:r>
                    </a:p>
                  </a:txBody>
                  <a:tcPr/>
                </a:tc>
                <a:tc>
                  <a:txBody>
                    <a:bodyPr/>
                    <a:lstStyle/>
                    <a:p>
                      <a:r>
                        <a:rPr lang="en-US" sz="1700" dirty="0"/>
                        <a:t>51</a:t>
                      </a:r>
                    </a:p>
                  </a:txBody>
                  <a:tcPr/>
                </a:tc>
                <a:tc>
                  <a:txBody>
                    <a:bodyPr/>
                    <a:lstStyle/>
                    <a:p>
                      <a:r>
                        <a:rPr lang="en-US" sz="1700" dirty="0"/>
                        <a:t>33</a:t>
                      </a:r>
                    </a:p>
                  </a:txBody>
                  <a:tcPr/>
                </a:tc>
                <a:extLst>
                  <a:ext uri="{0D108BD9-81ED-4DB2-BD59-A6C34878D82A}">
                    <a16:rowId xmlns="" xmlns:a16="http://schemas.microsoft.com/office/drawing/2014/main" val="682433135"/>
                  </a:ext>
                </a:extLst>
              </a:tr>
              <a:tr h="930656">
                <a:tc>
                  <a:txBody>
                    <a:bodyPr/>
                    <a:lstStyle/>
                    <a:p>
                      <a:r>
                        <a:rPr lang="en-US" sz="1700" dirty="0"/>
                        <a:t>4</a:t>
                      </a:r>
                    </a:p>
                  </a:txBody>
                  <a:tcPr/>
                </a:tc>
                <a:tc>
                  <a:txBody>
                    <a:bodyPr/>
                    <a:lstStyle/>
                    <a:p>
                      <a:r>
                        <a:rPr lang="en-US" sz="1700" dirty="0"/>
                        <a:t>89</a:t>
                      </a:r>
                    </a:p>
                  </a:txBody>
                  <a:tcPr/>
                </a:tc>
                <a:tc>
                  <a:txBody>
                    <a:bodyPr/>
                    <a:lstStyle/>
                    <a:p>
                      <a:r>
                        <a:rPr lang="en-US" sz="1700" dirty="0"/>
                        <a:t>82</a:t>
                      </a:r>
                    </a:p>
                  </a:txBody>
                  <a:tcPr/>
                </a:tc>
                <a:tc>
                  <a:txBody>
                    <a:bodyPr/>
                    <a:lstStyle/>
                    <a:p>
                      <a:r>
                        <a:rPr lang="en-US" sz="1700" dirty="0"/>
                        <a:t>7</a:t>
                      </a:r>
                    </a:p>
                  </a:txBody>
                  <a:tcPr/>
                </a:tc>
                <a:tc>
                  <a:txBody>
                    <a:bodyPr/>
                    <a:lstStyle/>
                    <a:p>
                      <a:r>
                        <a:rPr lang="en-US" sz="1700" dirty="0"/>
                        <a:t>51</a:t>
                      </a:r>
                    </a:p>
                  </a:txBody>
                  <a:tcPr/>
                </a:tc>
                <a:tc>
                  <a:txBody>
                    <a:bodyPr/>
                    <a:lstStyle/>
                    <a:p>
                      <a:r>
                        <a:rPr lang="en-US" sz="1700" dirty="0"/>
                        <a:t>31</a:t>
                      </a:r>
                    </a:p>
                    <a:p>
                      <a:endParaRPr lang="en-US" sz="1700" dirty="0"/>
                    </a:p>
                  </a:txBody>
                  <a:tcPr/>
                </a:tc>
                <a:extLst>
                  <a:ext uri="{0D108BD9-81ED-4DB2-BD59-A6C34878D82A}">
                    <a16:rowId xmlns="" xmlns:a16="http://schemas.microsoft.com/office/drawing/2014/main" val="1139223644"/>
                  </a:ext>
                </a:extLst>
              </a:tr>
            </a:tbl>
          </a:graphicData>
        </a:graphic>
      </p:graphicFrame>
    </p:spTree>
    <p:extLst>
      <p:ext uri="{BB962C8B-B14F-4D97-AF65-F5344CB8AC3E}">
        <p14:creationId xmlns:p14="http://schemas.microsoft.com/office/powerpoint/2010/main" val="11044093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D80296-2D52-BC47-86C3-EE7AC4BD648C}"/>
              </a:ext>
            </a:extLst>
          </p:cNvPr>
          <p:cNvSpPr>
            <a:spLocks noGrp="1"/>
          </p:cNvSpPr>
          <p:nvPr>
            <p:ph type="title"/>
          </p:nvPr>
        </p:nvSpPr>
        <p:spPr/>
        <p:txBody>
          <a:bodyPr>
            <a:normAutofit/>
          </a:bodyPr>
          <a:lstStyle/>
          <a:p>
            <a:pPr algn="ctr"/>
            <a:r>
              <a:rPr lang="en-US" sz="5000" b="1" dirty="0"/>
              <a:t>Research </a:t>
            </a:r>
            <a:r>
              <a:rPr lang="en-US" sz="5000" b="1" dirty="0" smtClean="0"/>
              <a:t>results</a:t>
            </a:r>
            <a:endParaRPr lang="en-US" sz="5000" b="1" dirty="0"/>
          </a:p>
        </p:txBody>
      </p:sp>
      <p:sp>
        <p:nvSpPr>
          <p:cNvPr id="3" name="Content Placeholder 2">
            <a:extLst>
              <a:ext uri="{FF2B5EF4-FFF2-40B4-BE49-F238E27FC236}">
                <a16:creationId xmlns="" xmlns:a16="http://schemas.microsoft.com/office/drawing/2014/main" id="{AE5502FA-668F-1E41-9183-9A453E35CFE5}"/>
              </a:ext>
            </a:extLst>
          </p:cNvPr>
          <p:cNvSpPr>
            <a:spLocks noGrp="1"/>
          </p:cNvSpPr>
          <p:nvPr>
            <p:ph idx="1"/>
          </p:nvPr>
        </p:nvSpPr>
        <p:spPr/>
        <p:txBody>
          <a:bodyPr>
            <a:noAutofit/>
          </a:bodyPr>
          <a:lstStyle/>
          <a:p>
            <a:r>
              <a:rPr lang="en-US" sz="2400" dirty="0"/>
              <a:t>Soil moisture </a:t>
            </a:r>
            <a:r>
              <a:rPr lang="en-US" sz="2400" dirty="0" smtClean="0"/>
              <a:t>observations:</a:t>
            </a:r>
            <a:endParaRPr lang="en-US" sz="2400" dirty="0"/>
          </a:p>
          <a:p>
            <a:pPr marL="0" indent="0">
              <a:buNone/>
            </a:pPr>
            <a:r>
              <a:rPr lang="en-US" sz="2400" dirty="0"/>
              <a:t>We found that the difference between our measurements before heating and after varies scientifically which indicates that the water moisture is high in the site of </a:t>
            </a:r>
            <a:r>
              <a:rPr lang="en-US" sz="2400" dirty="0" smtClean="0"/>
              <a:t>investigation, </a:t>
            </a:r>
            <a:r>
              <a:rPr lang="en-US" sz="2400" dirty="0"/>
              <a:t>and according to our researches that’s the main reason that causes the cracks in buildings and the one of the reasons behind the high water humidity is that the soil is clayey which has materials and that absorb large amount of water and that leads to soil expansions and that causes landslides and rises that and that explains why cracks in the building were found.</a:t>
            </a:r>
          </a:p>
          <a:p>
            <a:pPr marL="0" indent="0">
              <a:buNone/>
            </a:pPr>
            <a:endParaRPr lang="en-US" sz="2400" dirty="0"/>
          </a:p>
          <a:p>
            <a:endParaRPr lang="en-US" sz="2400" dirty="0"/>
          </a:p>
        </p:txBody>
      </p:sp>
    </p:spTree>
    <p:extLst>
      <p:ext uri="{BB962C8B-B14F-4D97-AF65-F5344CB8AC3E}">
        <p14:creationId xmlns:p14="http://schemas.microsoft.com/office/powerpoint/2010/main" val="207862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dirty="0"/>
          </a:p>
        </p:txBody>
      </p:sp>
      <p:pic>
        <p:nvPicPr>
          <p:cNvPr id="1026" name="Picture 2" descr="C:\Users\CD\Desktop\44.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95400" y="1600200"/>
            <a:ext cx="7797452" cy="41343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05768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62000" y="2362200"/>
            <a:ext cx="8596668" cy="1320800"/>
          </a:xfrm>
        </p:spPr>
        <p:txBody>
          <a:bodyPr>
            <a:noAutofit/>
          </a:bodyPr>
          <a:lstStyle/>
          <a:p>
            <a:pPr algn="ctr"/>
            <a:r>
              <a:rPr lang="ar-JO" sz="2800" b="1" dirty="0" smtClean="0">
                <a:solidFill>
                  <a:srgbClr val="FF0000"/>
                </a:solidFill>
              </a:rPr>
              <a:t>شكر خاص للمهندس قاسم أبو كسّاب، ومجموعة من طلبة كلية الهندسة في جامعة العلوم والتكنولوجيا الأردنية، لما قدموه من مساعدة لإنجاز هذا البحث..</a:t>
            </a:r>
            <a:r>
              <a:rPr lang="ar-JO" sz="2800" dirty="0" smtClean="0"/>
              <a:t>.</a:t>
            </a:r>
            <a:endParaRPr lang="ar-JO" sz="2800" dirty="0"/>
          </a:p>
        </p:txBody>
      </p:sp>
      <p:sp>
        <p:nvSpPr>
          <p:cNvPr id="3" name="عنصر نائب للمحتوى 2"/>
          <p:cNvSpPr>
            <a:spLocks noGrp="1"/>
          </p:cNvSpPr>
          <p:nvPr>
            <p:ph idx="1"/>
          </p:nvPr>
        </p:nvSpPr>
        <p:spPr/>
        <p:txBody>
          <a:bodyPr>
            <a:normAutofit/>
          </a:bodyPr>
          <a:lstStyle/>
          <a:p>
            <a:endParaRPr lang="ar-JO" sz="5000" b="1" dirty="0">
              <a:solidFill>
                <a:schemeClr val="accent1"/>
              </a:solidFill>
              <a:latin typeface="+mj-lt"/>
              <a:ea typeface="+mj-ea"/>
              <a:cs typeface="+mj-cs"/>
            </a:endParaRPr>
          </a:p>
        </p:txBody>
      </p:sp>
    </p:spTree>
    <p:extLst>
      <p:ext uri="{BB962C8B-B14F-4D97-AF65-F5344CB8AC3E}">
        <p14:creationId xmlns:p14="http://schemas.microsoft.com/office/powerpoint/2010/main" val="670818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3D086C6-2A97-654C-9346-06DAEE524D43}"/>
              </a:ext>
            </a:extLst>
          </p:cNvPr>
          <p:cNvSpPr>
            <a:spLocks noGrp="1"/>
          </p:cNvSpPr>
          <p:nvPr>
            <p:ph type="ctrTitle"/>
          </p:nvPr>
        </p:nvSpPr>
        <p:spPr>
          <a:xfrm>
            <a:off x="1371600" y="1143000"/>
            <a:ext cx="7766936" cy="1646302"/>
          </a:xfrm>
        </p:spPr>
        <p:txBody>
          <a:bodyPr/>
          <a:lstStyle/>
          <a:p>
            <a:pPr algn="ctr"/>
            <a:r>
              <a:rPr lang="en-US" b="1" u="sng" dirty="0" smtClean="0"/>
              <a:t>SOIL</a:t>
            </a:r>
            <a:r>
              <a:rPr lang="en-US" dirty="0" smtClean="0"/>
              <a:t> </a:t>
            </a:r>
            <a:r>
              <a:rPr lang="en-US" dirty="0"/>
              <a:t>(</a:t>
            </a:r>
            <a:r>
              <a:rPr lang="en-US" b="1" u="sng" dirty="0" err="1"/>
              <a:t>Pedosphere</a:t>
            </a:r>
            <a:r>
              <a:rPr lang="en-US" b="1" u="sng" dirty="0"/>
              <a:t>) Investigations. </a:t>
            </a:r>
          </a:p>
        </p:txBody>
      </p:sp>
      <p:sp>
        <p:nvSpPr>
          <p:cNvPr id="3" name="Subtitle 2">
            <a:extLst>
              <a:ext uri="{FF2B5EF4-FFF2-40B4-BE49-F238E27FC236}">
                <a16:creationId xmlns="" xmlns:a16="http://schemas.microsoft.com/office/drawing/2014/main" id="{6E9CC7D9-80A2-DB4F-8065-F25C2B28740A}"/>
              </a:ext>
            </a:extLst>
          </p:cNvPr>
          <p:cNvSpPr>
            <a:spLocks noGrp="1"/>
          </p:cNvSpPr>
          <p:nvPr>
            <p:ph type="subTitle" idx="1"/>
          </p:nvPr>
        </p:nvSpPr>
        <p:spPr>
          <a:xfrm>
            <a:off x="1371600" y="3200400"/>
            <a:ext cx="7766936" cy="1096899"/>
          </a:xfrm>
        </p:spPr>
        <p:txBody>
          <a:bodyPr>
            <a:normAutofit fontScale="25000" lnSpcReduction="20000"/>
          </a:bodyPr>
          <a:lstStyle/>
          <a:p>
            <a:pPr algn="ctr"/>
            <a:r>
              <a:rPr lang="en-US" sz="8400" b="1" dirty="0" smtClean="0">
                <a:solidFill>
                  <a:srgbClr val="FF0000"/>
                </a:solidFill>
              </a:rPr>
              <a:t>Students: </a:t>
            </a:r>
            <a:r>
              <a:rPr lang="en-US" sz="8400" b="1" dirty="0">
                <a:solidFill>
                  <a:srgbClr val="FF0000"/>
                </a:solidFill>
              </a:rPr>
              <a:t>Rama Bani </a:t>
            </a:r>
            <a:r>
              <a:rPr lang="en-US" sz="8400" b="1" dirty="0" err="1">
                <a:solidFill>
                  <a:srgbClr val="FF0000"/>
                </a:solidFill>
              </a:rPr>
              <a:t>Yassin</a:t>
            </a:r>
            <a:r>
              <a:rPr lang="en-US" sz="8400" b="1" dirty="0">
                <a:solidFill>
                  <a:srgbClr val="FF0000"/>
                </a:solidFill>
              </a:rPr>
              <a:t>, Heba </a:t>
            </a:r>
            <a:r>
              <a:rPr lang="en-US" sz="8400" b="1" dirty="0" err="1">
                <a:solidFill>
                  <a:srgbClr val="FF0000"/>
                </a:solidFill>
              </a:rPr>
              <a:t>Altaweel</a:t>
            </a:r>
            <a:r>
              <a:rPr lang="en-US" sz="8400" b="1" dirty="0">
                <a:solidFill>
                  <a:srgbClr val="FF0000"/>
                </a:solidFill>
              </a:rPr>
              <a:t>, Sarah </a:t>
            </a:r>
            <a:r>
              <a:rPr lang="en-US" sz="8400" b="1" dirty="0" err="1" smtClean="0">
                <a:solidFill>
                  <a:srgbClr val="FF0000"/>
                </a:solidFill>
              </a:rPr>
              <a:t>Hamadneh</a:t>
            </a:r>
            <a:r>
              <a:rPr lang="en-US" sz="8400" b="1" dirty="0" smtClean="0">
                <a:solidFill>
                  <a:srgbClr val="FF0000"/>
                </a:solidFill>
              </a:rPr>
              <a:t>, </a:t>
            </a:r>
            <a:r>
              <a:rPr lang="en-US" sz="8400" b="1" dirty="0" err="1" smtClean="0">
                <a:solidFill>
                  <a:srgbClr val="FF0000"/>
                </a:solidFill>
              </a:rPr>
              <a:t>Ameera</a:t>
            </a:r>
            <a:r>
              <a:rPr lang="en-US" sz="8400" b="1" dirty="0" smtClean="0">
                <a:solidFill>
                  <a:srgbClr val="FF0000"/>
                </a:solidFill>
              </a:rPr>
              <a:t> </a:t>
            </a:r>
            <a:r>
              <a:rPr lang="en-US" sz="8400" b="1" dirty="0" err="1" smtClean="0">
                <a:solidFill>
                  <a:srgbClr val="FF0000"/>
                </a:solidFill>
              </a:rPr>
              <a:t>Alghawi</a:t>
            </a:r>
            <a:r>
              <a:rPr lang="en-US" sz="8400" b="1" dirty="0" smtClean="0">
                <a:solidFill>
                  <a:srgbClr val="FF0000"/>
                </a:solidFill>
              </a:rPr>
              <a:t>, Nada </a:t>
            </a:r>
            <a:r>
              <a:rPr lang="en-US" sz="8400" b="1" dirty="0" err="1" smtClean="0">
                <a:solidFill>
                  <a:srgbClr val="FF0000"/>
                </a:solidFill>
              </a:rPr>
              <a:t>Altaweel</a:t>
            </a:r>
            <a:r>
              <a:rPr lang="en-US" sz="8400" b="1" dirty="0">
                <a:solidFill>
                  <a:srgbClr val="FF0000"/>
                </a:solidFill>
              </a:rPr>
              <a:t>.</a:t>
            </a:r>
          </a:p>
          <a:p>
            <a:pPr algn="ctr"/>
            <a:endParaRPr lang="en-US" sz="8400" b="1" dirty="0" smtClean="0">
              <a:solidFill>
                <a:srgbClr val="FF0000"/>
              </a:solidFill>
            </a:endParaRPr>
          </a:p>
          <a:p>
            <a:pPr algn="ctr"/>
            <a:r>
              <a:rPr lang="en-US" sz="8400" b="1" dirty="0" smtClean="0">
                <a:solidFill>
                  <a:srgbClr val="FF0000"/>
                </a:solidFill>
                <a:latin typeface="Arial Unicode MS" pitchFamily="34" charset="-128"/>
                <a:ea typeface="Arial Unicode MS" pitchFamily="34" charset="-128"/>
                <a:cs typeface="Arial Unicode MS" pitchFamily="34" charset="-128"/>
              </a:rPr>
              <a:t>Teacher : WEJDAN  MELHEM </a:t>
            </a:r>
            <a:endParaRPr lang="en-US" sz="8400" b="1" dirty="0">
              <a:solidFill>
                <a:srgbClr val="FF0000"/>
              </a:solidFill>
              <a:latin typeface="Arial Unicode MS" pitchFamily="34" charset="-128"/>
              <a:ea typeface="Arial Unicode MS" pitchFamily="34" charset="-128"/>
              <a:cs typeface="Arial Unicode MS" pitchFamily="34" charset="-128"/>
            </a:endParaRPr>
          </a:p>
          <a:p>
            <a:pPr algn="ctr"/>
            <a:endParaRPr lang="en-US" sz="8400" b="1" dirty="0" smtClean="0">
              <a:solidFill>
                <a:srgbClr val="FF0000"/>
              </a:solidFill>
              <a:latin typeface="Arial Unicode MS" pitchFamily="34" charset="-128"/>
              <a:ea typeface="Arial Unicode MS" pitchFamily="34" charset="-128"/>
              <a:cs typeface="Arial Unicode MS" pitchFamily="34" charset="-128"/>
            </a:endParaRPr>
          </a:p>
          <a:p>
            <a:pPr algn="ctr"/>
            <a:r>
              <a:rPr lang="en-US" sz="9600" b="1" dirty="0" smtClean="0">
                <a:solidFill>
                  <a:srgbClr val="FF0000"/>
                </a:solidFill>
              </a:rPr>
              <a:t>School:</a:t>
            </a:r>
            <a:br>
              <a:rPr lang="en-US" sz="9600" b="1" dirty="0" smtClean="0">
                <a:solidFill>
                  <a:srgbClr val="FF0000"/>
                </a:solidFill>
              </a:rPr>
            </a:br>
            <a:r>
              <a:rPr lang="en-US" sz="9600" b="1" dirty="0" smtClean="0">
                <a:solidFill>
                  <a:srgbClr val="FF0000"/>
                </a:solidFill>
              </a:rPr>
              <a:t> </a:t>
            </a:r>
            <a:r>
              <a:rPr lang="en-US" sz="9600" b="1" dirty="0">
                <a:solidFill>
                  <a:srgbClr val="FF0000"/>
                </a:solidFill>
              </a:rPr>
              <a:t>King Abdullah the second school for </a:t>
            </a:r>
            <a:r>
              <a:rPr lang="en-US" sz="9600" b="1" dirty="0" smtClean="0">
                <a:solidFill>
                  <a:srgbClr val="FF0000"/>
                </a:solidFill>
              </a:rPr>
              <a:t>excellence - IRBID</a:t>
            </a:r>
            <a:r>
              <a:rPr lang="en-US" sz="2400" b="1" dirty="0" smtClean="0">
                <a:solidFill>
                  <a:srgbClr val="FF0000"/>
                </a:solidFill>
              </a:rPr>
              <a:t> </a:t>
            </a:r>
            <a:endParaRPr lang="en-US" sz="2400" b="1" dirty="0">
              <a:solidFill>
                <a:srgbClr val="FF0000"/>
              </a:solidFill>
            </a:endParaRPr>
          </a:p>
        </p:txBody>
      </p:sp>
    </p:spTree>
    <p:extLst>
      <p:ext uri="{BB962C8B-B14F-4D97-AF65-F5344CB8AC3E}">
        <p14:creationId xmlns:p14="http://schemas.microsoft.com/office/powerpoint/2010/main" val="843583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23AA48B-713E-4F40-A045-0FEC0E111008}"/>
              </a:ext>
            </a:extLst>
          </p:cNvPr>
          <p:cNvSpPr>
            <a:spLocks noGrp="1"/>
          </p:cNvSpPr>
          <p:nvPr>
            <p:ph type="title"/>
          </p:nvPr>
        </p:nvSpPr>
        <p:spPr>
          <a:xfrm>
            <a:off x="677334" y="609600"/>
            <a:ext cx="8596668" cy="1320800"/>
          </a:xfrm>
        </p:spPr>
        <p:txBody>
          <a:bodyPr>
            <a:normAutofit/>
          </a:bodyPr>
          <a:lstStyle/>
          <a:p>
            <a:r>
              <a:rPr lang="en-US" sz="5000" b="1" dirty="0"/>
              <a:t>Research Questions : </a:t>
            </a:r>
          </a:p>
        </p:txBody>
      </p:sp>
      <p:sp>
        <p:nvSpPr>
          <p:cNvPr id="3" name="Content Placeholder 2">
            <a:extLst>
              <a:ext uri="{FF2B5EF4-FFF2-40B4-BE49-F238E27FC236}">
                <a16:creationId xmlns="" xmlns:a16="http://schemas.microsoft.com/office/drawing/2014/main" id="{AF113267-4642-204D-82A3-2681B8C8D547}"/>
              </a:ext>
            </a:extLst>
          </p:cNvPr>
          <p:cNvSpPr>
            <a:spLocks noGrp="1"/>
          </p:cNvSpPr>
          <p:nvPr>
            <p:ph idx="1"/>
          </p:nvPr>
        </p:nvSpPr>
        <p:spPr>
          <a:xfrm>
            <a:off x="677334" y="1930400"/>
            <a:ext cx="8596668" cy="3880773"/>
          </a:xfrm>
        </p:spPr>
        <p:txBody>
          <a:bodyPr>
            <a:normAutofit fontScale="85000" lnSpcReduction="10000"/>
          </a:bodyPr>
          <a:lstStyle/>
          <a:p>
            <a:r>
              <a:rPr lang="en-US" sz="3200" dirty="0"/>
              <a:t> What are the soils’ characteristics (such as the soil’s moisture, soil’s pH, the amount of roots and rocks, soil’s structure and soil’s consistence) roles in causing cracks in buildings’ walls, ceilings and floors</a:t>
            </a:r>
            <a:r>
              <a:rPr lang="en-US" dirty="0"/>
              <a:t> ? </a:t>
            </a:r>
          </a:p>
          <a:p>
            <a:endParaRPr lang="en-US" dirty="0"/>
          </a:p>
          <a:p>
            <a:endParaRPr lang="en-US" sz="3300" dirty="0"/>
          </a:p>
          <a:p>
            <a:r>
              <a:rPr lang="en-US" sz="3300" dirty="0"/>
              <a:t>What factors should be studied to indicate wether the land is suitable to build on or not ? </a:t>
            </a:r>
          </a:p>
          <a:p>
            <a:endParaRPr lang="en-US" dirty="0"/>
          </a:p>
        </p:txBody>
      </p:sp>
    </p:spTree>
    <p:extLst>
      <p:ext uri="{BB962C8B-B14F-4D97-AF65-F5344CB8AC3E}">
        <p14:creationId xmlns:p14="http://schemas.microsoft.com/office/powerpoint/2010/main" val="239542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5F68B7-7150-4A4A-B118-48B85C58E27A}"/>
              </a:ext>
            </a:extLst>
          </p:cNvPr>
          <p:cNvSpPr>
            <a:spLocks noGrp="1"/>
          </p:cNvSpPr>
          <p:nvPr>
            <p:ph type="title"/>
          </p:nvPr>
        </p:nvSpPr>
        <p:spPr/>
        <p:txBody>
          <a:bodyPr>
            <a:normAutofit/>
          </a:bodyPr>
          <a:lstStyle/>
          <a:p>
            <a:r>
              <a:rPr lang="en-US" sz="5000" b="1" dirty="0"/>
              <a:t>Terms :</a:t>
            </a:r>
          </a:p>
        </p:txBody>
      </p:sp>
      <p:sp>
        <p:nvSpPr>
          <p:cNvPr id="3" name="Content Placeholder 2">
            <a:extLst>
              <a:ext uri="{FF2B5EF4-FFF2-40B4-BE49-F238E27FC236}">
                <a16:creationId xmlns="" xmlns:a16="http://schemas.microsoft.com/office/drawing/2014/main" id="{D79030DB-A619-9540-9488-A4D505C9BE50}"/>
              </a:ext>
            </a:extLst>
          </p:cNvPr>
          <p:cNvSpPr>
            <a:spLocks noGrp="1"/>
          </p:cNvSpPr>
          <p:nvPr>
            <p:ph idx="1"/>
          </p:nvPr>
        </p:nvSpPr>
        <p:spPr/>
        <p:txBody>
          <a:bodyPr>
            <a:noAutofit/>
          </a:bodyPr>
          <a:lstStyle/>
          <a:p>
            <a:r>
              <a:rPr lang="en-US" sz="4100" dirty="0"/>
              <a:t>Soil moisture </a:t>
            </a:r>
          </a:p>
          <a:p>
            <a:r>
              <a:rPr lang="en-US" sz="4100" dirty="0"/>
              <a:t>SMAP</a:t>
            </a:r>
          </a:p>
          <a:p>
            <a:r>
              <a:rPr lang="en-US" sz="4100" dirty="0"/>
              <a:t>pH </a:t>
            </a:r>
          </a:p>
          <a:p>
            <a:r>
              <a:rPr lang="en-US" sz="4100" dirty="0"/>
              <a:t>Soil structure </a:t>
            </a:r>
          </a:p>
          <a:p>
            <a:r>
              <a:rPr lang="en-US" sz="4100" dirty="0"/>
              <a:t>Soil consistence </a:t>
            </a:r>
          </a:p>
          <a:p>
            <a:endParaRPr lang="en-US" sz="4100" dirty="0"/>
          </a:p>
        </p:txBody>
      </p:sp>
    </p:spTree>
    <p:extLst>
      <p:ext uri="{BB962C8B-B14F-4D97-AF65-F5344CB8AC3E}">
        <p14:creationId xmlns:p14="http://schemas.microsoft.com/office/powerpoint/2010/main" val="13139177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BCA275C-52C1-5942-A2B9-0DD0C898ECEA}"/>
              </a:ext>
            </a:extLst>
          </p:cNvPr>
          <p:cNvSpPr>
            <a:spLocks noGrp="1"/>
          </p:cNvSpPr>
          <p:nvPr>
            <p:ph type="title"/>
          </p:nvPr>
        </p:nvSpPr>
        <p:spPr/>
        <p:txBody>
          <a:bodyPr>
            <a:normAutofit/>
          </a:bodyPr>
          <a:lstStyle/>
          <a:p>
            <a:r>
              <a:rPr lang="en-US" sz="5100" b="1" dirty="0"/>
              <a:t>Introduction :</a:t>
            </a:r>
          </a:p>
        </p:txBody>
      </p:sp>
      <p:sp>
        <p:nvSpPr>
          <p:cNvPr id="3" name="Content Placeholder 2">
            <a:extLst>
              <a:ext uri="{FF2B5EF4-FFF2-40B4-BE49-F238E27FC236}">
                <a16:creationId xmlns="" xmlns:a16="http://schemas.microsoft.com/office/drawing/2014/main" id="{BBCC1881-3266-8047-990B-F2068D0AB171}"/>
              </a:ext>
            </a:extLst>
          </p:cNvPr>
          <p:cNvSpPr>
            <a:spLocks noGrp="1"/>
          </p:cNvSpPr>
          <p:nvPr>
            <p:ph idx="1"/>
          </p:nvPr>
        </p:nvSpPr>
        <p:spPr>
          <a:xfrm>
            <a:off x="677334" y="1930400"/>
            <a:ext cx="8596668" cy="4037070"/>
          </a:xfrm>
        </p:spPr>
        <p:txBody>
          <a:bodyPr>
            <a:noAutofit/>
          </a:bodyPr>
          <a:lstStyle/>
          <a:p>
            <a:r>
              <a:rPr lang="en-US" sz="2300" dirty="0"/>
              <a:t>Our main priority was to identify why do the buildings start to crack after several years of existing and the need to diagnose the reasons behind the cracks and how effective it is to study the soils’ nature before building in order to have safe buildings that can remain constant for several years, so we began our researches contacting some engineers that insured us that the soils’ nature plays a big role in the wellbeing of the buildings and informed us of the main characteristics that matters, and depending on the soil protocols we had studied from the GLOBE website we gathered information from a specific site that had buildings with cracks and investigated wether the soil was the problem there or not.</a:t>
            </a:r>
          </a:p>
          <a:p>
            <a:endParaRPr lang="en-US" sz="2300" dirty="0"/>
          </a:p>
          <a:p>
            <a:endParaRPr lang="en-US" sz="2300" dirty="0"/>
          </a:p>
        </p:txBody>
      </p:sp>
    </p:spTree>
    <p:extLst>
      <p:ext uri="{BB962C8B-B14F-4D97-AF65-F5344CB8AC3E}">
        <p14:creationId xmlns:p14="http://schemas.microsoft.com/office/powerpoint/2010/main" val="1998436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184B215-27FA-2A4A-8D44-4846A96909BD}"/>
              </a:ext>
            </a:extLst>
          </p:cNvPr>
          <p:cNvSpPr>
            <a:spLocks noGrp="1"/>
          </p:cNvSpPr>
          <p:nvPr>
            <p:ph type="title"/>
          </p:nvPr>
        </p:nvSpPr>
        <p:spPr/>
        <p:txBody>
          <a:bodyPr/>
          <a:lstStyle/>
          <a:p>
            <a:r>
              <a:rPr lang="en-US" sz="5000" b="1" dirty="0"/>
              <a:t>Investigation plan</a:t>
            </a:r>
            <a:r>
              <a:rPr lang="en-US" dirty="0"/>
              <a:t> :</a:t>
            </a:r>
          </a:p>
        </p:txBody>
      </p:sp>
      <p:sp>
        <p:nvSpPr>
          <p:cNvPr id="3" name="Content Placeholder 2">
            <a:extLst>
              <a:ext uri="{FF2B5EF4-FFF2-40B4-BE49-F238E27FC236}">
                <a16:creationId xmlns="" xmlns:a16="http://schemas.microsoft.com/office/drawing/2014/main" id="{2B7A0A7F-4E79-C442-937A-93F94FE27FF8}"/>
              </a:ext>
            </a:extLst>
          </p:cNvPr>
          <p:cNvSpPr>
            <a:spLocks noGrp="1"/>
          </p:cNvSpPr>
          <p:nvPr>
            <p:ph idx="1"/>
          </p:nvPr>
        </p:nvSpPr>
        <p:spPr>
          <a:xfrm>
            <a:off x="677334" y="1930400"/>
            <a:ext cx="8596668" cy="3880773"/>
          </a:xfrm>
        </p:spPr>
        <p:txBody>
          <a:bodyPr>
            <a:normAutofit fontScale="92500"/>
          </a:bodyPr>
          <a:lstStyle/>
          <a:p>
            <a:r>
              <a:rPr lang="en-US" sz="3400" dirty="0"/>
              <a:t>We brought samples from different locations around the site we’re working on.</a:t>
            </a:r>
          </a:p>
          <a:p>
            <a:r>
              <a:rPr lang="en-US" sz="3400" dirty="0"/>
              <a:t>We observed the soil’s structure and consistence while gathering the samples</a:t>
            </a:r>
          </a:p>
          <a:p>
            <a:r>
              <a:rPr lang="en-US" sz="3400" dirty="0"/>
              <a:t>We determined the geographical location of the building we took the samples from or nearby it.</a:t>
            </a:r>
          </a:p>
          <a:p>
            <a:endParaRPr lang="en-US" sz="3400" dirty="0"/>
          </a:p>
        </p:txBody>
      </p:sp>
    </p:spTree>
    <p:extLst>
      <p:ext uri="{BB962C8B-B14F-4D97-AF65-F5344CB8AC3E}">
        <p14:creationId xmlns:p14="http://schemas.microsoft.com/office/powerpoint/2010/main" val="3120961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0F80A7-AB9D-684A-B077-CD13C08ACCD1}"/>
              </a:ext>
            </a:extLst>
          </p:cNvPr>
          <p:cNvSpPr>
            <a:spLocks noGrp="1"/>
          </p:cNvSpPr>
          <p:nvPr>
            <p:ph type="title"/>
          </p:nvPr>
        </p:nvSpPr>
        <p:spPr/>
        <p:txBody>
          <a:bodyPr>
            <a:noAutofit/>
          </a:bodyPr>
          <a:lstStyle/>
          <a:p>
            <a:r>
              <a:rPr lang="en-US" sz="5000" b="1" dirty="0"/>
              <a:t>Investigation plan</a:t>
            </a:r>
            <a:r>
              <a:rPr lang="en-US" sz="5000" dirty="0"/>
              <a:t> :</a:t>
            </a:r>
            <a:br>
              <a:rPr lang="en-US" sz="5000" dirty="0"/>
            </a:br>
            <a:endParaRPr lang="en-US" sz="5000" dirty="0"/>
          </a:p>
        </p:txBody>
      </p:sp>
      <p:sp>
        <p:nvSpPr>
          <p:cNvPr id="3" name="Content Placeholder 2">
            <a:extLst>
              <a:ext uri="{FF2B5EF4-FFF2-40B4-BE49-F238E27FC236}">
                <a16:creationId xmlns="" xmlns:a16="http://schemas.microsoft.com/office/drawing/2014/main" id="{E8E0AB20-F07C-0A48-B4FC-8C2B1E3781BC}"/>
              </a:ext>
            </a:extLst>
          </p:cNvPr>
          <p:cNvSpPr>
            <a:spLocks noGrp="1"/>
          </p:cNvSpPr>
          <p:nvPr>
            <p:ph idx="1"/>
          </p:nvPr>
        </p:nvSpPr>
        <p:spPr/>
        <p:txBody>
          <a:bodyPr>
            <a:normAutofit lnSpcReduction="10000"/>
          </a:bodyPr>
          <a:lstStyle/>
          <a:p>
            <a:r>
              <a:rPr lang="en-US" sz="2900" b="1" u="sng" dirty="0"/>
              <a:t>Laboratory work :</a:t>
            </a:r>
          </a:p>
          <a:p>
            <a:r>
              <a:rPr lang="en-US" sz="2900" dirty="0"/>
              <a:t>We observed the amount of rocks and roots that the soil contained. </a:t>
            </a:r>
          </a:p>
          <a:p>
            <a:r>
              <a:rPr lang="en-US" sz="2900" dirty="0"/>
              <a:t>We cleared the soil samples from all impurities such as rocks and roots.</a:t>
            </a:r>
          </a:p>
          <a:p>
            <a:r>
              <a:rPr lang="en-US" sz="2900" dirty="0"/>
              <a:t>We used vinegar and sprayed it on parts of our samples and observed the formation of bubbles to figure if the soil had </a:t>
            </a:r>
            <a:r>
              <a:rPr lang="en-US" sz="2900" dirty="0" err="1"/>
              <a:t>carbonites</a:t>
            </a:r>
            <a:r>
              <a:rPr lang="en-US" sz="2900" dirty="0"/>
              <a:t>.   </a:t>
            </a:r>
          </a:p>
        </p:txBody>
      </p:sp>
    </p:spTree>
    <p:extLst>
      <p:ext uri="{BB962C8B-B14F-4D97-AF65-F5344CB8AC3E}">
        <p14:creationId xmlns:p14="http://schemas.microsoft.com/office/powerpoint/2010/main" val="2682266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3616583-44F0-4648-813A-9916D447957F}"/>
              </a:ext>
            </a:extLst>
          </p:cNvPr>
          <p:cNvSpPr>
            <a:spLocks noGrp="1"/>
          </p:cNvSpPr>
          <p:nvPr>
            <p:ph type="title"/>
          </p:nvPr>
        </p:nvSpPr>
        <p:spPr>
          <a:xfrm>
            <a:off x="797469" y="469867"/>
            <a:ext cx="8596668" cy="1320800"/>
          </a:xfrm>
        </p:spPr>
        <p:txBody>
          <a:bodyPr>
            <a:normAutofit/>
          </a:bodyPr>
          <a:lstStyle/>
          <a:p>
            <a:r>
              <a:rPr lang="en-US" sz="5000" b="1" dirty="0"/>
              <a:t>Investigation plan</a:t>
            </a:r>
            <a:r>
              <a:rPr lang="en-US" sz="5000" dirty="0"/>
              <a:t> :</a:t>
            </a:r>
          </a:p>
        </p:txBody>
      </p:sp>
      <p:sp>
        <p:nvSpPr>
          <p:cNvPr id="3" name="Content Placeholder 2">
            <a:extLst>
              <a:ext uri="{FF2B5EF4-FFF2-40B4-BE49-F238E27FC236}">
                <a16:creationId xmlns="" xmlns:a16="http://schemas.microsoft.com/office/drawing/2014/main" id="{D2622A78-BF47-B247-8D87-B4B0E6B33A35}"/>
              </a:ext>
            </a:extLst>
          </p:cNvPr>
          <p:cNvSpPr>
            <a:spLocks noGrp="1"/>
          </p:cNvSpPr>
          <p:nvPr>
            <p:ph idx="1"/>
          </p:nvPr>
        </p:nvSpPr>
        <p:spPr>
          <a:xfrm>
            <a:off x="797469" y="1130267"/>
            <a:ext cx="8596668" cy="4406933"/>
          </a:xfrm>
        </p:spPr>
        <p:txBody>
          <a:bodyPr>
            <a:noAutofit/>
          </a:bodyPr>
          <a:lstStyle/>
          <a:p>
            <a:endParaRPr lang="en-US" sz="2100" dirty="0"/>
          </a:p>
          <a:p>
            <a:r>
              <a:rPr lang="en-US" sz="2600" b="1" u="sng" dirty="0"/>
              <a:t>Soil Moisture Data Sheet – SMAP Block Pattern</a:t>
            </a:r>
          </a:p>
          <a:p>
            <a:pPr marL="0" indent="0">
              <a:buNone/>
            </a:pPr>
            <a:r>
              <a:rPr lang="en-US" sz="2100" dirty="0"/>
              <a:t>1- We cleared the samples from all impurities such as roots and rocks. </a:t>
            </a:r>
          </a:p>
          <a:p>
            <a:pPr marL="0" indent="0">
              <a:buNone/>
            </a:pPr>
            <a:r>
              <a:rPr lang="en-US" sz="2100" dirty="0"/>
              <a:t>2- We measured the weight of four containers and divided our samples equally in the containers.</a:t>
            </a:r>
          </a:p>
          <a:p>
            <a:pPr marL="0" indent="0">
              <a:buNone/>
            </a:pPr>
            <a:r>
              <a:rPr lang="en-US" sz="2100" dirty="0"/>
              <a:t>3- We measured the weight of our samples that are in containers before heating and we recorded the results.</a:t>
            </a:r>
          </a:p>
          <a:p>
            <a:pPr marL="0" indent="0">
              <a:buNone/>
            </a:pPr>
            <a:r>
              <a:rPr lang="en-US" sz="2100" dirty="0"/>
              <a:t>4- We heated our samples sequentially for 15 minutes each. </a:t>
            </a:r>
          </a:p>
          <a:p>
            <a:pPr marL="0" indent="0">
              <a:buNone/>
            </a:pPr>
            <a:r>
              <a:rPr lang="en-US" sz="2100" dirty="0"/>
              <a:t>5- We weighed the samples after the heating and recorded the results. </a:t>
            </a:r>
          </a:p>
          <a:p>
            <a:pPr marL="0" indent="0">
              <a:buNone/>
            </a:pPr>
            <a:r>
              <a:rPr lang="en-US" sz="2100" dirty="0"/>
              <a:t>6- We calculated the difference between our records before and after heating to indicate the water weight which shows the rate of soil’s moisture. </a:t>
            </a:r>
          </a:p>
          <a:p>
            <a:pPr marL="0" indent="0">
              <a:buNone/>
            </a:pPr>
            <a:endParaRPr lang="en-US" sz="2100" dirty="0"/>
          </a:p>
        </p:txBody>
      </p:sp>
    </p:spTree>
    <p:extLst>
      <p:ext uri="{BB962C8B-B14F-4D97-AF65-F5344CB8AC3E}">
        <p14:creationId xmlns:p14="http://schemas.microsoft.com/office/powerpoint/2010/main" val="139528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B74F8EC-E0F9-D749-863C-D9A19752A626}"/>
              </a:ext>
            </a:extLst>
          </p:cNvPr>
          <p:cNvSpPr>
            <a:spLocks noGrp="1"/>
          </p:cNvSpPr>
          <p:nvPr>
            <p:ph type="title"/>
          </p:nvPr>
        </p:nvSpPr>
        <p:spPr/>
        <p:txBody>
          <a:bodyPr>
            <a:normAutofit/>
          </a:bodyPr>
          <a:lstStyle/>
          <a:p>
            <a:r>
              <a:rPr lang="en-US" sz="5000" b="1" dirty="0"/>
              <a:t>Investigation plan</a:t>
            </a:r>
            <a:r>
              <a:rPr lang="en-US" sz="5000" dirty="0"/>
              <a:t> :</a:t>
            </a:r>
          </a:p>
        </p:txBody>
      </p:sp>
      <p:sp>
        <p:nvSpPr>
          <p:cNvPr id="3" name="Content Placeholder 2">
            <a:extLst>
              <a:ext uri="{FF2B5EF4-FFF2-40B4-BE49-F238E27FC236}">
                <a16:creationId xmlns="" xmlns:a16="http://schemas.microsoft.com/office/drawing/2014/main" id="{8C5C39DE-433D-5541-92A5-1BC826B30C93}"/>
              </a:ext>
            </a:extLst>
          </p:cNvPr>
          <p:cNvSpPr>
            <a:spLocks noGrp="1"/>
          </p:cNvSpPr>
          <p:nvPr>
            <p:ph idx="1"/>
          </p:nvPr>
        </p:nvSpPr>
        <p:spPr>
          <a:xfrm>
            <a:off x="961081" y="1930400"/>
            <a:ext cx="8596668" cy="4927600"/>
          </a:xfrm>
        </p:spPr>
        <p:txBody>
          <a:bodyPr>
            <a:normAutofit fontScale="25000" lnSpcReduction="20000"/>
          </a:bodyPr>
          <a:lstStyle/>
          <a:p>
            <a:r>
              <a:rPr lang="en-US" sz="13200" b="1" u="sng" dirty="0"/>
              <a:t>Soil pH Data Sheet.</a:t>
            </a:r>
          </a:p>
          <a:p>
            <a:pPr marL="0" indent="0">
              <a:buNone/>
            </a:pPr>
            <a:r>
              <a:rPr lang="en-US" sz="13200" dirty="0"/>
              <a:t>1- We measured the pH of 3 Buffer solutions (pH = 4,7,10) to make sure that the pH meter is working correctly.</a:t>
            </a:r>
          </a:p>
          <a:p>
            <a:pPr marL="0" indent="0">
              <a:buNone/>
            </a:pPr>
            <a:r>
              <a:rPr lang="en-US" sz="13200" dirty="0"/>
              <a:t>2- We measured the pH of the water.</a:t>
            </a:r>
          </a:p>
          <a:p>
            <a:pPr marL="0" indent="0">
              <a:buNone/>
            </a:pPr>
            <a:r>
              <a:rPr lang="en-US" sz="13200" dirty="0"/>
              <a:t>3- We mixed the water with the first sample and measured the pH we repeated the measurements 3 times every 3 minutes for the same sample, we did the same for to more samples and wrote the results</a:t>
            </a:r>
            <a:r>
              <a:rPr lang="en-US" sz="3000" dirty="0"/>
              <a:t>. </a:t>
            </a:r>
          </a:p>
          <a:p>
            <a:pPr marL="0" indent="0">
              <a:buNone/>
            </a:pPr>
            <a:endParaRPr lang="en-US" sz="3000" dirty="0"/>
          </a:p>
        </p:txBody>
      </p:sp>
    </p:spTree>
    <p:extLst>
      <p:ext uri="{BB962C8B-B14F-4D97-AF65-F5344CB8AC3E}">
        <p14:creationId xmlns:p14="http://schemas.microsoft.com/office/powerpoint/2010/main" val="2265129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18</TotalTime>
  <Words>759</Words>
  <Application>Microsoft Office PowerPoint</Application>
  <PresentationFormat>مخصص</PresentationFormat>
  <Paragraphs>87</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Facet</vt:lpstr>
      <vt:lpstr>مدرسة الملك عبد الله الثاني للتمّيز – إربد 2023</vt:lpstr>
      <vt:lpstr>SOIL (Pedosphere) Investigations. </vt:lpstr>
      <vt:lpstr>Research Questions : </vt:lpstr>
      <vt:lpstr>Terms :</vt:lpstr>
      <vt:lpstr>Introduction :</vt:lpstr>
      <vt:lpstr>Investigation plan :</vt:lpstr>
      <vt:lpstr>Investigation plan : </vt:lpstr>
      <vt:lpstr>Investigation plan :</vt:lpstr>
      <vt:lpstr>Investigation plan :</vt:lpstr>
      <vt:lpstr>Variables : </vt:lpstr>
      <vt:lpstr>Research results : </vt:lpstr>
      <vt:lpstr>Research results</vt:lpstr>
      <vt:lpstr>عرض تقديمي في PowerPoint</vt:lpstr>
      <vt:lpstr>شكر خاص للمهندس قاسم أبو كسّاب، ومجموعة من طلبة كلية الهندسة في جامعة العلوم والتكنولوجيا الأردنية، لما قدموه من مساعدة لإنجاز هذا البحث...</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Soil (Pedosphere) Investigations.</dc:title>
  <dc:creator>Microsoft Office User</dc:creator>
  <cp:lastModifiedBy>CD</cp:lastModifiedBy>
  <cp:revision>16</cp:revision>
  <dcterms:created xsi:type="dcterms:W3CDTF">2019-04-15T19:17:02Z</dcterms:created>
  <dcterms:modified xsi:type="dcterms:W3CDTF">2023-03-14T01:20:16Z</dcterms:modified>
</cp:coreProperties>
</file>