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6" r:id="rId2"/>
    <p:sldId id="257" r:id="rId3"/>
    <p:sldId id="275" r:id="rId4"/>
    <p:sldId id="371" r:id="rId5"/>
    <p:sldId id="258" r:id="rId6"/>
    <p:sldId id="373" r:id="rId7"/>
    <p:sldId id="293" r:id="rId8"/>
    <p:sldId id="363" r:id="rId9"/>
    <p:sldId id="369" r:id="rId10"/>
    <p:sldId id="364" r:id="rId11"/>
    <p:sldId id="366" r:id="rId12"/>
    <p:sldId id="367" r:id="rId13"/>
    <p:sldId id="345" r:id="rId14"/>
    <p:sldId id="357" r:id="rId15"/>
    <p:sldId id="356" r:id="rId16"/>
    <p:sldId id="347" r:id="rId17"/>
    <p:sldId id="318" r:id="rId18"/>
    <p:sldId id="319" r:id="rId19"/>
    <p:sldId id="278" r:id="rId20"/>
    <p:sldId id="362" r:id="rId21"/>
    <p:sldId id="335" r:id="rId22"/>
    <p:sldId id="261" r:id="rId23"/>
    <p:sldId id="368" r:id="rId24"/>
    <p:sldId id="279" r:id="rId25"/>
    <p:sldId id="280" r:id="rId26"/>
    <p:sldId id="372" r:id="rId27"/>
    <p:sldId id="331" r:id="rId28"/>
    <p:sldId id="329" r:id="rId29"/>
    <p:sldId id="352" r:id="rId30"/>
    <p:sldId id="323" r:id="rId31"/>
    <p:sldId id="375" r:id="rId32"/>
    <p:sldId id="324" r:id="rId33"/>
    <p:sldId id="289" r:id="rId34"/>
    <p:sldId id="259" r:id="rId35"/>
    <p:sldId id="265" r:id="rId36"/>
    <p:sldId id="285" r:id="rId37"/>
    <p:sldId id="370" r:id="rId38"/>
    <p:sldId id="268" r:id="rId39"/>
    <p:sldId id="287" r:id="rId40"/>
    <p:sldId id="290" r:id="rId41"/>
    <p:sldId id="374" r:id="rId42"/>
    <p:sldId id="29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4B5E31F-DCE1-2743-AA3C-E2388FDD685D}">
          <p14:sldIdLst>
            <p14:sldId id="256"/>
            <p14:sldId id="257"/>
            <p14:sldId id="275"/>
            <p14:sldId id="371"/>
            <p14:sldId id="258"/>
          </p14:sldIdLst>
        </p14:section>
        <p14:section name="training" id="{6B3F263B-BA82-E445-8E71-F8FF493A9348}">
          <p14:sldIdLst>
            <p14:sldId id="373"/>
            <p14:sldId id="293"/>
            <p14:sldId id="363"/>
            <p14:sldId id="369"/>
            <p14:sldId id="364"/>
            <p14:sldId id="366"/>
            <p14:sldId id="367"/>
            <p14:sldId id="345"/>
            <p14:sldId id="357"/>
            <p14:sldId id="356"/>
            <p14:sldId id="347"/>
            <p14:sldId id="318"/>
            <p14:sldId id="319"/>
            <p14:sldId id="278"/>
            <p14:sldId id="362"/>
            <p14:sldId id="335"/>
            <p14:sldId id="261"/>
            <p14:sldId id="368"/>
            <p14:sldId id="279"/>
            <p14:sldId id="280"/>
            <p14:sldId id="372"/>
            <p14:sldId id="331"/>
            <p14:sldId id="329"/>
            <p14:sldId id="352"/>
            <p14:sldId id="323"/>
            <p14:sldId id="375"/>
            <p14:sldId id="324"/>
            <p14:sldId id="289"/>
            <p14:sldId id="259"/>
            <p14:sldId id="265"/>
            <p14:sldId id="285"/>
            <p14:sldId id="370"/>
            <p14:sldId id="268"/>
            <p14:sldId id="287"/>
            <p14:sldId id="290"/>
            <p14:sldId id="374"/>
            <p14:sldId id="2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6"/>
    <p:restoredTop sz="94765"/>
  </p:normalViewPr>
  <p:slideViewPr>
    <p:cSldViewPr snapToGrid="0" snapToObjects="1">
      <p:cViewPr varScale="1">
        <p:scale>
          <a:sx n="87" d="100"/>
          <a:sy n="87" d="100"/>
        </p:scale>
        <p:origin x="216" y="54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98" d="100"/>
          <a:sy n="98" d="100"/>
        </p:scale>
        <p:origin x="2432" y="144"/>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215952" cy="458788"/>
          </a:xfrm>
          <a:prstGeom prst="rect">
            <a:avLst/>
          </a:prstGeom>
        </p:spPr>
        <p:txBody>
          <a:bodyPr vert="horz" lIns="91440" tIns="45720" rIns="91440" bIns="45720" rtlCol="0"/>
          <a:lstStyle>
            <a:lvl1pPr algn="l">
              <a:defRPr sz="1200"/>
            </a:lvl1pPr>
          </a:lstStyle>
          <a:p>
            <a:r>
              <a:rPr lang="en-US" sz="1000" dirty="0"/>
              <a:t>GLOBE Mission Earth</a:t>
            </a:r>
          </a:p>
          <a:p>
            <a:r>
              <a:rPr lang="en-US" sz="1000" dirty="0"/>
              <a:t>Janet </a:t>
            </a:r>
            <a:r>
              <a:rPr lang="en-US" sz="1000" dirty="0" err="1"/>
              <a:t>Struble</a:t>
            </a:r>
            <a:r>
              <a:rPr lang="en-US" sz="1000" dirty="0"/>
              <a:t>, janet.struble2@utoledo.edu</a:t>
            </a:r>
          </a:p>
          <a:p>
            <a:r>
              <a:rPr lang="en-US" sz="1000" dirty="0"/>
              <a:t>Sara </a:t>
            </a:r>
            <a:r>
              <a:rPr lang="en-US" sz="1000" dirty="0" err="1"/>
              <a:t>Mierzwiak</a:t>
            </a:r>
            <a:r>
              <a:rPr lang="en-US" sz="1000" dirty="0"/>
              <a:t>, </a:t>
            </a:r>
            <a:r>
              <a:rPr lang="en-US" sz="1000" dirty="0" err="1"/>
              <a:t>sara.mierzwiak@rockets.utoledo.edu</a:t>
            </a:r>
            <a:endParaRPr lang="en-US" sz="1000" dirty="0"/>
          </a:p>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11/18/2017</a:t>
            </a: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2017 </a:t>
            </a:r>
            <a:r>
              <a:rPr lang="en-US" dirty="0"/>
              <a:t>NWO Symposium</a:t>
            </a:r>
          </a:p>
          <a:p>
            <a:r>
              <a:rPr lang="en-US" dirty="0"/>
              <a:t>Bowling Green, OH</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sz="900" dirty="0">
                <a:ea typeface="ＭＳ 明朝" charset="-128"/>
                <a:cs typeface="Times New Roman" charset="0"/>
              </a:rPr>
              <a:t>The material in this document is based upon work supported by NASA under grant award No. NNX16AC54A. </a:t>
            </a:r>
            <a:endParaRPr lang="en-US" sz="900" dirty="0"/>
          </a:p>
        </p:txBody>
      </p:sp>
    </p:spTree>
    <p:extLst>
      <p:ext uri="{BB962C8B-B14F-4D97-AF65-F5344CB8AC3E}">
        <p14:creationId xmlns:p14="http://schemas.microsoft.com/office/powerpoint/2010/main" val="389321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E7532E-375D-2143-A621-4A3F24E7BC4C}" type="datetimeFigureOut">
              <a:rPr lang="en-US" smtClean="0"/>
              <a:t>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D86A28-D7F5-F24D-A2E3-F33D118CFFC5}" type="slidenum">
              <a:rPr lang="en-US" smtClean="0"/>
              <a:t>‹#›</a:t>
            </a:fld>
            <a:endParaRPr lang="en-US"/>
          </a:p>
        </p:txBody>
      </p:sp>
    </p:spTree>
    <p:extLst>
      <p:ext uri="{BB962C8B-B14F-4D97-AF65-F5344CB8AC3E}">
        <p14:creationId xmlns:p14="http://schemas.microsoft.com/office/powerpoint/2010/main" val="1912093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D86A28-D7F5-F24D-A2E3-F33D118CFFC5}" type="slidenum">
              <a:rPr lang="en-US" smtClean="0"/>
              <a:t>2</a:t>
            </a:fld>
            <a:endParaRPr lang="en-US"/>
          </a:p>
        </p:txBody>
      </p:sp>
    </p:spTree>
    <p:extLst>
      <p:ext uri="{BB962C8B-B14F-4D97-AF65-F5344CB8AC3E}">
        <p14:creationId xmlns:p14="http://schemas.microsoft.com/office/powerpoint/2010/main" val="252758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D86A28-D7F5-F24D-A2E3-F33D118CFFC5}" type="slidenum">
              <a:rPr lang="en-US" smtClean="0"/>
              <a:t>42</a:t>
            </a:fld>
            <a:endParaRPr lang="en-US"/>
          </a:p>
        </p:txBody>
      </p:sp>
    </p:spTree>
    <p:extLst>
      <p:ext uri="{BB962C8B-B14F-4D97-AF65-F5344CB8AC3E}">
        <p14:creationId xmlns:p14="http://schemas.microsoft.com/office/powerpoint/2010/main" val="889624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6</a:t>
            </a:fld>
            <a:endParaRPr lang="en-US"/>
          </a:p>
        </p:txBody>
      </p:sp>
    </p:spTree>
    <p:extLst>
      <p:ext uri="{BB962C8B-B14F-4D97-AF65-F5344CB8AC3E}">
        <p14:creationId xmlns:p14="http://schemas.microsoft.com/office/powerpoint/2010/main" val="968551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19</a:t>
            </a:fld>
            <a:endParaRPr lang="en-US"/>
          </a:p>
        </p:txBody>
      </p:sp>
    </p:spTree>
    <p:extLst>
      <p:ext uri="{BB962C8B-B14F-4D97-AF65-F5344CB8AC3E}">
        <p14:creationId xmlns:p14="http://schemas.microsoft.com/office/powerpoint/2010/main" val="273007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23</a:t>
            </a:fld>
            <a:endParaRPr lang="en-US"/>
          </a:p>
        </p:txBody>
      </p:sp>
    </p:spTree>
    <p:extLst>
      <p:ext uri="{BB962C8B-B14F-4D97-AF65-F5344CB8AC3E}">
        <p14:creationId xmlns:p14="http://schemas.microsoft.com/office/powerpoint/2010/main" val="2800907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24</a:t>
            </a:fld>
            <a:endParaRPr lang="en-US"/>
          </a:p>
        </p:txBody>
      </p:sp>
    </p:spTree>
    <p:extLst>
      <p:ext uri="{BB962C8B-B14F-4D97-AF65-F5344CB8AC3E}">
        <p14:creationId xmlns:p14="http://schemas.microsoft.com/office/powerpoint/2010/main" val="2464738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Calibrate with bucket of ice water</a:t>
            </a:r>
          </a:p>
          <a:p>
            <a:r>
              <a:rPr lang="en-US" altLang="en-US" dirty="0"/>
              <a:t>-point IRT perpendicular to water surface about 5 cm away</a:t>
            </a:r>
          </a:p>
          <a:p>
            <a:r>
              <a:rPr lang="en-US" altLang="en-US" dirty="0"/>
              <a:t>-reading should be within –2° C to +2° C</a:t>
            </a:r>
          </a:p>
          <a:p>
            <a:r>
              <a:rPr lang="en-US" altLang="en-US" dirty="0"/>
              <a:t>The IRT sensor is susceptible to large differences in air temperature.  If you enclose the IRT in the adapted oven mitt (thermal glove), this will ensure the IRT stays insulated and will provide accurate readings.</a:t>
            </a:r>
          </a:p>
          <a:p>
            <a:r>
              <a:rPr lang="en-US" altLang="en-US" dirty="0"/>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p>
          <a:p>
            <a:r>
              <a:rPr lang="en-US" altLang="en-US" dirty="0">
                <a:ea typeface="Times" pitchFamily="18" charset="0"/>
                <a:cs typeface="Times" pitchFamily="18" charset="0"/>
              </a:rPr>
              <a:t>Wrap your IRT in the Thermal Glove when the air temperature at your study site varies more than 5 degrees Celsius from the air temperature of where the IRT has been stored.  The IRT with the thermal glove has been tested to work for 30 minutes.</a:t>
            </a:r>
            <a:r>
              <a:rPr lang="en-US" altLang="en-US" dirty="0"/>
              <a:t> </a:t>
            </a:r>
            <a:r>
              <a:rPr lang="en-US" altLang="en-US" dirty="0">
                <a:solidFill>
                  <a:srgbClr val="000000"/>
                </a:solidFill>
                <a:latin typeface="Geneva" pitchFamily="34" charset="0"/>
                <a:ea typeface="Times" pitchFamily="18" charset="0"/>
                <a:cs typeface="Times" pitchFamily="18" charset="0"/>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ltLang="en-US" dirty="0"/>
              <a:t> </a:t>
            </a:r>
          </a:p>
        </p:txBody>
      </p:sp>
      <p:sp>
        <p:nvSpPr>
          <p:cNvPr id="4" name="Slide Number Placeholder 3"/>
          <p:cNvSpPr>
            <a:spLocks noGrp="1"/>
          </p:cNvSpPr>
          <p:nvPr>
            <p:ph type="sldNum" sz="quarter" idx="10"/>
          </p:nvPr>
        </p:nvSpPr>
        <p:spPr/>
        <p:txBody>
          <a:bodyPr/>
          <a:lstStyle/>
          <a:p>
            <a:fld id="{FB2770BD-B8EC-3B42-9C80-242BC4C7F5FC}" type="slidenum">
              <a:rPr lang="en-US" smtClean="0"/>
              <a:t>25</a:t>
            </a:fld>
            <a:endParaRPr lang="en-US"/>
          </a:p>
        </p:txBody>
      </p:sp>
    </p:spTree>
    <p:extLst>
      <p:ext uri="{BB962C8B-B14F-4D97-AF65-F5344CB8AC3E}">
        <p14:creationId xmlns:p14="http://schemas.microsoft.com/office/powerpoint/2010/main" val="3721900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telling your story here. What did you do?</a:t>
            </a:r>
          </a:p>
        </p:txBody>
      </p:sp>
      <p:sp>
        <p:nvSpPr>
          <p:cNvPr id="4" name="Slide Number Placeholder 3"/>
          <p:cNvSpPr>
            <a:spLocks noGrp="1"/>
          </p:cNvSpPr>
          <p:nvPr>
            <p:ph type="sldNum" sz="quarter" idx="10"/>
          </p:nvPr>
        </p:nvSpPr>
        <p:spPr/>
        <p:txBody>
          <a:bodyPr/>
          <a:lstStyle/>
          <a:p>
            <a:fld id="{B2D86A28-D7F5-F24D-A2E3-F33D118CFFC5}" type="slidenum">
              <a:rPr lang="en-US" smtClean="0"/>
              <a:t>34</a:t>
            </a:fld>
            <a:endParaRPr lang="en-US"/>
          </a:p>
        </p:txBody>
      </p:sp>
    </p:spTree>
    <p:extLst>
      <p:ext uri="{BB962C8B-B14F-4D97-AF65-F5344CB8AC3E}">
        <p14:creationId xmlns:p14="http://schemas.microsoft.com/office/powerpoint/2010/main" val="1616261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update</a:t>
            </a:r>
          </a:p>
        </p:txBody>
      </p:sp>
      <p:sp>
        <p:nvSpPr>
          <p:cNvPr id="4" name="Slide Number Placeholder 3"/>
          <p:cNvSpPr>
            <a:spLocks noGrp="1"/>
          </p:cNvSpPr>
          <p:nvPr>
            <p:ph type="sldNum" sz="quarter" idx="10"/>
          </p:nvPr>
        </p:nvSpPr>
        <p:spPr/>
        <p:txBody>
          <a:bodyPr/>
          <a:lstStyle/>
          <a:p>
            <a:fld id="{B2D86A28-D7F5-F24D-A2E3-F33D118CFFC5}" type="slidenum">
              <a:rPr lang="en-US" smtClean="0"/>
              <a:t>35</a:t>
            </a:fld>
            <a:endParaRPr lang="en-US"/>
          </a:p>
        </p:txBody>
      </p:sp>
    </p:spTree>
    <p:extLst>
      <p:ext uri="{BB962C8B-B14F-4D97-AF65-F5344CB8AC3E}">
        <p14:creationId xmlns:p14="http://schemas.microsoft.com/office/powerpoint/2010/main" val="787764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learning progressions are available for Hydrosphere and Biosphere.</a:t>
            </a:r>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40</a:t>
            </a:fld>
            <a:endParaRPr lang="en-US"/>
          </a:p>
        </p:txBody>
      </p:sp>
    </p:spTree>
    <p:extLst>
      <p:ext uri="{BB962C8B-B14F-4D97-AF65-F5344CB8AC3E}">
        <p14:creationId xmlns:p14="http://schemas.microsoft.com/office/powerpoint/2010/main" val="1405450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7197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581213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169267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89369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196779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1495157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1409528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105917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99590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673907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715F77C-3398-3549-AA15-F658568819DD}" type="datetimeFigureOut">
              <a:rPr lang="en-US" smtClean="0"/>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C3F261-3E41-4444-B7BC-D839C045D2AA}" type="slidenum">
              <a:rPr lang="en-US" smtClean="0"/>
              <a:t>‹#›</a:t>
            </a:fld>
            <a:endParaRPr lang="en-US"/>
          </a:p>
        </p:txBody>
      </p:sp>
    </p:spTree>
    <p:extLst>
      <p:ext uri="{BB962C8B-B14F-4D97-AF65-F5344CB8AC3E}">
        <p14:creationId xmlns:p14="http://schemas.microsoft.com/office/powerpoint/2010/main" val="5379596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349305" y="6161649"/>
            <a:ext cx="7835704" cy="5767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p:cNvPicPr/>
          <p:nvPr userDrawn="1"/>
        </p:nvPicPr>
        <p:blipFill rotWithShape="1">
          <a:blip r:embed="rId13" cstate="email">
            <a:extLst>
              <a:ext uri="{28A0092B-C50C-407E-A947-70E740481C1C}">
                <a14:useLocalDpi xmlns:a14="http://schemas.microsoft.com/office/drawing/2010/main"/>
              </a:ext>
            </a:extLst>
          </a:blip>
          <a:srcRect/>
          <a:stretch/>
        </p:blipFill>
        <p:spPr bwMode="auto">
          <a:xfrm>
            <a:off x="2762322" y="5543672"/>
            <a:ext cx="6779895" cy="156654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678899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globe.gov/web/mission-earth/overview"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hyperlink" Target="http://www.ntsg.umt.edu/sites/ntsg.umt.edu/files/imce/EOS_AM1_scan.jpg" TargetMode="External"/><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hyperlink" Target="http://www.windows2universe.org/earth/climate/climate_today.html" TargetMode="External"/><Relationship Id="rId8" Type="http://schemas.openxmlformats.org/officeDocument/2006/relationships/image" Target="../media/image18.jpeg"/><Relationship Id="rId9" Type="http://schemas.openxmlformats.org/officeDocument/2006/relationships/hyperlink" Target="http://modis.gsfc.nasa.gov/about/" TargetMode="External"/><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hyperlink" Target="http://globe-net.com/wp-content/uploads/Urban-Heat-Island-Effect.png" TargetMode="External"/><Relationship Id="rId5" Type="http://schemas.openxmlformats.org/officeDocument/2006/relationships/image" Target="../media/image19.jpeg"/><Relationship Id="rId6" Type="http://schemas.openxmlformats.org/officeDocument/2006/relationships/hyperlink" Target="http://earthobservatory.nasa.gov/IOTD/view.php?id=86440" TargetMode="External"/><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hyperlink" Target="http://mackeyarchitecture.com/urban_cooling/index.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s://www.globe.gov/web/surface-temperature-field-campaign" TargetMode="External"/><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hyperlink" Target="http://www.globe.gov/documents/10157/2872378/GLOBE+Cloud+Chart" TargetMode="External"/><Relationship Id="rId5" Type="http://schemas.openxmlformats.org/officeDocument/2006/relationships/hyperlink" Target="http://www.globe.gov/search-results?p_p_auth=U5COsYBF&amp;p_p_id=15&amp;p_p_lifecycle=0&amp;p_p_state=maximized&amp;p_p_mode=view&amp;_15_struts_action=/journal/view_article&amp;_15_groupId=10157&amp;_15_articleId=2514809&amp;_15_version=1.4" TargetMode="External"/><Relationship Id="rId6" Type="http://schemas.openxmlformats.org/officeDocument/2006/relationships/hyperlink" Target="http://scool.larc.nasa.gov/en_rover_overpass.html" TargetMode="External"/><Relationship Id="rId7" Type="http://schemas.openxmlformats.org/officeDocument/2006/relationships/hyperlink" Target="http://www.globe.gov/documents/348614/b24c8410-2ed7-4fd2-9cf7-2e68168f40ff" TargetMode="External"/><Relationship Id="rId8" Type="http://schemas.openxmlformats.org/officeDocument/2006/relationships/hyperlink" Target="http://www.globe.gov/documents/348614/57388c8d-4774-422c-a104-ba72012d7a66" TargetMode="External"/><Relationship Id="rId9"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34.jpeg"/><Relationship Id="rId5"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34.jpe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34.jpeg"/><Relationship Id="rId5"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hyperlink" Target="https://www.globe.gov/globe-data/visualize-and-retrieve-data" TargetMode="External"/><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hyperlink" Target="http://www.globe.gov/"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hyperlink" Target="https://developers.google.com/earth-engine/datasets/" TargetMode="External"/><Relationship Id="rId4" Type="http://schemas.openxmlformats.org/officeDocument/2006/relationships/image" Target="../media/image46.png"/><Relationship Id="rId5" Type="http://schemas.openxmlformats.org/officeDocument/2006/relationships/hyperlink" Target="https://earthdata.nasa.gov/special-feature-modis-global-land-surface-temperature" TargetMode="External"/><Relationship Id="rId6" Type="http://schemas.openxmlformats.org/officeDocument/2006/relationships/hyperlink" Target="https://www.globe.gov/documents/23174792/24151782/AREN+GLOBE+Program+Quick+Guide+for+Accessing+Satellite+Data.pdf/7cf42c4a-c7bc-44f1-8e2c-252a26ef0c8b" TargetMode="External"/><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8" Type="http://schemas.openxmlformats.org/officeDocument/2006/relationships/image" Target="../media/image58.jpeg"/><Relationship Id="rId9" Type="http://schemas.openxmlformats.org/officeDocument/2006/relationships/image" Target="../media/image59.jpeg"/><Relationship Id="rId10" Type="http://schemas.openxmlformats.org/officeDocument/2006/relationships/image" Target="../media/image60.jpeg"/><Relationship Id="rId11"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lobe.gov/news-events/globe-events/virtual-conferences" TargetMode="External"/><Relationship Id="rId3" Type="http://schemas.openxmlformats.org/officeDocument/2006/relationships/hyperlink" Target="https://www.globe.gov/web/united-states-of-america/home/student-research-symposia/calendar"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hyperlink" Target="http://www.globe.gov/web/elementary-globe/overview" TargetMode="External"/><Relationship Id="rId5" Type="http://schemas.openxmlformats.org/officeDocument/2006/relationships/hyperlink" Target="http://www.globe.gov/do-globe/for-students/games" TargetMode="External"/><Relationship Id="rId1" Type="http://schemas.openxmlformats.org/officeDocument/2006/relationships/slideLayout" Target="../slideLayouts/slideLayout2.xml"/><Relationship Id="rId2" Type="http://schemas.openxmlformats.org/officeDocument/2006/relationships/hyperlink" Target="http://www.globe.gov/web/elementary-globe/overview/clouds/story-book"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lobe.gov/documents/10157/16204287/Ohio+Science+Standards/76788d59-3b81-42d1-8f91-ade57ad7a6fd" TargetMode="External"/><Relationship Id="rId3"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hyperlink" Target="https://www.globe.gov/web/mission-earth/overview/nsta-sessions-baltimore"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hyperlink" Target="https://www.nasa.gov/audience/foreducators/best/badging.html" TargetMode="External"/><Relationship Id="rId5" Type="http://schemas.openxmlformats.org/officeDocument/2006/relationships/hyperlink" Target="https://www.nasa.gov/audience/foreducators/best/index.html" TargetMode="External"/><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hyperlink" Target="mailto:Kevin.czajkowski@utoledo.edu" TargetMode="External"/><Relationship Id="rId4" Type="http://schemas.openxmlformats.org/officeDocument/2006/relationships/hyperlink" Target="http://Janet.struble2@utoledo.edu" TargetMode="External"/><Relationship Id="rId5" Type="http://schemas.openxmlformats.org/officeDocument/2006/relationships/hyperlink" Target="http://www.globe.gov/web/mission-earth" TargetMode="External"/><Relationship Id="rId6" Type="http://schemas.openxmlformats.org/officeDocument/2006/relationships/hyperlink" Target="http://globe.mission.earth@gmail.com" TargetMode="External"/><Relationship Id="rId7" Type="http://schemas.openxmlformats.org/officeDocument/2006/relationships/hyperlink" Target="@globemissionear" TargetMode="External"/><Relationship Id="rId8" Type="http://schemas.openxmlformats.org/officeDocument/2006/relationships/image" Target="../media/image68.png"/><Relationship Id="rId9" Type="http://schemas.openxmlformats.org/officeDocument/2006/relationships/hyperlink" Target="http://tinyurl.com/globemissionearth" TargetMode="External"/><Relationship Id="rId10" Type="http://schemas.openxmlformats.org/officeDocument/2006/relationships/hyperlink" Target="https://www.facebook.com/globemissionearth/"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www.globe.gov/" TargetMode="External"/><Relationship Id="rId5"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hyperlink" Target="https://www.globe.gov/get-trained/protocol-etraining" TargetMode="External"/><Relationship Id="rId6" Type="http://schemas.openxmlformats.org/officeDocument/2006/relationships/image" Target="../media/image7.png"/><Relationship Id="rId7" Type="http://schemas.openxmlformats.org/officeDocument/2006/relationships/hyperlink" Target="http://www.globe.gov/get-trained" TargetMode="External"/><Relationship Id="rId8" Type="http://schemas.openxmlformats.org/officeDocument/2006/relationships/hyperlink" Target="https://www.globe.gov/get-trained/protocol-etraining/etraining-modules/16867642/12267"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hyperlink" Target="http://farm4.staticflickr.com/3831/9971653914_b18df224c2_z.jpg" TargetMode="External"/><Relationship Id="rId7" Type="http://schemas.openxmlformats.org/officeDocument/2006/relationships/image" Target="../media/image13.jpeg"/><Relationship Id="rId8" Type="http://schemas.openxmlformats.org/officeDocument/2006/relationships/hyperlink" Target="http://www.invisiblestructures.com/images/grassThermoBig.jpg" TargetMode="External"/><Relationship Id="rId9"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hyperlink" Target="http://www.meted.ucar.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81400"/>
            <a:ext cx="12192000" cy="2387600"/>
          </a:xfrm>
        </p:spPr>
        <p:txBody>
          <a:bodyPr>
            <a:normAutofit fontScale="90000"/>
          </a:bodyPr>
          <a:lstStyle/>
          <a:p>
            <a:r>
              <a:rPr lang="en-US" sz="6600" dirty="0">
                <a:solidFill>
                  <a:srgbClr val="002060"/>
                </a:solidFill>
              </a:rPr>
              <a:t>Citizen Scientists Needed! </a:t>
            </a:r>
            <a:r>
              <a:rPr lang="en-US" sz="6600" dirty="0">
                <a:solidFill>
                  <a:schemeClr val="accent1"/>
                </a:solidFill>
              </a:rPr>
              <a:t/>
            </a:r>
            <a:br>
              <a:rPr lang="en-US" sz="6600" dirty="0">
                <a:solidFill>
                  <a:schemeClr val="accent1"/>
                </a:solidFill>
              </a:rPr>
            </a:br>
            <a:r>
              <a:rPr lang="en-US" sz="5300" dirty="0">
                <a:solidFill>
                  <a:srgbClr val="002060"/>
                </a:solidFill>
              </a:rPr>
              <a:t>for the </a:t>
            </a:r>
            <a:r>
              <a:rPr lang="en-US" sz="6600" dirty="0">
                <a:solidFill>
                  <a:schemeClr val="accent1"/>
                </a:solidFill>
              </a:rPr>
              <a:t/>
            </a:r>
            <a:br>
              <a:rPr lang="en-US" sz="6600" dirty="0">
                <a:solidFill>
                  <a:schemeClr val="accent1"/>
                </a:solidFill>
              </a:rPr>
            </a:br>
            <a:r>
              <a:rPr lang="en-US" dirty="0">
                <a:solidFill>
                  <a:srgbClr val="C00000"/>
                </a:solidFill>
              </a:rPr>
              <a:t>GLOBE Urban Heat Island Effect Campaign</a:t>
            </a:r>
            <a:endParaRPr lang="en-US" sz="6600" dirty="0">
              <a:solidFill>
                <a:srgbClr val="C00000"/>
              </a:solidFill>
            </a:endParaRPr>
          </a:p>
        </p:txBody>
      </p:sp>
      <p:sp>
        <p:nvSpPr>
          <p:cNvPr id="3" name="Subtitle 2"/>
          <p:cNvSpPr>
            <a:spLocks noGrp="1"/>
          </p:cNvSpPr>
          <p:nvPr>
            <p:ph type="subTitle" idx="1"/>
          </p:nvPr>
        </p:nvSpPr>
        <p:spPr>
          <a:xfrm>
            <a:off x="1569368" y="3350279"/>
            <a:ext cx="9144000" cy="2088800"/>
          </a:xfrm>
        </p:spPr>
        <p:txBody>
          <a:bodyPr>
            <a:normAutofit fontScale="70000" lnSpcReduction="20000"/>
          </a:bodyPr>
          <a:lstStyle/>
          <a:p>
            <a:r>
              <a:rPr lang="en-US" sz="2800" dirty="0">
                <a:latin typeface="+mj-lt"/>
                <a:ea typeface="Ayuthaya" charset="-34"/>
                <a:cs typeface="Ayuthaya" charset="-34"/>
              </a:rPr>
              <a:t>Dr. Kevin </a:t>
            </a:r>
            <a:r>
              <a:rPr lang="en-US" sz="2800" dirty="0" err="1" smtClean="0">
                <a:latin typeface="+mj-lt"/>
                <a:ea typeface="Ayuthaya" charset="-34"/>
                <a:cs typeface="Ayuthaya" charset="-34"/>
              </a:rPr>
              <a:t>Czajkowski</a:t>
            </a:r>
            <a:endParaRPr lang="en-US" sz="2800" dirty="0" smtClean="0">
              <a:latin typeface="+mj-lt"/>
              <a:ea typeface="Ayuthaya" charset="-34"/>
              <a:cs typeface="Ayuthaya" charset="-34"/>
            </a:endParaRPr>
          </a:p>
          <a:p>
            <a:r>
              <a:rPr lang="en-US" sz="2800" dirty="0" smtClean="0">
                <a:latin typeface="+mj-lt"/>
                <a:ea typeface="Ayuthaya" charset="-34"/>
                <a:cs typeface="Ayuthaya" charset="-34"/>
              </a:rPr>
              <a:t>Janet </a:t>
            </a:r>
            <a:r>
              <a:rPr lang="en-US" sz="2800" dirty="0" err="1" smtClean="0">
                <a:latin typeface="+mj-lt"/>
                <a:ea typeface="Ayuthaya" charset="-34"/>
                <a:cs typeface="Ayuthaya" charset="-34"/>
              </a:rPr>
              <a:t>Struble</a:t>
            </a:r>
            <a:endParaRPr lang="en-US" sz="2800" dirty="0">
              <a:latin typeface="+mj-lt"/>
              <a:ea typeface="Ayuthaya" charset="-34"/>
              <a:cs typeface="Ayuthaya" charset="-34"/>
            </a:endParaRPr>
          </a:p>
          <a:p>
            <a:r>
              <a:rPr lang="en-US" sz="2800" dirty="0">
                <a:latin typeface="+mj-lt"/>
                <a:ea typeface="Ayuthaya" charset="-34"/>
                <a:cs typeface="Ayuthaya" charset="-34"/>
              </a:rPr>
              <a:t>Sara Mierzwiak</a:t>
            </a:r>
          </a:p>
          <a:p>
            <a:r>
              <a:rPr lang="en-US" sz="2800" i="1" dirty="0">
                <a:latin typeface="+mj-lt"/>
                <a:ea typeface="Ayuthaya" charset="-34"/>
                <a:cs typeface="Ayuthaya" charset="-34"/>
              </a:rPr>
              <a:t>GLOBE Mission EARTH</a:t>
            </a:r>
          </a:p>
          <a:p>
            <a:r>
              <a:rPr lang="en-US" sz="2800" dirty="0">
                <a:latin typeface="+mj-lt"/>
                <a:ea typeface="Ayuthaya" charset="-34"/>
                <a:cs typeface="Ayuthaya" charset="-34"/>
              </a:rPr>
              <a:t>The University of Toledo</a:t>
            </a:r>
          </a:p>
          <a:p>
            <a:r>
              <a:rPr lang="en-US" sz="2800" dirty="0">
                <a:latin typeface="+mj-lt"/>
                <a:ea typeface="Ayuthaya" charset="-34"/>
                <a:cs typeface="Ayuthaya" charset="-34"/>
                <a:hlinkClick r:id="rId2"/>
              </a:rPr>
              <a:t>https://www.globe.gov/web/mission-earth/overview</a:t>
            </a:r>
            <a:r>
              <a:rPr lang="en-US" sz="2800" dirty="0">
                <a:latin typeface="+mj-lt"/>
                <a:ea typeface="Ayuthaya" charset="-34"/>
                <a:cs typeface="Ayuthaya" charset="-34"/>
              </a:rPr>
              <a:t> </a:t>
            </a:r>
          </a:p>
        </p:txBody>
      </p:sp>
      <p:sp>
        <p:nvSpPr>
          <p:cNvPr id="4" name="Text Box 1"/>
          <p:cNvSpPr txBox="1"/>
          <p:nvPr/>
        </p:nvSpPr>
        <p:spPr>
          <a:xfrm>
            <a:off x="928936" y="5620358"/>
            <a:ext cx="10424864" cy="33099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tabLst>
                <a:tab pos="2971800" algn="ctr"/>
                <a:tab pos="5943600" algn="r"/>
              </a:tabLst>
            </a:pPr>
            <a:r>
              <a:rPr lang="en-US" sz="1000" dirty="0">
                <a:effectLst/>
                <a:latin typeface="Times New Roman" charset="0"/>
                <a:ea typeface="ＭＳ 明朝" charset="-128"/>
                <a:cs typeface="Times New Roman" charset="0"/>
              </a:rPr>
              <a:t>The material in this document is based upon work supported by NASA under grant award No.</a:t>
            </a:r>
            <a:r>
              <a:rPr lang="en-US" sz="1000" dirty="0">
                <a:effectLst/>
                <a:latin typeface="Arial" charset="0"/>
                <a:ea typeface="ＭＳ 明朝" charset="-128"/>
                <a:cs typeface="Times New Roman" charset="0"/>
              </a:rPr>
              <a:t> </a:t>
            </a:r>
            <a:r>
              <a:rPr lang="en-US" sz="1000" dirty="0">
                <a:effectLst/>
                <a:latin typeface="Times New Roman" charset="0"/>
                <a:ea typeface="ＭＳ 明朝" charset="-128"/>
                <a:cs typeface="Times New Roman" charset="0"/>
              </a:rPr>
              <a:t>NNX16AC54A. Any opinions, findings, and conclusions or recommendations expressed in this material are those of author(s) and do not necessarily reflect the views of the National Aeronautics and Space Administration.</a:t>
            </a:r>
            <a:endParaRPr lang="en-US" sz="1000" dirty="0">
              <a:effectLst/>
              <a:ea typeface="ＭＳ 明朝" charset="-128"/>
              <a:cs typeface="Times New Roman" charset="0"/>
            </a:endParaRPr>
          </a:p>
          <a:p>
            <a:pPr marL="0" marR="0">
              <a:spcBef>
                <a:spcPts val="0"/>
              </a:spcBef>
              <a:spcAft>
                <a:spcPts val="0"/>
              </a:spcAft>
            </a:pPr>
            <a:r>
              <a:rPr lang="en-US" sz="800" dirty="0">
                <a:effectLst/>
                <a:ea typeface="ＭＳ 明朝" charset="-128"/>
                <a:cs typeface="Times New Roman" charset="0"/>
              </a:rPr>
              <a:t> </a:t>
            </a:r>
            <a:endParaRPr lang="en-US" sz="1200" dirty="0">
              <a:effectLst/>
              <a:ea typeface="ＭＳ 明朝" charset="-128"/>
              <a:cs typeface="Times New Roman" charset="0"/>
            </a:endParaRPr>
          </a:p>
        </p:txBody>
      </p:sp>
    </p:spTree>
    <p:extLst>
      <p:ext uri="{BB962C8B-B14F-4D97-AF65-F5344CB8AC3E}">
        <p14:creationId xmlns:p14="http://schemas.microsoft.com/office/powerpoint/2010/main" val="434933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der: Atmosphere-Surface Temperatur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1" y="1"/>
            <a:ext cx="9194351" cy="841829"/>
          </a:xfrm>
          <a:prstGeom prst="rect">
            <a:avLst/>
          </a:prstGeom>
        </p:spPr>
      </p:pic>
      <p:pic>
        <p:nvPicPr>
          <p:cNvPr id="6" name="Picture 5" descr="Menu Bar: Why collect surface temperature da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841829"/>
            <a:ext cx="1163998" cy="6016171"/>
          </a:xfrm>
          <a:prstGeom prst="rect">
            <a:avLst/>
          </a:prstGeom>
        </p:spPr>
      </p:pic>
      <p:sp>
        <p:nvSpPr>
          <p:cNvPr id="2" name="Title 1"/>
          <p:cNvSpPr>
            <a:spLocks noGrp="1"/>
          </p:cNvSpPr>
          <p:nvPr>
            <p:ph type="title"/>
          </p:nvPr>
        </p:nvSpPr>
        <p:spPr>
          <a:xfrm>
            <a:off x="2687998" y="888659"/>
            <a:ext cx="7886700" cy="662782"/>
          </a:xfrm>
        </p:spPr>
        <p:txBody>
          <a:bodyPr>
            <a:normAutofit/>
          </a:bodyPr>
          <a:lstStyle/>
          <a:p>
            <a:r>
              <a:rPr lang="en-US" sz="3200" dirty="0"/>
              <a:t>Recording surface temperature is important</a:t>
            </a:r>
          </a:p>
        </p:txBody>
      </p:sp>
      <p:sp>
        <p:nvSpPr>
          <p:cNvPr id="3" name="Content Placeholder 2"/>
          <p:cNvSpPr>
            <a:spLocks noGrp="1"/>
          </p:cNvSpPr>
          <p:nvPr>
            <p:ph idx="1"/>
          </p:nvPr>
        </p:nvSpPr>
        <p:spPr>
          <a:xfrm>
            <a:off x="2831651" y="1674245"/>
            <a:ext cx="7886700" cy="4351338"/>
          </a:xfrm>
        </p:spPr>
        <p:txBody>
          <a:bodyPr>
            <a:normAutofit/>
          </a:bodyPr>
          <a:lstStyle/>
          <a:p>
            <a:pPr marL="0" indent="0">
              <a:buNone/>
            </a:pPr>
            <a:r>
              <a:rPr lang="en-US" altLang="en-US" sz="2000" kern="0" spc="-100" dirty="0">
                <a:ea typeface="Arial" charset="0"/>
                <a:cs typeface="Arial" charset="0"/>
              </a:rPr>
              <a:t>To help verify surface temperature readings collected by NASA satellites.</a:t>
            </a:r>
            <a:endParaRPr lang="en-US" sz="2000" dirty="0"/>
          </a:p>
        </p:txBody>
      </p:sp>
      <p:pic>
        <p:nvPicPr>
          <p:cNvPr id="7" name="Picture 6" descr="Artist image of Modis instrument on Terra" title="Artist image of Modis instrument on Terra">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31651" y="2150853"/>
            <a:ext cx="3619949" cy="3017496"/>
          </a:xfrm>
          <a:prstGeom prst="rect">
            <a:avLst/>
          </a:prstGeom>
        </p:spPr>
      </p:pic>
      <p:sp>
        <p:nvSpPr>
          <p:cNvPr id="5" name="TextBox 4"/>
          <p:cNvSpPr txBox="1"/>
          <p:nvPr/>
        </p:nvSpPr>
        <p:spPr>
          <a:xfrm>
            <a:off x="5777167" y="5331558"/>
            <a:ext cx="1005532" cy="276999"/>
          </a:xfrm>
          <a:prstGeom prst="rect">
            <a:avLst/>
          </a:prstGeom>
          <a:noFill/>
        </p:spPr>
        <p:txBody>
          <a:bodyPr wrap="none" rtlCol="0">
            <a:spAutoFit/>
          </a:bodyPr>
          <a:lstStyle/>
          <a:p>
            <a:r>
              <a:rPr lang="en-US" sz="1200" dirty="0"/>
              <a:t>Image: NASA</a:t>
            </a:r>
          </a:p>
        </p:txBody>
      </p:sp>
      <p:pic>
        <p:nvPicPr>
          <p:cNvPr id="9" name="Picture 8" descr="Student pointing with infrared thermometer to take a readi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544935" y="4763620"/>
            <a:ext cx="1438630" cy="1798562"/>
          </a:xfrm>
          <a:prstGeom prst="rect">
            <a:avLst/>
          </a:prstGeom>
        </p:spPr>
      </p:pic>
      <p:sp>
        <p:nvSpPr>
          <p:cNvPr id="10" name="TextBox 9"/>
          <p:cNvSpPr txBox="1"/>
          <p:nvPr/>
        </p:nvSpPr>
        <p:spPr>
          <a:xfrm>
            <a:off x="9498521" y="6534107"/>
            <a:ext cx="1419025" cy="215444"/>
          </a:xfrm>
          <a:prstGeom prst="rect">
            <a:avLst/>
          </a:prstGeom>
          <a:noFill/>
        </p:spPr>
        <p:txBody>
          <a:bodyPr wrap="square" rtlCol="0">
            <a:spAutoFit/>
          </a:bodyPr>
          <a:lstStyle/>
          <a:p>
            <a:pPr algn="ctr"/>
            <a:r>
              <a:rPr lang="en-US" sz="800" dirty="0"/>
              <a:t>Image: </a:t>
            </a:r>
            <a:r>
              <a:rPr lang="en-US" sz="800" dirty="0" err="1"/>
              <a:t>Kevn</a:t>
            </a:r>
            <a:r>
              <a:rPr lang="en-US" sz="800" dirty="0"/>
              <a:t> </a:t>
            </a:r>
            <a:r>
              <a:rPr lang="en-US" sz="800" dirty="0" err="1"/>
              <a:t>Czajkowski</a:t>
            </a:r>
            <a:endParaRPr lang="en-US" sz="800" dirty="0"/>
          </a:p>
        </p:txBody>
      </p:sp>
      <p:pic>
        <p:nvPicPr>
          <p:cNvPr id="11" name="Picture 10" descr="map of Earth's temperature, warmer at the equator " title="map of Earth's temperature, warmer at the equator ">
            <a:hlinkClick r:id="rId7"/>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96710" y="2171197"/>
            <a:ext cx="3325965" cy="2261656"/>
          </a:xfrm>
          <a:prstGeom prst="rect">
            <a:avLst/>
          </a:prstGeom>
        </p:spPr>
      </p:pic>
      <p:sp>
        <p:nvSpPr>
          <p:cNvPr id="13" name="TextBox 12"/>
          <p:cNvSpPr txBox="1"/>
          <p:nvPr/>
        </p:nvSpPr>
        <p:spPr>
          <a:xfrm>
            <a:off x="8244565" y="4401021"/>
            <a:ext cx="2221762" cy="276999"/>
          </a:xfrm>
          <a:prstGeom prst="rect">
            <a:avLst/>
          </a:prstGeom>
          <a:noFill/>
        </p:spPr>
        <p:txBody>
          <a:bodyPr wrap="none" rtlCol="0">
            <a:spAutoFit/>
          </a:bodyPr>
          <a:lstStyle/>
          <a:p>
            <a:r>
              <a:rPr lang="en-US" sz="1200" dirty="0"/>
              <a:t>Image: Windows to the Universe</a:t>
            </a:r>
          </a:p>
        </p:txBody>
      </p:sp>
      <p:sp>
        <p:nvSpPr>
          <p:cNvPr id="12" name="Content Placeholder 6"/>
          <p:cNvSpPr txBox="1">
            <a:spLocks/>
          </p:cNvSpPr>
          <p:nvPr/>
        </p:nvSpPr>
        <p:spPr>
          <a:xfrm>
            <a:off x="2785754" y="5198036"/>
            <a:ext cx="4038600" cy="792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Arial" charset="0"/>
                <a:ea typeface="Arial" charset="0"/>
                <a:cs typeface="Arial" charset="0"/>
              </a:rPr>
              <a:t>Find out more about </a:t>
            </a:r>
            <a:br>
              <a:rPr lang="en-US" sz="1600" dirty="0">
                <a:latin typeface="Arial" charset="0"/>
                <a:ea typeface="Arial" charset="0"/>
                <a:cs typeface="Arial" charset="0"/>
              </a:rPr>
            </a:br>
            <a:r>
              <a:rPr lang="en-US" sz="1600" i="1" dirty="0">
                <a:latin typeface="Arial" charset="0"/>
                <a:ea typeface="Arial" charset="0"/>
                <a:cs typeface="Arial" charset="0"/>
                <a:hlinkClick r:id="rId9"/>
              </a:rPr>
              <a:t>NASA’s MODIS Imagery</a:t>
            </a:r>
            <a:endParaRPr lang="en-US" sz="1600" dirty="0">
              <a:latin typeface="Arial" charset="0"/>
              <a:ea typeface="Arial" charset="0"/>
              <a:cs typeface="Arial" charset="0"/>
            </a:endParaRPr>
          </a:p>
        </p:txBody>
      </p:sp>
    </p:spTree>
    <p:extLst>
      <p:ext uri="{BB962C8B-B14F-4D97-AF65-F5344CB8AC3E}">
        <p14:creationId xmlns:p14="http://schemas.microsoft.com/office/powerpoint/2010/main" val="2984716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der: Atmosphere-Surface Temperatur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1" y="1"/>
            <a:ext cx="9194351" cy="841829"/>
          </a:xfrm>
          <a:prstGeom prst="rect">
            <a:avLst/>
          </a:prstGeom>
        </p:spPr>
      </p:pic>
      <p:pic>
        <p:nvPicPr>
          <p:cNvPr id="6" name="Picture 5" descr="Menu Bar: Why collect surface temperature da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841829"/>
            <a:ext cx="1163998" cy="6016171"/>
          </a:xfrm>
          <a:prstGeom prst="rect">
            <a:avLst/>
          </a:prstGeom>
        </p:spPr>
      </p:pic>
      <p:pic>
        <p:nvPicPr>
          <p:cNvPr id="8" name="Picture 7" descr="Graph of the late afternoon temperature, showing heat maximum downtown and temperatures lower toward the rural regions: Downtown has a higher temperature than commercial and urban residential. The lower temperature areas are rural farmland.   Source of image: http://globe-net.com/wp-content/uploads/Urban-Heat-Island-Effect.">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21176" y="2211663"/>
            <a:ext cx="5351586" cy="2552768"/>
          </a:xfrm>
          <a:prstGeom prst="rect">
            <a:avLst/>
          </a:prstGeom>
        </p:spPr>
      </p:pic>
      <p:sp>
        <p:nvSpPr>
          <p:cNvPr id="2" name="Title 1"/>
          <p:cNvSpPr>
            <a:spLocks noGrp="1"/>
          </p:cNvSpPr>
          <p:nvPr>
            <p:ph type="title"/>
          </p:nvPr>
        </p:nvSpPr>
        <p:spPr>
          <a:xfrm>
            <a:off x="2687998" y="888659"/>
            <a:ext cx="7886700" cy="662782"/>
          </a:xfrm>
        </p:spPr>
        <p:txBody>
          <a:bodyPr>
            <a:normAutofit/>
          </a:bodyPr>
          <a:lstStyle/>
          <a:p>
            <a:r>
              <a:rPr lang="en-US" sz="3200" dirty="0"/>
              <a:t>Recording surface temperature is important</a:t>
            </a:r>
          </a:p>
        </p:txBody>
      </p:sp>
      <p:sp>
        <p:nvSpPr>
          <p:cNvPr id="3" name="Content Placeholder 2"/>
          <p:cNvSpPr>
            <a:spLocks noGrp="1"/>
          </p:cNvSpPr>
          <p:nvPr>
            <p:ph idx="1"/>
          </p:nvPr>
        </p:nvSpPr>
        <p:spPr>
          <a:xfrm>
            <a:off x="2831651" y="1674245"/>
            <a:ext cx="7886700" cy="414614"/>
          </a:xfrm>
        </p:spPr>
        <p:txBody>
          <a:bodyPr>
            <a:normAutofit/>
          </a:bodyPr>
          <a:lstStyle/>
          <a:p>
            <a:pPr marL="0" indent="0">
              <a:buNone/>
            </a:pPr>
            <a:r>
              <a:rPr lang="en-US" sz="2000" spc="-100" dirty="0">
                <a:ea typeface="Arial" charset="0"/>
                <a:cs typeface="Arial" charset="0"/>
              </a:rPr>
              <a:t>To assist in urban planning and to help understand the </a:t>
            </a:r>
            <a:r>
              <a:rPr lang="en-US" sz="2000" i="1" spc="-100" dirty="0">
                <a:ea typeface="Arial" charset="0"/>
                <a:cs typeface="Arial" charset="0"/>
              </a:rPr>
              <a:t>Urban Heat Island Effect.</a:t>
            </a:r>
            <a:endParaRPr lang="en-US" sz="2000" dirty="0"/>
          </a:p>
        </p:txBody>
      </p:sp>
      <p:pic>
        <p:nvPicPr>
          <p:cNvPr id="9" name="Picture 8" descr="Map of the US showing urban heat lsland Effect. map showing the temperature difference between urban and vegetated land due to impervious surface area. ">
            <a:hlinkClick r:id="rId6"/>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078719" y="3488047"/>
            <a:ext cx="2895600" cy="2113005"/>
          </a:xfrm>
          <a:prstGeom prst="rect">
            <a:avLst/>
          </a:prstGeom>
        </p:spPr>
      </p:pic>
    </p:spTree>
    <p:extLst>
      <p:ext uri="{BB962C8B-B14F-4D97-AF65-F5344CB8AC3E}">
        <p14:creationId xmlns:p14="http://schemas.microsoft.com/office/powerpoint/2010/main" val="992247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1DD921-6CB9-964E-866D-75B583083448}" type="slidenum">
              <a:rPr lang="en-US" smtClean="0"/>
              <a:t>12</a:t>
            </a:fld>
            <a:endParaRPr lang="en-US" dirty="0"/>
          </a:p>
        </p:txBody>
      </p:sp>
      <p:pic>
        <p:nvPicPr>
          <p:cNvPr id="4" name="Picture 3" descr="Header: Atmosphere-Surface Temperatur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1" y="1"/>
            <a:ext cx="9194351" cy="841829"/>
          </a:xfrm>
          <a:prstGeom prst="rect">
            <a:avLst/>
          </a:prstGeom>
        </p:spPr>
      </p:pic>
      <p:pic>
        <p:nvPicPr>
          <p:cNvPr id="5" name="Picture 4" descr="Menu Bar: How your measurements can help"/>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841830"/>
            <a:ext cx="1150920" cy="6016171"/>
          </a:xfrm>
          <a:prstGeom prst="rect">
            <a:avLst/>
          </a:prstGeom>
        </p:spPr>
      </p:pic>
      <p:sp>
        <p:nvSpPr>
          <p:cNvPr id="2" name="Title 1"/>
          <p:cNvSpPr>
            <a:spLocks noGrp="1"/>
          </p:cNvSpPr>
          <p:nvPr>
            <p:ph type="title"/>
          </p:nvPr>
        </p:nvSpPr>
        <p:spPr>
          <a:xfrm>
            <a:off x="2781300" y="1109365"/>
            <a:ext cx="7886700" cy="527417"/>
          </a:xfrm>
        </p:spPr>
        <p:txBody>
          <a:bodyPr>
            <a:noAutofit/>
          </a:bodyPr>
          <a:lstStyle/>
          <a:p>
            <a:r>
              <a:rPr lang="en-US" sz="3200" b="1" dirty="0">
                <a:ea typeface="Arial" charset="0"/>
                <a:cs typeface="Arial" charset="0"/>
              </a:rPr>
              <a:t>YOUR measurements can help NASA scientists to understand and predict:</a:t>
            </a:r>
            <a:endParaRPr lang="en-US" sz="3200" dirty="0"/>
          </a:p>
        </p:txBody>
      </p:sp>
      <p:sp>
        <p:nvSpPr>
          <p:cNvPr id="3" name="Content Placeholder 2"/>
          <p:cNvSpPr>
            <a:spLocks noGrp="1"/>
          </p:cNvSpPr>
          <p:nvPr>
            <p:ph idx="1"/>
          </p:nvPr>
        </p:nvSpPr>
        <p:spPr>
          <a:xfrm>
            <a:off x="2831651" y="1904317"/>
            <a:ext cx="7886700" cy="4351338"/>
          </a:xfrm>
        </p:spPr>
        <p:txBody>
          <a:bodyPr>
            <a:normAutofit/>
          </a:bodyPr>
          <a:lstStyle/>
          <a:p>
            <a:pPr marL="251460" indent="-251460">
              <a:spcBef>
                <a:spcPts val="0"/>
              </a:spcBef>
              <a:spcAft>
                <a:spcPts val="600"/>
              </a:spcAft>
            </a:pPr>
            <a:r>
              <a:rPr lang="en-US" altLang="en-US" dirty="0">
                <a:ea typeface="Arial" charset="0"/>
                <a:cs typeface="Arial" charset="0"/>
              </a:rPr>
              <a:t>How do urban areas affect the temperature around them?</a:t>
            </a:r>
          </a:p>
          <a:p>
            <a:pPr marL="251460" indent="-251460">
              <a:spcBef>
                <a:spcPts val="0"/>
              </a:spcBef>
              <a:spcAft>
                <a:spcPts val="600"/>
              </a:spcAft>
            </a:pPr>
            <a:r>
              <a:rPr lang="en-US" altLang="en-US" dirty="0">
                <a:ea typeface="Arial" charset="0"/>
                <a:cs typeface="Arial" charset="0"/>
              </a:rPr>
              <a:t>What is the contribution of changing land use and land cover on local energy budgets?</a:t>
            </a:r>
          </a:p>
          <a:p>
            <a:pPr marL="251460" indent="-251460">
              <a:spcBef>
                <a:spcPts val="0"/>
              </a:spcBef>
              <a:spcAft>
                <a:spcPts val="600"/>
              </a:spcAft>
            </a:pPr>
            <a:r>
              <a:rPr lang="en-US" altLang="en-US" dirty="0">
                <a:ea typeface="Arial" charset="0"/>
                <a:cs typeface="Arial" charset="0"/>
              </a:rPr>
              <a:t>How are land surface temperatures </a:t>
            </a:r>
          </a:p>
          <a:p>
            <a:pPr marL="0" indent="0">
              <a:spcBef>
                <a:spcPts val="0"/>
              </a:spcBef>
              <a:spcAft>
                <a:spcPts val="600"/>
              </a:spcAft>
              <a:buNone/>
            </a:pPr>
            <a:r>
              <a:rPr lang="en-US" altLang="en-US" dirty="0">
                <a:ea typeface="Arial" charset="0"/>
                <a:cs typeface="Arial" charset="0"/>
              </a:rPr>
              <a:t>	changing over the long-term?</a:t>
            </a:r>
          </a:p>
          <a:p>
            <a:pPr marL="251460" indent="-251460">
              <a:spcBef>
                <a:spcPts val="0"/>
              </a:spcBef>
              <a:spcAft>
                <a:spcPts val="600"/>
              </a:spcAft>
            </a:pPr>
            <a:r>
              <a:rPr lang="en-US" altLang="en-US" dirty="0">
                <a:ea typeface="Arial" charset="0"/>
                <a:cs typeface="Arial" charset="0"/>
              </a:rPr>
              <a:t>How accurate are data from NASA </a:t>
            </a:r>
          </a:p>
          <a:p>
            <a:pPr marL="0" indent="0">
              <a:spcBef>
                <a:spcPts val="0"/>
              </a:spcBef>
              <a:spcAft>
                <a:spcPts val="600"/>
              </a:spcAft>
              <a:buNone/>
            </a:pPr>
            <a:r>
              <a:rPr lang="en-US" altLang="en-US" dirty="0">
                <a:ea typeface="Arial" charset="0"/>
                <a:cs typeface="Arial" charset="0"/>
              </a:rPr>
              <a:t>	satellites?</a:t>
            </a:r>
          </a:p>
        </p:txBody>
      </p:sp>
      <p:pic>
        <p:nvPicPr>
          <p:cNvPr id="9" name="Picture 8" descr="Image of two students using an infrared Thermomete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213535" y="3689400"/>
            <a:ext cx="2565072" cy="2239348"/>
          </a:xfrm>
          <a:prstGeom prst="rect">
            <a:avLst/>
          </a:prstGeom>
        </p:spPr>
      </p:pic>
    </p:spTree>
    <p:extLst>
      <p:ext uri="{BB962C8B-B14F-4D97-AF65-F5344CB8AC3E}">
        <p14:creationId xmlns:p14="http://schemas.microsoft.com/office/powerpoint/2010/main" val="2330624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reeform 2"/>
          <p:cNvSpPr>
            <a:spLocks/>
          </p:cNvSpPr>
          <p:nvPr/>
        </p:nvSpPr>
        <p:spPr bwMode="auto">
          <a:xfrm>
            <a:off x="1076576" y="5257802"/>
            <a:ext cx="9107761" cy="708025"/>
          </a:xfrm>
          <a:custGeom>
            <a:avLst/>
            <a:gdLst>
              <a:gd name="T0" fmla="*/ 0 w 2400"/>
              <a:gd name="T1" fmla="*/ 2147483647 h 200"/>
              <a:gd name="T2" fmla="*/ 2147483647 w 2400"/>
              <a:gd name="T3" fmla="*/ 2147483647 h 200"/>
              <a:gd name="T4" fmla="*/ 2147483647 w 2400"/>
              <a:gd name="T5" fmla="*/ 2147483647 h 200"/>
              <a:gd name="T6" fmla="*/ 0 60000 65536"/>
              <a:gd name="T7" fmla="*/ 0 60000 65536"/>
              <a:gd name="T8" fmla="*/ 0 60000 65536"/>
              <a:gd name="T9" fmla="*/ 0 w 2400"/>
              <a:gd name="T10" fmla="*/ 0 h 200"/>
              <a:gd name="T11" fmla="*/ 2400 w 2400"/>
              <a:gd name="T12" fmla="*/ 200 h 200"/>
            </a:gdLst>
            <a:ahLst/>
            <a:cxnLst>
              <a:cxn ang="T6">
                <a:pos x="T0" y="T1"/>
              </a:cxn>
              <a:cxn ang="T7">
                <a:pos x="T2" y="T3"/>
              </a:cxn>
              <a:cxn ang="T8">
                <a:pos x="T4" y="T5"/>
              </a:cxn>
            </a:cxnLst>
            <a:rect l="T9" t="T10" r="T11" b="T12"/>
            <a:pathLst>
              <a:path w="2400" h="200">
                <a:moveTo>
                  <a:pt x="0" y="200"/>
                </a:moveTo>
                <a:cubicBezTo>
                  <a:pt x="208" y="108"/>
                  <a:pt x="416" y="16"/>
                  <a:pt x="816" y="8"/>
                </a:cubicBezTo>
                <a:cubicBezTo>
                  <a:pt x="1216" y="0"/>
                  <a:pt x="2136" y="128"/>
                  <a:pt x="2400" y="152"/>
                </a:cubicBezTo>
              </a:path>
            </a:pathLst>
          </a:custGeom>
          <a:noFill/>
          <a:ln w="28575">
            <a:solidFill>
              <a:srgbClr val="000000"/>
            </a:solidFill>
            <a:round/>
            <a:headEnd/>
            <a:tailEnd/>
          </a:ln>
        </p:spPr>
        <p:txBody>
          <a:bodyPr>
            <a:prstTxWarp prst="textNoShape">
              <a:avLst/>
            </a:prstTxWarp>
          </a:bodyPr>
          <a:lstStyle/>
          <a:p>
            <a:endParaRPr lang="en-US"/>
          </a:p>
        </p:txBody>
      </p:sp>
      <p:sp>
        <p:nvSpPr>
          <p:cNvPr id="239619" name="Tree"/>
          <p:cNvSpPr>
            <a:spLocks noEditPoints="1" noChangeArrowheads="1"/>
          </p:cNvSpPr>
          <p:nvPr/>
        </p:nvSpPr>
        <p:spPr bwMode="auto">
          <a:xfrm>
            <a:off x="712604" y="3073400"/>
            <a:ext cx="1957407" cy="2509838"/>
          </a:xfrm>
          <a:custGeom>
            <a:avLst/>
            <a:gdLst>
              <a:gd name="T0" fmla="*/ 734219 w 21600"/>
              <a:gd name="T1" fmla="*/ 0 h 21600"/>
              <a:gd name="T2" fmla="*/ 419525 w 21600"/>
              <a:gd name="T3" fmla="*/ 732036 h 21600"/>
              <a:gd name="T4" fmla="*/ 209796 w 21600"/>
              <a:gd name="T5" fmla="*/ 1464072 h 21600"/>
              <a:gd name="T6" fmla="*/ 0 w 21600"/>
              <a:gd name="T7" fmla="*/ 2196108 h 21600"/>
              <a:gd name="T8" fmla="*/ 1048913 w 21600"/>
              <a:gd name="T9" fmla="*/ 732036 h 21600"/>
              <a:gd name="T10" fmla="*/ 1258642 w 21600"/>
              <a:gd name="T11" fmla="*/ 1464072 h 21600"/>
              <a:gd name="T12" fmla="*/ 1468438 w 21600"/>
              <a:gd name="T13" fmla="*/ 2196108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808080"/>
            </a:outerShdw>
          </a:effectLst>
        </p:spPr>
        <p:txBody>
          <a:bodyPr>
            <a:prstTxWarp prst="textNoShape">
              <a:avLst/>
            </a:prstTxWarp>
          </a:bodyPr>
          <a:lstStyle/>
          <a:p>
            <a:pPr>
              <a:defRPr/>
            </a:pPr>
            <a:endParaRPr lang="en-US"/>
          </a:p>
        </p:txBody>
      </p:sp>
      <p:sp>
        <p:nvSpPr>
          <p:cNvPr id="28676" name="Oval 4"/>
          <p:cNvSpPr>
            <a:spLocks noChangeArrowheads="1"/>
          </p:cNvSpPr>
          <p:nvPr/>
        </p:nvSpPr>
        <p:spPr bwMode="auto">
          <a:xfrm>
            <a:off x="7998389" y="1371602"/>
            <a:ext cx="1091916" cy="1020763"/>
          </a:xfrm>
          <a:prstGeom prst="ellipse">
            <a:avLst/>
          </a:prstGeom>
          <a:solidFill>
            <a:srgbClr val="FFFF00"/>
          </a:solidFill>
          <a:ln w="9525">
            <a:noFill/>
            <a:round/>
            <a:headEnd/>
            <a:tailEnd/>
          </a:ln>
        </p:spPr>
        <p:txBody>
          <a:bodyPr wrap="none" anchor="ctr">
            <a:prstTxWarp prst="textNoShape">
              <a:avLst/>
            </a:prstTxWarp>
          </a:bodyPr>
          <a:lstStyle/>
          <a:p>
            <a:endParaRPr lang="en-US"/>
          </a:p>
        </p:txBody>
      </p:sp>
      <p:sp>
        <p:nvSpPr>
          <p:cNvPr id="28677" name="Line 5"/>
          <p:cNvSpPr>
            <a:spLocks noChangeShapeType="1"/>
          </p:cNvSpPr>
          <p:nvPr/>
        </p:nvSpPr>
        <p:spPr bwMode="auto">
          <a:xfrm flipH="1">
            <a:off x="7268329" y="2392364"/>
            <a:ext cx="1094032" cy="3063875"/>
          </a:xfrm>
          <a:prstGeom prst="line">
            <a:avLst/>
          </a:prstGeom>
          <a:noFill/>
          <a:ln w="28575">
            <a:solidFill>
              <a:srgbClr val="000000"/>
            </a:solidFill>
            <a:round/>
            <a:headEnd/>
            <a:tailEnd type="triangle" w="med" len="med"/>
          </a:ln>
        </p:spPr>
        <p:txBody>
          <a:bodyPr>
            <a:prstTxWarp prst="textNoShape">
              <a:avLst/>
            </a:prstTxWarp>
          </a:bodyPr>
          <a:lstStyle/>
          <a:p>
            <a:endParaRPr lang="en-US"/>
          </a:p>
        </p:txBody>
      </p:sp>
      <p:sp>
        <p:nvSpPr>
          <p:cNvPr id="28678" name="Text Box 6"/>
          <p:cNvSpPr txBox="1">
            <a:spLocks noChangeArrowheads="1"/>
          </p:cNvSpPr>
          <p:nvPr/>
        </p:nvSpPr>
        <p:spPr bwMode="auto">
          <a:xfrm>
            <a:off x="8180375" y="3073402"/>
            <a:ext cx="2951980" cy="701675"/>
          </a:xfrm>
          <a:prstGeom prst="rect">
            <a:avLst/>
          </a:prstGeom>
          <a:noFill/>
          <a:ln w="9525">
            <a:noFill/>
            <a:miter lim="800000"/>
            <a:headEnd/>
            <a:tailEnd/>
          </a:ln>
        </p:spPr>
        <p:txBody>
          <a:bodyPr>
            <a:prstTxWarp prst="textNoShape">
              <a:avLst/>
            </a:prstTxWarp>
            <a:spAutoFit/>
          </a:bodyPr>
          <a:lstStyle/>
          <a:p>
            <a:pPr eaLnBrk="0" hangingPunct="0"/>
            <a:r>
              <a:rPr lang="en-US" sz="2000">
                <a:solidFill>
                  <a:srgbClr val="000000"/>
                </a:solidFill>
              </a:rPr>
              <a:t>Incoming sunlight heats the surface</a:t>
            </a:r>
          </a:p>
        </p:txBody>
      </p:sp>
      <p:sp>
        <p:nvSpPr>
          <p:cNvPr id="28679" name="Freeform 7"/>
          <p:cNvSpPr>
            <a:spLocks/>
          </p:cNvSpPr>
          <p:nvPr/>
        </p:nvSpPr>
        <p:spPr bwMode="auto">
          <a:xfrm>
            <a:off x="4362903" y="3243263"/>
            <a:ext cx="607324" cy="2043112"/>
          </a:xfrm>
          <a:custGeom>
            <a:avLst/>
            <a:gdLst>
              <a:gd name="T0" fmla="*/ 2147483647 w 160"/>
              <a:gd name="T1" fmla="*/ 2147483647 h 576"/>
              <a:gd name="T2" fmla="*/ 2147483647 w 160"/>
              <a:gd name="T3" fmla="*/ 2147483647 h 576"/>
              <a:gd name="T4" fmla="*/ 2147483647 w 160"/>
              <a:gd name="T5" fmla="*/ 2147483647 h 576"/>
              <a:gd name="T6" fmla="*/ 2147483647 w 160"/>
              <a:gd name="T7" fmla="*/ 0 h 576"/>
              <a:gd name="T8" fmla="*/ 0 60000 65536"/>
              <a:gd name="T9" fmla="*/ 0 60000 65536"/>
              <a:gd name="T10" fmla="*/ 0 60000 65536"/>
              <a:gd name="T11" fmla="*/ 0 60000 65536"/>
              <a:gd name="T12" fmla="*/ 0 w 160"/>
              <a:gd name="T13" fmla="*/ 0 h 576"/>
              <a:gd name="T14" fmla="*/ 160 w 160"/>
              <a:gd name="T15" fmla="*/ 576 h 576"/>
            </a:gdLst>
            <a:ahLst/>
            <a:cxnLst>
              <a:cxn ang="T8">
                <a:pos x="T0" y="T1"/>
              </a:cxn>
              <a:cxn ang="T9">
                <a:pos x="T2" y="T3"/>
              </a:cxn>
              <a:cxn ang="T10">
                <a:pos x="T4" y="T5"/>
              </a:cxn>
              <a:cxn ang="T11">
                <a:pos x="T6" y="T7"/>
              </a:cxn>
            </a:cxnLst>
            <a:rect l="T12" t="T13" r="T14" b="T15"/>
            <a:pathLst>
              <a:path w="160" h="576">
                <a:moveTo>
                  <a:pt x="104" y="576"/>
                </a:moveTo>
                <a:cubicBezTo>
                  <a:pt x="52" y="512"/>
                  <a:pt x="0" y="448"/>
                  <a:pt x="8" y="384"/>
                </a:cubicBezTo>
                <a:cubicBezTo>
                  <a:pt x="16" y="320"/>
                  <a:pt x="144" y="256"/>
                  <a:pt x="152" y="192"/>
                </a:cubicBezTo>
                <a:cubicBezTo>
                  <a:pt x="160" y="128"/>
                  <a:pt x="108" y="64"/>
                  <a:pt x="56" y="0"/>
                </a:cubicBezTo>
              </a:path>
            </a:pathLst>
          </a:custGeom>
          <a:noFill/>
          <a:ln w="38100">
            <a:solidFill>
              <a:srgbClr val="000000"/>
            </a:solidFill>
            <a:round/>
            <a:headEnd/>
            <a:tailEnd type="triangle" w="med" len="med"/>
          </a:ln>
        </p:spPr>
        <p:txBody>
          <a:bodyPr>
            <a:prstTxWarp prst="textNoShape">
              <a:avLst/>
            </a:prstTxWarp>
          </a:bodyPr>
          <a:lstStyle/>
          <a:p>
            <a:endParaRPr lang="en-US"/>
          </a:p>
        </p:txBody>
      </p:sp>
      <p:sp>
        <p:nvSpPr>
          <p:cNvPr id="28680" name="Text Box 8"/>
          <p:cNvSpPr txBox="1">
            <a:spLocks noChangeArrowheads="1"/>
          </p:cNvSpPr>
          <p:nvPr/>
        </p:nvSpPr>
        <p:spPr bwMode="auto">
          <a:xfrm>
            <a:off x="2170607" y="3548063"/>
            <a:ext cx="2951980" cy="703262"/>
          </a:xfrm>
          <a:prstGeom prst="rect">
            <a:avLst/>
          </a:prstGeom>
          <a:noFill/>
          <a:ln w="9525">
            <a:noFill/>
            <a:miter lim="800000"/>
            <a:headEnd/>
            <a:tailEnd/>
          </a:ln>
        </p:spPr>
        <p:txBody>
          <a:bodyPr>
            <a:prstTxWarp prst="textNoShape">
              <a:avLst/>
            </a:prstTxWarp>
            <a:spAutoFit/>
          </a:bodyPr>
          <a:lstStyle/>
          <a:p>
            <a:pPr eaLnBrk="0" hangingPunct="0"/>
            <a:r>
              <a:rPr lang="en-US" sz="2000">
                <a:solidFill>
                  <a:srgbClr val="000000"/>
                </a:solidFill>
              </a:rPr>
              <a:t>Evapotranspiration cools the surface</a:t>
            </a:r>
          </a:p>
        </p:txBody>
      </p:sp>
      <p:sp>
        <p:nvSpPr>
          <p:cNvPr id="28681" name="Freeform 9"/>
          <p:cNvSpPr>
            <a:spLocks/>
          </p:cNvSpPr>
          <p:nvPr/>
        </p:nvSpPr>
        <p:spPr bwMode="auto">
          <a:xfrm>
            <a:off x="6548850" y="3413127"/>
            <a:ext cx="607326" cy="2043113"/>
          </a:xfrm>
          <a:custGeom>
            <a:avLst/>
            <a:gdLst>
              <a:gd name="T0" fmla="*/ 2147483647 w 160"/>
              <a:gd name="T1" fmla="*/ 2147483647 h 576"/>
              <a:gd name="T2" fmla="*/ 2147483647 w 160"/>
              <a:gd name="T3" fmla="*/ 2147483647 h 576"/>
              <a:gd name="T4" fmla="*/ 2147483647 w 160"/>
              <a:gd name="T5" fmla="*/ 2147483647 h 576"/>
              <a:gd name="T6" fmla="*/ 2147483647 w 160"/>
              <a:gd name="T7" fmla="*/ 0 h 576"/>
              <a:gd name="T8" fmla="*/ 0 60000 65536"/>
              <a:gd name="T9" fmla="*/ 0 60000 65536"/>
              <a:gd name="T10" fmla="*/ 0 60000 65536"/>
              <a:gd name="T11" fmla="*/ 0 60000 65536"/>
              <a:gd name="T12" fmla="*/ 0 w 160"/>
              <a:gd name="T13" fmla="*/ 0 h 576"/>
              <a:gd name="T14" fmla="*/ 160 w 160"/>
              <a:gd name="T15" fmla="*/ 576 h 576"/>
            </a:gdLst>
            <a:ahLst/>
            <a:cxnLst>
              <a:cxn ang="T8">
                <a:pos x="T0" y="T1"/>
              </a:cxn>
              <a:cxn ang="T9">
                <a:pos x="T2" y="T3"/>
              </a:cxn>
              <a:cxn ang="T10">
                <a:pos x="T4" y="T5"/>
              </a:cxn>
              <a:cxn ang="T11">
                <a:pos x="T6" y="T7"/>
              </a:cxn>
            </a:cxnLst>
            <a:rect l="T12" t="T13" r="T14" b="T15"/>
            <a:pathLst>
              <a:path w="160" h="576">
                <a:moveTo>
                  <a:pt x="104" y="576"/>
                </a:moveTo>
                <a:cubicBezTo>
                  <a:pt x="52" y="512"/>
                  <a:pt x="0" y="448"/>
                  <a:pt x="8" y="384"/>
                </a:cubicBezTo>
                <a:cubicBezTo>
                  <a:pt x="16" y="320"/>
                  <a:pt x="144" y="256"/>
                  <a:pt x="152" y="192"/>
                </a:cubicBezTo>
                <a:cubicBezTo>
                  <a:pt x="160" y="128"/>
                  <a:pt x="108" y="64"/>
                  <a:pt x="56" y="0"/>
                </a:cubicBezTo>
              </a:path>
            </a:pathLst>
          </a:custGeom>
          <a:noFill/>
          <a:ln w="38100">
            <a:solidFill>
              <a:srgbClr val="000000"/>
            </a:solidFill>
            <a:round/>
            <a:headEnd/>
            <a:tailEnd type="triangle" w="med" len="med"/>
          </a:ln>
        </p:spPr>
        <p:txBody>
          <a:bodyPr>
            <a:prstTxWarp prst="textNoShape">
              <a:avLst/>
            </a:prstTxWarp>
          </a:bodyPr>
          <a:lstStyle/>
          <a:p>
            <a:endParaRPr lang="en-US"/>
          </a:p>
        </p:txBody>
      </p:sp>
      <p:sp>
        <p:nvSpPr>
          <p:cNvPr id="28682" name="Text Box 10"/>
          <p:cNvSpPr txBox="1">
            <a:spLocks noChangeArrowheads="1"/>
          </p:cNvSpPr>
          <p:nvPr/>
        </p:nvSpPr>
        <p:spPr bwMode="auto">
          <a:xfrm>
            <a:off x="4902512" y="3754439"/>
            <a:ext cx="2183831" cy="707886"/>
          </a:xfrm>
          <a:prstGeom prst="rect">
            <a:avLst/>
          </a:prstGeom>
          <a:noFill/>
          <a:ln w="9525">
            <a:noFill/>
            <a:miter lim="800000"/>
            <a:headEnd/>
            <a:tailEnd/>
          </a:ln>
        </p:spPr>
        <p:txBody>
          <a:bodyPr>
            <a:prstTxWarp prst="textNoShape">
              <a:avLst/>
            </a:prstTxWarp>
            <a:spAutoFit/>
          </a:bodyPr>
          <a:lstStyle/>
          <a:p>
            <a:pPr eaLnBrk="0" hangingPunct="0"/>
            <a:r>
              <a:rPr lang="en-US" sz="2000" dirty="0">
                <a:solidFill>
                  <a:srgbClr val="000000"/>
                </a:solidFill>
              </a:rPr>
              <a:t>Sensible heat rises from the ground</a:t>
            </a:r>
          </a:p>
        </p:txBody>
      </p:sp>
      <p:sp>
        <p:nvSpPr>
          <p:cNvPr id="28683" name="Freeform 11"/>
          <p:cNvSpPr>
            <a:spLocks/>
          </p:cNvSpPr>
          <p:nvPr/>
        </p:nvSpPr>
        <p:spPr bwMode="auto">
          <a:xfrm>
            <a:off x="4870771" y="5286377"/>
            <a:ext cx="395713" cy="1190625"/>
          </a:xfrm>
          <a:custGeom>
            <a:avLst/>
            <a:gdLst>
              <a:gd name="T0" fmla="*/ 2147483647 w 104"/>
              <a:gd name="T1" fmla="*/ 0 h 336"/>
              <a:gd name="T2" fmla="*/ 2147483647 w 104"/>
              <a:gd name="T3" fmla="*/ 2147483647 h 336"/>
              <a:gd name="T4" fmla="*/ 2147483647 w 104"/>
              <a:gd name="T5" fmla="*/ 2147483647 h 336"/>
              <a:gd name="T6" fmla="*/ 2147483647 w 104"/>
              <a:gd name="T7" fmla="*/ 2147483647 h 336"/>
              <a:gd name="T8" fmla="*/ 0 60000 65536"/>
              <a:gd name="T9" fmla="*/ 0 60000 65536"/>
              <a:gd name="T10" fmla="*/ 0 60000 65536"/>
              <a:gd name="T11" fmla="*/ 0 60000 65536"/>
              <a:gd name="T12" fmla="*/ 0 w 104"/>
              <a:gd name="T13" fmla="*/ 0 h 336"/>
              <a:gd name="T14" fmla="*/ 104 w 104"/>
              <a:gd name="T15" fmla="*/ 336 h 336"/>
            </a:gdLst>
            <a:ahLst/>
            <a:cxnLst>
              <a:cxn ang="T8">
                <a:pos x="T0" y="T1"/>
              </a:cxn>
              <a:cxn ang="T9">
                <a:pos x="T2" y="T3"/>
              </a:cxn>
              <a:cxn ang="T10">
                <a:pos x="T4" y="T5"/>
              </a:cxn>
              <a:cxn ang="T11">
                <a:pos x="T6" y="T7"/>
              </a:cxn>
            </a:cxnLst>
            <a:rect l="T12" t="T13" r="T14" b="T15"/>
            <a:pathLst>
              <a:path w="104" h="336">
                <a:moveTo>
                  <a:pt x="104" y="0"/>
                </a:moveTo>
                <a:cubicBezTo>
                  <a:pt x="60" y="72"/>
                  <a:pt x="16" y="144"/>
                  <a:pt x="8" y="192"/>
                </a:cubicBezTo>
                <a:cubicBezTo>
                  <a:pt x="0" y="240"/>
                  <a:pt x="40" y="264"/>
                  <a:pt x="56" y="288"/>
                </a:cubicBezTo>
                <a:cubicBezTo>
                  <a:pt x="72" y="312"/>
                  <a:pt x="88" y="324"/>
                  <a:pt x="104" y="336"/>
                </a:cubicBezTo>
              </a:path>
            </a:pathLst>
          </a:custGeom>
          <a:noFill/>
          <a:ln w="38100">
            <a:solidFill>
              <a:srgbClr val="000000"/>
            </a:solidFill>
            <a:round/>
            <a:headEnd/>
            <a:tailEnd type="triangle" w="med" len="med"/>
          </a:ln>
        </p:spPr>
        <p:txBody>
          <a:bodyPr>
            <a:prstTxWarp prst="textNoShape">
              <a:avLst/>
            </a:prstTxWarp>
          </a:bodyPr>
          <a:lstStyle/>
          <a:p>
            <a:endParaRPr lang="en-US"/>
          </a:p>
        </p:txBody>
      </p:sp>
      <p:sp>
        <p:nvSpPr>
          <p:cNvPr id="28684" name="Text Box 12"/>
          <p:cNvSpPr txBox="1">
            <a:spLocks noChangeArrowheads="1"/>
          </p:cNvSpPr>
          <p:nvPr/>
        </p:nvSpPr>
        <p:spPr bwMode="auto">
          <a:xfrm>
            <a:off x="5228394" y="5591177"/>
            <a:ext cx="2224038" cy="701675"/>
          </a:xfrm>
          <a:prstGeom prst="rect">
            <a:avLst/>
          </a:prstGeom>
          <a:noFill/>
          <a:ln w="9525">
            <a:noFill/>
            <a:miter lim="800000"/>
            <a:headEnd/>
            <a:tailEnd/>
          </a:ln>
        </p:spPr>
        <p:txBody>
          <a:bodyPr>
            <a:prstTxWarp prst="textNoShape">
              <a:avLst/>
            </a:prstTxWarp>
            <a:spAutoFit/>
          </a:bodyPr>
          <a:lstStyle/>
          <a:p>
            <a:pPr eaLnBrk="0" hangingPunct="0"/>
            <a:r>
              <a:rPr lang="en-US" sz="2000">
                <a:solidFill>
                  <a:srgbClr val="000000"/>
                </a:solidFill>
              </a:rPr>
              <a:t>Heat goes into the ground</a:t>
            </a:r>
          </a:p>
        </p:txBody>
      </p:sp>
      <p:sp>
        <p:nvSpPr>
          <p:cNvPr id="28685" name="Text Box 13"/>
          <p:cNvSpPr txBox="1">
            <a:spLocks noChangeArrowheads="1"/>
          </p:cNvSpPr>
          <p:nvPr/>
        </p:nvSpPr>
        <p:spPr bwMode="auto">
          <a:xfrm>
            <a:off x="3990466" y="5114927"/>
            <a:ext cx="3095876" cy="398463"/>
          </a:xfrm>
          <a:prstGeom prst="rect">
            <a:avLst/>
          </a:prstGeom>
          <a:solidFill>
            <a:srgbClr val="FFFFFF"/>
          </a:solidFill>
          <a:ln w="9525">
            <a:noFill/>
            <a:miter lim="800000"/>
            <a:headEnd/>
            <a:tailEnd/>
          </a:ln>
        </p:spPr>
        <p:txBody>
          <a:bodyPr>
            <a:prstTxWarp prst="textNoShape">
              <a:avLst/>
            </a:prstTxWarp>
            <a:spAutoFit/>
          </a:bodyPr>
          <a:lstStyle/>
          <a:p>
            <a:pPr eaLnBrk="0" hangingPunct="0"/>
            <a:r>
              <a:rPr lang="en-US" sz="2000">
                <a:solidFill>
                  <a:srgbClr val="000000"/>
                </a:solidFill>
              </a:rPr>
              <a:t>Surface Temperature</a:t>
            </a:r>
          </a:p>
        </p:txBody>
      </p:sp>
      <p:sp>
        <p:nvSpPr>
          <p:cNvPr id="28686" name="Freeform 14"/>
          <p:cNvSpPr>
            <a:spLocks/>
          </p:cNvSpPr>
          <p:nvPr/>
        </p:nvSpPr>
        <p:spPr bwMode="auto">
          <a:xfrm>
            <a:off x="7998390" y="4264027"/>
            <a:ext cx="425339" cy="1362075"/>
          </a:xfrm>
          <a:custGeom>
            <a:avLst/>
            <a:gdLst>
              <a:gd name="T0" fmla="*/ 2147483647 w 160"/>
              <a:gd name="T1" fmla="*/ 2147483647 h 576"/>
              <a:gd name="T2" fmla="*/ 2147483647 w 160"/>
              <a:gd name="T3" fmla="*/ 2147483647 h 576"/>
              <a:gd name="T4" fmla="*/ 2147483647 w 160"/>
              <a:gd name="T5" fmla="*/ 2147483647 h 576"/>
              <a:gd name="T6" fmla="*/ 2147483647 w 160"/>
              <a:gd name="T7" fmla="*/ 0 h 576"/>
              <a:gd name="T8" fmla="*/ 0 60000 65536"/>
              <a:gd name="T9" fmla="*/ 0 60000 65536"/>
              <a:gd name="T10" fmla="*/ 0 60000 65536"/>
              <a:gd name="T11" fmla="*/ 0 60000 65536"/>
              <a:gd name="T12" fmla="*/ 0 w 160"/>
              <a:gd name="T13" fmla="*/ 0 h 576"/>
              <a:gd name="T14" fmla="*/ 160 w 160"/>
              <a:gd name="T15" fmla="*/ 576 h 576"/>
            </a:gdLst>
            <a:ahLst/>
            <a:cxnLst>
              <a:cxn ang="T8">
                <a:pos x="T0" y="T1"/>
              </a:cxn>
              <a:cxn ang="T9">
                <a:pos x="T2" y="T3"/>
              </a:cxn>
              <a:cxn ang="T10">
                <a:pos x="T4" y="T5"/>
              </a:cxn>
              <a:cxn ang="T11">
                <a:pos x="T6" y="T7"/>
              </a:cxn>
            </a:cxnLst>
            <a:rect l="T12" t="T13" r="T14" b="T15"/>
            <a:pathLst>
              <a:path w="160" h="576">
                <a:moveTo>
                  <a:pt x="104" y="576"/>
                </a:moveTo>
                <a:cubicBezTo>
                  <a:pt x="52" y="512"/>
                  <a:pt x="0" y="448"/>
                  <a:pt x="8" y="384"/>
                </a:cubicBezTo>
                <a:cubicBezTo>
                  <a:pt x="16" y="320"/>
                  <a:pt x="144" y="256"/>
                  <a:pt x="152" y="192"/>
                </a:cubicBezTo>
                <a:cubicBezTo>
                  <a:pt x="160" y="128"/>
                  <a:pt x="108" y="64"/>
                  <a:pt x="56" y="0"/>
                </a:cubicBezTo>
              </a:path>
            </a:pathLst>
          </a:custGeom>
          <a:noFill/>
          <a:ln w="38100">
            <a:solidFill>
              <a:srgbClr val="000000"/>
            </a:solidFill>
            <a:round/>
            <a:headEnd/>
            <a:tailEnd type="triangle" w="med" len="med"/>
          </a:ln>
        </p:spPr>
        <p:txBody>
          <a:bodyPr>
            <a:prstTxWarp prst="textNoShape">
              <a:avLst/>
            </a:prstTxWarp>
          </a:bodyPr>
          <a:lstStyle/>
          <a:p>
            <a:endParaRPr lang="en-US"/>
          </a:p>
        </p:txBody>
      </p:sp>
      <p:sp>
        <p:nvSpPr>
          <p:cNvPr id="28687" name="Text Box 15"/>
          <p:cNvSpPr txBox="1">
            <a:spLocks noChangeArrowheads="1"/>
          </p:cNvSpPr>
          <p:nvPr/>
        </p:nvSpPr>
        <p:spPr bwMode="auto">
          <a:xfrm>
            <a:off x="8544347" y="4435476"/>
            <a:ext cx="2731904" cy="707886"/>
          </a:xfrm>
          <a:prstGeom prst="rect">
            <a:avLst/>
          </a:prstGeom>
          <a:noFill/>
          <a:ln w="9525">
            <a:noFill/>
            <a:miter lim="800000"/>
            <a:headEnd/>
            <a:tailEnd/>
          </a:ln>
        </p:spPr>
        <p:txBody>
          <a:bodyPr>
            <a:prstTxWarp prst="textNoShape">
              <a:avLst/>
            </a:prstTxWarp>
            <a:spAutoFit/>
          </a:bodyPr>
          <a:lstStyle/>
          <a:p>
            <a:pPr eaLnBrk="0" hangingPunct="0"/>
            <a:r>
              <a:rPr lang="en-US" sz="2000">
                <a:solidFill>
                  <a:srgbClr val="000000"/>
                </a:solidFill>
              </a:rPr>
              <a:t>Emitted energy cools the surface to space</a:t>
            </a:r>
          </a:p>
        </p:txBody>
      </p:sp>
      <p:sp>
        <p:nvSpPr>
          <p:cNvPr id="28688" name="Text Box 16"/>
          <p:cNvSpPr txBox="1">
            <a:spLocks noChangeArrowheads="1"/>
          </p:cNvSpPr>
          <p:nvPr/>
        </p:nvSpPr>
        <p:spPr bwMode="auto">
          <a:xfrm>
            <a:off x="293614" y="282575"/>
            <a:ext cx="11490507" cy="584776"/>
          </a:xfrm>
          <a:prstGeom prst="rect">
            <a:avLst/>
          </a:prstGeom>
          <a:noFill/>
          <a:ln w="9525">
            <a:noFill/>
            <a:miter lim="800000"/>
            <a:headEnd/>
            <a:tailEnd/>
          </a:ln>
        </p:spPr>
        <p:txBody>
          <a:bodyPr>
            <a:prstTxWarp prst="textNoShape">
              <a:avLst/>
            </a:prstTxWarp>
            <a:spAutoFit/>
          </a:bodyPr>
          <a:lstStyle/>
          <a:p>
            <a:pPr algn="ctr"/>
            <a:r>
              <a:rPr lang="en-US" sz="3200" b="1"/>
              <a:t>Surface Temperature is at the Heart of the  Energy Budget</a:t>
            </a:r>
          </a:p>
        </p:txBody>
      </p:sp>
    </p:spTree>
    <p:extLst>
      <p:ext uri="{BB962C8B-B14F-4D97-AF65-F5344CB8AC3E}">
        <p14:creationId xmlns:p14="http://schemas.microsoft.com/office/powerpoint/2010/main" val="3096519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570" y="365128"/>
            <a:ext cx="3080677" cy="4294421"/>
          </a:xfrm>
        </p:spPr>
        <p:txBody>
          <a:bodyPr/>
          <a:lstStyle/>
          <a:p>
            <a:r>
              <a:rPr lang="en-US" dirty="0"/>
              <a:t>Chicago surface temperature</a:t>
            </a:r>
          </a:p>
        </p:txBody>
      </p:sp>
      <p:pic>
        <p:nvPicPr>
          <p:cNvPr id="4" name="Picture 3" descr="Screen shot 2018-08-10 at 10.22.23 PM.png"/>
          <p:cNvPicPr>
            <a:picLocks noChangeAspect="1"/>
          </p:cNvPicPr>
          <p:nvPr/>
        </p:nvPicPr>
        <p:blipFill>
          <a:blip r:embed="rId2"/>
          <a:stretch>
            <a:fillRect/>
          </a:stretch>
        </p:blipFill>
        <p:spPr>
          <a:xfrm>
            <a:off x="5367785" y="0"/>
            <a:ext cx="4418494" cy="6858000"/>
          </a:xfrm>
          <a:prstGeom prst="rect">
            <a:avLst/>
          </a:prstGeom>
        </p:spPr>
      </p:pic>
      <p:sp>
        <p:nvSpPr>
          <p:cNvPr id="5" name="TextBox 4"/>
          <p:cNvSpPr txBox="1"/>
          <p:nvPr/>
        </p:nvSpPr>
        <p:spPr>
          <a:xfrm>
            <a:off x="1055758" y="4013218"/>
            <a:ext cx="3399510" cy="646331"/>
          </a:xfrm>
          <a:prstGeom prst="rect">
            <a:avLst/>
          </a:prstGeom>
          <a:noFill/>
        </p:spPr>
        <p:txBody>
          <a:bodyPr wrap="square" rtlCol="0">
            <a:spAutoFit/>
          </a:bodyPr>
          <a:lstStyle/>
          <a:p>
            <a:r>
              <a:rPr lang="en-US" dirty="0">
                <a:hlinkClick r:id="rId3"/>
              </a:rPr>
              <a:t>http://mackeyarchitecture.com/urban_cooling/index.html</a:t>
            </a:r>
            <a:r>
              <a:rPr lang="en-US" dirty="0"/>
              <a:t> </a:t>
            </a:r>
          </a:p>
        </p:txBody>
      </p:sp>
    </p:spTree>
    <p:extLst>
      <p:ext uri="{BB962C8B-B14F-4D97-AF65-F5344CB8AC3E}">
        <p14:creationId xmlns:p14="http://schemas.microsoft.com/office/powerpoint/2010/main" val="303122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39570" y="1"/>
            <a:ext cx="10512862" cy="1325563"/>
          </a:xfrm>
        </p:spPr>
        <p:txBody>
          <a:bodyPr>
            <a:normAutofit/>
          </a:bodyPr>
          <a:lstStyle/>
          <a:p>
            <a:pPr eaLnBrk="1" hangingPunct="1"/>
            <a:r>
              <a:rPr lang="en-US" sz="5400" dirty="0">
                <a:latin typeface="Arial"/>
                <a:cs typeface="Arial"/>
              </a:rPr>
              <a:t>Urban Heat Island Impacts</a:t>
            </a:r>
          </a:p>
        </p:txBody>
      </p:sp>
      <p:sp>
        <p:nvSpPr>
          <p:cNvPr id="27651" name="Rectangle 3"/>
          <p:cNvSpPr>
            <a:spLocks noGrp="1" noChangeArrowheads="1"/>
          </p:cNvSpPr>
          <p:nvPr>
            <p:ph type="body" idx="1"/>
          </p:nvPr>
        </p:nvSpPr>
        <p:spPr>
          <a:xfrm>
            <a:off x="5783674" y="1325563"/>
            <a:ext cx="5568758" cy="4351338"/>
          </a:xfrm>
        </p:spPr>
        <p:txBody>
          <a:bodyPr>
            <a:normAutofit/>
          </a:bodyPr>
          <a:lstStyle/>
          <a:p>
            <a:pPr eaLnBrk="1" hangingPunct="1"/>
            <a:r>
              <a:rPr lang="en-US" sz="3200" dirty="0">
                <a:latin typeface="Arial"/>
                <a:cs typeface="Arial"/>
              </a:rPr>
              <a:t>Increased energy consumption</a:t>
            </a:r>
          </a:p>
          <a:p>
            <a:pPr eaLnBrk="1" hangingPunct="1"/>
            <a:r>
              <a:rPr lang="en-US" sz="3200" dirty="0">
                <a:latin typeface="Arial"/>
                <a:cs typeface="Arial"/>
              </a:rPr>
              <a:t>Elevated emissions of air pollutants and greenhouse gases – ozone</a:t>
            </a:r>
          </a:p>
          <a:p>
            <a:pPr eaLnBrk="1" hangingPunct="1"/>
            <a:r>
              <a:rPr lang="en-US" sz="3200" dirty="0">
                <a:latin typeface="Arial"/>
                <a:cs typeface="Arial"/>
              </a:rPr>
              <a:t>Compromised human health – increased death rate</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44377" y="5901100"/>
            <a:ext cx="1246036" cy="956900"/>
          </a:xfrm>
          <a:prstGeom prst="rect">
            <a:avLst/>
          </a:prstGeom>
          <a:solidFill>
            <a:srgbClr val="FFFFFF"/>
          </a:solidFill>
        </p:spPr>
      </p:pic>
      <p:pic>
        <p:nvPicPr>
          <p:cNvPr id="11" name="Picture 10" descr="Screen shot 2018-08-10 at 10.11.44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9" y="1325564"/>
            <a:ext cx="5627511" cy="4995333"/>
          </a:xfrm>
          <a:prstGeom prst="rect">
            <a:avLst/>
          </a:prstGeom>
        </p:spPr>
      </p:pic>
    </p:spTree>
    <p:extLst>
      <p:ext uri="{BB962C8B-B14F-4D97-AF65-F5344CB8AC3E}">
        <p14:creationId xmlns:p14="http://schemas.microsoft.com/office/powerpoint/2010/main" val="2628509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4" descr="classiftem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40" y="-440267"/>
            <a:ext cx="12891577" cy="7298267"/>
          </a:xfrm>
          <a:prstGeom prst="rect">
            <a:avLst/>
          </a:prstGeom>
          <a:noFill/>
          <a:ln w="9525">
            <a:noFill/>
            <a:miter lim="800000"/>
            <a:headEnd/>
            <a:tailEnd/>
          </a:ln>
        </p:spPr>
      </p:pic>
      <p:sp>
        <p:nvSpPr>
          <p:cNvPr id="6" name="Rectangle 5"/>
          <p:cNvSpPr/>
          <p:nvPr/>
        </p:nvSpPr>
        <p:spPr>
          <a:xfrm>
            <a:off x="-16740" y="1663497"/>
            <a:ext cx="902534" cy="109260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082" name="Rectangle 2"/>
          <p:cNvSpPr>
            <a:spLocks noGrp="1" noChangeArrowheads="1"/>
          </p:cNvSpPr>
          <p:nvPr>
            <p:ph type="title"/>
          </p:nvPr>
        </p:nvSpPr>
        <p:spPr>
          <a:xfrm>
            <a:off x="1589" y="1"/>
            <a:ext cx="5976948" cy="795867"/>
          </a:xfrm>
          <a:solidFill>
            <a:srgbClr val="FFFFFF"/>
          </a:solidFill>
        </p:spPr>
        <p:txBody>
          <a:bodyPr>
            <a:normAutofit fontScale="90000"/>
          </a:bodyPr>
          <a:lstStyle/>
          <a:p>
            <a:pPr eaLnBrk="1" hangingPunct="1"/>
            <a:r>
              <a:rPr lang="en-US" sz="3200" dirty="0">
                <a:latin typeface="Arial"/>
                <a:cs typeface="Arial"/>
              </a:rPr>
              <a:t>Thermal </a:t>
            </a:r>
            <a:r>
              <a:rPr lang="en-US" sz="3200" dirty="0" err="1">
                <a:latin typeface="Arial"/>
                <a:cs typeface="Arial"/>
              </a:rPr>
              <a:t>Landsat</a:t>
            </a:r>
            <a:r>
              <a:rPr lang="en-US" sz="3200" dirty="0">
                <a:latin typeface="Arial"/>
                <a:cs typeface="Arial"/>
              </a:rPr>
              <a:t> Image - Toledo</a:t>
            </a:r>
          </a:p>
        </p:txBody>
      </p:sp>
      <p:sp>
        <p:nvSpPr>
          <p:cNvPr id="46084" name="Rectangle 8"/>
          <p:cNvSpPr>
            <a:spLocks noChangeArrowheads="1"/>
          </p:cNvSpPr>
          <p:nvPr/>
        </p:nvSpPr>
        <p:spPr bwMode="auto">
          <a:xfrm>
            <a:off x="131001" y="1882571"/>
            <a:ext cx="251818" cy="808038"/>
          </a:xfrm>
          <a:prstGeom prst="rect">
            <a:avLst/>
          </a:prstGeom>
          <a:gradFill rotWithShape="0">
            <a:gsLst>
              <a:gs pos="0">
                <a:srgbClr val="FF3399"/>
              </a:gs>
              <a:gs pos="25000">
                <a:srgbClr val="FF6633"/>
              </a:gs>
              <a:gs pos="50000">
                <a:srgbClr val="FFFF00"/>
              </a:gs>
              <a:gs pos="75000">
                <a:srgbClr val="01A78F"/>
              </a:gs>
              <a:gs pos="100000">
                <a:srgbClr val="3366FF"/>
              </a:gs>
            </a:gsLst>
            <a:lin ang="5400000" scaled="1"/>
          </a:gradFill>
          <a:ln w="9525">
            <a:noFill/>
            <a:miter lim="800000"/>
            <a:headEnd/>
            <a:tailEnd/>
          </a:ln>
        </p:spPr>
        <p:txBody>
          <a:bodyPr wrap="none" anchor="ctr">
            <a:prstTxWarp prst="textNoShape">
              <a:avLst/>
            </a:prstTxWarp>
          </a:bodyPr>
          <a:lstStyle/>
          <a:p>
            <a:endParaRPr lang="en-US"/>
          </a:p>
        </p:txBody>
      </p:sp>
      <p:sp>
        <p:nvSpPr>
          <p:cNvPr id="46085" name="Text Box 9"/>
          <p:cNvSpPr txBox="1">
            <a:spLocks noChangeArrowheads="1"/>
          </p:cNvSpPr>
          <p:nvPr/>
        </p:nvSpPr>
        <p:spPr bwMode="auto">
          <a:xfrm>
            <a:off x="382819" y="1663497"/>
            <a:ext cx="542136" cy="1092607"/>
          </a:xfrm>
          <a:prstGeom prst="rect">
            <a:avLst/>
          </a:prstGeom>
          <a:noFill/>
          <a:ln w="9525">
            <a:noFill/>
            <a:miter lim="800000"/>
            <a:headEnd/>
            <a:tailEnd/>
          </a:ln>
        </p:spPr>
        <p:txBody>
          <a:bodyPr wrap="none">
            <a:prstTxWarp prst="textNoShape">
              <a:avLst/>
            </a:prstTxWarp>
            <a:spAutoFit/>
          </a:bodyPr>
          <a:lstStyle/>
          <a:p>
            <a:pPr eaLnBrk="0" hangingPunct="0"/>
            <a:endParaRPr lang="en-US" sz="900" dirty="0">
              <a:solidFill>
                <a:srgbClr val="000000"/>
              </a:solidFill>
            </a:endParaRPr>
          </a:p>
          <a:p>
            <a:pPr eaLnBrk="0" hangingPunct="0"/>
            <a:r>
              <a:rPr lang="en-US" sz="1400" dirty="0">
                <a:solidFill>
                  <a:srgbClr val="000000"/>
                </a:solidFill>
              </a:rPr>
              <a:t>40 C</a:t>
            </a:r>
          </a:p>
          <a:p>
            <a:pPr eaLnBrk="0" hangingPunct="0"/>
            <a:endParaRPr lang="en-US" sz="1400" dirty="0">
              <a:solidFill>
                <a:srgbClr val="000000"/>
              </a:solidFill>
            </a:endParaRPr>
          </a:p>
          <a:p>
            <a:pPr eaLnBrk="0" hangingPunct="0"/>
            <a:endParaRPr lang="en-US" sz="1400" dirty="0">
              <a:solidFill>
                <a:srgbClr val="000000"/>
              </a:solidFill>
            </a:endParaRPr>
          </a:p>
          <a:p>
            <a:pPr eaLnBrk="0" hangingPunct="0"/>
            <a:r>
              <a:rPr lang="en-US" sz="1400" dirty="0">
                <a:solidFill>
                  <a:srgbClr val="000000"/>
                </a:solidFill>
              </a:rPr>
              <a:t>20 C</a:t>
            </a:r>
          </a:p>
        </p:txBody>
      </p:sp>
    </p:spTree>
    <p:extLst>
      <p:ext uri="{BB962C8B-B14F-4D97-AF65-F5344CB8AC3E}">
        <p14:creationId xmlns:p14="http://schemas.microsoft.com/office/powerpoint/2010/main" val="381604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0"/>
            <a:ext cx="12711550" cy="6858000"/>
          </a:xfrm>
          <a:prstGeom prst="rect">
            <a:avLst/>
          </a:prstGeom>
          <a:noFill/>
          <a:ln w="9525">
            <a:noFill/>
            <a:miter lim="800000"/>
            <a:headEnd/>
            <a:tailEnd/>
          </a:ln>
        </p:spPr>
      </p:pic>
      <p:sp>
        <p:nvSpPr>
          <p:cNvPr id="25603" name="Rectangle 2"/>
          <p:cNvSpPr>
            <a:spLocks noGrp="1" noChangeArrowheads="1"/>
          </p:cNvSpPr>
          <p:nvPr>
            <p:ph type="title"/>
          </p:nvPr>
        </p:nvSpPr>
        <p:spPr>
          <a:xfrm>
            <a:off x="1590" y="0"/>
            <a:ext cx="5485923" cy="863600"/>
          </a:xfrm>
          <a:solidFill>
            <a:srgbClr val="FFFFFF"/>
          </a:solidFill>
        </p:spPr>
        <p:txBody>
          <a:bodyPr>
            <a:normAutofit/>
          </a:bodyPr>
          <a:lstStyle/>
          <a:p>
            <a:pPr eaLnBrk="1" hangingPunct="1"/>
            <a:r>
              <a:rPr lang="en-US" sz="4000" dirty="0">
                <a:latin typeface="Arial"/>
                <a:cs typeface="Arial"/>
              </a:rPr>
              <a:t>Ida, Michigan Schools</a:t>
            </a:r>
          </a:p>
        </p:txBody>
      </p:sp>
    </p:spTree>
    <p:extLst>
      <p:ext uri="{BB962C8B-B14F-4D97-AF65-F5344CB8AC3E}">
        <p14:creationId xmlns:p14="http://schemas.microsoft.com/office/powerpoint/2010/main" val="3854807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0"/>
            <a:ext cx="12633182" cy="7337428"/>
          </a:xfrm>
          <a:prstGeom prst="rect">
            <a:avLst/>
          </a:prstGeom>
          <a:noFill/>
          <a:ln w="9525">
            <a:noFill/>
            <a:miter lim="800000"/>
            <a:headEnd/>
            <a:tailEnd/>
          </a:ln>
        </p:spPr>
      </p:pic>
      <p:sp>
        <p:nvSpPr>
          <p:cNvPr id="26628" name="TextBox 4"/>
          <p:cNvSpPr txBox="1">
            <a:spLocks noChangeArrowheads="1"/>
          </p:cNvSpPr>
          <p:nvPr/>
        </p:nvSpPr>
        <p:spPr bwMode="auto">
          <a:xfrm>
            <a:off x="2744075" y="2586339"/>
            <a:ext cx="1186743" cy="461665"/>
          </a:xfrm>
          <a:prstGeom prst="rect">
            <a:avLst/>
          </a:prstGeom>
          <a:noFill/>
          <a:ln w="9525">
            <a:noFill/>
            <a:miter lim="800000"/>
            <a:headEnd/>
            <a:tailEnd/>
          </a:ln>
        </p:spPr>
        <p:txBody>
          <a:bodyPr wrap="none">
            <a:prstTxWarp prst="textNoShape">
              <a:avLst/>
            </a:prstTxWarp>
            <a:spAutoFit/>
          </a:bodyPr>
          <a:lstStyle/>
          <a:p>
            <a:r>
              <a:rPr lang="en-US" sz="2400" b="1" dirty="0"/>
              <a:t>warmer</a:t>
            </a:r>
          </a:p>
        </p:txBody>
      </p:sp>
      <p:sp>
        <p:nvSpPr>
          <p:cNvPr id="26629" name="TextBox 5"/>
          <p:cNvSpPr txBox="1">
            <a:spLocks noChangeArrowheads="1"/>
          </p:cNvSpPr>
          <p:nvPr/>
        </p:nvSpPr>
        <p:spPr bwMode="auto">
          <a:xfrm>
            <a:off x="6282687" y="5948069"/>
            <a:ext cx="982811" cy="461665"/>
          </a:xfrm>
          <a:prstGeom prst="rect">
            <a:avLst/>
          </a:prstGeom>
          <a:noFill/>
          <a:ln w="9525">
            <a:noFill/>
            <a:miter lim="800000"/>
            <a:headEnd/>
            <a:tailEnd/>
          </a:ln>
        </p:spPr>
        <p:txBody>
          <a:bodyPr wrap="none">
            <a:prstTxWarp prst="textNoShape">
              <a:avLst/>
            </a:prstTxWarp>
            <a:spAutoFit/>
          </a:bodyPr>
          <a:lstStyle/>
          <a:p>
            <a:r>
              <a:rPr lang="en-US" sz="2400" b="1" dirty="0"/>
              <a:t>cooler</a:t>
            </a:r>
          </a:p>
        </p:txBody>
      </p:sp>
      <p:sp>
        <p:nvSpPr>
          <p:cNvPr id="6" name="Rectangle 2"/>
          <p:cNvSpPr txBox="1">
            <a:spLocks noChangeArrowheads="1"/>
          </p:cNvSpPr>
          <p:nvPr/>
        </p:nvSpPr>
        <p:spPr>
          <a:xfrm>
            <a:off x="1590" y="0"/>
            <a:ext cx="5485923" cy="863600"/>
          </a:xfrm>
          <a:prstGeom prst="rect">
            <a:avLst/>
          </a:prstGeom>
          <a:solidFill>
            <a:srgbClr val="FFFFFF"/>
          </a:solidFill>
        </p:spPr>
        <p:txBody>
          <a:bodyPr vert="horz" lIns="91440" tIns="45720" rIns="91440" bIns="45720" rtlCol="0" anchor="ctr">
            <a:normAutofit fontScale="70000" lnSpcReduction="20000"/>
          </a:bodyPr>
          <a:lstStyle/>
          <a:p>
            <a:pPr>
              <a:lnSpc>
                <a:spcPct val="90000"/>
              </a:lnSpc>
              <a:spcBef>
                <a:spcPct val="0"/>
              </a:spcBef>
              <a:defRPr/>
            </a:pPr>
            <a:r>
              <a:rPr lang="en-US" sz="4000" dirty="0">
                <a:latin typeface="Arial"/>
                <a:ea typeface="+mj-ea"/>
                <a:cs typeface="Arial"/>
              </a:rPr>
              <a:t>Ida, Michigan Schools – Overlaid with </a:t>
            </a:r>
            <a:r>
              <a:rPr lang="en-US" sz="4000" dirty="0" err="1">
                <a:latin typeface="Arial"/>
                <a:ea typeface="+mj-ea"/>
                <a:cs typeface="Arial"/>
              </a:rPr>
              <a:t>Landsat</a:t>
            </a:r>
            <a:r>
              <a:rPr lang="en-US" sz="4000" dirty="0">
                <a:latin typeface="Arial"/>
                <a:ea typeface="+mj-ea"/>
                <a:cs typeface="Arial"/>
              </a:rPr>
              <a:t> Thermal Image</a:t>
            </a:r>
          </a:p>
        </p:txBody>
      </p:sp>
    </p:spTree>
    <p:extLst>
      <p:ext uri="{BB962C8B-B14F-4D97-AF65-F5344CB8AC3E}">
        <p14:creationId xmlns:p14="http://schemas.microsoft.com/office/powerpoint/2010/main" val="3738494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202"/>
            <a:ext cx="12192000" cy="829193"/>
          </a:xfrm>
        </p:spPr>
        <p:txBody>
          <a:bodyPr>
            <a:normAutofit fontScale="90000"/>
          </a:bodyPr>
          <a:lstStyle/>
          <a:p>
            <a:pPr algn="ctr"/>
            <a:r>
              <a:rPr lang="en-US" b="1" dirty="0" smtClean="0">
                <a:solidFill>
                  <a:srgbClr val="002060"/>
                </a:solidFill>
              </a:rPr>
              <a:t>GLOBE Urban Heat Island Effect-</a:t>
            </a:r>
            <a:br>
              <a:rPr lang="en-US" b="1" dirty="0" smtClean="0">
                <a:solidFill>
                  <a:srgbClr val="002060"/>
                </a:solidFill>
              </a:rPr>
            </a:br>
            <a:r>
              <a:rPr lang="en-US" b="1" dirty="0" smtClean="0">
                <a:solidFill>
                  <a:srgbClr val="002060"/>
                </a:solidFill>
              </a:rPr>
              <a:t>Surface Temperature Field Campaign</a:t>
            </a:r>
            <a:endParaRPr lang="en-US" b="1" dirty="0">
              <a:solidFill>
                <a:srgbClr val="002060"/>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4315" y="1343024"/>
            <a:ext cx="3657600" cy="4209886"/>
          </a:xfrm>
          <a:prstGeom prst="rect">
            <a:avLst/>
          </a:prstGeom>
        </p:spPr>
      </p:pic>
      <p:sp>
        <p:nvSpPr>
          <p:cNvPr id="5" name="TextBox 4"/>
          <p:cNvSpPr txBox="1"/>
          <p:nvPr/>
        </p:nvSpPr>
        <p:spPr>
          <a:xfrm>
            <a:off x="0" y="5486411"/>
            <a:ext cx="12192000" cy="369332"/>
          </a:xfrm>
          <a:prstGeom prst="rect">
            <a:avLst/>
          </a:prstGeom>
          <a:noFill/>
        </p:spPr>
        <p:txBody>
          <a:bodyPr wrap="square" rtlCol="0">
            <a:spAutoFit/>
          </a:bodyPr>
          <a:lstStyle/>
          <a:p>
            <a:pPr algn="ctr"/>
            <a:r>
              <a:rPr lang="en-US" dirty="0" smtClean="0">
                <a:hlinkClick r:id="rId4"/>
              </a:rPr>
              <a:t>https://www.globe.gov/web/surface-temperature-field-campaign</a:t>
            </a:r>
            <a:endParaRPr lang="en-US" dirty="0"/>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10056" y="1357309"/>
            <a:ext cx="3566160" cy="3395385"/>
          </a:xfrm>
          <a:prstGeom prst="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24575" y="1343027"/>
            <a:ext cx="3657600" cy="3820612"/>
          </a:xfrm>
          <a:prstGeom prst="rect">
            <a:avLst/>
          </a:prstGeom>
        </p:spPr>
      </p:pic>
    </p:spTree>
    <p:extLst>
      <p:ext uri="{BB962C8B-B14F-4D97-AF65-F5344CB8AC3E}">
        <p14:creationId xmlns:p14="http://schemas.microsoft.com/office/powerpoint/2010/main" val="1417093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5641"/>
            <a:ext cx="12192000" cy="1325563"/>
          </a:xfrm>
        </p:spPr>
        <p:txBody>
          <a:bodyPr/>
          <a:lstStyle/>
          <a:p>
            <a:pPr algn="ctr"/>
            <a:r>
              <a:rPr lang="en-US" b="1" dirty="0">
                <a:solidFill>
                  <a:srgbClr val="002060"/>
                </a:solidFill>
                <a:ea typeface="Tw Cen MT Condensed Extra Bold" charset="0"/>
                <a:cs typeface="Tw Cen MT Condensed Extra Bold" charset="0"/>
              </a:rPr>
              <a:t>Introductions</a:t>
            </a:r>
          </a:p>
        </p:txBody>
      </p:sp>
      <p:sp>
        <p:nvSpPr>
          <p:cNvPr id="3" name="Content Placeholder 2"/>
          <p:cNvSpPr>
            <a:spLocks noGrp="1"/>
          </p:cNvSpPr>
          <p:nvPr>
            <p:ph sz="half" idx="1"/>
          </p:nvPr>
        </p:nvSpPr>
        <p:spPr>
          <a:xfrm>
            <a:off x="7915275" y="1414312"/>
            <a:ext cx="3526448" cy="4400700"/>
          </a:xfrm>
        </p:spPr>
        <p:txBody>
          <a:bodyPr>
            <a:normAutofit fontScale="92500"/>
          </a:bodyPr>
          <a:lstStyle/>
          <a:p>
            <a:pPr marL="0" indent="0">
              <a:buNone/>
            </a:pPr>
            <a:r>
              <a:rPr lang="en-US" b="1" dirty="0">
                <a:latin typeface="+mj-lt"/>
              </a:rPr>
              <a:t>Sara </a:t>
            </a:r>
            <a:r>
              <a:rPr lang="en-US" b="1" dirty="0" err="1">
                <a:latin typeface="+mj-lt"/>
              </a:rPr>
              <a:t>Mierzwiak</a:t>
            </a:r>
            <a:endParaRPr lang="en-US" b="1" dirty="0">
              <a:latin typeface="+mj-lt"/>
            </a:endParaRPr>
          </a:p>
          <a:p>
            <a:r>
              <a:rPr lang="en-US" dirty="0"/>
              <a:t>20+ years work in the environmental field</a:t>
            </a:r>
          </a:p>
          <a:p>
            <a:r>
              <a:rPr lang="en-US" dirty="0"/>
              <a:t>GLOBE Master Trainer</a:t>
            </a:r>
          </a:p>
          <a:p>
            <a:r>
              <a:rPr lang="en-US" dirty="0"/>
              <a:t>Research Assistant for GLOBE Mission EARTH</a:t>
            </a:r>
          </a:p>
          <a:p>
            <a:r>
              <a:rPr lang="en-US" dirty="0"/>
              <a:t>PhD Student in Education at the University of Toledo</a:t>
            </a:r>
          </a:p>
          <a:p>
            <a:endParaRPr lang="en-US" dirty="0">
              <a:latin typeface="+mj-lt"/>
            </a:endParaRPr>
          </a:p>
        </p:txBody>
      </p:sp>
      <p:sp>
        <p:nvSpPr>
          <p:cNvPr id="5" name="Content Placeholder 4"/>
          <p:cNvSpPr>
            <a:spLocks noGrp="1"/>
          </p:cNvSpPr>
          <p:nvPr>
            <p:ph sz="half" idx="2"/>
          </p:nvPr>
        </p:nvSpPr>
        <p:spPr>
          <a:xfrm>
            <a:off x="328246" y="1414311"/>
            <a:ext cx="3886567" cy="4386413"/>
          </a:xfrm>
        </p:spPr>
        <p:txBody>
          <a:bodyPr>
            <a:normAutofit fontScale="92500"/>
          </a:bodyPr>
          <a:lstStyle/>
          <a:p>
            <a:pPr marL="0" indent="0">
              <a:buNone/>
            </a:pPr>
            <a:r>
              <a:rPr lang="en-US" b="1" dirty="0">
                <a:latin typeface="+mj-lt"/>
              </a:rPr>
              <a:t>Dr. Kevin </a:t>
            </a:r>
            <a:r>
              <a:rPr lang="en-US" b="1" dirty="0" err="1">
                <a:latin typeface="+mj-lt"/>
              </a:rPr>
              <a:t>Czajkowski</a:t>
            </a:r>
            <a:r>
              <a:rPr lang="en-US" b="1" dirty="0">
                <a:latin typeface="+mj-lt"/>
              </a:rPr>
              <a:t>, </a:t>
            </a:r>
            <a:r>
              <a:rPr lang="en-US" dirty="0">
                <a:latin typeface="+mj-lt"/>
              </a:rPr>
              <a:t>University of Toledo</a:t>
            </a:r>
          </a:p>
          <a:p>
            <a:r>
              <a:rPr lang="en-US" dirty="0"/>
              <a:t>Lead Scientist – GLOBE Urban Heat Island/Surface Temperature </a:t>
            </a:r>
            <a:r>
              <a:rPr lang="en-US" dirty="0" smtClean="0"/>
              <a:t>Field </a:t>
            </a:r>
            <a:r>
              <a:rPr lang="en-US" dirty="0"/>
              <a:t>Research Campaign</a:t>
            </a:r>
          </a:p>
          <a:p>
            <a:r>
              <a:rPr lang="en-US" dirty="0"/>
              <a:t>Wants YOU to collect Surface Temperature Observations in October, December, &amp; March</a:t>
            </a:r>
          </a:p>
        </p:txBody>
      </p:sp>
      <p:sp>
        <p:nvSpPr>
          <p:cNvPr id="4" name="TextBox 3"/>
          <p:cNvSpPr txBox="1"/>
          <p:nvPr/>
        </p:nvSpPr>
        <p:spPr>
          <a:xfrm>
            <a:off x="4219660" y="4578651"/>
            <a:ext cx="3767055" cy="923330"/>
          </a:xfrm>
          <a:prstGeom prst="rect">
            <a:avLst/>
          </a:prstGeom>
          <a:noFill/>
        </p:spPr>
        <p:txBody>
          <a:bodyPr wrap="square" rtlCol="0">
            <a:spAutoFit/>
          </a:bodyPr>
          <a:lstStyle/>
          <a:p>
            <a:r>
              <a:rPr lang="en-US" sz="5400" dirty="0"/>
              <a:t>💫 </a:t>
            </a:r>
            <a:r>
              <a:rPr lang="en-US" sz="5400" i="1" dirty="0">
                <a:solidFill>
                  <a:srgbClr val="FFC000"/>
                </a:solidFill>
              </a:rPr>
              <a:t>Your Turn</a:t>
            </a:r>
            <a:endParaRPr lang="en-US" sz="5400" dirty="0">
              <a:solidFill>
                <a:srgbClr val="FFC000"/>
              </a:solidFill>
            </a:endParaRPr>
          </a:p>
        </p:txBody>
      </p:sp>
      <p:sp>
        <p:nvSpPr>
          <p:cNvPr id="6" name="Content Placeholder 2"/>
          <p:cNvSpPr txBox="1">
            <a:spLocks/>
          </p:cNvSpPr>
          <p:nvPr/>
        </p:nvSpPr>
        <p:spPr>
          <a:xfrm>
            <a:off x="4324349" y="1423832"/>
            <a:ext cx="3526448" cy="3162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smtClean="0">
                <a:latin typeface="+mj-lt"/>
              </a:rPr>
              <a:t>Janet </a:t>
            </a:r>
            <a:r>
              <a:rPr lang="en-US" b="1" dirty="0" err="1" smtClean="0">
                <a:latin typeface="+mj-lt"/>
              </a:rPr>
              <a:t>Struble</a:t>
            </a:r>
            <a:endParaRPr lang="en-US" b="1" dirty="0" smtClean="0">
              <a:latin typeface="+mj-lt"/>
            </a:endParaRPr>
          </a:p>
          <a:p>
            <a:r>
              <a:rPr lang="en-US" dirty="0" smtClean="0"/>
              <a:t>20 years science teacher</a:t>
            </a:r>
          </a:p>
          <a:p>
            <a:r>
              <a:rPr lang="en-US" dirty="0" smtClean="0"/>
              <a:t>Program Manager </a:t>
            </a:r>
          </a:p>
          <a:p>
            <a:r>
              <a:rPr lang="en-US" dirty="0" smtClean="0"/>
              <a:t>GLOBE Master Trainer</a:t>
            </a:r>
          </a:p>
          <a:p>
            <a:endParaRPr lang="en-US" dirty="0">
              <a:latin typeface="+mj-lt"/>
            </a:endParaRPr>
          </a:p>
        </p:txBody>
      </p:sp>
    </p:spTree>
    <p:extLst>
      <p:ext uri="{BB962C8B-B14F-4D97-AF65-F5344CB8AC3E}">
        <p14:creationId xmlns:p14="http://schemas.microsoft.com/office/powerpoint/2010/main" val="9494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11 at 7.02.51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3432" y="0"/>
            <a:ext cx="6865136" cy="6858000"/>
          </a:xfrm>
          <a:prstGeom prst="rect">
            <a:avLst/>
          </a:prstGeom>
        </p:spPr>
      </p:pic>
    </p:spTree>
    <p:extLst>
      <p:ext uri="{BB962C8B-B14F-4D97-AF65-F5344CB8AC3E}">
        <p14:creationId xmlns:p14="http://schemas.microsoft.com/office/powerpoint/2010/main" val="16705378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839570" y="186268"/>
            <a:ext cx="10512862" cy="1325563"/>
          </a:xfrm>
        </p:spPr>
        <p:txBody>
          <a:bodyPr/>
          <a:lstStyle/>
          <a:p>
            <a:pPr algn="ctr"/>
            <a:r>
              <a:rPr lang="en-US" b="1" dirty="0">
                <a:solidFill>
                  <a:srgbClr val="002060"/>
                </a:solidFill>
              </a:rPr>
              <a:t>Urban Heat Island Effect-</a:t>
            </a:r>
            <a:br>
              <a:rPr lang="en-US" b="1" dirty="0">
                <a:solidFill>
                  <a:srgbClr val="002060"/>
                </a:solidFill>
              </a:rPr>
            </a:br>
            <a:r>
              <a:rPr lang="en-US" b="1" dirty="0">
                <a:solidFill>
                  <a:srgbClr val="002060"/>
                </a:solidFill>
              </a:rPr>
              <a:t>Surface Temperature Field Campaign</a:t>
            </a:r>
            <a:endParaRPr lang="en-US" dirty="0">
              <a:latin typeface="Arial"/>
              <a:cs typeface="Arial"/>
            </a:endParaRPr>
          </a:p>
        </p:txBody>
      </p:sp>
      <p:sp>
        <p:nvSpPr>
          <p:cNvPr id="37891" name="Content Placeholder 2"/>
          <p:cNvSpPr>
            <a:spLocks noGrp="1"/>
          </p:cNvSpPr>
          <p:nvPr>
            <p:ph idx="1"/>
          </p:nvPr>
        </p:nvSpPr>
        <p:spPr>
          <a:xfrm>
            <a:off x="6165104" y="2175934"/>
            <a:ext cx="5791418" cy="3736975"/>
          </a:xfrm>
        </p:spPr>
        <p:txBody>
          <a:bodyPr/>
          <a:lstStyle/>
          <a:p>
            <a:pPr eaLnBrk="1" hangingPunct="1"/>
            <a:r>
              <a:rPr lang="en-US" dirty="0">
                <a:latin typeface="Arial"/>
                <a:cs typeface="Arial"/>
              </a:rPr>
              <a:t>October, December and March</a:t>
            </a:r>
          </a:p>
          <a:p>
            <a:pPr eaLnBrk="1" hangingPunct="1"/>
            <a:r>
              <a:rPr lang="en-US" dirty="0">
                <a:latin typeface="Arial"/>
                <a:cs typeface="Arial"/>
              </a:rPr>
              <a:t>Need both urban and rural schools so we can compare.</a:t>
            </a:r>
          </a:p>
          <a:p>
            <a:pPr eaLnBrk="1" hangingPunct="1"/>
            <a:r>
              <a:rPr lang="en-US" dirty="0">
                <a:latin typeface="Arial"/>
                <a:cs typeface="Arial"/>
              </a:rPr>
              <a:t>5 different days each month.</a:t>
            </a:r>
          </a:p>
          <a:p>
            <a:pPr eaLnBrk="1" hangingPunct="1"/>
            <a:r>
              <a:rPr lang="en-US" dirty="0">
                <a:latin typeface="Arial"/>
                <a:cs typeface="Arial"/>
              </a:rPr>
              <a:t>Take observations of a grassy area and a parking lot</a:t>
            </a:r>
          </a:p>
        </p:txBody>
      </p:sp>
      <p:pic>
        <p:nvPicPr>
          <p:cNvPr id="4" name="Picture 3" descr="2014-08-06 12.01.18.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2499" y="2090334"/>
            <a:ext cx="5103501" cy="3345266"/>
          </a:xfrm>
          <a:prstGeom prst="rect">
            <a:avLst/>
          </a:prstGeom>
          <a:noFill/>
          <a:ln w="9525">
            <a:noFill/>
            <a:miter lim="800000"/>
            <a:headEnd/>
            <a:tailEnd/>
          </a:ln>
        </p:spPr>
      </p:pic>
    </p:spTree>
    <p:extLst>
      <p:ext uri="{BB962C8B-B14F-4D97-AF65-F5344CB8AC3E}">
        <p14:creationId xmlns:p14="http://schemas.microsoft.com/office/powerpoint/2010/main" val="574945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22</a:t>
            </a:fld>
            <a:endParaRPr lang="en-US" dirty="0"/>
          </a:p>
        </p:txBody>
      </p:sp>
      <p:pic>
        <p:nvPicPr>
          <p:cNvPr id="4" name="Picture 3" descr="Header: Atmosphere-Surface Temperatur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1" y="1"/>
            <a:ext cx="9194351" cy="841829"/>
          </a:xfrm>
          <a:prstGeom prst="rect">
            <a:avLst/>
          </a:prstGeom>
        </p:spPr>
      </p:pic>
      <p:pic>
        <p:nvPicPr>
          <p:cNvPr id="6" name="Picture 5" descr="Menu Bar- How to collect your da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841829"/>
            <a:ext cx="1169081" cy="6016171"/>
          </a:xfrm>
          <a:prstGeom prst="rect">
            <a:avLst/>
          </a:prstGeom>
        </p:spPr>
      </p:pic>
      <p:sp>
        <p:nvSpPr>
          <p:cNvPr id="2" name="Title 1"/>
          <p:cNvSpPr>
            <a:spLocks noGrp="1"/>
          </p:cNvSpPr>
          <p:nvPr>
            <p:ph type="title"/>
          </p:nvPr>
        </p:nvSpPr>
        <p:spPr>
          <a:xfrm>
            <a:off x="2762365" y="888659"/>
            <a:ext cx="7886700" cy="662782"/>
          </a:xfrm>
        </p:spPr>
        <p:txBody>
          <a:bodyPr>
            <a:normAutofit/>
          </a:bodyPr>
          <a:lstStyle/>
          <a:p>
            <a:r>
              <a:rPr lang="en-US" sz="3600" dirty="0"/>
              <a:t>What you need to collect data: </a:t>
            </a:r>
          </a:p>
        </p:txBody>
      </p:sp>
      <p:graphicFrame>
        <p:nvGraphicFramePr>
          <p:cNvPr id="8" name="Content Placeholder 4" descr="Instruments&#10;Your eyes, GPS unit, Automated Weather Station&#10;References&#10;GLOBE cloud chart&#10;When&#10;Good:  Any time&#10;Better: Within one hour of local solar noon&#10;Best: Within +/- 15 minutes of a satellite overpass&#10;Where&#10;A good observation site (See Documenting your atmosphere study site)&#10;Form&#10;Atmosphere Investigation Data Sheet &#10;" title="Chart showing necessary instruments and time"/>
          <p:cNvGraphicFramePr>
            <a:graphicFrameLocks noGrp="1"/>
          </p:cNvGraphicFramePr>
          <p:nvPr>
            <p:ph idx="1"/>
            <p:extLst/>
          </p:nvPr>
        </p:nvGraphicFramePr>
        <p:xfrm>
          <a:off x="2912929" y="1590261"/>
          <a:ext cx="7162800" cy="3327903"/>
        </p:xfrm>
        <a:graphic>
          <a:graphicData uri="http://schemas.openxmlformats.org/drawingml/2006/table">
            <a:tbl>
              <a:tblPr firstRow="1" bandRow="1">
                <a:tableStyleId>{5C22544A-7EE6-4342-B048-85BDC9FD1C3A}</a:tableStyleId>
              </a:tblPr>
              <a:tblGrid>
                <a:gridCol w="1600200">
                  <a:extLst>
                    <a:ext uri="{9D8B030D-6E8A-4147-A177-3AD203B41FA5}">
                      <a16:colId xmlns="" xmlns:a16="http://schemas.microsoft.com/office/drawing/2014/main" val="20000"/>
                    </a:ext>
                  </a:extLst>
                </a:gridCol>
                <a:gridCol w="5562600">
                  <a:extLst>
                    <a:ext uri="{9D8B030D-6E8A-4147-A177-3AD203B41FA5}">
                      <a16:colId xmlns="" xmlns:a16="http://schemas.microsoft.com/office/drawing/2014/main" val="20001"/>
                    </a:ext>
                  </a:extLst>
                </a:gridCol>
              </a:tblGrid>
              <a:tr h="775251">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Instruments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Your eyes, GPS unit, Infrared Thermometer, Meter Stick</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43238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Arial" charset="0"/>
                          <a:ea typeface="ＭＳ Ｐゴシック" charset="-128"/>
                        </a:rPr>
                        <a:t>References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hlinkClick r:id="rId4"/>
                        </a:rPr>
                        <a:t>GLOBE cloud chart</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992869">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Arial" charset="0"/>
                          <a:ea typeface="ＭＳ Ｐゴシック" charset="-128"/>
                        </a:rPr>
                        <a:t>When</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9E73"/>
                          </a:solidFill>
                          <a:effectLst/>
                          <a:latin typeface="Arial" charset="0"/>
                          <a:ea typeface="ＭＳ Ｐゴシック" charset="-128"/>
                        </a:rPr>
                        <a:t>Good:  </a:t>
                      </a:r>
                      <a:r>
                        <a:rPr kumimoji="0" lang="en-US" altLang="en-US" sz="1800" b="0" i="0" u="none" strike="noStrike" cap="none" normalizeH="0" baseline="0" dirty="0">
                          <a:ln>
                            <a:noFill/>
                          </a:ln>
                          <a:solidFill>
                            <a:schemeClr val="tx1"/>
                          </a:solidFill>
                          <a:effectLst/>
                          <a:latin typeface="Arial" charset="0"/>
                          <a:ea typeface="ＭＳ Ｐゴシック" charset="-128"/>
                        </a:rPr>
                        <a:t>Any time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9E73"/>
                          </a:solidFill>
                          <a:effectLst/>
                          <a:latin typeface="Arial" charset="0"/>
                          <a:ea typeface="ＭＳ Ｐゴシック" charset="-128"/>
                        </a:rPr>
                        <a:t>Better</a:t>
                      </a:r>
                      <a:r>
                        <a:rPr kumimoji="0" lang="en-US" altLang="en-US" sz="1800" b="0" i="0" u="none" strike="noStrike" cap="none" normalizeH="0" baseline="0" dirty="0">
                          <a:ln>
                            <a:noFill/>
                          </a:ln>
                          <a:solidFill>
                            <a:srgbClr val="009E73"/>
                          </a:solidFill>
                          <a:effectLst/>
                          <a:latin typeface="Arial" charset="0"/>
                          <a:ea typeface="ＭＳ Ｐゴシック" charset="-128"/>
                        </a:rPr>
                        <a:t>: </a:t>
                      </a:r>
                      <a:r>
                        <a:rPr kumimoji="0" lang="en-US" altLang="en-US" sz="1800" b="0" i="0" u="none" strike="noStrike" cap="none" normalizeH="0" baseline="0" dirty="0">
                          <a:ln>
                            <a:noFill/>
                          </a:ln>
                          <a:solidFill>
                            <a:schemeClr val="tx1"/>
                          </a:solidFill>
                          <a:effectLst/>
                          <a:latin typeface="Arial" charset="0"/>
                          <a:ea typeface="ＭＳ Ｐゴシック" charset="-128"/>
                        </a:rPr>
                        <a:t>Within one hour of </a:t>
                      </a:r>
                      <a:r>
                        <a:rPr kumimoji="0" lang="en-US" altLang="en-US" sz="1800" b="0" i="1" u="none" strike="noStrike" cap="none" normalizeH="0" baseline="0" dirty="0">
                          <a:ln>
                            <a:noFill/>
                          </a:ln>
                          <a:solidFill>
                            <a:schemeClr val="tx1"/>
                          </a:solidFill>
                          <a:effectLst/>
                          <a:latin typeface="Arial" charset="0"/>
                          <a:ea typeface="ＭＳ Ｐゴシック" charset="-128"/>
                          <a:hlinkClick r:id="rId5"/>
                        </a:rPr>
                        <a:t>local solar noon</a:t>
                      </a:r>
                      <a:endParaRPr kumimoji="0" lang="en-US" altLang="en-US" sz="1800" b="0" i="1" u="none" strike="noStrike" cap="none" normalizeH="0" baseline="0" dirty="0">
                        <a:ln>
                          <a:noFill/>
                        </a:ln>
                        <a:solidFill>
                          <a:schemeClr val="tx1"/>
                        </a:solidFill>
                        <a:effectLst/>
                        <a:latin typeface="Arial"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sng" strike="noStrike" cap="none" normalizeH="0" baseline="0" dirty="0">
                          <a:ln>
                            <a:noFill/>
                          </a:ln>
                          <a:solidFill>
                            <a:srgbClr val="009E73"/>
                          </a:solidFill>
                          <a:effectLst/>
                          <a:latin typeface="Arial" charset="0"/>
                          <a:ea typeface="ＭＳ Ｐゴシック" charset="-128"/>
                        </a:rPr>
                        <a:t>Best:</a:t>
                      </a:r>
                      <a:r>
                        <a:rPr kumimoji="0" lang="en-US" altLang="en-US" sz="1800" b="1" i="0" u="none" strike="noStrike" cap="none" normalizeH="0" baseline="0" dirty="0">
                          <a:ln>
                            <a:noFill/>
                          </a:ln>
                          <a:solidFill>
                            <a:srgbClr val="009E73"/>
                          </a:solidFill>
                          <a:effectLst/>
                          <a:latin typeface="Arial" charset="0"/>
                          <a:ea typeface="ＭＳ Ｐゴシック" charset="-128"/>
                        </a:rPr>
                        <a:t> </a:t>
                      </a:r>
                      <a:r>
                        <a:rPr kumimoji="0" lang="en-US" altLang="en-US" sz="1800" b="0" i="0" u="none" strike="noStrike" cap="none" normalizeH="0" baseline="0" dirty="0">
                          <a:ln>
                            <a:noFill/>
                          </a:ln>
                          <a:solidFill>
                            <a:schemeClr val="tx1"/>
                          </a:solidFill>
                          <a:effectLst/>
                          <a:latin typeface="Arial" charset="0"/>
                          <a:ea typeface="ＭＳ Ｐゴシック" charset="-128"/>
                        </a:rPr>
                        <a:t>Within +/- 15 minutes of a </a:t>
                      </a:r>
                      <a:r>
                        <a:rPr kumimoji="0" lang="en-US" altLang="en-US" sz="1800" b="0" i="1" u="none" strike="noStrike" cap="none" normalizeH="0" baseline="0" dirty="0">
                          <a:ln>
                            <a:noFill/>
                          </a:ln>
                          <a:solidFill>
                            <a:schemeClr val="tx1"/>
                          </a:solidFill>
                          <a:effectLst/>
                          <a:latin typeface="Arial" charset="0"/>
                          <a:ea typeface="ＭＳ Ｐゴシック" charset="-128"/>
                          <a:hlinkClick r:id="rId6"/>
                        </a:rPr>
                        <a:t>satellite overpass</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695007">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Where</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A good observation site (See </a:t>
                      </a:r>
                      <a:r>
                        <a:rPr kumimoji="0" lang="en-US" altLang="en-US" sz="1800" b="0" i="1" u="none" strike="noStrike" cap="none" normalizeH="0" baseline="0" dirty="0">
                          <a:ln>
                            <a:noFill/>
                          </a:ln>
                          <a:solidFill>
                            <a:schemeClr val="tx1"/>
                          </a:solidFill>
                          <a:effectLst/>
                          <a:latin typeface="Arial" charset="0"/>
                          <a:ea typeface="ＭＳ Ｐゴシック" charset="-128"/>
                          <a:hlinkClick r:id="rId7"/>
                        </a:rPr>
                        <a:t>Documenting your atmosphere study site)</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432388">
                <a:tc>
                  <a:txBody>
                    <a:bodyPr/>
                    <a:lstStyle/>
                    <a:p>
                      <a:r>
                        <a:rPr lang="en-US" i="1" dirty="0">
                          <a:latin typeface="Arial" charset="0"/>
                          <a:ea typeface="Arial" charset="0"/>
                          <a:cs typeface="Arial" charset="0"/>
                        </a:rPr>
                        <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a:latin typeface="Arial" charset="0"/>
                          <a:ea typeface="Arial" charset="0"/>
                          <a:cs typeface="Arial" charset="0"/>
                          <a:hlinkClick r:id="rId8"/>
                        </a:rPr>
                        <a:t>Surface Temperature Data Sheet </a:t>
                      </a:r>
                      <a:endParaRPr lang="en-US" sz="1800" i="1" dirty="0">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bl>
          </a:graphicData>
        </a:graphic>
      </p:graphicFrame>
      <p:pic>
        <p:nvPicPr>
          <p:cNvPr id="14" name="Picture 13" descr="Image of GPS receiver, infrared thermometer, cloud chart and GLOBE data sheet"/>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31176" y="5340360"/>
            <a:ext cx="6743148" cy="1517639"/>
          </a:xfrm>
          <a:prstGeom prst="rect">
            <a:avLst/>
          </a:prstGeom>
        </p:spPr>
      </p:pic>
    </p:spTree>
    <p:extLst>
      <p:ext uri="{BB962C8B-B14F-4D97-AF65-F5344CB8AC3E}">
        <p14:creationId xmlns:p14="http://schemas.microsoft.com/office/powerpoint/2010/main" val="3276810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31DD921-6CB9-964E-866D-75B583083448}" type="slidenum">
              <a:rPr lang="en-US" smtClean="0"/>
              <a:t>23</a:t>
            </a:fld>
            <a:endParaRPr lang="en-US" dirty="0"/>
          </a:p>
        </p:txBody>
      </p:sp>
      <p:pic>
        <p:nvPicPr>
          <p:cNvPr id="4" name="Picture 3" descr="Header: Atmosphere-Surface Tempera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1"/>
            <a:ext cx="9194351" cy="841829"/>
          </a:xfrm>
          <a:prstGeom prst="rect">
            <a:avLst/>
          </a:prstGeom>
        </p:spPr>
      </p:pic>
      <p:pic>
        <p:nvPicPr>
          <p:cNvPr id="6" name="Picture 5" descr="Menu Bar- How to collect your dat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0" y="841829"/>
            <a:ext cx="1169081" cy="6016171"/>
          </a:xfrm>
          <a:prstGeom prst="rect">
            <a:avLst/>
          </a:prstGeom>
        </p:spPr>
      </p:pic>
      <p:sp>
        <p:nvSpPr>
          <p:cNvPr id="2" name="Title 1"/>
          <p:cNvSpPr>
            <a:spLocks noGrp="1"/>
          </p:cNvSpPr>
          <p:nvPr>
            <p:ph type="title"/>
          </p:nvPr>
        </p:nvSpPr>
        <p:spPr>
          <a:xfrm>
            <a:off x="2693080" y="841827"/>
            <a:ext cx="7886700" cy="662782"/>
          </a:xfrm>
        </p:spPr>
        <p:txBody>
          <a:bodyPr>
            <a:normAutofit/>
          </a:bodyPr>
          <a:lstStyle/>
          <a:p>
            <a:r>
              <a:rPr lang="en-US" altLang="en-US" sz="3200" dirty="0">
                <a:ea typeface="Arial" charset="0"/>
                <a:cs typeface="Arial" charset="0"/>
              </a:rPr>
              <a:t>Choose homogenous study areas.</a:t>
            </a:r>
            <a:endParaRPr lang="en-US" sz="3200" dirty="0"/>
          </a:p>
        </p:txBody>
      </p:sp>
      <p:sp>
        <p:nvSpPr>
          <p:cNvPr id="3" name="Content Placeholder 2"/>
          <p:cNvSpPr>
            <a:spLocks noGrp="1"/>
          </p:cNvSpPr>
          <p:nvPr>
            <p:ph idx="1"/>
          </p:nvPr>
        </p:nvSpPr>
        <p:spPr>
          <a:xfrm>
            <a:off x="2693081" y="1558249"/>
            <a:ext cx="7477963" cy="4926993"/>
          </a:xfrm>
        </p:spPr>
        <p:txBody>
          <a:bodyPr>
            <a:normAutofit/>
          </a:bodyPr>
          <a:lstStyle/>
          <a:p>
            <a:pPr marL="0" indent="0">
              <a:lnSpc>
                <a:spcPct val="120000"/>
              </a:lnSpc>
              <a:spcBef>
                <a:spcPts val="0"/>
              </a:spcBef>
              <a:buNone/>
            </a:pPr>
            <a:r>
              <a:rPr lang="en-US" sz="1800" dirty="0">
                <a:ea typeface="Arial" charset="0"/>
                <a:cs typeface="Arial" charset="0"/>
              </a:rPr>
              <a:t>Choose study areas that are as large as possible and that have homogeneous cover. If the only area you have is smaller, take observations there and measure the size of the area. At this school, students took surface temperature observations on the asphalt and the nearby grassy outfield of a softball field. </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5" name="Picture 4" descr="image of baseball field with boxes around areas where there is only grass. These are homogeneous areas suitable for temperature readi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75684" y="3100784"/>
            <a:ext cx="5967343" cy="3757216"/>
          </a:xfrm>
          <a:prstGeom prst="rect">
            <a:avLst/>
          </a:prstGeom>
        </p:spPr>
      </p:pic>
    </p:spTree>
    <p:extLst>
      <p:ext uri="{BB962C8B-B14F-4D97-AF65-F5344CB8AC3E}">
        <p14:creationId xmlns:p14="http://schemas.microsoft.com/office/powerpoint/2010/main" val="849353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F31DD921-6CB9-964E-866D-75B583083448}" type="slidenum">
              <a:rPr lang="en-US" smtClean="0"/>
              <a:t>24</a:t>
            </a:fld>
            <a:endParaRPr lang="en-US" dirty="0"/>
          </a:p>
        </p:txBody>
      </p:sp>
      <p:pic>
        <p:nvPicPr>
          <p:cNvPr id="4" name="Picture 3" descr="Header: Atmosphere-Surface Tempera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1"/>
            <a:ext cx="9194351" cy="841829"/>
          </a:xfrm>
          <a:prstGeom prst="rect">
            <a:avLst/>
          </a:prstGeom>
        </p:spPr>
      </p:pic>
      <p:pic>
        <p:nvPicPr>
          <p:cNvPr id="6" name="Picture 5" descr="Menu Bar- How to collect your dat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0" y="841829"/>
            <a:ext cx="1169081" cy="6016171"/>
          </a:xfrm>
          <a:prstGeom prst="rect">
            <a:avLst/>
          </a:prstGeom>
        </p:spPr>
      </p:pic>
      <p:sp>
        <p:nvSpPr>
          <p:cNvPr id="2" name="Title 1"/>
          <p:cNvSpPr>
            <a:spLocks noGrp="1"/>
          </p:cNvSpPr>
          <p:nvPr>
            <p:ph type="title"/>
          </p:nvPr>
        </p:nvSpPr>
        <p:spPr>
          <a:xfrm>
            <a:off x="2693080" y="841827"/>
            <a:ext cx="7886700" cy="662782"/>
          </a:xfrm>
        </p:spPr>
        <p:txBody>
          <a:bodyPr>
            <a:normAutofit fontScale="90000"/>
          </a:bodyPr>
          <a:lstStyle/>
          <a:p>
            <a:r>
              <a:rPr lang="en-US" altLang="en-US" sz="3200" b="1" spc="-150" dirty="0">
                <a:ea typeface="Arial" charset="0"/>
                <a:cs typeface="Arial" charset="0"/>
              </a:rPr>
              <a:t>2. Collect GPS data of the </a:t>
            </a:r>
            <a:r>
              <a:rPr lang="en-US" altLang="en-US" sz="3200" b="1" u="sng" spc="-150" dirty="0">
                <a:ea typeface="Arial" charset="0"/>
                <a:cs typeface="Arial" charset="0"/>
              </a:rPr>
              <a:t>center</a:t>
            </a:r>
            <a:r>
              <a:rPr lang="en-US" altLang="en-US" sz="3200" b="1" spc="-150" dirty="0">
                <a:ea typeface="Arial" charset="0"/>
                <a:cs typeface="Arial" charset="0"/>
              </a:rPr>
              <a:t> of each study area.</a:t>
            </a:r>
            <a:endParaRPr lang="en-US" sz="3200" dirty="0"/>
          </a:p>
        </p:txBody>
      </p:sp>
      <p:sp>
        <p:nvSpPr>
          <p:cNvPr id="3" name="Content Placeholder 2"/>
          <p:cNvSpPr>
            <a:spLocks noGrp="1"/>
          </p:cNvSpPr>
          <p:nvPr>
            <p:ph idx="1"/>
          </p:nvPr>
        </p:nvSpPr>
        <p:spPr>
          <a:xfrm>
            <a:off x="2897449" y="1504610"/>
            <a:ext cx="7477963" cy="4926993"/>
          </a:xfrm>
        </p:spPr>
        <p:txBody>
          <a:bodyPr>
            <a:normAutofit/>
          </a:bodyPr>
          <a:lstStyle/>
          <a:p>
            <a:pPr marL="0" indent="0">
              <a:buNone/>
            </a:pPr>
            <a:r>
              <a:rPr lang="en-US" sz="1800" dirty="0">
                <a:ea typeface="Arial" charset="0"/>
                <a:cs typeface="Arial" charset="0"/>
              </a:rPr>
              <a:t>Record latitude, longitude and elevation</a:t>
            </a:r>
            <a:r>
              <a:rPr lang="en-US" sz="1800" dirty="0">
                <a:latin typeface="Arial" charset="0"/>
                <a:ea typeface="Arial" charset="0"/>
                <a:cs typeface="Arial" charset="0"/>
              </a:rPr>
              <a:t>.</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5" name="Picture 4" descr="The box located in the outfield  of the baseball diamond indicates where to take Surface Temperature readings. It is a grassy area. &quot;X&quot; indicates the spot to take your GPS readi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89137" y="2318175"/>
            <a:ext cx="6163842" cy="4566505"/>
          </a:xfrm>
          <a:prstGeom prst="rect">
            <a:avLst/>
          </a:prstGeom>
        </p:spPr>
      </p:pic>
    </p:spTree>
    <p:extLst>
      <p:ext uri="{BB962C8B-B14F-4D97-AF65-F5344CB8AC3E}">
        <p14:creationId xmlns:p14="http://schemas.microsoft.com/office/powerpoint/2010/main" val="681238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31DD921-6CB9-964E-866D-75B583083448}" type="slidenum">
              <a:rPr lang="en-US" smtClean="0"/>
              <a:t>25</a:t>
            </a:fld>
            <a:endParaRPr lang="en-US" dirty="0"/>
          </a:p>
        </p:txBody>
      </p:sp>
      <p:pic>
        <p:nvPicPr>
          <p:cNvPr id="4" name="Picture 3" descr="Header: Atmosphere-Surface Tempera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1"/>
            <a:ext cx="9194351" cy="841829"/>
          </a:xfrm>
          <a:prstGeom prst="rect">
            <a:avLst/>
          </a:prstGeom>
        </p:spPr>
      </p:pic>
      <p:pic>
        <p:nvPicPr>
          <p:cNvPr id="6" name="Picture 5" descr="Menu Bar- How to collect your dat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0" y="841829"/>
            <a:ext cx="1169081" cy="6016171"/>
          </a:xfrm>
          <a:prstGeom prst="rect">
            <a:avLst/>
          </a:prstGeom>
        </p:spPr>
      </p:pic>
      <p:sp>
        <p:nvSpPr>
          <p:cNvPr id="2" name="Title 1"/>
          <p:cNvSpPr>
            <a:spLocks noGrp="1"/>
          </p:cNvSpPr>
          <p:nvPr>
            <p:ph type="title"/>
          </p:nvPr>
        </p:nvSpPr>
        <p:spPr>
          <a:xfrm>
            <a:off x="2693080" y="841827"/>
            <a:ext cx="7886700" cy="662782"/>
          </a:xfrm>
        </p:spPr>
        <p:txBody>
          <a:bodyPr>
            <a:normAutofit fontScale="90000"/>
          </a:bodyPr>
          <a:lstStyle/>
          <a:p>
            <a:r>
              <a:rPr lang="en-US" altLang="en-US" sz="3200" b="1" dirty="0">
                <a:ea typeface="Arial" charset="0"/>
                <a:cs typeface="Arial" charset="0"/>
              </a:rPr>
              <a:t>3. Take 9 random surface temperature readings</a:t>
            </a:r>
            <a:endParaRPr lang="en-US" sz="3200" dirty="0"/>
          </a:p>
        </p:txBody>
      </p:sp>
      <p:sp>
        <p:nvSpPr>
          <p:cNvPr id="3" name="Content Placeholder 2"/>
          <p:cNvSpPr>
            <a:spLocks noGrp="1"/>
          </p:cNvSpPr>
          <p:nvPr>
            <p:ph idx="1"/>
          </p:nvPr>
        </p:nvSpPr>
        <p:spPr>
          <a:xfrm>
            <a:off x="2897449" y="1504610"/>
            <a:ext cx="7477963" cy="4926993"/>
          </a:xfrm>
        </p:spPr>
        <p:txBody>
          <a:bodyPr>
            <a:normAutofit/>
          </a:bodyPr>
          <a:lstStyle/>
          <a:p>
            <a:pPr marL="0" indent="0">
              <a:lnSpc>
                <a:spcPct val="80000"/>
              </a:lnSpc>
              <a:spcBef>
                <a:spcPts val="0"/>
              </a:spcBef>
              <a:spcAft>
                <a:spcPts val="600"/>
              </a:spcAft>
              <a:buNone/>
            </a:pPr>
            <a:endParaRPr lang="en-US" sz="1800" dirty="0">
              <a:ea typeface="Arial" charset="0"/>
              <a:cs typeface="Arial" charset="0"/>
            </a:endParaRPr>
          </a:p>
          <a:p>
            <a:pPr marL="0" indent="0">
              <a:lnSpc>
                <a:spcPct val="80000"/>
              </a:lnSpc>
              <a:spcBef>
                <a:spcPts val="0"/>
              </a:spcBef>
              <a:spcAft>
                <a:spcPts val="600"/>
              </a:spcAft>
              <a:buNone/>
            </a:pPr>
            <a:r>
              <a:rPr lang="en-US" sz="1800" dirty="0">
                <a:ea typeface="Arial" charset="0"/>
                <a:cs typeface="Arial" charset="0"/>
              </a:rPr>
              <a:t>Take 9 random surface temperature readings within </a:t>
            </a:r>
            <a:r>
              <a:rPr lang="en-US" sz="1800" b="1" dirty="0">
                <a:ea typeface="Arial" charset="0"/>
                <a:cs typeface="Arial" charset="0"/>
              </a:rPr>
              <a:t>each </a:t>
            </a:r>
            <a:r>
              <a:rPr lang="en-US" sz="1800" dirty="0">
                <a:ea typeface="Arial" charset="0"/>
                <a:cs typeface="Arial" charset="0"/>
              </a:rPr>
              <a:t>study area. The 9 random observations ensure a good average for the site is observed. </a:t>
            </a:r>
          </a:p>
          <a:p>
            <a:pPr marL="0" indent="0" algn="ctr">
              <a:lnSpc>
                <a:spcPct val="80000"/>
              </a:lnSpc>
              <a:spcBef>
                <a:spcPts val="0"/>
              </a:spcBef>
              <a:spcAft>
                <a:spcPts val="600"/>
              </a:spcAft>
              <a:buNone/>
            </a:pPr>
            <a:endParaRPr lang="en-US" sz="2000" dirty="0">
              <a:latin typeface="Arial" charset="0"/>
              <a:ea typeface="Arial" charset="0"/>
              <a:cs typeface="Arial" charset="0"/>
            </a:endParaRPr>
          </a:p>
          <a:p>
            <a:pPr marL="0" indent="0">
              <a:lnSpc>
                <a:spcPct val="80000"/>
              </a:lnSpc>
              <a:spcBef>
                <a:spcPts val="0"/>
              </a:spcBef>
              <a:spcAft>
                <a:spcPts val="600"/>
              </a:spcAft>
              <a:buNone/>
            </a:pPr>
            <a:endParaRPr lang="en-US" altLang="en-US" sz="2000" dirty="0">
              <a:latin typeface="Arial" charset="0"/>
              <a:ea typeface="Arial" charset="0"/>
              <a:cs typeface="Arial" charset="0"/>
            </a:endParaRPr>
          </a:p>
          <a:p>
            <a:pPr marL="0" indent="0">
              <a:spcBef>
                <a:spcPts val="0"/>
              </a:spcBef>
              <a:buNone/>
            </a:pPr>
            <a:endParaRPr lang="en-US" sz="2000" spc="-150" dirty="0">
              <a:ea typeface="Arial" charset="0"/>
              <a:cs typeface="Arial" charset="0"/>
            </a:endParaRPr>
          </a:p>
          <a:p>
            <a:endParaRPr lang="en-US" altLang="en-US" dirty="0"/>
          </a:p>
        </p:txBody>
      </p:sp>
      <p:pic>
        <p:nvPicPr>
          <p:cNvPr id="7" name="Picture 6" descr="Zoom in view of the section of previous photo. &quot;X&quot;s indicate where you should take the 9 random surface temperature readings on the grassy area. Infrared thermometer is pictured in the upper left hand corne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21619" y="2616228"/>
            <a:ext cx="6353313" cy="4241771"/>
          </a:xfrm>
          <a:prstGeom prst="rect">
            <a:avLst/>
          </a:prstGeom>
        </p:spPr>
      </p:pic>
    </p:spTree>
    <p:extLst>
      <p:ext uri="{BB962C8B-B14F-4D97-AF65-F5344CB8AC3E}">
        <p14:creationId xmlns:p14="http://schemas.microsoft.com/office/powerpoint/2010/main" val="245847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6"/>
          <p:cNvSpPr txBox="1">
            <a:spLocks noChangeArrowheads="1"/>
          </p:cNvSpPr>
          <p:nvPr/>
        </p:nvSpPr>
        <p:spPr bwMode="auto">
          <a:xfrm>
            <a:off x="0" y="6273224"/>
            <a:ext cx="12715829" cy="584776"/>
          </a:xfrm>
          <a:prstGeom prst="rect">
            <a:avLst/>
          </a:prstGeom>
          <a:noFill/>
          <a:ln w="9525">
            <a:noFill/>
            <a:miter lim="800000"/>
            <a:headEnd/>
            <a:tailEnd/>
          </a:ln>
        </p:spPr>
        <p:txBody>
          <a:bodyPr wrap="square">
            <a:prstTxWarp prst="textNoShape">
              <a:avLst/>
            </a:prstTxWarp>
            <a:spAutoFit/>
          </a:bodyPr>
          <a:lstStyle/>
          <a:p>
            <a:pPr algn="ctr"/>
            <a:r>
              <a:rPr lang="en-US" sz="3200" b="1" dirty="0">
                <a:latin typeface="Arial"/>
                <a:cs typeface="Arial"/>
              </a:rPr>
              <a:t>Participating GLOBE Schools in Urban Heat Island Campaign </a:t>
            </a:r>
          </a:p>
        </p:txBody>
      </p:sp>
      <p:pic>
        <p:nvPicPr>
          <p:cNvPr id="2" name="Picture 1" descr="Screen Shot 2018-11-16 at 11.40.1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6400" y="0"/>
            <a:ext cx="11373655" cy="6858000"/>
          </a:xfrm>
          <a:prstGeom prst="rect">
            <a:avLst/>
          </a:prstGeom>
        </p:spPr>
      </p:pic>
    </p:spTree>
    <p:extLst>
      <p:ext uri="{BB962C8B-B14F-4D97-AF65-F5344CB8AC3E}">
        <p14:creationId xmlns:p14="http://schemas.microsoft.com/office/powerpoint/2010/main" val="3837762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8-03-17 at 8.10.31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0531" y="0"/>
            <a:ext cx="5569882" cy="919718"/>
          </a:xfrm>
          <a:prstGeom prst="rect">
            <a:avLst/>
          </a:prstGeom>
        </p:spPr>
      </p:pic>
      <p:sp>
        <p:nvSpPr>
          <p:cNvPr id="2" name="TextBox 1">
            <a:extLst>
              <a:ext uri="{FF2B5EF4-FFF2-40B4-BE49-F238E27FC236}">
                <a16:creationId xmlns="" xmlns:a16="http://schemas.microsoft.com/office/drawing/2014/main" id="{1C0E918B-7115-D642-8745-D74AA3EE47F2}"/>
              </a:ext>
            </a:extLst>
          </p:cNvPr>
          <p:cNvSpPr txBox="1"/>
          <p:nvPr/>
        </p:nvSpPr>
        <p:spPr>
          <a:xfrm>
            <a:off x="223736" y="77821"/>
            <a:ext cx="4533090" cy="830997"/>
          </a:xfrm>
          <a:prstGeom prst="rect">
            <a:avLst/>
          </a:prstGeom>
          <a:noFill/>
        </p:spPr>
        <p:txBody>
          <a:bodyPr wrap="square" rtlCol="0">
            <a:spAutoFit/>
          </a:bodyPr>
          <a:lstStyle/>
          <a:p>
            <a:r>
              <a:rPr lang="en-US" sz="2400" dirty="0">
                <a:solidFill>
                  <a:srgbClr val="C00000"/>
                </a:solidFill>
              </a:rPr>
              <a:t>Visualize your data with the GLOBE Vis System!</a:t>
            </a:r>
          </a:p>
        </p:txBody>
      </p:sp>
      <p:sp>
        <p:nvSpPr>
          <p:cNvPr id="3" name="TextBox 2">
            <a:extLst>
              <a:ext uri="{FF2B5EF4-FFF2-40B4-BE49-F238E27FC236}">
                <a16:creationId xmlns="" xmlns:a16="http://schemas.microsoft.com/office/drawing/2014/main" id="{7A4731E6-9C71-0C4C-9D3E-AAF27AF7A984}"/>
              </a:ext>
            </a:extLst>
          </p:cNvPr>
          <p:cNvSpPr txBox="1"/>
          <p:nvPr/>
        </p:nvSpPr>
        <p:spPr>
          <a:xfrm>
            <a:off x="97277" y="986639"/>
            <a:ext cx="2003898" cy="1200329"/>
          </a:xfrm>
          <a:prstGeom prst="rect">
            <a:avLst/>
          </a:prstGeom>
          <a:noFill/>
        </p:spPr>
        <p:txBody>
          <a:bodyPr wrap="square" rtlCol="0">
            <a:spAutoFit/>
          </a:bodyPr>
          <a:lstStyle/>
          <a:p>
            <a:r>
              <a:rPr lang="en-US" dirty="0">
                <a:hlinkClick r:id="rId3"/>
              </a:rPr>
              <a:t>https://www.globe.gov/globe-data/visualize-and-retrieve-data</a:t>
            </a:r>
            <a:r>
              <a:rPr lang="en-US" dirty="0"/>
              <a:t> </a:t>
            </a:r>
          </a:p>
        </p:txBody>
      </p:sp>
      <p:pic>
        <p:nvPicPr>
          <p:cNvPr id="4" name="Picture 3" descr="Screen Shot 2018-11-16 at 11.34.13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7214"/>
          </a:xfrm>
          <a:prstGeom prst="rect">
            <a:avLst/>
          </a:prstGeom>
        </p:spPr>
      </p:pic>
    </p:spTree>
    <p:extLst>
      <p:ext uri="{BB962C8B-B14F-4D97-AF65-F5344CB8AC3E}">
        <p14:creationId xmlns:p14="http://schemas.microsoft.com/office/powerpoint/2010/main" val="1817528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6"/>
          <p:cNvSpPr txBox="1">
            <a:spLocks noChangeArrowheads="1"/>
          </p:cNvSpPr>
          <p:nvPr/>
        </p:nvSpPr>
        <p:spPr bwMode="auto">
          <a:xfrm>
            <a:off x="0" y="6273224"/>
            <a:ext cx="12715829" cy="584776"/>
          </a:xfrm>
          <a:prstGeom prst="rect">
            <a:avLst/>
          </a:prstGeom>
          <a:noFill/>
          <a:ln w="9525">
            <a:noFill/>
            <a:miter lim="800000"/>
            <a:headEnd/>
            <a:tailEnd/>
          </a:ln>
        </p:spPr>
        <p:txBody>
          <a:bodyPr wrap="square">
            <a:prstTxWarp prst="textNoShape">
              <a:avLst/>
            </a:prstTxWarp>
            <a:spAutoFit/>
          </a:bodyPr>
          <a:lstStyle/>
          <a:p>
            <a:pPr algn="ctr"/>
            <a:r>
              <a:rPr lang="en-US" sz="3200" b="1" dirty="0">
                <a:latin typeface="Arial"/>
                <a:cs typeface="Arial"/>
              </a:rPr>
              <a:t>Participating GLOBE Schools in Urban Heat Island Campaign </a:t>
            </a:r>
          </a:p>
        </p:txBody>
      </p:sp>
      <p:pic>
        <p:nvPicPr>
          <p:cNvPr id="2" name="Picture 1" descr="Screen Shot 2018-11-16 at 11.37.42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8900"/>
            <a:ext cx="12192000" cy="6678660"/>
          </a:xfrm>
          <a:prstGeom prst="rect">
            <a:avLst/>
          </a:prstGeom>
        </p:spPr>
      </p:pic>
    </p:spTree>
    <p:extLst>
      <p:ext uri="{BB962C8B-B14F-4D97-AF65-F5344CB8AC3E}">
        <p14:creationId xmlns:p14="http://schemas.microsoft.com/office/powerpoint/2010/main" val="816663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8-03-17 at 8.17.13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458" y="0"/>
            <a:ext cx="9961084" cy="6858000"/>
          </a:xfrm>
          <a:prstGeom prst="rect">
            <a:avLst/>
          </a:prstGeom>
        </p:spPr>
      </p:pic>
      <p:pic>
        <p:nvPicPr>
          <p:cNvPr id="5" name="Picture 4" descr="Screen shot 2018-03-17 at 8.10.31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0531" y="0"/>
            <a:ext cx="5569882" cy="919718"/>
          </a:xfrm>
          <a:prstGeom prst="rect">
            <a:avLst/>
          </a:prstGeom>
        </p:spPr>
      </p:pic>
    </p:spTree>
    <p:extLst>
      <p:ext uri="{BB962C8B-B14F-4D97-AF65-F5344CB8AC3E}">
        <p14:creationId xmlns:p14="http://schemas.microsoft.com/office/powerpoint/2010/main" val="3056837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b="1" dirty="0">
                <a:solidFill>
                  <a:srgbClr val="002060"/>
                </a:solidFill>
              </a:rPr>
              <a:t>What is GLOBE Mission EARTH?</a:t>
            </a:r>
          </a:p>
        </p:txBody>
      </p:sp>
      <p:pic>
        <p:nvPicPr>
          <p:cNvPr id="5" name="Content Placeholder 4"/>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1825625"/>
            <a:ext cx="4662147" cy="4351338"/>
          </a:xfrm>
        </p:spPr>
      </p:pic>
      <p:sp>
        <p:nvSpPr>
          <p:cNvPr id="4" name="Content Placeholder 3"/>
          <p:cNvSpPr>
            <a:spLocks noGrp="1"/>
          </p:cNvSpPr>
          <p:nvPr>
            <p:ph sz="half" idx="2"/>
          </p:nvPr>
        </p:nvSpPr>
        <p:spPr>
          <a:xfrm>
            <a:off x="5831423" y="1685323"/>
            <a:ext cx="5853453" cy="4631942"/>
          </a:xfrm>
        </p:spPr>
        <p:txBody>
          <a:bodyPr>
            <a:noAutofit/>
          </a:bodyPr>
          <a:lstStyle/>
          <a:p>
            <a:r>
              <a:rPr lang="en-US" sz="1800" dirty="0"/>
              <a:t>  Funded by NASA</a:t>
            </a:r>
          </a:p>
          <a:p>
            <a:pPr marL="342900" lvl="0" indent="-342900">
              <a:spcAft>
                <a:spcPts val="600"/>
              </a:spcAft>
              <a:buFont typeface="Arial" charset="0"/>
              <a:buChar char="•"/>
            </a:pPr>
            <a:r>
              <a:rPr lang="en-US" sz="1800" dirty="0">
                <a:ea typeface="Tahoma" charset="0"/>
                <a:cs typeface="Tahoma" charset="0"/>
              </a:rPr>
              <a:t>Develop vertically-integrated activities and materials to support implementation of GLOBE and NASA into schools</a:t>
            </a:r>
          </a:p>
          <a:p>
            <a:pPr marL="342900" lvl="0" indent="-342900">
              <a:spcAft>
                <a:spcPts val="600"/>
              </a:spcAft>
              <a:buFont typeface="Arial" charset="0"/>
              <a:buChar char="•"/>
            </a:pPr>
            <a:r>
              <a:rPr lang="en-US" sz="1800" dirty="0">
                <a:ea typeface="Tahoma" charset="0"/>
                <a:cs typeface="Tahoma" charset="0"/>
              </a:rPr>
              <a:t>Provide K-12 professional development (PD) </a:t>
            </a:r>
          </a:p>
          <a:p>
            <a:pPr marL="342900" lvl="0" indent="-342900">
              <a:spcAft>
                <a:spcPts val="600"/>
              </a:spcAft>
              <a:buFont typeface="Arial" charset="0"/>
              <a:buChar char="•"/>
            </a:pPr>
            <a:r>
              <a:rPr lang="en-US" sz="1800" dirty="0">
                <a:ea typeface="Tahoma" charset="0"/>
                <a:cs typeface="Tahoma" charset="0"/>
              </a:rPr>
              <a:t>Enhance STEM Experience for Undergraduate Students, using </a:t>
            </a:r>
            <a:r>
              <a:rPr lang="en-US" sz="1800" dirty="0" err="1">
                <a:ea typeface="Tahoma" charset="0"/>
                <a:cs typeface="Tahoma" charset="0"/>
              </a:rPr>
              <a:t>MyNASA</a:t>
            </a:r>
            <a:r>
              <a:rPr lang="en-US" sz="1800" dirty="0">
                <a:ea typeface="Tahoma" charset="0"/>
                <a:cs typeface="Tahoma" charset="0"/>
              </a:rPr>
              <a:t> DATA and citizen science initiatives.</a:t>
            </a:r>
          </a:p>
          <a:p>
            <a:pPr marL="342900" lvl="0" indent="-342900">
              <a:spcAft>
                <a:spcPts val="600"/>
              </a:spcAft>
              <a:buFont typeface="Arial" charset="0"/>
              <a:buChar char="•"/>
            </a:pPr>
            <a:r>
              <a:rPr lang="en-US" sz="1800" dirty="0"/>
              <a:t>Collaborate and build capacity with district and state agencies </a:t>
            </a:r>
            <a:endParaRPr lang="en-US" sz="1800" dirty="0">
              <a:ea typeface="Tahoma" charset="0"/>
              <a:cs typeface="Tahoma" charset="0"/>
            </a:endParaRPr>
          </a:p>
          <a:p>
            <a:pPr marL="342900" lvl="0" indent="-342900">
              <a:spcAft>
                <a:spcPts val="600"/>
              </a:spcAft>
              <a:buFont typeface="Arial" charset="0"/>
              <a:buChar char="•"/>
            </a:pPr>
            <a:r>
              <a:rPr lang="en-US" sz="1800" dirty="0">
                <a:ea typeface="Tahoma" charset="0"/>
                <a:cs typeface="Tahoma" charset="0"/>
              </a:rPr>
              <a:t>Engage the public by supporting and enhancing GLOBE (</a:t>
            </a:r>
            <a:r>
              <a:rPr lang="en-US" sz="1800" dirty="0">
                <a:ea typeface="Tahoma" charset="0"/>
                <a:cs typeface="Tahoma" charset="0"/>
                <a:hlinkClick r:id="rId3"/>
              </a:rPr>
              <a:t>www.globe.gov</a:t>
            </a:r>
            <a:r>
              <a:rPr lang="en-US" sz="1800" dirty="0">
                <a:ea typeface="Tahoma" charset="0"/>
                <a:cs typeface="Tahoma" charset="0"/>
              </a:rPr>
              <a:t>) </a:t>
            </a:r>
          </a:p>
          <a:p>
            <a:pPr marL="342900" lvl="0" indent="-342900">
              <a:spcAft>
                <a:spcPts val="600"/>
              </a:spcAft>
              <a:buFont typeface="Arial" charset="0"/>
              <a:buChar char="•"/>
            </a:pPr>
            <a:r>
              <a:rPr lang="en-US" sz="1800" dirty="0"/>
              <a:t>Infuse Teacher Preparation with NASA &amp; GLOBE learning and teaching assets</a:t>
            </a:r>
          </a:p>
        </p:txBody>
      </p:sp>
    </p:spTree>
    <p:extLst>
      <p:ext uri="{BB962C8B-B14F-4D97-AF65-F5344CB8AC3E}">
        <p14:creationId xmlns:p14="http://schemas.microsoft.com/office/powerpoint/2010/main" val="927431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1-22 at 10.56.55 PM.png"/>
          <p:cNvPicPr>
            <a:picLocks noChangeAspect="1"/>
          </p:cNvPicPr>
          <p:nvPr/>
        </p:nvPicPr>
        <p:blipFill>
          <a:blip r:embed="rId2"/>
          <a:stretch>
            <a:fillRect/>
          </a:stretch>
        </p:blipFill>
        <p:spPr>
          <a:xfrm>
            <a:off x="1588" y="1"/>
            <a:ext cx="12816640" cy="6857999"/>
          </a:xfrm>
          <a:prstGeom prst="rect">
            <a:avLst/>
          </a:prstGeom>
        </p:spPr>
      </p:pic>
      <p:sp>
        <p:nvSpPr>
          <p:cNvPr id="5" name="Title 4"/>
          <p:cNvSpPr>
            <a:spLocks noGrp="1"/>
          </p:cNvSpPr>
          <p:nvPr>
            <p:ph type="title"/>
          </p:nvPr>
        </p:nvSpPr>
        <p:spPr>
          <a:xfrm>
            <a:off x="1589" y="2"/>
            <a:ext cx="6468263" cy="1083732"/>
          </a:xfrm>
          <a:solidFill>
            <a:srgbClr val="FFFFFF"/>
          </a:solidFill>
        </p:spPr>
        <p:txBody>
          <a:bodyPr/>
          <a:lstStyle/>
          <a:p>
            <a:r>
              <a:rPr lang="en-US" dirty="0"/>
              <a:t>Shumate Middle School</a:t>
            </a:r>
          </a:p>
        </p:txBody>
      </p:sp>
    </p:spTree>
    <p:extLst>
      <p:ext uri="{BB962C8B-B14F-4D97-AF65-F5344CB8AC3E}">
        <p14:creationId xmlns:p14="http://schemas.microsoft.com/office/powerpoint/2010/main" val="957293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65125"/>
            <a:ext cx="12192000" cy="1325563"/>
          </a:xfrm>
        </p:spPr>
        <p:txBody>
          <a:bodyPr/>
          <a:lstStyle/>
          <a:p>
            <a:pPr algn="ctr"/>
            <a:r>
              <a:rPr lang="en-US" b="1" dirty="0" smtClean="0">
                <a:solidFill>
                  <a:srgbClr val="002060"/>
                </a:solidFill>
              </a:rPr>
              <a:t>Datasets from NASA Satellites</a:t>
            </a:r>
            <a:endParaRPr lang="en-US" b="1" dirty="0">
              <a:solidFill>
                <a:srgbClr val="002060"/>
              </a:solidFill>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61703" y="1445343"/>
            <a:ext cx="4637355" cy="4055805"/>
          </a:xfrm>
          <a:prstGeom prst="rect">
            <a:avLst/>
          </a:prstGeom>
        </p:spPr>
      </p:pic>
      <p:sp>
        <p:nvSpPr>
          <p:cNvPr id="6" name="TextBox 5"/>
          <p:cNvSpPr txBox="1"/>
          <p:nvPr/>
        </p:nvSpPr>
        <p:spPr>
          <a:xfrm>
            <a:off x="6489290" y="5501149"/>
            <a:ext cx="5530645" cy="369332"/>
          </a:xfrm>
          <a:prstGeom prst="rect">
            <a:avLst/>
          </a:prstGeom>
          <a:noFill/>
        </p:spPr>
        <p:txBody>
          <a:bodyPr wrap="square" rtlCol="0">
            <a:spAutoFit/>
          </a:bodyPr>
          <a:lstStyle/>
          <a:p>
            <a:r>
              <a:rPr lang="en-US" dirty="0">
                <a:hlinkClick r:id="rId3"/>
              </a:rPr>
              <a:t>https://</a:t>
            </a:r>
            <a:r>
              <a:rPr lang="en-US" dirty="0" err="1">
                <a:hlinkClick r:id="rId3"/>
              </a:rPr>
              <a:t>developers.google.com</a:t>
            </a:r>
            <a:r>
              <a:rPr lang="en-US" dirty="0">
                <a:hlinkClick r:id="rId3"/>
              </a:rPr>
              <a:t>/earth-engine/datasets/</a:t>
            </a:r>
            <a:endParaRPr lang="en-US" dirty="0"/>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6142" y="1452716"/>
            <a:ext cx="5858357" cy="3738716"/>
          </a:xfrm>
          <a:prstGeom prst="rect">
            <a:avLst/>
          </a:prstGeom>
        </p:spPr>
      </p:pic>
      <p:sp>
        <p:nvSpPr>
          <p:cNvPr id="8" name="TextBox 7"/>
          <p:cNvSpPr txBox="1"/>
          <p:nvPr/>
        </p:nvSpPr>
        <p:spPr>
          <a:xfrm>
            <a:off x="265471" y="5206180"/>
            <a:ext cx="5471652" cy="646331"/>
          </a:xfrm>
          <a:prstGeom prst="rect">
            <a:avLst/>
          </a:prstGeom>
          <a:noFill/>
        </p:spPr>
        <p:txBody>
          <a:bodyPr wrap="square" rtlCol="0">
            <a:spAutoFit/>
          </a:bodyPr>
          <a:lstStyle/>
          <a:p>
            <a:r>
              <a:rPr lang="en-US" dirty="0">
                <a:hlinkClick r:id="rId5"/>
              </a:rPr>
              <a:t>https://</a:t>
            </a:r>
            <a:r>
              <a:rPr lang="en-US" dirty="0" err="1">
                <a:hlinkClick r:id="rId5"/>
              </a:rPr>
              <a:t>earthdata.nasa.gov</a:t>
            </a:r>
            <a:r>
              <a:rPr lang="en-US" dirty="0">
                <a:hlinkClick r:id="rId5"/>
              </a:rPr>
              <a:t>/special-feature-</a:t>
            </a:r>
            <a:r>
              <a:rPr lang="en-US" dirty="0" err="1">
                <a:hlinkClick r:id="rId5"/>
              </a:rPr>
              <a:t>modis</a:t>
            </a:r>
            <a:r>
              <a:rPr lang="en-US" dirty="0">
                <a:hlinkClick r:id="rId5"/>
              </a:rPr>
              <a:t>-global-land-surface-temperature</a:t>
            </a:r>
            <a:endParaRPr lang="en-US" dirty="0"/>
          </a:p>
        </p:txBody>
      </p:sp>
      <p:sp>
        <p:nvSpPr>
          <p:cNvPr id="2" name="TextBox 1"/>
          <p:cNvSpPr txBox="1"/>
          <p:nvPr/>
        </p:nvSpPr>
        <p:spPr>
          <a:xfrm>
            <a:off x="368709" y="6032088"/>
            <a:ext cx="11592233" cy="800219"/>
          </a:xfrm>
          <a:prstGeom prst="rect">
            <a:avLst/>
          </a:prstGeom>
          <a:solidFill>
            <a:schemeClr val="bg1"/>
          </a:solidFill>
        </p:spPr>
        <p:txBody>
          <a:bodyPr wrap="square" rtlCol="0">
            <a:spAutoFit/>
          </a:bodyPr>
          <a:lstStyle/>
          <a:p>
            <a:r>
              <a:rPr lang="en-US"/>
              <a:t>Help </a:t>
            </a:r>
            <a:r>
              <a:rPr lang="en-US" smtClean="0"/>
              <a:t>Guide Under the AREN Project: </a:t>
            </a:r>
            <a:r>
              <a:rPr lang="en-US" sz="1400" dirty="0">
                <a:hlinkClick r:id="rId6"/>
              </a:rPr>
              <a:t>https://www.globe.gov/documents/23174792/24151782/AREN+GLOBE+Program+Quick+Guide+for+Accessing+Satellite+Data.pdf/7cf42c4a-c7bc-44f1-8e2c-252a26ef0c8b</a:t>
            </a:r>
            <a:endParaRPr lang="en-US" sz="1400" dirty="0"/>
          </a:p>
        </p:txBody>
      </p:sp>
    </p:spTree>
    <p:extLst>
      <p:ext uri="{BB962C8B-B14F-4D97-AF65-F5344CB8AC3E}">
        <p14:creationId xmlns:p14="http://schemas.microsoft.com/office/powerpoint/2010/main" val="1593120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570" y="2"/>
            <a:ext cx="10512862" cy="1325563"/>
          </a:xfrm>
        </p:spPr>
        <p:txBody>
          <a:bodyPr/>
          <a:lstStyle/>
          <a:p>
            <a:pPr algn="ctr"/>
            <a:r>
              <a:rPr lang="en-US" dirty="0"/>
              <a:t>Pond vs. Sidewalk</a:t>
            </a:r>
          </a:p>
        </p:txBody>
      </p:sp>
      <p:pic>
        <p:nvPicPr>
          <p:cNvPr id="3" name="Picture 2" descr="Screen shot 2018-01-22 at 10.59.03 PM.png"/>
          <p:cNvPicPr>
            <a:picLocks noChangeAspect="1"/>
          </p:cNvPicPr>
          <p:nvPr/>
        </p:nvPicPr>
        <p:blipFill>
          <a:blip r:embed="rId2"/>
          <a:stretch>
            <a:fillRect/>
          </a:stretch>
        </p:blipFill>
        <p:spPr>
          <a:xfrm>
            <a:off x="1589" y="1182718"/>
            <a:ext cx="12188825" cy="5675282"/>
          </a:xfrm>
          <a:prstGeom prst="rect">
            <a:avLst/>
          </a:prstGeom>
        </p:spPr>
      </p:pic>
    </p:spTree>
    <p:extLst>
      <p:ext uri="{BB962C8B-B14F-4D97-AF65-F5344CB8AC3E}">
        <p14:creationId xmlns:p14="http://schemas.microsoft.com/office/powerpoint/2010/main" val="3996792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b="1" dirty="0">
                <a:solidFill>
                  <a:srgbClr val="002060"/>
                </a:solidFill>
              </a:rPr>
              <a:t>Guiding Questions</a:t>
            </a:r>
          </a:p>
        </p:txBody>
      </p:sp>
      <p:sp>
        <p:nvSpPr>
          <p:cNvPr id="3" name="Content Placeholder 2"/>
          <p:cNvSpPr>
            <a:spLocks noGrp="1"/>
          </p:cNvSpPr>
          <p:nvPr>
            <p:ph idx="1"/>
          </p:nvPr>
        </p:nvSpPr>
        <p:spPr/>
        <p:txBody>
          <a:bodyPr/>
          <a:lstStyle/>
          <a:p>
            <a:pPr marL="514350" indent="-514350">
              <a:buFont typeface="Candara" charset="0"/>
              <a:buAutoNum type="arabicPeriod"/>
            </a:pPr>
            <a:r>
              <a:rPr lang="en-US" altLang="x-none" dirty="0">
                <a:ea typeface="ＭＳ Ｐゴシック" charset="-128"/>
              </a:rPr>
              <a:t>Which surfaces have warmer or cooler surface temperature?</a:t>
            </a:r>
          </a:p>
          <a:p>
            <a:pPr marL="514350" indent="-514350">
              <a:buFont typeface="Candara" charset="0"/>
              <a:buAutoNum type="arabicPeriod"/>
            </a:pPr>
            <a:r>
              <a:rPr lang="en-US" altLang="x-none" dirty="0">
                <a:ea typeface="ＭＳ Ｐゴシック" charset="-128"/>
              </a:rPr>
              <a:t>How do local weather conditions affect surface temperatures of different materials over time?</a:t>
            </a:r>
          </a:p>
          <a:p>
            <a:pPr marL="514350" indent="-514350">
              <a:buFont typeface="Candara" charset="0"/>
              <a:buAutoNum type="arabicPeriod"/>
            </a:pPr>
            <a:r>
              <a:rPr lang="en-US" altLang="x-none" dirty="0">
                <a:ea typeface="ＭＳ Ｐゴシック" charset="-128"/>
              </a:rPr>
              <a:t>What is the Urban Heat Island Effect?</a:t>
            </a:r>
          </a:p>
          <a:p>
            <a:pPr marL="514350" indent="-514350">
              <a:buFont typeface="Candara" charset="0"/>
              <a:buAutoNum type="arabicPeriod"/>
            </a:pPr>
            <a:r>
              <a:rPr lang="en-US" altLang="x-none" dirty="0">
                <a:ea typeface="ＭＳ Ｐゴシック" charset="-128"/>
              </a:rPr>
              <a:t>How do surface temperatures at my school compare with another school in a different environment (ex. Urban vs. Rural)?</a:t>
            </a:r>
          </a:p>
        </p:txBody>
      </p:sp>
    </p:spTree>
    <p:extLst>
      <p:ext uri="{BB962C8B-B14F-4D97-AF65-F5344CB8AC3E}">
        <p14:creationId xmlns:p14="http://schemas.microsoft.com/office/powerpoint/2010/main" val="682678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29897"/>
          </a:xfrm>
        </p:spPr>
        <p:txBody>
          <a:bodyPr/>
          <a:lstStyle/>
          <a:p>
            <a:pPr algn="ctr"/>
            <a:r>
              <a:rPr lang="en-US" b="1" dirty="0">
                <a:solidFill>
                  <a:srgbClr val="002060"/>
                </a:solidFill>
              </a:rPr>
              <a:t>Young Scientists</a:t>
            </a:r>
          </a:p>
        </p:txBody>
      </p:sp>
      <p:sp>
        <p:nvSpPr>
          <p:cNvPr id="3" name="Content Placeholder 2"/>
          <p:cNvSpPr>
            <a:spLocks noGrp="1"/>
          </p:cNvSpPr>
          <p:nvPr>
            <p:ph idx="1"/>
          </p:nvPr>
        </p:nvSpPr>
        <p:spPr>
          <a:xfrm>
            <a:off x="511444" y="1193369"/>
            <a:ext cx="5920352" cy="4658129"/>
          </a:xfrm>
        </p:spPr>
        <p:txBody>
          <a:bodyPr/>
          <a:lstStyle/>
          <a:p>
            <a:pPr>
              <a:spcBef>
                <a:spcPts val="0"/>
              </a:spcBef>
              <a:spcAft>
                <a:spcPts val="600"/>
              </a:spcAft>
            </a:pPr>
            <a:r>
              <a:rPr lang="en-US" sz="1400" dirty="0"/>
              <a:t>Once a week 2 kindergarten students at a time would measure surface temperature and collect soil for the class to sift through and look for worms. The class also wanted to know if worms really help plants grow better.</a:t>
            </a:r>
          </a:p>
          <a:p>
            <a:pPr>
              <a:spcBef>
                <a:spcPts val="0"/>
              </a:spcBef>
              <a:spcAft>
                <a:spcPts val="600"/>
              </a:spcAft>
            </a:pPr>
            <a:r>
              <a:rPr lang="en-US" sz="1400" dirty="0"/>
              <a:t>Students would record their data in a journal.</a:t>
            </a:r>
          </a:p>
          <a:p>
            <a:pPr>
              <a:spcBef>
                <a:spcPts val="0"/>
              </a:spcBef>
              <a:spcAft>
                <a:spcPts val="600"/>
              </a:spcAft>
            </a:pPr>
            <a:r>
              <a:rPr lang="en-US" sz="1400" dirty="0"/>
              <a:t>Two students presented their science project at the GME SATELLITES Science Fair.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244" y="4826527"/>
            <a:ext cx="2635799" cy="188423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42369" y="2452006"/>
            <a:ext cx="1934309" cy="2579875"/>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99236" y="3187717"/>
            <a:ext cx="3181114" cy="2097205"/>
          </a:xfrm>
          <a:prstGeom prst="rect">
            <a:avLst/>
          </a:prstGeom>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b="-488"/>
          <a:stretch/>
        </p:blipFill>
        <p:spPr>
          <a:xfrm>
            <a:off x="6651242" y="1375475"/>
            <a:ext cx="2694236" cy="2295296"/>
          </a:xfrm>
          <a:prstGeom prst="rect">
            <a:avLst/>
          </a:prstGeom>
        </p:spPr>
      </p:pic>
      <p:sp>
        <p:nvSpPr>
          <p:cNvPr id="9" name="TextBox 8"/>
          <p:cNvSpPr txBox="1"/>
          <p:nvPr/>
        </p:nvSpPr>
        <p:spPr>
          <a:xfrm>
            <a:off x="6602278" y="3704095"/>
            <a:ext cx="4262034" cy="523220"/>
          </a:xfrm>
          <a:prstGeom prst="rect">
            <a:avLst/>
          </a:prstGeom>
          <a:noFill/>
        </p:spPr>
        <p:txBody>
          <a:bodyPr wrap="square" rtlCol="0">
            <a:spAutoFit/>
          </a:bodyPr>
          <a:lstStyle/>
          <a:p>
            <a:r>
              <a:rPr lang="en-US" sz="1400" dirty="0"/>
              <a:t>Grade 1 students studied Aerosols along with NASA Satellite Data and took First Place.</a:t>
            </a:r>
          </a:p>
        </p:txBody>
      </p:sp>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891378" y="4282801"/>
            <a:ext cx="2712203" cy="2197925"/>
          </a:xfrm>
          <a:prstGeom prst="rect">
            <a:avLst/>
          </a:prstGeom>
        </p:spPr>
      </p:pic>
    </p:spTree>
    <p:extLst>
      <p:ext uri="{BB962C8B-B14F-4D97-AF65-F5344CB8AC3E}">
        <p14:creationId xmlns:p14="http://schemas.microsoft.com/office/powerpoint/2010/main" val="1621236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245"/>
            <a:ext cx="12192000" cy="980349"/>
          </a:xfrm>
        </p:spPr>
        <p:txBody>
          <a:bodyPr>
            <a:normAutofit fontScale="90000"/>
          </a:bodyPr>
          <a:lstStyle/>
          <a:p>
            <a:pPr algn="ctr"/>
            <a:r>
              <a:rPr lang="en-US" b="1" dirty="0">
                <a:solidFill>
                  <a:srgbClr val="002060"/>
                </a:solidFill>
              </a:rPr>
              <a:t>GME SATELLITES &amp; Midwest Student Conferences (K-16)</a:t>
            </a:r>
          </a:p>
        </p:txBody>
      </p:sp>
      <p:sp>
        <p:nvSpPr>
          <p:cNvPr id="3" name="Content Placeholder 2"/>
          <p:cNvSpPr>
            <a:spLocks noGrp="1"/>
          </p:cNvSpPr>
          <p:nvPr>
            <p:ph idx="1"/>
          </p:nvPr>
        </p:nvSpPr>
        <p:spPr>
          <a:xfrm>
            <a:off x="796291" y="1345474"/>
            <a:ext cx="10515600" cy="4351338"/>
          </a:xfrm>
        </p:spPr>
        <p:txBody>
          <a:bodyPr/>
          <a:lstStyle/>
          <a:p>
            <a:r>
              <a:rPr lang="en-US" dirty="0"/>
              <a:t>.</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8820" y="1118030"/>
            <a:ext cx="2237271" cy="2983028"/>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6538" y="1373232"/>
            <a:ext cx="1931921" cy="2575895"/>
          </a:xfrm>
          <a:prstGeom prst="rect">
            <a:avLst/>
          </a:prstGeom>
        </p:spPr>
      </p:pic>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1140" y="4239049"/>
            <a:ext cx="3151477" cy="2351956"/>
          </a:xfrm>
          <a:prstGeom prst="rect">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610994" y="1256603"/>
            <a:ext cx="3142094" cy="1962085"/>
          </a:xfrm>
          <a:prstGeom prst="rect">
            <a:avLst/>
          </a:prstGeom>
        </p:spPr>
      </p:pic>
      <p:pic>
        <p:nvPicPr>
          <p:cNvPr id="8" name="Picture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19164" y="3127247"/>
            <a:ext cx="4031060" cy="2297704"/>
          </a:xfrm>
          <a:prstGeom prst="rect">
            <a:avLst/>
          </a:prstGeom>
        </p:spPr>
      </p:pic>
      <p:pic>
        <p:nvPicPr>
          <p:cNvPr id="4" name="Picture 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475015" y="5207430"/>
            <a:ext cx="2245155" cy="1650570"/>
          </a:xfrm>
          <a:prstGeom prst="rect">
            <a:avLst/>
          </a:prstGeom>
        </p:spPr>
      </p:pic>
      <p:pic>
        <p:nvPicPr>
          <p:cNvPr id="10" name="Picture 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998976" y="1207008"/>
            <a:ext cx="3144210" cy="1920240"/>
          </a:xfrm>
          <a:prstGeom prst="rect">
            <a:avLst/>
          </a:prstGeom>
        </p:spPr>
      </p:pic>
      <p:pic>
        <p:nvPicPr>
          <p:cNvPr id="11" name="Picture 10"/>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585496" y="3330511"/>
            <a:ext cx="3080716" cy="2011680"/>
          </a:xfrm>
          <a:prstGeom prst="rect">
            <a:avLst/>
          </a:prstGeom>
        </p:spPr>
      </p:pic>
      <p:pic>
        <p:nvPicPr>
          <p:cNvPr id="6" name="Picture 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415165" y="5292670"/>
            <a:ext cx="2092166" cy="1565330"/>
          </a:xfrm>
          <a:prstGeom prst="rect">
            <a:avLst/>
          </a:prstGeom>
        </p:spPr>
      </p:pic>
    </p:spTree>
    <p:extLst>
      <p:ext uri="{BB962C8B-B14F-4D97-AF65-F5344CB8AC3E}">
        <p14:creationId xmlns:p14="http://schemas.microsoft.com/office/powerpoint/2010/main" val="1628100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b="1" dirty="0">
                <a:solidFill>
                  <a:srgbClr val="002060"/>
                </a:solidFill>
              </a:rPr>
              <a:t>GLOBE Science Symposia</a:t>
            </a:r>
          </a:p>
        </p:txBody>
      </p:sp>
      <p:sp>
        <p:nvSpPr>
          <p:cNvPr id="3" name="Content Placeholder 2"/>
          <p:cNvSpPr>
            <a:spLocks noGrp="1"/>
          </p:cNvSpPr>
          <p:nvPr>
            <p:ph idx="1"/>
          </p:nvPr>
        </p:nvSpPr>
        <p:spPr>
          <a:xfrm>
            <a:off x="838200" y="1690688"/>
            <a:ext cx="10515600" cy="4351338"/>
          </a:xfrm>
        </p:spPr>
        <p:txBody>
          <a:bodyPr>
            <a:normAutofit fontScale="92500" lnSpcReduction="20000"/>
          </a:bodyPr>
          <a:lstStyle/>
          <a:p>
            <a:r>
              <a:rPr lang="en-US" i="1" dirty="0"/>
              <a:t>Virtual - </a:t>
            </a:r>
            <a:r>
              <a:rPr lang="en-US" dirty="0"/>
              <a:t>International Virtual Symposium – Reports accepted Jan 1 – April 10, 2019</a:t>
            </a:r>
          </a:p>
          <a:p>
            <a:r>
              <a:rPr lang="en-US" dirty="0">
                <a:hlinkClick r:id="rId2"/>
              </a:rPr>
              <a:t>http://www.globe.gov/news-events/globe-events/virtual-conferences</a:t>
            </a:r>
            <a:endParaRPr lang="en-US" dirty="0"/>
          </a:p>
          <a:p>
            <a:endParaRPr lang="en-US" dirty="0"/>
          </a:p>
          <a:p>
            <a:r>
              <a:rPr lang="en-US" i="1" dirty="0"/>
              <a:t>Face to Face </a:t>
            </a:r>
            <a:r>
              <a:rPr lang="en-US" dirty="0"/>
              <a:t>– GME SATELLITES Student Conference </a:t>
            </a:r>
            <a:r>
              <a:rPr lang="mr-IN" dirty="0"/>
              <a:t>–</a:t>
            </a:r>
            <a:r>
              <a:rPr lang="en-US" dirty="0"/>
              <a:t> May 1 at The University of Toledo</a:t>
            </a:r>
          </a:p>
          <a:p>
            <a:endParaRPr lang="en-US" dirty="0"/>
          </a:p>
          <a:p>
            <a:r>
              <a:rPr lang="en-US" i="1" dirty="0"/>
              <a:t>Face to Face - </a:t>
            </a:r>
            <a:r>
              <a:rPr lang="en-US" dirty="0"/>
              <a:t>Midwest GLOBE Student Research Symposium – April 4-7, 2019 at University of Northern Iowa, Cedar Falls, IA (</a:t>
            </a:r>
            <a:r>
              <a:rPr lang="en-US" dirty="0">
                <a:solidFill>
                  <a:srgbClr val="C00000"/>
                </a:solidFill>
              </a:rPr>
              <a:t>Funding application deadline is February 1, 2019</a:t>
            </a:r>
            <a:r>
              <a:rPr lang="en-US" dirty="0"/>
              <a:t>)</a:t>
            </a:r>
          </a:p>
          <a:p>
            <a:pPr marL="0" indent="0">
              <a:buNone/>
            </a:pPr>
            <a:r>
              <a:rPr lang="en-US" dirty="0">
                <a:hlinkClick r:id="rId3"/>
              </a:rPr>
              <a:t>https://www.globe.gov/web/united-states-of-america/home/student-research-symposia/calendar</a:t>
            </a:r>
            <a:r>
              <a:rPr lang="en-US" dirty="0"/>
              <a:t> </a:t>
            </a:r>
          </a:p>
        </p:txBody>
      </p:sp>
    </p:spTree>
    <p:extLst>
      <p:ext uri="{BB962C8B-B14F-4D97-AF65-F5344CB8AC3E}">
        <p14:creationId xmlns:p14="http://schemas.microsoft.com/office/powerpoint/2010/main" val="778401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8-11-16 at 11.20.2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0800"/>
            <a:ext cx="12192000" cy="6739237"/>
          </a:xfrm>
          <a:prstGeom prst="rect">
            <a:avLst/>
          </a:prstGeom>
        </p:spPr>
      </p:pic>
    </p:spTree>
    <p:extLst>
      <p:ext uri="{BB962C8B-B14F-4D97-AF65-F5344CB8AC3E}">
        <p14:creationId xmlns:p14="http://schemas.microsoft.com/office/powerpoint/2010/main" val="598299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Elementary GLOBE</a:t>
            </a:r>
          </a:p>
        </p:txBody>
      </p:sp>
      <p:pic>
        <p:nvPicPr>
          <p:cNvPr id="4" name="Picture 3">
            <a:hlinkClick r:id="rId2"/>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12280" y="365125"/>
            <a:ext cx="5105400" cy="5582109"/>
          </a:xfrm>
          <a:prstGeom prst="rect">
            <a:avLst/>
          </a:prstGeom>
        </p:spPr>
      </p:pic>
      <p:sp>
        <p:nvSpPr>
          <p:cNvPr id="3" name="Content Placeholder 2"/>
          <p:cNvSpPr>
            <a:spLocks noGrp="1"/>
          </p:cNvSpPr>
          <p:nvPr>
            <p:ph idx="1"/>
          </p:nvPr>
        </p:nvSpPr>
        <p:spPr>
          <a:xfrm>
            <a:off x="487680" y="1889760"/>
            <a:ext cx="11079480" cy="4287203"/>
          </a:xfrm>
        </p:spPr>
        <p:txBody>
          <a:bodyPr/>
          <a:lstStyle/>
          <a:p>
            <a:r>
              <a:rPr lang="en-US" dirty="0">
                <a:hlinkClick r:id="rId4"/>
              </a:rPr>
              <a:t>http://www.globe.gov/web/elementary-globe/overview</a:t>
            </a:r>
            <a:endParaRPr lang="en-US" dirty="0"/>
          </a:p>
          <a:p>
            <a:endParaRPr lang="en-US" dirty="0"/>
          </a:p>
          <a:p>
            <a:r>
              <a:rPr lang="en-US" dirty="0"/>
              <a:t>Classroom Activities</a:t>
            </a:r>
          </a:p>
          <a:p>
            <a:endParaRPr lang="en-US" dirty="0"/>
          </a:p>
          <a:p>
            <a:r>
              <a:rPr lang="en-US" dirty="0">
                <a:hlinkClick r:id="rId5"/>
              </a:rPr>
              <a:t>http://</a:t>
            </a:r>
            <a:r>
              <a:rPr lang="en-US" dirty="0" err="1">
                <a:hlinkClick r:id="rId5"/>
              </a:rPr>
              <a:t>www.globe.gov</a:t>
            </a:r>
            <a:r>
              <a:rPr lang="en-US" dirty="0">
                <a:hlinkClick r:id="rId5"/>
              </a:rPr>
              <a:t>/do-globe/for-students/games</a:t>
            </a:r>
            <a:endParaRPr lang="en-US" dirty="0"/>
          </a:p>
          <a:p>
            <a:endParaRPr lang="en-US" dirty="0"/>
          </a:p>
        </p:txBody>
      </p:sp>
    </p:spTree>
    <p:extLst>
      <p:ext uri="{BB962C8B-B14F-4D97-AF65-F5344CB8AC3E}">
        <p14:creationId xmlns:p14="http://schemas.microsoft.com/office/powerpoint/2010/main" val="589661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5460"/>
          </a:xfrm>
        </p:spPr>
        <p:txBody>
          <a:bodyPr/>
          <a:lstStyle/>
          <a:p>
            <a:pPr algn="ctr"/>
            <a:r>
              <a:rPr lang="en-US" b="1" dirty="0">
                <a:solidFill>
                  <a:srgbClr val="002060"/>
                </a:solidFill>
              </a:rPr>
              <a:t>Alignment to Ohio Standards</a:t>
            </a:r>
          </a:p>
        </p:txBody>
      </p:sp>
      <p:sp>
        <p:nvSpPr>
          <p:cNvPr id="3" name="TextBox 2"/>
          <p:cNvSpPr txBox="1"/>
          <p:nvPr/>
        </p:nvSpPr>
        <p:spPr>
          <a:xfrm>
            <a:off x="1950203" y="656960"/>
            <a:ext cx="8291593" cy="276999"/>
          </a:xfrm>
          <a:prstGeom prst="rect">
            <a:avLst/>
          </a:prstGeom>
          <a:noFill/>
        </p:spPr>
        <p:txBody>
          <a:bodyPr wrap="square" rtlCol="0">
            <a:spAutoFit/>
          </a:bodyPr>
          <a:lstStyle/>
          <a:p>
            <a:r>
              <a:rPr lang="en-US" sz="1200" dirty="0">
                <a:hlinkClick r:id="rId2"/>
              </a:rPr>
              <a:t>https://</a:t>
            </a:r>
            <a:r>
              <a:rPr lang="en-US" sz="1200" dirty="0" err="1">
                <a:hlinkClick r:id="rId2"/>
              </a:rPr>
              <a:t>www.globe.gov</a:t>
            </a:r>
            <a:r>
              <a:rPr lang="en-US" sz="1200" dirty="0">
                <a:hlinkClick r:id="rId2"/>
              </a:rPr>
              <a:t>/documents/10157/16204287/</a:t>
            </a:r>
            <a:r>
              <a:rPr lang="en-US" sz="1200" dirty="0" err="1">
                <a:hlinkClick r:id="rId2"/>
              </a:rPr>
              <a:t>Ohio+Science+Standards</a:t>
            </a:r>
            <a:r>
              <a:rPr lang="en-US" sz="1200" dirty="0">
                <a:hlinkClick r:id="rId2"/>
              </a:rPr>
              <a:t>/76788d59-3b81-42d1-8f91-ade57ad7a6fd</a:t>
            </a:r>
            <a:endParaRPr lang="en-US" sz="1200" dirty="0"/>
          </a:p>
        </p:txBody>
      </p:sp>
      <p:pic>
        <p:nvPicPr>
          <p:cNvPr id="8" name="Picture 7">
            <a:extLst>
              <a:ext uri="{FF2B5EF4-FFF2-40B4-BE49-F238E27FC236}">
                <a16:creationId xmlns="" xmlns:a16="http://schemas.microsoft.com/office/drawing/2014/main" id="{89DFEBEE-824B-BD44-8E23-2441717E2C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2779" y="1030925"/>
            <a:ext cx="7130871" cy="5827075"/>
          </a:xfrm>
          <a:prstGeom prst="rect">
            <a:avLst/>
          </a:prstGeom>
          <a:ln>
            <a:solidFill>
              <a:schemeClr val="tx1"/>
            </a:solidFill>
          </a:ln>
        </p:spPr>
      </p:pic>
    </p:spTree>
    <p:extLst>
      <p:ext uri="{BB962C8B-B14F-4D97-AF65-F5344CB8AC3E}">
        <p14:creationId xmlns:p14="http://schemas.microsoft.com/office/powerpoint/2010/main" val="97371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467" y="1027906"/>
            <a:ext cx="2837874" cy="1630627"/>
          </a:xfrm>
        </p:spPr>
        <p:txBody>
          <a:bodyPr>
            <a:noAutofit/>
          </a:bodyPr>
          <a:lstStyle/>
          <a:p>
            <a:r>
              <a:rPr lang="en-US" sz="3200" dirty="0"/>
              <a:t>GLOBE Mission EARTH </a:t>
            </a:r>
            <a:br>
              <a:rPr lang="en-US" sz="3200" dirty="0"/>
            </a:br>
            <a:r>
              <a:rPr lang="en-US" sz="3200" dirty="0"/>
              <a:t>Reach Map</a:t>
            </a:r>
          </a:p>
        </p:txBody>
      </p:sp>
      <p:pic>
        <p:nvPicPr>
          <p:cNvPr id="4" name="Picture 3">
            <a:extLst>
              <a:ext uri="{FF2B5EF4-FFF2-40B4-BE49-F238E27FC236}">
                <a16:creationId xmlns="" xmlns:a16="http://schemas.microsoft.com/office/drawing/2014/main" id="{B5A0C8D3-7F46-EF4E-B780-5563AD4A32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00341" y="420655"/>
            <a:ext cx="9091659" cy="6437345"/>
          </a:xfrm>
          <a:prstGeom prst="rect">
            <a:avLst/>
          </a:prstGeom>
        </p:spPr>
      </p:pic>
    </p:spTree>
    <p:extLst>
      <p:ext uri="{BB962C8B-B14F-4D97-AF65-F5344CB8AC3E}">
        <p14:creationId xmlns:p14="http://schemas.microsoft.com/office/powerpoint/2010/main" val="4053615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tmosphere Learning Progression 6-8-3.pdf"/>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00465" y="-1"/>
            <a:ext cx="9108127" cy="7038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9253728" y="3310128"/>
            <a:ext cx="2670048" cy="461665"/>
          </a:xfrm>
          <a:prstGeom prst="rect">
            <a:avLst/>
          </a:prstGeom>
          <a:noFill/>
        </p:spPr>
        <p:txBody>
          <a:bodyPr wrap="square" rtlCol="0">
            <a:spAutoFit/>
          </a:bodyPr>
          <a:lstStyle/>
          <a:p>
            <a:r>
              <a:rPr lang="en-US" sz="1200" dirty="0">
                <a:hlinkClick r:id="rId4"/>
              </a:rPr>
              <a:t>https://</a:t>
            </a:r>
            <a:r>
              <a:rPr lang="en-US" sz="1200" dirty="0" err="1">
                <a:hlinkClick r:id="rId4"/>
              </a:rPr>
              <a:t>www.globe.gov</a:t>
            </a:r>
            <a:r>
              <a:rPr lang="en-US" sz="1200" dirty="0">
                <a:hlinkClick r:id="rId4"/>
              </a:rPr>
              <a:t>/web/mission-earth/overview/</a:t>
            </a:r>
            <a:r>
              <a:rPr lang="en-US" sz="1200" dirty="0" err="1">
                <a:hlinkClick r:id="rId4"/>
              </a:rPr>
              <a:t>nsta</a:t>
            </a:r>
            <a:r>
              <a:rPr lang="en-US" sz="1200" dirty="0">
                <a:hlinkClick r:id="rId4"/>
              </a:rPr>
              <a:t>-sessions-</a:t>
            </a:r>
            <a:r>
              <a:rPr lang="en-US" sz="1200" dirty="0" err="1">
                <a:hlinkClick r:id="rId4"/>
              </a:rPr>
              <a:t>baltimore</a:t>
            </a:r>
            <a:endParaRPr lang="en-US" sz="1200" dirty="0"/>
          </a:p>
        </p:txBody>
      </p:sp>
    </p:spTree>
    <p:extLst>
      <p:ext uri="{BB962C8B-B14F-4D97-AF65-F5344CB8AC3E}">
        <p14:creationId xmlns:p14="http://schemas.microsoft.com/office/powerpoint/2010/main" val="1860220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100"/>
            <a:ext cx="10515600" cy="1325563"/>
          </a:xfrm>
        </p:spPr>
        <p:txBody>
          <a:bodyPr>
            <a:normAutofit/>
          </a:bodyPr>
          <a:lstStyle/>
          <a:p>
            <a:pPr algn="ctr"/>
            <a:r>
              <a:rPr lang="en-US" b="1">
                <a:solidFill>
                  <a:srgbClr val="002060"/>
                </a:solidFill>
              </a:rPr>
              <a:t>NASA </a:t>
            </a:r>
            <a:r>
              <a:rPr lang="en-US" b="1" smtClean="0">
                <a:solidFill>
                  <a:srgbClr val="002060"/>
                </a:solidFill>
              </a:rPr>
              <a:t>Badging</a:t>
            </a:r>
            <a:endParaRPr lang="en-US" sz="2200" dirty="0"/>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6826564" y="1104892"/>
            <a:ext cx="5142722" cy="3291840"/>
          </a:xfr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5824" y="1102384"/>
            <a:ext cx="4572000" cy="4812631"/>
          </a:xfrm>
          <a:prstGeom prst="rect">
            <a:avLst/>
          </a:prstGeom>
        </p:spPr>
      </p:pic>
      <p:sp>
        <p:nvSpPr>
          <p:cNvPr id="6" name="TextBox 5"/>
          <p:cNvSpPr txBox="1"/>
          <p:nvPr/>
        </p:nvSpPr>
        <p:spPr>
          <a:xfrm>
            <a:off x="6858003" y="4443402"/>
            <a:ext cx="5043487" cy="646331"/>
          </a:xfrm>
          <a:prstGeom prst="rect">
            <a:avLst/>
          </a:prstGeom>
          <a:noFill/>
        </p:spPr>
        <p:txBody>
          <a:bodyPr wrap="square" rtlCol="0">
            <a:spAutoFit/>
          </a:bodyPr>
          <a:lstStyle/>
          <a:p>
            <a:r>
              <a:rPr lang="en-US" b="1" dirty="0">
                <a:solidFill>
                  <a:srgbClr val="002060"/>
                </a:solidFill>
                <a:hlinkClick r:id="rId4"/>
              </a:rPr>
              <a:t>https://www.nasa.gov/audience/foreducators/best/badging.html</a:t>
            </a:r>
            <a:endParaRPr lang="en-US" dirty="0"/>
          </a:p>
        </p:txBody>
      </p:sp>
      <p:sp>
        <p:nvSpPr>
          <p:cNvPr id="7" name="TextBox 6"/>
          <p:cNvSpPr txBox="1"/>
          <p:nvPr/>
        </p:nvSpPr>
        <p:spPr>
          <a:xfrm>
            <a:off x="614363" y="5915014"/>
            <a:ext cx="3228975" cy="646331"/>
          </a:xfrm>
          <a:prstGeom prst="rect">
            <a:avLst/>
          </a:prstGeom>
          <a:noFill/>
        </p:spPr>
        <p:txBody>
          <a:bodyPr wrap="square" rtlCol="0">
            <a:spAutoFit/>
          </a:bodyPr>
          <a:lstStyle/>
          <a:p>
            <a:r>
              <a:rPr lang="en-US" dirty="0" smtClean="0">
                <a:hlinkClick r:id="rId5"/>
              </a:rPr>
              <a:t>https://www.nasa.gov/audience/foreducators/best/index.html</a:t>
            </a:r>
            <a:endParaRPr lang="en-US" dirty="0"/>
          </a:p>
        </p:txBody>
      </p:sp>
      <p:sp>
        <p:nvSpPr>
          <p:cNvPr id="8" name="TextBox 7"/>
          <p:cNvSpPr txBox="1"/>
          <p:nvPr/>
        </p:nvSpPr>
        <p:spPr>
          <a:xfrm>
            <a:off x="7000875" y="5343523"/>
            <a:ext cx="4686300" cy="646331"/>
          </a:xfrm>
          <a:prstGeom prst="rect">
            <a:avLst/>
          </a:prstGeom>
          <a:noFill/>
        </p:spPr>
        <p:txBody>
          <a:bodyPr wrap="square" rtlCol="0">
            <a:spAutoFit/>
          </a:bodyPr>
          <a:lstStyle/>
          <a:p>
            <a:r>
              <a:rPr lang="en-US" i="1" dirty="0" smtClean="0"/>
              <a:t>Urban Heat Island Effect Badge is in the process of being uploaded to the server.</a:t>
            </a:r>
            <a:endParaRPr lang="en-US" i="1" dirty="0"/>
          </a:p>
        </p:txBody>
      </p:sp>
    </p:spTree>
    <p:extLst>
      <p:ext uri="{BB962C8B-B14F-4D97-AF65-F5344CB8AC3E}">
        <p14:creationId xmlns:p14="http://schemas.microsoft.com/office/powerpoint/2010/main" val="626266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5397"/>
            <a:ext cx="12192000" cy="1325563"/>
          </a:xfrm>
        </p:spPr>
        <p:txBody>
          <a:bodyPr/>
          <a:lstStyle/>
          <a:p>
            <a:pPr algn="ctr"/>
            <a:r>
              <a:rPr lang="en-US" b="1" dirty="0">
                <a:solidFill>
                  <a:schemeClr val="accent1"/>
                </a:solidFill>
              </a:rPr>
              <a:t>Contact Information</a:t>
            </a:r>
          </a:p>
        </p:txBody>
      </p:sp>
      <p:sp>
        <p:nvSpPr>
          <p:cNvPr id="3" name="Content Placeholder 2"/>
          <p:cNvSpPr>
            <a:spLocks noGrp="1"/>
          </p:cNvSpPr>
          <p:nvPr>
            <p:ph idx="1"/>
          </p:nvPr>
        </p:nvSpPr>
        <p:spPr>
          <a:xfrm>
            <a:off x="838200" y="1280160"/>
            <a:ext cx="10515600" cy="4315967"/>
          </a:xfrm>
        </p:spPr>
        <p:txBody>
          <a:bodyPr>
            <a:normAutofit/>
          </a:bodyPr>
          <a:lstStyle/>
          <a:p>
            <a:pPr marL="0" indent="0">
              <a:buNone/>
            </a:pPr>
            <a:r>
              <a:rPr lang="en-US" sz="2200" dirty="0"/>
              <a:t>Dr. Kevin </a:t>
            </a:r>
            <a:r>
              <a:rPr lang="en-US" sz="2200" dirty="0" err="1"/>
              <a:t>Czajkowski</a:t>
            </a:r>
            <a:r>
              <a:rPr lang="en-US" sz="2200" dirty="0"/>
              <a:t>				Janet </a:t>
            </a:r>
            <a:r>
              <a:rPr lang="en-US" sz="2200" dirty="0" err="1"/>
              <a:t>Struble</a:t>
            </a:r>
            <a:endParaRPr lang="en-US" sz="2200" dirty="0"/>
          </a:p>
          <a:p>
            <a:pPr marL="0" indent="0">
              <a:buNone/>
            </a:pPr>
            <a:r>
              <a:rPr lang="en-US" sz="2200" dirty="0"/>
              <a:t>GEPL Professor and PI				Project Manager</a:t>
            </a:r>
          </a:p>
          <a:p>
            <a:pPr marL="0" indent="0">
              <a:buNone/>
            </a:pPr>
            <a:r>
              <a:rPr lang="en-US" sz="2200" dirty="0">
                <a:hlinkClick r:id="rId3"/>
              </a:rPr>
              <a:t>Kevin.czajkowski@utoledo.edu</a:t>
            </a:r>
            <a:r>
              <a:rPr lang="en-US" sz="2200" dirty="0"/>
              <a:t>			</a:t>
            </a:r>
            <a:r>
              <a:rPr lang="en-US" sz="2200" dirty="0">
                <a:hlinkClick r:id="rId4"/>
              </a:rPr>
              <a:t>Janet.struble2@utoledo.edu</a:t>
            </a:r>
            <a:endParaRPr lang="en-US" sz="2200" dirty="0"/>
          </a:p>
          <a:p>
            <a:pPr marL="0" indent="0">
              <a:buNone/>
            </a:pPr>
            <a:endParaRPr lang="en-US" sz="2200" dirty="0"/>
          </a:p>
          <a:p>
            <a:pPr marL="0" indent="0">
              <a:buNone/>
            </a:pPr>
            <a:r>
              <a:rPr lang="en-US" sz="2000" b="1" dirty="0"/>
              <a:t>Website:</a:t>
            </a:r>
            <a:r>
              <a:rPr lang="en-US" sz="2000" dirty="0"/>
              <a:t> </a:t>
            </a:r>
            <a:r>
              <a:rPr lang="en-US" sz="2000" u="sng" dirty="0">
                <a:hlinkClick r:id="rId5"/>
              </a:rPr>
              <a:t>http://www.globe.gov/web/mission-earth</a:t>
            </a:r>
            <a:endParaRPr lang="en-US" sz="2000" dirty="0"/>
          </a:p>
          <a:p>
            <a:pPr marL="0" indent="0">
              <a:buNone/>
            </a:pPr>
            <a:r>
              <a:rPr lang="en-US" sz="2000" b="1" dirty="0"/>
              <a:t>Email:</a:t>
            </a:r>
            <a:r>
              <a:rPr lang="en-US" sz="2000" dirty="0"/>
              <a:t> </a:t>
            </a:r>
            <a:r>
              <a:rPr lang="en-US" sz="2000" u="sng" dirty="0">
                <a:hlinkClick r:id="rId6"/>
              </a:rPr>
              <a:t>http://globe.mission.earth@gmail.com</a:t>
            </a:r>
            <a:endParaRPr lang="en-US" sz="2000" u="sng" dirty="0"/>
          </a:p>
          <a:p>
            <a:pPr marL="0" indent="0">
              <a:buNone/>
            </a:pPr>
            <a:endParaRPr lang="en-US" sz="2200" dirty="0"/>
          </a:p>
          <a:p>
            <a:pPr marL="0" indent="0">
              <a:buNone/>
            </a:pPr>
            <a:endParaRPr lang="en-US" sz="2200" b="1" dirty="0"/>
          </a:p>
          <a:p>
            <a:pPr marL="0" indent="0">
              <a:buNone/>
            </a:pPr>
            <a:endParaRPr lang="en-US" sz="2200" b="1" dirty="0"/>
          </a:p>
          <a:p>
            <a:pPr marL="0" indent="0">
              <a:buNone/>
            </a:pPr>
            <a:r>
              <a:rPr lang="en-US" sz="2000" b="1" dirty="0"/>
              <a:t>Twitter:</a:t>
            </a:r>
            <a:r>
              <a:rPr lang="en-US" sz="2000" dirty="0"/>
              <a:t> </a:t>
            </a:r>
            <a:r>
              <a:rPr lang="en-US" sz="2000" u="sng" dirty="0">
                <a:hlinkClick r:id="rId7" action="ppaction://hlinkfile"/>
              </a:rPr>
              <a:t>@globemissionear</a:t>
            </a:r>
            <a:endParaRPr lang="en-US" sz="2000" dirty="0"/>
          </a:p>
        </p:txBody>
      </p:sp>
      <p:sp>
        <p:nvSpPr>
          <p:cNvPr id="5" name="Text Box 1"/>
          <p:cNvSpPr txBox="1"/>
          <p:nvPr/>
        </p:nvSpPr>
        <p:spPr>
          <a:xfrm>
            <a:off x="928936" y="5620358"/>
            <a:ext cx="10424864" cy="33099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tabLst>
                <a:tab pos="2971800" algn="ctr"/>
                <a:tab pos="5943600" algn="r"/>
              </a:tabLst>
            </a:pPr>
            <a:r>
              <a:rPr lang="en-US" sz="1000" dirty="0">
                <a:effectLst/>
                <a:latin typeface="Times New Roman" charset="0"/>
                <a:ea typeface="ＭＳ 明朝" charset="-128"/>
                <a:cs typeface="Times New Roman" charset="0"/>
              </a:rPr>
              <a:t>The material in this document is based upon work supported by NASA under grant award No.</a:t>
            </a:r>
            <a:r>
              <a:rPr lang="en-US" sz="1000" dirty="0">
                <a:effectLst/>
                <a:latin typeface="Arial" charset="0"/>
                <a:ea typeface="ＭＳ 明朝" charset="-128"/>
                <a:cs typeface="Times New Roman" charset="0"/>
              </a:rPr>
              <a:t> </a:t>
            </a:r>
            <a:r>
              <a:rPr lang="en-US" sz="1000" dirty="0">
                <a:effectLst/>
                <a:latin typeface="Times New Roman" charset="0"/>
                <a:ea typeface="ＭＳ 明朝" charset="-128"/>
                <a:cs typeface="Times New Roman" charset="0"/>
              </a:rPr>
              <a:t>NNX16AC54A. Any opinions, findings, and conclusions or recommendations expressed in this material are those of author(s) and do not necessarily reflect the views of the National Aeronautics and Space Administration.</a:t>
            </a:r>
            <a:endParaRPr lang="en-US" sz="1000" dirty="0">
              <a:effectLst/>
              <a:ea typeface="ＭＳ 明朝" charset="-128"/>
              <a:cs typeface="Times New Roman" charset="0"/>
            </a:endParaRPr>
          </a:p>
          <a:p>
            <a:pPr marL="0" marR="0">
              <a:spcBef>
                <a:spcPts val="0"/>
              </a:spcBef>
              <a:spcAft>
                <a:spcPts val="0"/>
              </a:spcAft>
            </a:pPr>
            <a:r>
              <a:rPr lang="en-US" sz="800" dirty="0">
                <a:effectLst/>
                <a:ea typeface="ＭＳ 明朝" charset="-128"/>
                <a:cs typeface="Times New Roman" charset="0"/>
              </a:rPr>
              <a:t> </a:t>
            </a:r>
            <a:endParaRPr lang="en-US" sz="1200" dirty="0">
              <a:effectLst/>
              <a:ea typeface="ＭＳ 明朝" charset="-128"/>
              <a:cs typeface="Times New Roman" charset="0"/>
            </a:endParaRPr>
          </a:p>
        </p:txBody>
      </p:sp>
      <p:cxnSp>
        <p:nvCxnSpPr>
          <p:cNvPr id="11" name="Straight Arrow Connector 10"/>
          <p:cNvCxnSpPr/>
          <p:nvPr/>
        </p:nvCxnSpPr>
        <p:spPr>
          <a:xfrm flipH="1">
            <a:off x="6480048" y="4752747"/>
            <a:ext cx="1021080" cy="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4072" y="3908276"/>
            <a:ext cx="611097" cy="586653"/>
          </a:xfrm>
          <a:prstGeom prst="rect">
            <a:avLst/>
          </a:prstGeom>
        </p:spPr>
      </p:pic>
      <p:sp>
        <p:nvSpPr>
          <p:cNvPr id="12" name="TextBox 11"/>
          <p:cNvSpPr txBox="1"/>
          <p:nvPr/>
        </p:nvSpPr>
        <p:spPr>
          <a:xfrm>
            <a:off x="837496" y="4531505"/>
            <a:ext cx="7333321" cy="400110"/>
          </a:xfrm>
          <a:prstGeom prst="rect">
            <a:avLst/>
          </a:prstGeom>
          <a:noFill/>
        </p:spPr>
        <p:txBody>
          <a:bodyPr wrap="square" rtlCol="0">
            <a:spAutoFit/>
          </a:bodyPr>
          <a:lstStyle/>
          <a:p>
            <a:r>
              <a:rPr lang="en-US" sz="2000" b="1" dirty="0"/>
              <a:t>YouTube channel:  </a:t>
            </a:r>
            <a:r>
              <a:rPr lang="en-US" sz="2000" u="sng" dirty="0">
                <a:hlinkClick r:id="rId9"/>
              </a:rPr>
              <a:t>http:tinyurl.com/globemissionearth</a:t>
            </a:r>
            <a:endParaRPr lang="en-US" sz="2000" dirty="0"/>
          </a:p>
        </p:txBody>
      </p:sp>
      <p:sp>
        <p:nvSpPr>
          <p:cNvPr id="13" name="TextBox 12"/>
          <p:cNvSpPr txBox="1"/>
          <p:nvPr/>
        </p:nvSpPr>
        <p:spPr>
          <a:xfrm>
            <a:off x="1581641" y="3994189"/>
            <a:ext cx="7333321" cy="400110"/>
          </a:xfrm>
          <a:prstGeom prst="rect">
            <a:avLst/>
          </a:prstGeom>
          <a:noFill/>
        </p:spPr>
        <p:txBody>
          <a:bodyPr wrap="square" rtlCol="0">
            <a:spAutoFit/>
          </a:bodyPr>
          <a:lstStyle/>
          <a:p>
            <a:r>
              <a:rPr lang="en-US" sz="2000" b="1" dirty="0"/>
              <a:t>Facebook: </a:t>
            </a:r>
            <a:r>
              <a:rPr lang="en-US" sz="2000" dirty="0">
                <a:hlinkClick r:id="rId10"/>
              </a:rPr>
              <a:t>https://www.facebook.com/globemissionearth/</a:t>
            </a:r>
            <a:endParaRPr lang="en-US" sz="2000" dirty="0"/>
          </a:p>
        </p:txBody>
      </p:sp>
      <p:sp>
        <p:nvSpPr>
          <p:cNvPr id="14" name="TextBox 13"/>
          <p:cNvSpPr txBox="1"/>
          <p:nvPr/>
        </p:nvSpPr>
        <p:spPr>
          <a:xfrm>
            <a:off x="7616951" y="4561975"/>
            <a:ext cx="2125327" cy="369332"/>
          </a:xfrm>
          <a:prstGeom prst="rect">
            <a:avLst/>
          </a:prstGeom>
          <a:noFill/>
          <a:ln w="12700">
            <a:solidFill>
              <a:srgbClr val="FF0000"/>
            </a:solidFill>
          </a:ln>
        </p:spPr>
        <p:txBody>
          <a:bodyPr wrap="square" rtlCol="0">
            <a:spAutoFit/>
          </a:bodyPr>
          <a:lstStyle/>
          <a:p>
            <a:r>
              <a:rPr lang="en-US" dirty="0"/>
              <a:t>webinars</a:t>
            </a:r>
          </a:p>
        </p:txBody>
      </p:sp>
    </p:spTree>
    <p:extLst>
      <p:ext uri="{BB962C8B-B14F-4D97-AF65-F5344CB8AC3E}">
        <p14:creationId xmlns:p14="http://schemas.microsoft.com/office/powerpoint/2010/main" val="385511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300"/>
            <a:ext cx="10515600" cy="1325563"/>
          </a:xfrm>
        </p:spPr>
        <p:txBody>
          <a:bodyPr/>
          <a:lstStyle/>
          <a:p>
            <a:r>
              <a:rPr lang="en-US" b="1" dirty="0">
                <a:solidFill>
                  <a:srgbClr val="002060"/>
                </a:solidFill>
              </a:rPr>
              <a:t>GLOBE</a:t>
            </a:r>
            <a:r>
              <a:rPr lang="en-US" dirty="0"/>
              <a:t> (</a:t>
            </a:r>
            <a:r>
              <a:rPr lang="en-US" dirty="0">
                <a:hlinkClick r:id="rId4"/>
              </a:rPr>
              <a:t>http://</a:t>
            </a:r>
            <a:r>
              <a:rPr lang="en-US" dirty="0" err="1">
                <a:hlinkClick r:id="rId4"/>
              </a:rPr>
              <a:t>www.globe.gov</a:t>
            </a:r>
            <a:r>
              <a:rPr lang="en-US" dirty="0"/>
              <a:t>)</a:t>
            </a:r>
          </a:p>
        </p:txBody>
      </p:sp>
      <p:pic>
        <p:nvPicPr>
          <p:cNvPr id="3" name="home-trail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3589505" y="1167385"/>
            <a:ext cx="8063148" cy="4523230"/>
          </a:xfrm>
          <a:prstGeom prst="rect">
            <a:avLst/>
          </a:prstGeom>
        </p:spPr>
      </p:pic>
      <p:sp>
        <p:nvSpPr>
          <p:cNvPr id="4" name="TextBox 3">
            <a:extLst>
              <a:ext uri="{FF2B5EF4-FFF2-40B4-BE49-F238E27FC236}">
                <a16:creationId xmlns="" xmlns:a16="http://schemas.microsoft.com/office/drawing/2014/main" id="{9068D05B-50FD-BD42-84B0-D4AFC3DDC50B}"/>
              </a:ext>
            </a:extLst>
          </p:cNvPr>
          <p:cNvSpPr txBox="1"/>
          <p:nvPr/>
        </p:nvSpPr>
        <p:spPr>
          <a:xfrm>
            <a:off x="476654" y="1167385"/>
            <a:ext cx="2782111" cy="5632311"/>
          </a:xfrm>
          <a:prstGeom prst="rect">
            <a:avLst/>
          </a:prstGeom>
          <a:noFill/>
        </p:spPr>
        <p:txBody>
          <a:bodyPr wrap="square" rtlCol="0">
            <a:spAutoFit/>
          </a:bodyPr>
          <a:lstStyle/>
          <a:p>
            <a:pPr marL="285750" indent="-285750">
              <a:buFont typeface="Arial" panose="020B0604020202020204" pitchFamily="34" charset="0"/>
              <a:buChar char="•"/>
            </a:pPr>
            <a:r>
              <a:rPr lang="en-US" dirty="0"/>
              <a:t>International Program involving teachers, students and citizen scientists from around the world!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Provides standardized protocols for collecting data from our planet in its four spheres</a:t>
            </a:r>
            <a:r>
              <a:rPr lang="en-US" dirty="0" smtClean="0"/>
              <a:t>:</a:t>
            </a:r>
            <a:endParaRPr lang="en-US" dirty="0"/>
          </a:p>
          <a:p>
            <a:pPr marL="742950" lvl="1" indent="-285750">
              <a:buFont typeface="Arial" panose="020B0604020202020204" pitchFamily="34" charset="0"/>
              <a:buChar char="•"/>
            </a:pPr>
            <a:r>
              <a:rPr lang="en-US" dirty="0">
                <a:solidFill>
                  <a:srgbClr val="002060"/>
                </a:solidFill>
              </a:rPr>
              <a:t>Atmosphere</a:t>
            </a:r>
          </a:p>
          <a:p>
            <a:pPr marL="742950" lvl="1" indent="-285750">
              <a:buFont typeface="Arial" panose="020B0604020202020204" pitchFamily="34" charset="0"/>
              <a:buChar char="•"/>
            </a:pPr>
            <a:r>
              <a:rPr lang="en-US" dirty="0">
                <a:solidFill>
                  <a:srgbClr val="002060"/>
                </a:solidFill>
              </a:rPr>
              <a:t>Hydrosphere</a:t>
            </a:r>
          </a:p>
          <a:p>
            <a:pPr marL="742950" lvl="1" indent="-285750">
              <a:buFont typeface="Arial" panose="020B0604020202020204" pitchFamily="34" charset="0"/>
              <a:buChar char="•"/>
            </a:pPr>
            <a:r>
              <a:rPr lang="en-US" dirty="0">
                <a:solidFill>
                  <a:srgbClr val="002060"/>
                </a:solidFill>
              </a:rPr>
              <a:t>Pedosphere</a:t>
            </a:r>
          </a:p>
          <a:p>
            <a:pPr marL="742950" lvl="1" indent="-285750">
              <a:buFont typeface="Arial" panose="020B0604020202020204" pitchFamily="34" charset="0"/>
              <a:buChar char="•"/>
            </a:pPr>
            <a:r>
              <a:rPr lang="en-US" dirty="0" smtClean="0">
                <a:solidFill>
                  <a:srgbClr val="002060"/>
                </a:solidFill>
              </a:rPr>
              <a:t>Biosphere</a:t>
            </a:r>
          </a:p>
          <a:p>
            <a:pPr marL="742950" lvl="1" indent="-285750">
              <a:buFont typeface="Arial" panose="020B0604020202020204" pitchFamily="34" charset="0"/>
              <a:buChar char="•"/>
            </a:pPr>
            <a:endParaRPr lang="en-US" dirty="0">
              <a:solidFill>
                <a:srgbClr val="002060"/>
              </a:solidFill>
            </a:endParaRPr>
          </a:p>
          <a:p>
            <a:pPr marL="295275" lvl="1" indent="-282575">
              <a:buFont typeface="Arial" panose="020B0604020202020204" pitchFamily="34" charset="0"/>
              <a:buChar char="•"/>
            </a:pPr>
            <a:r>
              <a:rPr lang="en-US" dirty="0"/>
              <a:t>Provides a cloud-based GIS database for uploading, viewing and sharing data.</a:t>
            </a:r>
          </a:p>
          <a:p>
            <a:pPr marL="742950" lvl="1" indent="-285750">
              <a:buFont typeface="Arial" panose="020B0604020202020204" pitchFamily="34" charset="0"/>
              <a:buChar char="•"/>
            </a:pPr>
            <a:endParaRPr lang="en-US" dirty="0" smtClean="0">
              <a:solidFill>
                <a:srgbClr val="002060"/>
              </a:solidFill>
            </a:endParaRPr>
          </a:p>
        </p:txBody>
      </p:sp>
    </p:spTree>
    <p:extLst>
      <p:ext uri="{BB962C8B-B14F-4D97-AF65-F5344CB8AC3E}">
        <p14:creationId xmlns:p14="http://schemas.microsoft.com/office/powerpoint/2010/main" val="1582694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202"/>
            <a:ext cx="12192000" cy="829193"/>
          </a:xfrm>
        </p:spPr>
        <p:txBody>
          <a:bodyPr>
            <a:normAutofit fontScale="90000"/>
          </a:bodyPr>
          <a:lstStyle/>
          <a:p>
            <a:pPr algn="ctr"/>
            <a:r>
              <a:rPr lang="en-US" b="1" dirty="0">
                <a:solidFill>
                  <a:srgbClr val="002060"/>
                </a:solidFill>
              </a:rPr>
              <a:t>GLOBE E-Training/Atmosphere/Surface Temperature</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90820" y="2495227"/>
            <a:ext cx="4201180" cy="4122549"/>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70731" y="2092272"/>
            <a:ext cx="4634259" cy="3270143"/>
          </a:xfrm>
          <a:prstGeom prst="rect">
            <a:avLst/>
          </a:prstGeom>
        </p:spPr>
      </p:pic>
      <p:sp>
        <p:nvSpPr>
          <p:cNvPr id="10" name="TextBox 9"/>
          <p:cNvSpPr txBox="1"/>
          <p:nvPr/>
        </p:nvSpPr>
        <p:spPr>
          <a:xfrm>
            <a:off x="3564608" y="5362413"/>
            <a:ext cx="4633995" cy="276999"/>
          </a:xfrm>
          <a:prstGeom prst="rect">
            <a:avLst/>
          </a:prstGeom>
          <a:noFill/>
        </p:spPr>
        <p:txBody>
          <a:bodyPr wrap="square" rtlCol="0">
            <a:spAutoFit/>
          </a:bodyPr>
          <a:lstStyle/>
          <a:p>
            <a:r>
              <a:rPr lang="en-US" sz="1200" dirty="0">
                <a:hlinkClick r:id="rId5"/>
              </a:rPr>
              <a:t>https://</a:t>
            </a:r>
            <a:r>
              <a:rPr lang="en-US" sz="1200" dirty="0" err="1">
                <a:hlinkClick r:id="rId5"/>
              </a:rPr>
              <a:t>www.globe.gov</a:t>
            </a:r>
            <a:r>
              <a:rPr lang="en-US" sz="1200" dirty="0">
                <a:hlinkClick r:id="rId5"/>
              </a:rPr>
              <a:t>/get-trained/protocol-</a:t>
            </a:r>
            <a:r>
              <a:rPr lang="en-US" sz="1200" dirty="0" err="1">
                <a:hlinkClick r:id="rId5"/>
              </a:rPr>
              <a:t>etraining</a:t>
            </a:r>
            <a:endParaRPr lang="en-US" sz="1200" dirty="0"/>
          </a:p>
        </p:txBody>
      </p:sp>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422668"/>
            <a:ext cx="3561122" cy="2172940"/>
          </a:xfrm>
          <a:prstGeom prst="rect">
            <a:avLst/>
          </a:prstGeom>
        </p:spPr>
      </p:pic>
      <p:sp>
        <p:nvSpPr>
          <p:cNvPr id="12" name="TextBox 11"/>
          <p:cNvSpPr txBox="1"/>
          <p:nvPr/>
        </p:nvSpPr>
        <p:spPr>
          <a:xfrm>
            <a:off x="373250" y="3637559"/>
            <a:ext cx="2819400" cy="276999"/>
          </a:xfrm>
          <a:prstGeom prst="rect">
            <a:avLst/>
          </a:prstGeom>
          <a:noFill/>
        </p:spPr>
        <p:txBody>
          <a:bodyPr wrap="square" rtlCol="0">
            <a:spAutoFit/>
          </a:bodyPr>
          <a:lstStyle/>
          <a:p>
            <a:r>
              <a:rPr lang="en-US" sz="1200" dirty="0">
                <a:hlinkClick r:id="rId7"/>
              </a:rPr>
              <a:t>http://www.globe.gov/get-trained </a:t>
            </a:r>
            <a:endParaRPr lang="en-US" sz="1200" dirty="0"/>
          </a:p>
        </p:txBody>
      </p:sp>
      <p:sp>
        <p:nvSpPr>
          <p:cNvPr id="3" name="TextBox 2"/>
          <p:cNvSpPr txBox="1"/>
          <p:nvPr/>
        </p:nvSpPr>
        <p:spPr>
          <a:xfrm>
            <a:off x="8141676" y="1459524"/>
            <a:ext cx="4050323" cy="923330"/>
          </a:xfrm>
          <a:prstGeom prst="rect">
            <a:avLst/>
          </a:prstGeom>
          <a:noFill/>
        </p:spPr>
        <p:txBody>
          <a:bodyPr wrap="square" rtlCol="0">
            <a:spAutoFit/>
          </a:bodyPr>
          <a:lstStyle/>
          <a:p>
            <a:r>
              <a:rPr lang="en-US" dirty="0">
                <a:hlinkClick r:id="rId8"/>
              </a:rPr>
              <a:t>https://</a:t>
            </a:r>
            <a:r>
              <a:rPr lang="en-US" dirty="0" err="1">
                <a:hlinkClick r:id="rId8"/>
              </a:rPr>
              <a:t>www.globe.gov</a:t>
            </a:r>
            <a:r>
              <a:rPr lang="en-US" dirty="0">
                <a:hlinkClick r:id="rId8"/>
              </a:rPr>
              <a:t>/get-trained/protocol-</a:t>
            </a:r>
            <a:r>
              <a:rPr lang="en-US" dirty="0" err="1">
                <a:hlinkClick r:id="rId8"/>
              </a:rPr>
              <a:t>etraining</a:t>
            </a:r>
            <a:r>
              <a:rPr lang="en-US" dirty="0">
                <a:hlinkClick r:id="rId8"/>
              </a:rPr>
              <a:t>/</a:t>
            </a:r>
            <a:r>
              <a:rPr lang="en-US" dirty="0" err="1">
                <a:hlinkClick r:id="rId8"/>
              </a:rPr>
              <a:t>etraining</a:t>
            </a:r>
            <a:r>
              <a:rPr lang="en-US" dirty="0">
                <a:hlinkClick r:id="rId8"/>
              </a:rPr>
              <a:t>-modules/16867642/12267</a:t>
            </a:r>
            <a:endParaRPr lang="en-US" dirty="0"/>
          </a:p>
        </p:txBody>
      </p:sp>
    </p:spTree>
    <p:extLst>
      <p:ext uri="{BB962C8B-B14F-4D97-AF65-F5344CB8AC3E}">
        <p14:creationId xmlns:p14="http://schemas.microsoft.com/office/powerpoint/2010/main" val="482529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1DD921-6CB9-964E-866D-75B583083448}" type="slidenum">
              <a:rPr lang="en-US" smtClean="0"/>
              <a:t>7</a:t>
            </a:fld>
            <a:endParaRPr lang="en-US" dirty="0"/>
          </a:p>
        </p:txBody>
      </p:sp>
      <p:pic>
        <p:nvPicPr>
          <p:cNvPr id="4" name="Picture 3" descr="The GLOBE Program: Atmosphere-Surface Temperatur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803014"/>
          </a:xfrm>
          <a:prstGeom prst="rect">
            <a:avLst/>
          </a:prstGeom>
        </p:spPr>
      </p:pic>
      <p:sp>
        <p:nvSpPr>
          <p:cNvPr id="2" name="Title 1"/>
          <p:cNvSpPr>
            <a:spLocks noGrp="1"/>
          </p:cNvSpPr>
          <p:nvPr>
            <p:ph type="ctrTitle"/>
          </p:nvPr>
        </p:nvSpPr>
        <p:spPr>
          <a:xfrm>
            <a:off x="2209800" y="803015"/>
            <a:ext cx="7772400" cy="1363716"/>
          </a:xfrm>
        </p:spPr>
        <p:txBody>
          <a:bodyPr>
            <a:normAutofit/>
          </a:bodyPr>
          <a:lstStyle/>
          <a:p>
            <a:r>
              <a:rPr lang="en-US" sz="4400" dirty="0"/>
              <a:t>Protocol Training Slides for</a:t>
            </a:r>
            <a:br>
              <a:rPr lang="en-US" sz="4400" dirty="0"/>
            </a:br>
            <a:r>
              <a:rPr lang="en-US" sz="4400" dirty="0"/>
              <a:t>Surface Temperature</a:t>
            </a:r>
          </a:p>
        </p:txBody>
      </p:sp>
      <p:pic>
        <p:nvPicPr>
          <p:cNvPr id="5" name="Picture 4" descr="Photo of two students with instructor using the infared thermometer. Photo credit given to Dr. Kevin Czajkowski.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356043" y="2350923"/>
            <a:ext cx="5370267" cy="4458990"/>
          </a:xfrm>
          <a:prstGeom prst="rect">
            <a:avLst/>
          </a:prstGeom>
        </p:spPr>
      </p:pic>
      <p:sp>
        <p:nvSpPr>
          <p:cNvPr id="6" name="TextBox 5"/>
          <p:cNvSpPr txBox="1"/>
          <p:nvPr/>
        </p:nvSpPr>
        <p:spPr>
          <a:xfrm>
            <a:off x="8990384" y="6401369"/>
            <a:ext cx="1531085" cy="223845"/>
          </a:xfrm>
          <a:prstGeom prst="rect">
            <a:avLst/>
          </a:prstGeom>
          <a:noFill/>
        </p:spPr>
        <p:txBody>
          <a:bodyPr wrap="square" rtlCol="0">
            <a:spAutoFit/>
          </a:bodyPr>
          <a:lstStyle/>
          <a:p>
            <a:r>
              <a:rPr lang="en-US" sz="800" dirty="0"/>
              <a:t>Photo credit: Kevin Czajkowski</a:t>
            </a:r>
          </a:p>
        </p:txBody>
      </p:sp>
    </p:spTree>
    <p:extLst>
      <p:ext uri="{BB962C8B-B14F-4D97-AF65-F5344CB8AC3E}">
        <p14:creationId xmlns:p14="http://schemas.microsoft.com/office/powerpoint/2010/main" val="757031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1DD921-6CB9-964E-866D-75B583083448}" type="slidenum">
              <a:rPr lang="en-US" smtClean="0"/>
              <a:t>8</a:t>
            </a:fld>
            <a:endParaRPr lang="en-US" dirty="0"/>
          </a:p>
        </p:txBody>
      </p:sp>
      <p:pic>
        <p:nvPicPr>
          <p:cNvPr id="4" name="Picture 3" descr="Header: Atmosphere-Surface Temperatur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1" y="1"/>
            <a:ext cx="9194351" cy="841829"/>
          </a:xfrm>
          <a:prstGeom prst="rect">
            <a:avLst/>
          </a:prstGeom>
        </p:spPr>
      </p:pic>
      <p:pic>
        <p:nvPicPr>
          <p:cNvPr id="5" name="Picture 4" descr="Menu Bar: What is surface tempera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841830"/>
            <a:ext cx="1172817" cy="6048573"/>
          </a:xfrm>
          <a:prstGeom prst="rect">
            <a:avLst/>
          </a:prstGeom>
        </p:spPr>
      </p:pic>
      <p:sp>
        <p:nvSpPr>
          <p:cNvPr id="2" name="Title 1"/>
          <p:cNvSpPr>
            <a:spLocks noGrp="1"/>
          </p:cNvSpPr>
          <p:nvPr>
            <p:ph type="title"/>
          </p:nvPr>
        </p:nvSpPr>
        <p:spPr>
          <a:xfrm>
            <a:off x="2781300" y="888659"/>
            <a:ext cx="7886700" cy="662782"/>
          </a:xfrm>
        </p:spPr>
        <p:txBody>
          <a:bodyPr>
            <a:normAutofit fontScale="90000"/>
          </a:bodyPr>
          <a:lstStyle/>
          <a:p>
            <a:r>
              <a:rPr lang="en-US" dirty="0"/>
              <a:t>Overview and Learning Objectives</a:t>
            </a:r>
          </a:p>
        </p:txBody>
      </p:sp>
      <p:sp>
        <p:nvSpPr>
          <p:cNvPr id="3" name="Content Placeholder 2"/>
          <p:cNvSpPr>
            <a:spLocks noGrp="1"/>
          </p:cNvSpPr>
          <p:nvPr>
            <p:ph idx="1"/>
          </p:nvPr>
        </p:nvSpPr>
        <p:spPr>
          <a:xfrm>
            <a:off x="2781300" y="1551441"/>
            <a:ext cx="7577932" cy="4489436"/>
          </a:xfrm>
        </p:spPr>
        <p:txBody>
          <a:bodyPr>
            <a:normAutofit fontScale="70000" lnSpcReduction="20000"/>
          </a:bodyPr>
          <a:lstStyle/>
          <a:p>
            <a:pPr marL="0" indent="0">
              <a:buNone/>
            </a:pPr>
            <a:r>
              <a:rPr lang="en-US" sz="2600" b="1" dirty="0">
                <a:ea typeface="Arial" charset="0"/>
                <a:cs typeface="Arial" charset="0"/>
              </a:rPr>
              <a:t>Overview</a:t>
            </a:r>
          </a:p>
          <a:p>
            <a:pPr marL="0" indent="0">
              <a:buNone/>
            </a:pPr>
            <a:r>
              <a:rPr lang="en-US" sz="2600" i="1" dirty="0">
                <a:ea typeface="Arial" charset="0"/>
                <a:cs typeface="Arial" charset="0"/>
              </a:rPr>
              <a:t>This module:</a:t>
            </a:r>
          </a:p>
          <a:p>
            <a:r>
              <a:rPr lang="en-US" sz="2600" dirty="0">
                <a:ea typeface="Arial" charset="0"/>
                <a:cs typeface="Arial" charset="0"/>
              </a:rPr>
              <a:t>Describes how to take surface temperature measurements</a:t>
            </a:r>
          </a:p>
          <a:p>
            <a:r>
              <a:rPr lang="en-US" sz="2600" dirty="0">
                <a:ea typeface="Arial" charset="0"/>
                <a:cs typeface="Arial" charset="0"/>
              </a:rPr>
              <a:t>Provides instructions on how to enter your data on the GLOBE website</a:t>
            </a:r>
          </a:p>
          <a:p>
            <a:endParaRPr lang="en-US" sz="2600" dirty="0">
              <a:ea typeface="Arial" charset="0"/>
              <a:cs typeface="Arial" charset="0"/>
            </a:endParaRPr>
          </a:p>
          <a:p>
            <a:pPr marL="0" indent="0">
              <a:buNone/>
            </a:pPr>
            <a:r>
              <a:rPr lang="en-US" sz="2600" b="1" dirty="0">
                <a:ea typeface="Arial" charset="0"/>
                <a:cs typeface="Arial" charset="0"/>
              </a:rPr>
              <a:t>Learning Objectives</a:t>
            </a:r>
          </a:p>
          <a:p>
            <a:pPr marL="0" indent="0">
              <a:buNone/>
            </a:pPr>
            <a:endParaRPr lang="en-US" sz="2600" i="1" dirty="0">
              <a:ea typeface="Arial" charset="0"/>
              <a:cs typeface="Arial" charset="0"/>
            </a:endParaRPr>
          </a:p>
          <a:p>
            <a:pPr marL="0" indent="0">
              <a:spcBef>
                <a:spcPts val="0"/>
              </a:spcBef>
              <a:spcAft>
                <a:spcPts val="600"/>
              </a:spcAft>
              <a:buNone/>
            </a:pPr>
            <a:r>
              <a:rPr lang="en-US" sz="2600" i="1" dirty="0">
                <a:ea typeface="Arial" charset="0"/>
                <a:cs typeface="Arial" charset="0"/>
              </a:rPr>
              <a:t>After completing this module, you will be able to:</a:t>
            </a:r>
          </a:p>
          <a:p>
            <a:pPr>
              <a:spcBef>
                <a:spcPts val="0"/>
              </a:spcBef>
              <a:spcAft>
                <a:spcPts val="600"/>
              </a:spcAft>
            </a:pPr>
            <a:r>
              <a:rPr lang="en-US" sz="2600" dirty="0">
                <a:ea typeface="Arial" charset="0"/>
                <a:cs typeface="Arial" charset="0"/>
              </a:rPr>
              <a:t>Describe and define surface temperature </a:t>
            </a:r>
          </a:p>
          <a:p>
            <a:pPr>
              <a:spcBef>
                <a:spcPts val="0"/>
              </a:spcBef>
              <a:spcAft>
                <a:spcPts val="600"/>
              </a:spcAft>
            </a:pPr>
            <a:r>
              <a:rPr lang="en-US" sz="2600" dirty="0">
                <a:ea typeface="Arial" charset="0"/>
                <a:cs typeface="Arial" charset="0"/>
              </a:rPr>
              <a:t>List reasons why it is important to collect surface temperature data</a:t>
            </a:r>
          </a:p>
          <a:p>
            <a:pPr>
              <a:spcBef>
                <a:spcPts val="0"/>
              </a:spcBef>
              <a:spcAft>
                <a:spcPts val="600"/>
              </a:spcAft>
            </a:pPr>
            <a:r>
              <a:rPr lang="en-US" sz="2600" dirty="0">
                <a:ea typeface="Arial" charset="0"/>
                <a:cs typeface="Arial" charset="0"/>
              </a:rPr>
              <a:t>Determine the correct locations to take surface temperature readings</a:t>
            </a:r>
          </a:p>
          <a:p>
            <a:pPr>
              <a:spcBef>
                <a:spcPts val="0"/>
              </a:spcBef>
              <a:spcAft>
                <a:spcPts val="600"/>
              </a:spcAft>
            </a:pPr>
            <a:r>
              <a:rPr lang="en-US" sz="2600" dirty="0">
                <a:ea typeface="Arial" charset="0"/>
                <a:cs typeface="Arial" charset="0"/>
              </a:rPr>
              <a:t>Upload data to the GLOBE website</a:t>
            </a:r>
          </a:p>
          <a:p>
            <a:pPr>
              <a:spcBef>
                <a:spcPts val="0"/>
              </a:spcBef>
              <a:spcAft>
                <a:spcPts val="600"/>
              </a:spcAft>
            </a:pPr>
            <a:r>
              <a:rPr lang="en-US" sz="2600" dirty="0">
                <a:ea typeface="Arial" charset="0"/>
                <a:cs typeface="Arial" charset="0"/>
              </a:rPr>
              <a:t>Visualize data using GLOBE and formulate your own questions about weather</a:t>
            </a:r>
          </a:p>
          <a:p>
            <a:pPr>
              <a:spcBef>
                <a:spcPts val="0"/>
              </a:spcBef>
              <a:spcAft>
                <a:spcPts val="600"/>
              </a:spcAft>
            </a:pPr>
            <a:endParaRPr lang="en-US" sz="2600" dirty="0">
              <a:ea typeface="Arial" charset="0"/>
              <a:cs typeface="Arial" charset="0"/>
            </a:endParaRPr>
          </a:p>
          <a:p>
            <a:pPr marL="0" indent="0">
              <a:spcBef>
                <a:spcPts val="0"/>
              </a:spcBef>
              <a:spcAft>
                <a:spcPts val="600"/>
              </a:spcAft>
              <a:buNone/>
            </a:pPr>
            <a:r>
              <a:rPr lang="en-US" sz="2600" i="1" dirty="0">
                <a:ea typeface="Arial" charset="0"/>
                <a:cs typeface="Arial" charset="0"/>
              </a:rPr>
              <a:t>Estimated time needed for completion of this module: 1.5 hours</a:t>
            </a:r>
          </a:p>
          <a:p>
            <a:pPr marL="0" indent="0">
              <a:buNone/>
            </a:pPr>
            <a:endParaRPr lang="en-US" sz="2400" i="1" dirty="0">
              <a:latin typeface="Arial" charset="0"/>
              <a:ea typeface="Arial" charset="0"/>
              <a:cs typeface="Arial" charset="0"/>
            </a:endParaRPr>
          </a:p>
        </p:txBody>
      </p:sp>
    </p:spTree>
    <p:extLst>
      <p:ext uri="{BB962C8B-B14F-4D97-AF65-F5344CB8AC3E}">
        <p14:creationId xmlns:p14="http://schemas.microsoft.com/office/powerpoint/2010/main" val="2270918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asphalt on left is heating up faster than the grass on the right. ">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88610" y="1723638"/>
            <a:ext cx="2592407" cy="181855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F31DD921-6CB9-964E-866D-75B583083448}" type="slidenum">
              <a:rPr lang="en-US" smtClean="0"/>
              <a:t>9</a:t>
            </a:fld>
            <a:endParaRPr lang="en-US" dirty="0"/>
          </a:p>
        </p:txBody>
      </p:sp>
      <p:pic>
        <p:nvPicPr>
          <p:cNvPr id="4" name="Picture 3" descr="Header: Atmosphere-Surface Temperatur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1" y="1"/>
            <a:ext cx="9194351" cy="841829"/>
          </a:xfrm>
          <a:prstGeom prst="rect">
            <a:avLst/>
          </a:prstGeom>
        </p:spPr>
      </p:pic>
      <p:pic>
        <p:nvPicPr>
          <p:cNvPr id="5" name="Picture 4" descr="Menu Bar: What is surface temperatur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1" y="841830"/>
            <a:ext cx="1172817" cy="6048573"/>
          </a:xfrm>
          <a:prstGeom prst="rect">
            <a:avLst/>
          </a:prstGeom>
        </p:spPr>
      </p:pic>
      <p:sp>
        <p:nvSpPr>
          <p:cNvPr id="2" name="Title 1"/>
          <p:cNvSpPr>
            <a:spLocks noGrp="1"/>
          </p:cNvSpPr>
          <p:nvPr>
            <p:ph type="title"/>
          </p:nvPr>
        </p:nvSpPr>
        <p:spPr>
          <a:xfrm>
            <a:off x="2696817" y="1060856"/>
            <a:ext cx="7886700" cy="662782"/>
          </a:xfrm>
        </p:spPr>
        <p:txBody>
          <a:bodyPr>
            <a:noAutofit/>
          </a:bodyPr>
          <a:lstStyle/>
          <a:p>
            <a:r>
              <a:rPr lang="en-US" sz="2800" b="1" dirty="0">
                <a:ea typeface="Arial" charset="0"/>
                <a:cs typeface="Arial" charset="0"/>
              </a:rPr>
              <a:t>Surface temperature is the temperature at the Earth’s surface, including the land, water and structures</a:t>
            </a:r>
            <a:endParaRPr lang="en-US" sz="2800" dirty="0"/>
          </a:p>
        </p:txBody>
      </p:sp>
      <p:pic>
        <p:nvPicPr>
          <p:cNvPr id="10" name="Picture 4" descr="Infrared image of cityscape, showing heat emitted from buildings. " title="I">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81017" y="1723638"/>
            <a:ext cx="5042240" cy="378167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3"/>
          <p:cNvSpPr>
            <a:spLocks noGrp="1"/>
          </p:cNvSpPr>
          <p:nvPr>
            <p:ph idx="1"/>
          </p:nvPr>
        </p:nvSpPr>
        <p:spPr>
          <a:xfrm>
            <a:off x="5264285" y="5522666"/>
            <a:ext cx="7086600" cy="548956"/>
          </a:xfrm>
        </p:spPr>
        <p:txBody>
          <a:bodyPr>
            <a:normAutofit/>
          </a:bodyPr>
          <a:lstStyle/>
          <a:p>
            <a:pPr marL="0" indent="0">
              <a:buNone/>
            </a:pPr>
            <a:r>
              <a:rPr lang="en-US" sz="2200" dirty="0">
                <a:latin typeface="Arial" charset="0"/>
                <a:ea typeface="Arial" charset="0"/>
                <a:cs typeface="Arial" charset="0"/>
              </a:rPr>
              <a:t>Not all surfaces have the same temperature</a:t>
            </a:r>
            <a:r>
              <a:rPr lang="en-US" dirty="0">
                <a:latin typeface="Arial" charset="0"/>
                <a:ea typeface="Arial" charset="0"/>
                <a:cs typeface="Arial" charset="0"/>
              </a:rPr>
              <a:t>!</a:t>
            </a:r>
          </a:p>
        </p:txBody>
      </p:sp>
      <p:pic>
        <p:nvPicPr>
          <p:cNvPr id="13" name="Picture 12" descr="Infrared image shows the heat loss in the house. " title=" ">
            <a:hlinkClick r:id="rId8"/>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95785" y="3614477"/>
            <a:ext cx="1486264" cy="2126895"/>
          </a:xfrm>
          <a:prstGeom prst="rect">
            <a:avLst/>
          </a:prstGeom>
        </p:spPr>
      </p:pic>
    </p:spTree>
    <p:extLst>
      <p:ext uri="{BB962C8B-B14F-4D97-AF65-F5344CB8AC3E}">
        <p14:creationId xmlns:p14="http://schemas.microsoft.com/office/powerpoint/2010/main" val="3102152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3012</TotalTime>
  <Words>1973</Words>
  <Application>Microsoft Macintosh PowerPoint</Application>
  <PresentationFormat>Widescreen</PresentationFormat>
  <Paragraphs>235</Paragraphs>
  <Slides>42</Slides>
  <Notes>10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42</vt:i4>
      </vt:variant>
    </vt:vector>
  </HeadingPairs>
  <TitlesOfParts>
    <vt:vector size="56" baseType="lpstr">
      <vt:lpstr>Ayuthaya</vt:lpstr>
      <vt:lpstr>Calibri</vt:lpstr>
      <vt:lpstr>Candara</vt:lpstr>
      <vt:lpstr>Geneva</vt:lpstr>
      <vt:lpstr>Mangal</vt:lpstr>
      <vt:lpstr>ＭＳ Ｐゴシック</vt:lpstr>
      <vt:lpstr>ＭＳ 明朝</vt:lpstr>
      <vt:lpstr>Tahoma</vt:lpstr>
      <vt:lpstr>Times</vt:lpstr>
      <vt:lpstr>Times New Roman</vt:lpstr>
      <vt:lpstr>Tw Cen MT</vt:lpstr>
      <vt:lpstr>Tw Cen MT Condensed Extra Bold</vt:lpstr>
      <vt:lpstr>Arial</vt:lpstr>
      <vt:lpstr>Office Theme</vt:lpstr>
      <vt:lpstr>Citizen Scientists Needed!  for the  GLOBE Urban Heat Island Effect Campaign</vt:lpstr>
      <vt:lpstr>Introductions</vt:lpstr>
      <vt:lpstr>What is GLOBE Mission EARTH?</vt:lpstr>
      <vt:lpstr>GLOBE Mission EARTH  Reach Map</vt:lpstr>
      <vt:lpstr>GLOBE (http://www.globe.gov)</vt:lpstr>
      <vt:lpstr>GLOBE E-Training/Atmosphere/Surface Temperature</vt:lpstr>
      <vt:lpstr>Protocol Training Slides for Surface Temperature</vt:lpstr>
      <vt:lpstr>Overview and Learning Objectives</vt:lpstr>
      <vt:lpstr>Surface temperature is the temperature at the Earth’s surface, including the land, water and structures</vt:lpstr>
      <vt:lpstr>Recording surface temperature is important</vt:lpstr>
      <vt:lpstr>Recording surface temperature is important</vt:lpstr>
      <vt:lpstr>YOUR measurements can help NASA scientists to understand and predict:</vt:lpstr>
      <vt:lpstr>PowerPoint Presentation</vt:lpstr>
      <vt:lpstr>Chicago surface temperature</vt:lpstr>
      <vt:lpstr>Urban Heat Island Impacts</vt:lpstr>
      <vt:lpstr>Thermal Landsat Image - Toledo</vt:lpstr>
      <vt:lpstr>Ida, Michigan Schools</vt:lpstr>
      <vt:lpstr>PowerPoint Presentation</vt:lpstr>
      <vt:lpstr>GLOBE Urban Heat Island Effect- Surface Temperature Field Campaign</vt:lpstr>
      <vt:lpstr>PowerPoint Presentation</vt:lpstr>
      <vt:lpstr>Urban Heat Island Effect- Surface Temperature Field Campaign</vt:lpstr>
      <vt:lpstr>What you need to collect data: </vt:lpstr>
      <vt:lpstr>Choose homogenous study areas.</vt:lpstr>
      <vt:lpstr>2. Collect GPS data of the center of each study area.</vt:lpstr>
      <vt:lpstr>3. Take 9 random surface temperature readings</vt:lpstr>
      <vt:lpstr>PowerPoint Presentation</vt:lpstr>
      <vt:lpstr>PowerPoint Presentation</vt:lpstr>
      <vt:lpstr>PowerPoint Presentation</vt:lpstr>
      <vt:lpstr>PowerPoint Presentation</vt:lpstr>
      <vt:lpstr>Shumate Middle School</vt:lpstr>
      <vt:lpstr>Datasets from NASA Satellites</vt:lpstr>
      <vt:lpstr>Pond vs. Sidewalk</vt:lpstr>
      <vt:lpstr>Guiding Questions</vt:lpstr>
      <vt:lpstr>Young Scientists</vt:lpstr>
      <vt:lpstr>GME SATELLITES &amp; Midwest Student Conferences (K-16)</vt:lpstr>
      <vt:lpstr>GLOBE Science Symposia</vt:lpstr>
      <vt:lpstr>PowerPoint Presentation</vt:lpstr>
      <vt:lpstr>Elementary GLOBE</vt:lpstr>
      <vt:lpstr>Alignment to Ohio Standards</vt:lpstr>
      <vt:lpstr>PowerPoint Presentation</vt:lpstr>
      <vt:lpstr>NASA Badging</vt:lpstr>
      <vt:lpstr>Contact Information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GLOBE Mission EARTH</dc:title>
  <dc:creator>Microsoft Office User</dc:creator>
  <cp:lastModifiedBy>Microsoft Office User</cp:lastModifiedBy>
  <cp:revision>121</cp:revision>
  <dcterms:created xsi:type="dcterms:W3CDTF">2016-09-12T22:15:36Z</dcterms:created>
  <dcterms:modified xsi:type="dcterms:W3CDTF">2019-02-01T20:56:36Z</dcterms:modified>
</cp:coreProperties>
</file>