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1538" cy="3599973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95" userDrawn="1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DBE09-26C8-B2B0-73BE-5FF54F96F365}" name="Jon Boxerman" initials="JB" userId="S::jboxerm@wested.org::e1c2c263-827c-4884-b720-09d75f555a1d" providerId="AD"/>
  <p188:author id="{177EEF52-A073-1BBA-A436-02C0E2F5E60B}" name="Matt Silberglitt" initials="MS" userId="91u2FseDgEMmwe92CBdV7arRKhHiECuoif++M8MRU7Y=" providerId="None"/>
  <p188:author id="{83EE2DE1-BAB3-B94D-EB8F-0D5CD2782962}" name="Burr Tyler" initials="BT" userId="S::btyler@wested.org::b9913e16-3611-4415-ad63-23c2ea3794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att Silberglitt" initials="MS" lastIdx="2" clrIdx="1">
    <p:extLst>
      <p:ext uri="{19B8F6BF-5375-455C-9EA6-DF929625EA0E}">
        <p15:presenceInfo xmlns:p15="http://schemas.microsoft.com/office/powerpoint/2012/main" userId="S::msilber@wested.org::df15e13c-401a-4c3a-b10c-a0c1b79828bb" providerId="AD"/>
      </p:ext>
    </p:extLst>
  </p:cmAuthor>
  <p:cmAuthor id="3" name="Svetlana Darche" initials="SD" lastIdx="15" clrIdx="2">
    <p:extLst>
      <p:ext uri="{19B8F6BF-5375-455C-9EA6-DF929625EA0E}">
        <p15:presenceInfo xmlns:p15="http://schemas.microsoft.com/office/powerpoint/2012/main" userId="S::sdarche@wested.org::cd4680b5-0b0c-48bb-8f7e-114ffc11f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ED1"/>
    <a:srgbClr val="93A8BE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91" autoAdjust="0"/>
    <p:restoredTop sz="93562" autoAdjust="0"/>
  </p:normalViewPr>
  <p:slideViewPr>
    <p:cSldViewPr snapToGrid="0" showGuides="1">
      <p:cViewPr>
        <p:scale>
          <a:sx n="33" d="100"/>
          <a:sy n="33" d="100"/>
        </p:scale>
        <p:origin x="198" y="-192"/>
      </p:cViewPr>
      <p:guideLst>
        <p:guide orient="horz" pos="5195"/>
        <p:guide orient="horz" pos="22425"/>
        <p:guide orient="horz" pos="2349"/>
        <p:guide pos="15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oxerm\Box%20Sync\1505-NASA-CAN\Assessment%20&amp;%20Evaluation\Project%20Rubrics%20and%20Guides,%20Poster%20Templates\Poster%20Templates\Drafts%20and%20Working%20Docs\Book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oxerm\Box%20Sync\1505-NASA-CAN\Assessment%20&amp;%20Evaluation\Project%20Rubrics%20and%20Guides,%20Poster%20Templates\Poster%20Templates\Drafts%20and%20Working%20Docs\Book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9159114544645"/>
          <c:y val="0.17221962616822431"/>
          <c:w val="0.83111467198675648"/>
          <c:h val="0.679528846861432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2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7.0574330239118063E-2"/>
                  <c:y val="-4.2289404416778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36-9644-9E20-56BE1F902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Sheet1!$B$2:$B$9</c:f>
              <c:numCache>
                <c:formatCode>d\-mmm</c:formatCode>
                <c:ptCount val="8"/>
                <c:pt idx="0">
                  <c:v>41053</c:v>
                </c:pt>
                <c:pt idx="1">
                  <c:v>41066</c:v>
                </c:pt>
                <c:pt idx="2">
                  <c:v>41078</c:v>
                </c:pt>
                <c:pt idx="3">
                  <c:v>41095</c:v>
                </c:pt>
                <c:pt idx="4">
                  <c:v>41109</c:v>
                </c:pt>
                <c:pt idx="5">
                  <c:v>41121</c:v>
                </c:pt>
                <c:pt idx="6">
                  <c:v>41136</c:v>
                </c:pt>
                <c:pt idx="7">
                  <c:v>41144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7.3</c:v>
                </c:pt>
                <c:pt idx="2">
                  <c:v>7.7</c:v>
                </c:pt>
                <c:pt idx="3">
                  <c:v>9.8000000000000007</c:v>
                </c:pt>
                <c:pt idx="4">
                  <c:v>10.6</c:v>
                </c:pt>
                <c:pt idx="5">
                  <c:v>12.2</c:v>
                </c:pt>
                <c:pt idx="6">
                  <c:v>13.6</c:v>
                </c:pt>
                <c:pt idx="7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3-BA41-907D-9DE70DA75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03872"/>
        <c:axId val="277313152"/>
      </c:lineChart>
      <c:dateAx>
        <c:axId val="128903872"/>
        <c:scaling>
          <c:orientation val="minMax"/>
          <c:max val="41152"/>
          <c:min val="4105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="1" dirty="0" err="1"/>
                  <a:t>Fecha</a:t>
                </a:r>
                <a:endParaRPr lang="en-US" sz="3000" b="1" dirty="0"/>
              </a:p>
            </c:rich>
          </c:tx>
          <c:layout>
            <c:manualLayout>
              <c:xMode val="edge"/>
              <c:yMode val="edge"/>
              <c:x val="0.42707821022379283"/>
              <c:y val="0.91470586668019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d/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13152"/>
        <c:crosses val="autoZero"/>
        <c:auto val="1"/>
        <c:lblOffset val="100"/>
        <c:baseTimeUnit val="days"/>
        <c:majorUnit val="21"/>
        <c:majorTimeUnit val="days"/>
      </c:dateAx>
      <c:valAx>
        <c:axId val="27731315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dirty="0" err="1"/>
                  <a:t>Temperatura</a:t>
                </a:r>
                <a:r>
                  <a:rPr lang="en-US" sz="3000" dirty="0"/>
                  <a:t>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0387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Sheet2!$C$3:$C$8</c:f>
              <c:strCache>
                <c:ptCount val="6"/>
                <c:pt idx="0">
                  <c:v>broken</c:v>
                </c:pt>
                <c:pt idx="1">
                  <c:v>clear</c:v>
                </c:pt>
                <c:pt idx="2">
                  <c:v>isolated</c:v>
                </c:pt>
                <c:pt idx="3">
                  <c:v>obscured</c:v>
                </c:pt>
                <c:pt idx="4">
                  <c:v>overcast</c:v>
                </c:pt>
                <c:pt idx="5">
                  <c:v>scattered</c:v>
                </c:pt>
              </c:strCache>
            </c:strRef>
          </c:cat>
          <c:val>
            <c:numRef>
              <c:f>Sheet2!$D$3:$D$8</c:f>
              <c:numCache>
                <c:formatCode>General</c:formatCode>
                <c:ptCount val="6"/>
                <c:pt idx="0">
                  <c:v>23</c:v>
                </c:pt>
                <c:pt idx="1">
                  <c:v>29</c:v>
                </c:pt>
                <c:pt idx="2">
                  <c:v>22</c:v>
                </c:pt>
                <c:pt idx="3">
                  <c:v>19</c:v>
                </c:pt>
                <c:pt idx="4">
                  <c:v>7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1-624A-98D4-390B4A76D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84288"/>
        <c:axId val="277407568"/>
      </c:barChart>
      <c:catAx>
        <c:axId val="2777842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 err="1"/>
                  <a:t>Despejado</a:t>
                </a:r>
                <a:r>
                  <a:rPr lang="en-US" sz="3200" dirty="0"/>
                  <a:t>	</a:t>
                </a:r>
                <a:r>
                  <a:rPr lang="en-US" sz="3200" dirty="0" err="1"/>
                  <a:t>Nubes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aisladas</a:t>
                </a:r>
                <a:r>
                  <a:rPr lang="en-US" sz="3200" dirty="0"/>
                  <a:t>	</a:t>
                </a:r>
                <a:r>
                  <a:rPr lang="en-US" sz="3200" dirty="0" err="1"/>
                  <a:t>Nublado</a:t>
                </a:r>
                <a:r>
                  <a:rPr lang="en-US" sz="3200" baseline="0" dirty="0"/>
                  <a:t>          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114101697938676"/>
              <c:y val="0.89757817692671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77407568"/>
        <c:crosses val="autoZero"/>
        <c:auto val="1"/>
        <c:lblAlgn val="ctr"/>
        <c:lblOffset val="100"/>
        <c:noMultiLvlLbl val="0"/>
      </c:catAx>
      <c:valAx>
        <c:axId val="2774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000" b="0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Número</a:t>
                </a:r>
                <a:r>
                  <a:rPr lang="en-US" sz="30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3000" b="0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observaciones</a:t>
                </a:r>
                <a:endParaRPr lang="en-US" sz="3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78428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692150"/>
            <a:ext cx="4852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F64AA5-5A0D-456F-8AB4-ECE92089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DCC4E-AF26-4184-ACB8-3F61D0E86D2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192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8" y="11183938"/>
            <a:ext cx="42841862" cy="7715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675" y="20399375"/>
            <a:ext cx="35282188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8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2663" y="1441450"/>
            <a:ext cx="11339512" cy="30716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1441450"/>
            <a:ext cx="33870900" cy="30716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50" y="23133050"/>
            <a:ext cx="42841863" cy="7150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450" y="15257463"/>
            <a:ext cx="4284186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9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76175" y="8399463"/>
            <a:ext cx="22606000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6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5638" y="1433513"/>
            <a:ext cx="28176537" cy="30724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3" y="7532688"/>
            <a:ext cx="16583025" cy="2462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013" y="25199975"/>
            <a:ext cx="30240287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013" y="3216275"/>
            <a:ext cx="30240287" cy="2159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013" y="28174950"/>
            <a:ext cx="302402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2pPr>
      <a:lvl3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3pPr>
      <a:lvl4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4pPr>
      <a:lvl5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5pPr>
      <a:lvl6pPr marL="4572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6pPr>
      <a:lvl7pPr marL="9144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7pPr>
      <a:lvl8pPr marL="13716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8pPr>
      <a:lvl9pPr marL="18288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9pPr>
    </p:titleStyle>
    <p:bodyStyle>
      <a:lvl1pPr marL="1852613" indent="-1852613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7200">
          <a:solidFill>
            <a:schemeClr val="tx1"/>
          </a:solidFill>
          <a:latin typeface="+mn-lt"/>
          <a:ea typeface="+mn-ea"/>
          <a:cs typeface="+mn-cs"/>
        </a:defRPr>
      </a:lvl1pPr>
      <a:lvl2pPr marL="4011613" indent="-1544638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70613" indent="-1231900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</a:defRPr>
      </a:lvl3pPr>
      <a:lvl4pPr marL="8637588" indent="-1231900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9325" indent="-1235075" algn="l" defTabSz="4938713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5665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0237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4809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29381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37579219" y="6911196"/>
            <a:ext cx="12022147" cy="1172695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AutoShape 29">
            <a:extLst>
              <a:ext uri="{FF2B5EF4-FFF2-40B4-BE49-F238E27FC236}">
                <a16:creationId xmlns:a16="http://schemas.microsoft.com/office/drawing/2014/main" id="{8AB601DC-F58B-154D-AA2B-1725ECE3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551" y="6696437"/>
            <a:ext cx="11999358" cy="290957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96849" y="25763870"/>
            <a:ext cx="12247165" cy="1002832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37679436" y="31976571"/>
            <a:ext cx="12102464" cy="381561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AutoShape 29"/>
          <p:cNvSpPr>
            <a:spLocks noChangeArrowheads="1"/>
          </p:cNvSpPr>
          <p:nvPr/>
        </p:nvSpPr>
        <p:spPr bwMode="auto">
          <a:xfrm>
            <a:off x="13073698" y="6598307"/>
            <a:ext cx="11999358" cy="137658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3267571" y="7091141"/>
            <a:ext cx="11288713" cy="23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Planificación y realización de la investigación</a:t>
            </a:r>
            <a:endParaRPr lang="en-US" altLang="en-US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787400" y="1199407"/>
            <a:ext cx="48826738" cy="510343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49" tIns="51425" rIns="102849" bIns="51425" anchor="ctr"/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1400175" y="1317625"/>
            <a:ext cx="46988413" cy="43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lang="en-US" altLang="en-US" sz="11800" b="1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sz="1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proyecto</a:t>
            </a:r>
            <a:r>
              <a:rPr lang="en-US" altLang="en-US" sz="11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1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investigación</a:t>
            </a:r>
            <a:endParaRPr lang="en-US" altLang="en-US" sz="1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6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Nombre</a:t>
            </a:r>
            <a:r>
              <a:rPr lang="en-US" alt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altLang="en-US" sz="6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escuela</a:t>
            </a:r>
            <a:r>
              <a:rPr lang="en-US" alt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US" sz="6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1761438" y="3194274"/>
            <a:ext cx="4716338" cy="259684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1" dirty="0">
                <a:latin typeface="Calibri" panose="020F0502020204030204" pitchFamily="34" charset="0"/>
                <a:cs typeface="Calibri" panose="020F0502020204030204" pitchFamily="34" charset="0"/>
              </a:rPr>
              <a:t>Logo de la </a:t>
            </a:r>
            <a:r>
              <a:rPr lang="en-US" altLang="en-US" sz="5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escuela</a:t>
            </a:r>
            <a:r>
              <a:rPr lang="en-US" altLang="en-US" sz="5400" b="1" i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US" sz="5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  <a:endParaRPr lang="en-US" altLang="en-US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2" name="Text Box 27"/>
          <p:cNvSpPr txBox="1">
            <a:spLocks noChangeArrowheads="1"/>
          </p:cNvSpPr>
          <p:nvPr/>
        </p:nvSpPr>
        <p:spPr bwMode="auto">
          <a:xfrm>
            <a:off x="37556711" y="32025800"/>
            <a:ext cx="12102464" cy="11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Referencias</a:t>
            </a: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alt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Bibliografía</a:t>
            </a:r>
            <a:endParaRPr lang="en-US" alt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12912561" y="9663591"/>
            <a:ext cx="12102464" cy="1059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Identifica el tipo o fuente de los datos que recopilaste o descargaste, por ejemplo, observaciones que hiciste, datos de GLOBE que encontraste.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Nuestro plan para la investigación era recopilar datos de 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¿Cómo se recopilaron los datos (es decir, cuándo, dónde, con qué frecuencia, etc.)?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Planeamos recopilar/analizar datos de 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Incluye un mapa que muestre dónde se recopilaron los datos.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La ubicación del estudio fue 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(Opcional) Describe los cambios que se hicieron en el plan de recopilación de datos y explica por qué se hicieron estos cambios.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(Opcional) Terminamos haciendo (este cambio en nuestro plan): ______, porque _______.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(Opcional) Tuvimos otros problemas al llevar a cabo nuestra investigación o al responder nuestra pregunta de investigación porque _______.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4" name="Text Box 38"/>
          <p:cNvSpPr txBox="1">
            <a:spLocks noChangeArrowheads="1"/>
          </p:cNvSpPr>
          <p:nvPr/>
        </p:nvSpPr>
        <p:spPr bwMode="auto">
          <a:xfrm>
            <a:off x="37863688" y="33182907"/>
            <a:ext cx="11918212" cy="222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marL="385763" indent="-385763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28663" indent="-384175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073150" indent="-384175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414463" indent="-385763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1762125" indent="-388938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2193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6765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1337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5909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Cita el sitio web de GLOBE. 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(Opcional) Enumera los materiales de GLOBE y/o los activos de la NASA que se utilizaron.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(Opcional) Cita cualquier otra fuente relevante. 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(Consulta owl.english.purdue.edu para obtener orientación y recursos)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683142" y="6598309"/>
            <a:ext cx="12102464" cy="898310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851" y="6524871"/>
            <a:ext cx="1117682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0" b="1" dirty="0" err="1">
                <a:latin typeface="Calibri"/>
                <a:cs typeface="Calibri"/>
              </a:rPr>
              <a:t>Resumen</a:t>
            </a:r>
            <a:endParaRPr 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19638" y="15973574"/>
            <a:ext cx="12102464" cy="94649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163" y="26438450"/>
            <a:ext cx="12708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Calibri" panose="020F0502020204030204" pitchFamily="34" charset="0"/>
                <a:cs typeface="Calibri" panose="020F0502020204030204" pitchFamily="34" charset="0"/>
              </a:rPr>
              <a:t>Pregunta de investigación e hipótesis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1890763" y="16255994"/>
            <a:ext cx="9588996" cy="21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para la </a:t>
            </a:r>
            <a:r>
              <a:rPr lang="en-US" alt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investigación</a:t>
            </a:r>
            <a:endParaRPr lang="en-US" alt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37679436" y="18801294"/>
            <a:ext cx="12102464" cy="1288545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37655765" y="19270191"/>
            <a:ext cx="11724777" cy="12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Conclusión</a:t>
            </a:r>
            <a:r>
              <a:rPr lang="en-US" alt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Próximos</a:t>
            </a:r>
            <a:r>
              <a:rPr lang="en-US" alt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pasos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8323" y="7846841"/>
            <a:ext cx="1201378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¿Cuál es la pregunta de investigación?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Nuestra pregunta de investigación es 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Explícame por qué elegiste esta pregunta de investigación: ¿Qué te preguntas?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Nos preguntamos esto porque __________.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Describe la investigación que planeaste y llevaste a cabo.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Recopilamos datos de __________.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Afirma tu conclusión y describe las pruebas que la respaldan o la refutan (datos).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Los datos mostraron________, por lo que concluimos que ____.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857" y="28699826"/>
            <a:ext cx="119323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Escribe la pregunta de investigación. 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Nuestra pregunta de investigación es 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Escribe tu afirmación, predicción o hipótesis.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Nuestra afirmación (predicción/hipótesis) es 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¿Cómo se relaciona la pregunta con un problema ambiental o de la comunidad global?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Este tema es importante porque se relaciona con _____ problema (ambiental o comunitario) que se puede entender a través de la investigación científica o la ingeniería.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6144" y="18737800"/>
            <a:ext cx="121215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Indica cómo decidiste hacer esta investigación. 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Decidimos hacer esta investigación porque nos preguntábamos ________.</a:t>
            </a: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¿Qué conocimientos previos tenías sobre este tema de investigación?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Ya sabíamos ______ sobre este tema antes del estudio por _____ (p. ej., experiencia personal, investigación de antecedentes, declaraciones de expertos en su campo y miembros de la comunidad).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591" y="3327000"/>
            <a:ext cx="8991169" cy="2387620"/>
          </a:xfrm>
          <a:prstGeom prst="rect">
            <a:avLst/>
          </a:prstGeom>
          <a:ln>
            <a:solidFill>
              <a:srgbClr val="0046D2"/>
            </a:solidFill>
          </a:ln>
        </p:spPr>
      </p:pic>
      <p:sp>
        <p:nvSpPr>
          <p:cNvPr id="44" name="Text Box 36">
            <a:extLst>
              <a:ext uri="{FF2B5EF4-FFF2-40B4-BE49-F238E27FC236}">
                <a16:creationId xmlns:a16="http://schemas.microsoft.com/office/drawing/2014/main" id="{71FFDBE5-9AA1-BC47-9C9A-2FC3D3E2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9716" y="9622510"/>
            <a:ext cx="11719524" cy="228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Muestra tus datos de dos maneras utilizando gráficos, figuras y/o tablas.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Añade un título para cada visual que describa el gráfico, figura y/o tabla.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4CEB5568-AD96-FA45-AF72-48301AAC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8229" y="8297820"/>
            <a:ext cx="11288713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Visualización</a:t>
            </a:r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endParaRPr lang="en-US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5" name="Text Box 39"/>
          <p:cNvSpPr txBox="1">
            <a:spLocks noChangeArrowheads="1"/>
          </p:cNvSpPr>
          <p:nvPr/>
        </p:nvSpPr>
        <p:spPr bwMode="auto">
          <a:xfrm>
            <a:off x="37556711" y="9440897"/>
            <a:ext cx="11536141" cy="86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Indica si la pregunta de investigación se puede responder en función de los datos y por qué.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Los datos (lo hacen o no) ayudan a responder la pregunta de investigación porque 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Indica si tus datos respaldan o refutan tu afirmación (hipótesis/predicción) y cómo.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Los datos (pueden o no) ser utilizados como evidencia para respaldar nuestra afirmación porque_______.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Describe las incertidumbres y limitaciones de la investigación, incluidas las posibles fuentes de error.</a:t>
            </a:r>
          </a:p>
          <a:p>
            <a:pPr marL="1428750" lvl="2" indent="-571500" algn="l">
              <a:buFont typeface="Arial" panose="020B0604020202020204" pitchFamily="34" charset="0"/>
              <a:buChar char="•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Las incertidumbres y limitaciones, incluidas las posibles fuentes de error, en nuestra investigación fueron 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Indica si puede o no haber una relación de causa y efecto.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3500" dirty="0">
                <a:latin typeface="Calibri" panose="020F0502020204030204" pitchFamily="34" charset="0"/>
                <a:cs typeface="Calibri" panose="020F0502020204030204" pitchFamily="34" charset="0"/>
              </a:rPr>
              <a:t>Puede haber (podría o no) una relación de causa y efecto porque los resultados muestran _______.</a:t>
            </a:r>
          </a:p>
        </p:txBody>
      </p:sp>
      <p:sp>
        <p:nvSpPr>
          <p:cNvPr id="2068" name="Text Box 43"/>
          <p:cNvSpPr txBox="1">
            <a:spLocks noChangeArrowheads="1"/>
          </p:cNvSpPr>
          <p:nvPr/>
        </p:nvSpPr>
        <p:spPr bwMode="auto">
          <a:xfrm>
            <a:off x="37578310" y="6983575"/>
            <a:ext cx="11288713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Interpretación</a:t>
            </a:r>
            <a:r>
              <a:rPr lang="en-US" alt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endParaRPr lang="en-US" alt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31159" y="6989335"/>
            <a:ext cx="11176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Análisis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endParaRPr 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97862" y="14000838"/>
            <a:ext cx="11603231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028700" lvl="1" indent="-5715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Describe las tendencias, patrones u otras relaciones que observe en los datos.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Como se muestra en nuestros gráficos/tablas/gráficos de datos, _____ nuestros resultados muestran _______ (patrones o falta de patrones).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D586CF-A73D-BF54-F873-D1DA5ED38C0A}"/>
              </a:ext>
            </a:extLst>
          </p:cNvPr>
          <p:cNvGrpSpPr/>
          <p:nvPr/>
        </p:nvGrpSpPr>
        <p:grpSpPr>
          <a:xfrm>
            <a:off x="13070628" y="20804462"/>
            <a:ext cx="11823753" cy="7172793"/>
            <a:chOff x="13296861" y="19386039"/>
            <a:chExt cx="11823753" cy="7172793"/>
          </a:xfrm>
        </p:grpSpPr>
        <p:sp>
          <p:nvSpPr>
            <p:cNvPr id="46" name="AutoShape 29">
              <a:extLst>
                <a:ext uri="{FF2B5EF4-FFF2-40B4-BE49-F238E27FC236}">
                  <a16:creationId xmlns:a16="http://schemas.microsoft.com/office/drawing/2014/main" id="{8BEE07BF-10E2-DE42-81E6-8193F33F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6861" y="19386039"/>
              <a:ext cx="11778957" cy="7172793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 descr="Untitl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7"/>
            <a:stretch/>
          </p:blipFill>
          <p:spPr>
            <a:xfrm>
              <a:off x="20076685" y="19850429"/>
              <a:ext cx="4381164" cy="55016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3" name="Picture 29" descr="Nikon ESA 3 4-24-10 2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6979" y="19831970"/>
              <a:ext cx="5661737" cy="4245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3376861" y="25430817"/>
              <a:ext cx="1174375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  <a:defRPr/>
              </a:pPr>
              <a:r>
                <a:rPr lang="es-E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Fotos de campo (requiere formularios de autorización)</a:t>
              </a:r>
              <a:endParaRPr lang="en-US" sz="28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 Box 10">
            <a:extLst>
              <a:ext uri="{FF2B5EF4-FFF2-40B4-BE49-F238E27FC236}">
                <a16:creationId xmlns:a16="http://schemas.microsoft.com/office/drawing/2014/main" id="{34660179-1189-C589-2350-02290B15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527" y="12773026"/>
            <a:ext cx="11288713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Relaciones y patrones de datos</a:t>
            </a:r>
            <a:endParaRPr lang="en-US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D22316B0-3655-00D8-5A36-73E7C97E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765" y="8548597"/>
            <a:ext cx="11743753" cy="6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Relacionando los datos con la pregunta de investigación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F94ABC8F-28BB-3218-DA16-B0B8723B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26119"/>
              </p:ext>
            </p:extLst>
          </p:nvPr>
        </p:nvGraphicFramePr>
        <p:xfrm>
          <a:off x="25658894" y="26579996"/>
          <a:ext cx="11372081" cy="863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Text Box 36">
            <a:extLst>
              <a:ext uri="{FF2B5EF4-FFF2-40B4-BE49-F238E27FC236}">
                <a16:creationId xmlns:a16="http://schemas.microsoft.com/office/drawing/2014/main" id="{8D72BAD4-0BA7-C485-8833-C0804C45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8484" y="26922896"/>
            <a:ext cx="12002425" cy="10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3200" b="1" dirty="0" err="1">
                <a:latin typeface="Calibri"/>
                <a:cs typeface="Calibri"/>
              </a:rPr>
              <a:t>Figura</a:t>
            </a:r>
            <a:r>
              <a:rPr lang="en-US" sz="3200" b="1" dirty="0">
                <a:latin typeface="Calibri"/>
                <a:cs typeface="Calibri"/>
              </a:rPr>
              <a:t> 3</a:t>
            </a:r>
            <a:r>
              <a:rPr lang="en-US" sz="3200" dirty="0">
                <a:latin typeface="Calibri"/>
                <a:cs typeface="Calibri"/>
              </a:rPr>
              <a:t>: </a:t>
            </a:r>
            <a:r>
              <a:rPr lang="es-ES" sz="3200" dirty="0">
                <a:latin typeface="Calibri"/>
                <a:cs typeface="Calibri"/>
              </a:rPr>
              <a:t>Temperatura del agua del río </a:t>
            </a:r>
            <a:r>
              <a:rPr lang="es-ES" sz="3200" dirty="0" err="1">
                <a:latin typeface="Calibri"/>
                <a:cs typeface="Calibri"/>
              </a:rPr>
              <a:t>Tagish</a:t>
            </a:r>
            <a:r>
              <a:rPr lang="es-ES" sz="3200" dirty="0">
                <a:latin typeface="Calibri"/>
                <a:cs typeface="Calibri"/>
              </a:rPr>
              <a:t>, Yukón, Canadá </a:t>
            </a:r>
          </a:p>
          <a:p>
            <a:pPr marL="457200" lvl="1" indent="0"/>
            <a:r>
              <a:rPr lang="es-ES" sz="3200" dirty="0">
                <a:latin typeface="Calibri"/>
                <a:cs typeface="Calibri"/>
              </a:rPr>
              <a:t>(mayo de 2012 a agosto de 2012). </a:t>
            </a:r>
          </a:p>
        </p:txBody>
      </p:sp>
      <p:sp>
        <p:nvSpPr>
          <p:cNvPr id="49" name="Text Box 36">
            <a:extLst>
              <a:ext uri="{FF2B5EF4-FFF2-40B4-BE49-F238E27FC236}">
                <a16:creationId xmlns:a16="http://schemas.microsoft.com/office/drawing/2014/main" id="{423F9348-16CA-D25C-3678-CCBE81FE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8565" y="28517444"/>
            <a:ext cx="11505515" cy="1054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3200" b="1" dirty="0" err="1">
                <a:latin typeface="Calibri"/>
                <a:cs typeface="Calibri"/>
              </a:rPr>
              <a:t>Figura</a:t>
            </a:r>
            <a:r>
              <a:rPr lang="en-US" sz="3200" b="1" dirty="0">
                <a:latin typeface="Calibri"/>
                <a:cs typeface="Calibri"/>
              </a:rPr>
              <a:t> 1</a:t>
            </a:r>
            <a:r>
              <a:rPr lang="en-US" sz="3200" dirty="0">
                <a:latin typeface="Calibri"/>
                <a:cs typeface="Calibri"/>
              </a:rPr>
              <a:t>: </a:t>
            </a:r>
            <a:r>
              <a:rPr lang="es-ES" sz="3200" dirty="0">
                <a:latin typeface="Calibri"/>
                <a:cs typeface="Calibri"/>
              </a:rPr>
              <a:t>Mapa de la ubicación del sitio de estudio en el río </a:t>
            </a:r>
            <a:r>
              <a:rPr lang="es-ES" sz="3200" dirty="0" err="1">
                <a:latin typeface="Calibri"/>
                <a:cs typeface="Calibri"/>
              </a:rPr>
              <a:t>Tagish</a:t>
            </a:r>
            <a:r>
              <a:rPr lang="es-ES" sz="3200" dirty="0">
                <a:latin typeface="Calibri"/>
                <a:cs typeface="Calibri"/>
              </a:rPr>
              <a:t>, Yukón, Canadá (mayo de 2012 a agosto de 2012).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E7A75-13F6-36C3-25B1-C574F98A9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9019" y="17980819"/>
            <a:ext cx="63500" cy="3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6FB4D-FA16-2F55-76A1-D8421EE4F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7080" y="29571803"/>
            <a:ext cx="11557000" cy="6045200"/>
          </a:xfrm>
          <a:prstGeom prst="rect">
            <a:avLst/>
          </a:prstGeom>
        </p:spPr>
      </p:pic>
      <p:sp>
        <p:nvSpPr>
          <p:cNvPr id="50" name="Text Box 36">
            <a:extLst>
              <a:ext uri="{FF2B5EF4-FFF2-40B4-BE49-F238E27FC236}">
                <a16:creationId xmlns:a16="http://schemas.microsoft.com/office/drawing/2014/main" id="{4D9B3703-1538-FD35-D769-1A090CED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813" y="18274357"/>
            <a:ext cx="12026096" cy="10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3200" b="1" dirty="0" err="1">
                <a:latin typeface="Calibri"/>
                <a:cs typeface="Calibri"/>
              </a:rPr>
              <a:t>Figura</a:t>
            </a:r>
            <a:r>
              <a:rPr lang="en-US" sz="3200" b="1" dirty="0">
                <a:latin typeface="Calibri"/>
                <a:cs typeface="Calibri"/>
              </a:rPr>
              <a:t> 2</a:t>
            </a:r>
            <a:r>
              <a:rPr lang="en-US" sz="3200" dirty="0">
                <a:latin typeface="Calibri"/>
                <a:cs typeface="Calibri"/>
              </a:rPr>
              <a:t>: </a:t>
            </a:r>
            <a:r>
              <a:rPr lang="es-ES" sz="3200" dirty="0">
                <a:latin typeface="Calibri"/>
                <a:cs typeface="Calibri"/>
              </a:rPr>
              <a:t>Nubosidad diaria en </a:t>
            </a:r>
            <a:r>
              <a:rPr lang="es-ES" sz="3200" dirty="0" err="1">
                <a:latin typeface="Calibri"/>
                <a:cs typeface="Calibri"/>
              </a:rPr>
              <a:t>Tagish</a:t>
            </a:r>
            <a:r>
              <a:rPr lang="es-ES" sz="3200" dirty="0">
                <a:latin typeface="Calibri"/>
                <a:cs typeface="Calibri"/>
              </a:rPr>
              <a:t>, Yukón, Canadá</a:t>
            </a:r>
          </a:p>
          <a:p>
            <a:pPr marL="457200" lvl="1" indent="0"/>
            <a:r>
              <a:rPr lang="es-ES" sz="3200" dirty="0">
                <a:latin typeface="Calibri"/>
                <a:cs typeface="Calibri"/>
              </a:rPr>
              <a:t>(mayo de 2012 a agosto de 2012). 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835382" y="21074049"/>
            <a:ext cx="1179924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Cómo ha cambiado tu forma de pensar sobre la pregunta de investigación.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Solíamos pensar ____ y ahora pensamos _____ sobre la pregunta de investigación.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Otra forma de interpretar nuestros datos podría ser_______.</a:t>
            </a: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Maneras en las que podríamos mejorar la planificación y/o ejecución de la investigación.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Podríamos mejorar nuestra investigación mediante_______.</a:t>
            </a: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Recomendaciones para investigaciones futuras.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La investigación futura podría incluir_______.</a:t>
            </a: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Información adicional de antecedentes que podría respaldar nuestra conclusión.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(Opcional) Otras fuentes podrían incluir: _______, lo cual nos ayudaría a _______.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Algo que nos gustó de este proyecto es______.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3E50E319-AD97-AEC2-6067-4750C703C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60877"/>
              </p:ext>
            </p:extLst>
          </p:nvPr>
        </p:nvGraphicFramePr>
        <p:xfrm>
          <a:off x="25779437" y="19270191"/>
          <a:ext cx="10785843" cy="530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17600</TotalTime>
  <Words>864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140x100 cm horizontal poster</dc:title>
  <dc:creator>Ethan Shulda;www.postersession.com</dc:creator>
  <cp:keywords>www.postersession.com</cp:keywords>
  <dc:description>©MegaPrint Inc. 2009-2015</dc:description>
  <cp:lastModifiedBy>Giarratano, Rosalba N {she, her} (LARC-E304)[RSES]</cp:lastModifiedBy>
  <cp:revision>181</cp:revision>
  <cp:lastPrinted>2022-03-02T21:34:40Z</cp:lastPrinted>
  <dcterms:created xsi:type="dcterms:W3CDTF">2008-12-04T00:20:37Z</dcterms:created>
  <dcterms:modified xsi:type="dcterms:W3CDTF">2024-09-17T18:38:31Z</dcterms:modified>
</cp:coreProperties>
</file>