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Lst>
  <p:sldSz cy="5143500" cx="9144000"/>
  <p:notesSz cx="6858000" cy="9144000"/>
  <p:embeddedFontLst>
    <p:embeddedFont>
      <p:font typeface="Roboto"/>
      <p:regular r:id="rId11"/>
      <p:bold r:id="rId12"/>
      <p:italic r:id="rId13"/>
      <p:boldItalic r:id="rId14"/>
    </p:embeddedFont>
    <p:embeddedFont>
      <p:font typeface="Merriweather"/>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font" Target="fonts/Roboto-regular.fntdata"/><Relationship Id="rId10" Type="http://schemas.openxmlformats.org/officeDocument/2006/relationships/slide" Target="slides/slide6.xml"/><Relationship Id="rId13" Type="http://schemas.openxmlformats.org/officeDocument/2006/relationships/font" Target="fonts/Roboto-italic.fntdata"/><Relationship Id="rId12" Type="http://schemas.openxmlformats.org/officeDocument/2006/relationships/font" Target="fonts/Roboto-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Merriweather-regular.fntdata"/><Relationship Id="rId14" Type="http://schemas.openxmlformats.org/officeDocument/2006/relationships/font" Target="fonts/Roboto-boldItalic.fntdata"/><Relationship Id="rId17" Type="http://schemas.openxmlformats.org/officeDocument/2006/relationships/font" Target="fonts/Merriweather-italic.fntdata"/><Relationship Id="rId16" Type="http://schemas.openxmlformats.org/officeDocument/2006/relationships/font" Target="fonts/Merriweather-bold.fntdata"/><Relationship Id="rId5" Type="http://schemas.openxmlformats.org/officeDocument/2006/relationships/slide" Target="slides/slide1.xml"/><Relationship Id="rId6" Type="http://schemas.openxmlformats.org/officeDocument/2006/relationships/slide" Target="slides/slide2.xml"/><Relationship Id="rId18" Type="http://schemas.openxmlformats.org/officeDocument/2006/relationships/font" Target="fonts/Merriweather-bold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Google Shape;6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g4e8815dbc6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4e8815dbc6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4ddebf153b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4ddebf153b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4ddebf153b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4ddebf153b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4ddebf153b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4ddebf153b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4e8815dbc6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4e8815dbc6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311725" y="500925"/>
            <a:ext cx="3127500" cy="18291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p:spPr>
        <p:txBody>
          <a:bodyPr anchorCtr="0" anchor="ctr"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311300" y="500925"/>
            <a:ext cx="3704400" cy="2049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ph idx="1" type="body"/>
          </p:nvPr>
        </p:nvSpPr>
        <p:spPr>
          <a:xfrm>
            <a:off x="311700" y="4521400"/>
            <a:ext cx="7979400" cy="460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5.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aradigm">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9.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jp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jpg"/><Relationship Id="rId4" Type="http://schemas.openxmlformats.org/officeDocument/2006/relationships/image" Target="../media/image6.jpg"/><Relationship Id="rId5" Type="http://schemas.openxmlformats.org/officeDocument/2006/relationships/hyperlink" Target="http://www.youtube.com/watch?v=5sg9sCOXFIk" TargetMode="External"/><Relationship Id="rId6"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63" name="Shape 63"/>
        <p:cNvGrpSpPr/>
        <p:nvPr/>
      </p:nvGrpSpPr>
      <p:grpSpPr>
        <a:xfrm>
          <a:off x="0" y="0"/>
          <a:ext cx="0" cy="0"/>
          <a:chOff x="0" y="0"/>
          <a:chExt cx="0" cy="0"/>
        </a:xfrm>
      </p:grpSpPr>
      <p:sp>
        <p:nvSpPr>
          <p:cNvPr id="64" name="Google Shape;64;p13"/>
          <p:cNvSpPr txBox="1"/>
          <p:nvPr>
            <p:ph type="ctrTitle"/>
          </p:nvPr>
        </p:nvSpPr>
        <p:spPr>
          <a:xfrm>
            <a:off x="311700" y="539725"/>
            <a:ext cx="8520600" cy="1455300"/>
          </a:xfrm>
          <a:prstGeom prst="rect">
            <a:avLst/>
          </a:prstGeom>
        </p:spPr>
        <p:txBody>
          <a:bodyPr anchorCtr="0" anchor="t" bIns="91425" lIns="91425" spcFirstLastPara="1" rIns="91425" wrap="square" tIns="91425">
            <a:noAutofit/>
          </a:bodyPr>
          <a:lstStyle/>
          <a:p>
            <a:pPr indent="0" lvl="0" marL="914400" rtl="0" algn="l">
              <a:spcBef>
                <a:spcPts val="0"/>
              </a:spcBef>
              <a:spcAft>
                <a:spcPts val="0"/>
              </a:spcAft>
              <a:buNone/>
            </a:pPr>
            <a:r>
              <a:rPr lang="en"/>
              <a:t>              </a:t>
            </a:r>
            <a:r>
              <a:rPr lang="en" sz="5100"/>
              <a:t>Atmosphere    </a:t>
            </a:r>
            <a:endParaRPr sz="5100"/>
          </a:p>
          <a:p>
            <a:pPr indent="0" lvl="0" marL="914400" rtl="0" algn="l">
              <a:spcBef>
                <a:spcPts val="0"/>
              </a:spcBef>
              <a:spcAft>
                <a:spcPts val="0"/>
              </a:spcAft>
              <a:buNone/>
            </a:pPr>
            <a:r>
              <a:rPr lang="en" sz="5100"/>
              <a:t>        </a:t>
            </a:r>
            <a:r>
              <a:rPr lang="en" sz="2700"/>
              <a:t>By- Isiah, Chris, Alex, Jadrian</a:t>
            </a:r>
            <a:r>
              <a:rPr lang="en" sz="4800"/>
              <a:t>                  </a:t>
            </a:r>
            <a:endParaRPr/>
          </a:p>
        </p:txBody>
      </p:sp>
      <p:sp>
        <p:nvSpPr>
          <p:cNvPr id="65" name="Google Shape;65;p13"/>
          <p:cNvSpPr/>
          <p:nvPr/>
        </p:nvSpPr>
        <p:spPr>
          <a:xfrm>
            <a:off x="3486100" y="2137125"/>
            <a:ext cx="465300" cy="948300"/>
          </a:xfrm>
          <a:prstGeom prst="up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3"/>
          <p:cNvSpPr/>
          <p:nvPr/>
        </p:nvSpPr>
        <p:spPr>
          <a:xfrm>
            <a:off x="4525400" y="2121075"/>
            <a:ext cx="465300" cy="896700"/>
          </a:xfrm>
          <a:prstGeom prst="up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3"/>
          <p:cNvSpPr/>
          <p:nvPr/>
        </p:nvSpPr>
        <p:spPr>
          <a:xfrm>
            <a:off x="5458125" y="2137125"/>
            <a:ext cx="465300" cy="896700"/>
          </a:xfrm>
          <a:prstGeom prst="up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3"/>
          <p:cNvSpPr/>
          <p:nvPr/>
        </p:nvSpPr>
        <p:spPr>
          <a:xfrm rot="-5528056">
            <a:off x="6322269" y="2348783"/>
            <a:ext cx="821670" cy="413083"/>
          </a:xfrm>
          <a:prstGeom prst="striped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72" name="Shape 72"/>
        <p:cNvGrpSpPr/>
        <p:nvPr/>
      </p:nvGrpSpPr>
      <p:grpSpPr>
        <a:xfrm>
          <a:off x="0" y="0"/>
          <a:ext cx="0" cy="0"/>
          <a:chOff x="0" y="0"/>
          <a:chExt cx="0" cy="0"/>
        </a:xfrm>
      </p:grpSpPr>
      <p:sp>
        <p:nvSpPr>
          <p:cNvPr id="73" name="Google Shape;73;p14"/>
          <p:cNvSpPr txBox="1"/>
          <p:nvPr>
            <p:ph type="title"/>
          </p:nvPr>
        </p:nvSpPr>
        <p:spPr>
          <a:xfrm>
            <a:off x="13" y="0"/>
            <a:ext cx="3672300" cy="209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the atmosphere?</a:t>
            </a:r>
            <a:endParaRPr/>
          </a:p>
        </p:txBody>
      </p:sp>
      <p:sp>
        <p:nvSpPr>
          <p:cNvPr id="74" name="Google Shape;74;p14"/>
          <p:cNvSpPr txBox="1"/>
          <p:nvPr/>
        </p:nvSpPr>
        <p:spPr>
          <a:xfrm>
            <a:off x="3825950" y="0"/>
            <a:ext cx="5318100" cy="200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F3F3F3"/>
                </a:solidFill>
                <a:latin typeface="Roboto"/>
                <a:ea typeface="Roboto"/>
                <a:cs typeface="Roboto"/>
                <a:sym typeface="Roboto"/>
              </a:rPr>
              <a:t>The Atmosphere is a gas that helps us survive by breathing in its oxygen and it can blow stuff around with its winds. It </a:t>
            </a:r>
            <a:r>
              <a:rPr lang="en" sz="2400">
                <a:solidFill>
                  <a:srgbClr val="F3F3F3"/>
                </a:solidFill>
                <a:latin typeface="Roboto"/>
                <a:ea typeface="Roboto"/>
                <a:cs typeface="Roboto"/>
                <a:sym typeface="Roboto"/>
              </a:rPr>
              <a:t>surrounds</a:t>
            </a:r>
            <a:r>
              <a:rPr lang="en" sz="2400">
                <a:solidFill>
                  <a:srgbClr val="F3F3F3"/>
                </a:solidFill>
                <a:latin typeface="Roboto"/>
                <a:ea typeface="Roboto"/>
                <a:cs typeface="Roboto"/>
                <a:sym typeface="Roboto"/>
              </a:rPr>
              <a:t> Earth with its gases.                            </a:t>
            </a:r>
            <a:endParaRPr>
              <a:latin typeface="Roboto"/>
              <a:ea typeface="Roboto"/>
              <a:cs typeface="Roboto"/>
              <a:sym typeface="Roboto"/>
            </a:endParaRPr>
          </a:p>
        </p:txBody>
      </p:sp>
      <p:pic>
        <p:nvPicPr>
          <p:cNvPr id="75" name="Google Shape;75;p14"/>
          <p:cNvPicPr preferRelativeResize="0"/>
          <p:nvPr/>
        </p:nvPicPr>
        <p:blipFill>
          <a:blip r:embed="rId4">
            <a:alphaModFix/>
          </a:blip>
          <a:stretch>
            <a:fillRect/>
          </a:stretch>
        </p:blipFill>
        <p:spPr>
          <a:xfrm>
            <a:off x="50750" y="1115950"/>
            <a:ext cx="3672301" cy="40275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Google Shape;80;p15"/>
          <p:cNvSpPr txBox="1"/>
          <p:nvPr>
            <p:ph type="title"/>
          </p:nvPr>
        </p:nvSpPr>
        <p:spPr>
          <a:xfrm>
            <a:off x="0" y="0"/>
            <a:ext cx="3706500" cy="182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does the Atmosphere interact with the Biosphere?</a:t>
            </a:r>
            <a:endParaRPr/>
          </a:p>
        </p:txBody>
      </p:sp>
      <p:sp>
        <p:nvSpPr>
          <p:cNvPr id="81" name="Google Shape;81;p15"/>
          <p:cNvSpPr txBox="1"/>
          <p:nvPr>
            <p:ph idx="1" type="body"/>
          </p:nvPr>
        </p:nvSpPr>
        <p:spPr>
          <a:xfrm>
            <a:off x="4319450" y="321175"/>
            <a:ext cx="4824600" cy="2678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FFFFFF"/>
                </a:solidFill>
              </a:rPr>
              <a:t>The </a:t>
            </a:r>
            <a:r>
              <a:rPr b="1" lang="en" sz="1800">
                <a:solidFill>
                  <a:srgbClr val="FFFFFF"/>
                </a:solidFill>
              </a:rPr>
              <a:t>Biosphere interacts with the Atmosphere because it allows living things to survive by </a:t>
            </a:r>
            <a:r>
              <a:rPr b="1" lang="en" sz="1800">
                <a:solidFill>
                  <a:srgbClr val="FFFFFF"/>
                </a:solidFill>
              </a:rPr>
              <a:t>providing</a:t>
            </a:r>
            <a:r>
              <a:rPr b="1" lang="en" sz="1800">
                <a:solidFill>
                  <a:srgbClr val="FFFFFF"/>
                </a:solidFill>
              </a:rPr>
              <a:t> them with </a:t>
            </a:r>
            <a:r>
              <a:rPr b="1" lang="en" sz="1800">
                <a:solidFill>
                  <a:srgbClr val="FFFFFF"/>
                </a:solidFill>
              </a:rPr>
              <a:t>oxygen. Living plants can take the carbon dioxide out of the Atmosphere and put in more oxygen.</a:t>
            </a:r>
            <a:endParaRPr b="1" sz="1800">
              <a:solidFill>
                <a:srgbClr val="FFFFFF"/>
              </a:solidFill>
            </a:endParaRPr>
          </a:p>
          <a:p>
            <a:pPr indent="0" lvl="0" marL="0" rtl="0" algn="l">
              <a:spcBef>
                <a:spcPts val="1600"/>
              </a:spcBef>
              <a:spcAft>
                <a:spcPts val="0"/>
              </a:spcAft>
              <a:buNone/>
            </a:pPr>
            <a:r>
              <a:t/>
            </a:r>
            <a:endParaRPr sz="1400"/>
          </a:p>
          <a:p>
            <a:pPr indent="0" lvl="0" marL="0" rtl="0" algn="l">
              <a:spcBef>
                <a:spcPts val="1600"/>
              </a:spcBef>
              <a:spcAft>
                <a:spcPts val="0"/>
              </a:spcAft>
              <a:buNone/>
            </a:pPr>
            <a:r>
              <a:t/>
            </a:r>
            <a:endParaRPr sz="1400"/>
          </a:p>
          <a:p>
            <a:pPr indent="0" lvl="0" marL="0" rtl="0" algn="l">
              <a:spcBef>
                <a:spcPts val="1600"/>
              </a:spcBef>
              <a:spcAft>
                <a:spcPts val="0"/>
              </a:spcAft>
              <a:buNone/>
            </a:pPr>
            <a:r>
              <a:t/>
            </a:r>
            <a:endParaRPr sz="1400"/>
          </a:p>
          <a:p>
            <a:pPr indent="0" lvl="0" marL="0" rtl="0" algn="l">
              <a:spcBef>
                <a:spcPts val="1600"/>
              </a:spcBef>
              <a:spcAft>
                <a:spcPts val="0"/>
              </a:spcAft>
              <a:buNone/>
            </a:pPr>
            <a:r>
              <a:t/>
            </a:r>
            <a:endParaRPr sz="1400"/>
          </a:p>
          <a:p>
            <a:pPr indent="0" lvl="0" marL="0" rtl="0" algn="l">
              <a:spcBef>
                <a:spcPts val="1600"/>
              </a:spcBef>
              <a:spcAft>
                <a:spcPts val="0"/>
              </a:spcAft>
              <a:buNone/>
            </a:pPr>
            <a:r>
              <a:t/>
            </a:r>
            <a:endParaRPr sz="1400"/>
          </a:p>
          <a:p>
            <a:pPr indent="0" lvl="0" marL="0" rtl="0" algn="l">
              <a:spcBef>
                <a:spcPts val="1600"/>
              </a:spcBef>
              <a:spcAft>
                <a:spcPts val="1600"/>
              </a:spcAft>
              <a:buNone/>
            </a:pPr>
            <a:r>
              <a:t/>
            </a:r>
            <a:endParaRPr sz="1400"/>
          </a:p>
        </p:txBody>
      </p:sp>
      <p:pic>
        <p:nvPicPr>
          <p:cNvPr id="82" name="Google Shape;82;p15"/>
          <p:cNvPicPr preferRelativeResize="0"/>
          <p:nvPr/>
        </p:nvPicPr>
        <p:blipFill>
          <a:blip r:embed="rId3">
            <a:alphaModFix/>
          </a:blip>
          <a:stretch>
            <a:fillRect/>
          </a:stretch>
        </p:blipFill>
        <p:spPr>
          <a:xfrm>
            <a:off x="1700" y="1826400"/>
            <a:ext cx="4254828" cy="3317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86" name="Shape 86"/>
        <p:cNvGrpSpPr/>
        <p:nvPr/>
      </p:nvGrpSpPr>
      <p:grpSpPr>
        <a:xfrm>
          <a:off x="0" y="0"/>
          <a:ext cx="0" cy="0"/>
          <a:chOff x="0" y="0"/>
          <a:chExt cx="0" cy="0"/>
        </a:xfrm>
      </p:grpSpPr>
      <p:sp>
        <p:nvSpPr>
          <p:cNvPr id="87" name="Google Shape;87;p16"/>
          <p:cNvSpPr txBox="1"/>
          <p:nvPr>
            <p:ph type="title"/>
          </p:nvPr>
        </p:nvSpPr>
        <p:spPr>
          <a:xfrm>
            <a:off x="0" y="0"/>
            <a:ext cx="4269600" cy="143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does the Atmosphere affect the Hydrosphere </a:t>
            </a:r>
            <a:endParaRPr/>
          </a:p>
        </p:txBody>
      </p:sp>
      <p:sp>
        <p:nvSpPr>
          <p:cNvPr id="88" name="Google Shape;88;p16"/>
          <p:cNvSpPr txBox="1"/>
          <p:nvPr>
            <p:ph idx="1" type="body"/>
          </p:nvPr>
        </p:nvSpPr>
        <p:spPr>
          <a:xfrm>
            <a:off x="4361100" y="0"/>
            <a:ext cx="4782900" cy="1750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400">
                <a:solidFill>
                  <a:srgbClr val="FFFFFF"/>
                </a:solidFill>
              </a:rPr>
              <a:t>The Hydrosphere interacts with the Atmosphere by it influences the climate,and it can trigger logical geological processes.</a:t>
            </a:r>
            <a:endParaRPr sz="2400">
              <a:solidFill>
                <a:srgbClr val="FFFFFF"/>
              </a:solidFill>
            </a:endParaRPr>
          </a:p>
        </p:txBody>
      </p:sp>
      <p:pic>
        <p:nvPicPr>
          <p:cNvPr id="89" name="Google Shape;89;p16"/>
          <p:cNvPicPr preferRelativeResize="0"/>
          <p:nvPr/>
        </p:nvPicPr>
        <p:blipFill>
          <a:blip r:embed="rId4">
            <a:alphaModFix/>
          </a:blip>
          <a:stretch>
            <a:fillRect/>
          </a:stretch>
        </p:blipFill>
        <p:spPr>
          <a:xfrm>
            <a:off x="0" y="1682839"/>
            <a:ext cx="4269600" cy="346066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93" name="Shape 93"/>
        <p:cNvGrpSpPr/>
        <p:nvPr/>
      </p:nvGrpSpPr>
      <p:grpSpPr>
        <a:xfrm>
          <a:off x="0" y="0"/>
          <a:ext cx="0" cy="0"/>
          <a:chOff x="0" y="0"/>
          <a:chExt cx="0" cy="0"/>
        </a:xfrm>
      </p:grpSpPr>
      <p:sp>
        <p:nvSpPr>
          <p:cNvPr id="94" name="Google Shape;94;p17"/>
          <p:cNvSpPr txBox="1"/>
          <p:nvPr>
            <p:ph type="title"/>
          </p:nvPr>
        </p:nvSpPr>
        <p:spPr>
          <a:xfrm>
            <a:off x="311725" y="215950"/>
            <a:ext cx="3706500" cy="16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How  the Atmosphere affects the Geosphere</a:t>
            </a:r>
            <a:endParaRPr/>
          </a:p>
        </p:txBody>
      </p:sp>
      <p:sp>
        <p:nvSpPr>
          <p:cNvPr id="95" name="Google Shape;95;p17"/>
          <p:cNvSpPr txBox="1"/>
          <p:nvPr>
            <p:ph idx="1" type="body"/>
          </p:nvPr>
        </p:nvSpPr>
        <p:spPr>
          <a:xfrm>
            <a:off x="4332850" y="58650"/>
            <a:ext cx="4811100" cy="171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1"/>
                </a:solidFill>
              </a:rPr>
              <a:t>The Atmosphere above the desert can push the sand around and cause erosion through wind and rain. It can receive poisonous gases and ash clouds from exploding volcanoes or forest fires caused by lightning.</a:t>
            </a:r>
            <a:endParaRPr b="1" sz="1800">
              <a:solidFill>
                <a:schemeClr val="dk1"/>
              </a:solidFill>
            </a:endParaRPr>
          </a:p>
          <a:p>
            <a:pPr indent="0" lvl="0" marL="0" rtl="0" algn="l">
              <a:spcBef>
                <a:spcPts val="1600"/>
              </a:spcBef>
              <a:spcAft>
                <a:spcPts val="1600"/>
              </a:spcAft>
              <a:buNone/>
            </a:pPr>
            <a:r>
              <a:t/>
            </a:r>
            <a:endParaRPr sz="1800">
              <a:solidFill>
                <a:srgbClr val="FFFFFF"/>
              </a:solidFill>
            </a:endParaRPr>
          </a:p>
        </p:txBody>
      </p:sp>
      <p:pic>
        <p:nvPicPr>
          <p:cNvPr id="96" name="Google Shape;96;p17"/>
          <p:cNvPicPr preferRelativeResize="0"/>
          <p:nvPr/>
        </p:nvPicPr>
        <p:blipFill>
          <a:blip r:embed="rId4">
            <a:alphaModFix/>
          </a:blip>
          <a:stretch>
            <a:fillRect/>
          </a:stretch>
        </p:blipFill>
        <p:spPr>
          <a:xfrm>
            <a:off x="0" y="1886850"/>
            <a:ext cx="4332850" cy="32566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00" name="Shape 100"/>
        <p:cNvGrpSpPr/>
        <p:nvPr/>
      </p:nvGrpSpPr>
      <p:grpSpPr>
        <a:xfrm>
          <a:off x="0" y="0"/>
          <a:ext cx="0" cy="0"/>
          <a:chOff x="0" y="0"/>
          <a:chExt cx="0" cy="0"/>
        </a:xfrm>
      </p:grpSpPr>
      <p:sp>
        <p:nvSpPr>
          <p:cNvPr id="101" name="Google Shape;101;p18"/>
          <p:cNvSpPr txBox="1"/>
          <p:nvPr/>
        </p:nvSpPr>
        <p:spPr>
          <a:xfrm>
            <a:off x="-96250" y="-51600"/>
            <a:ext cx="3724200" cy="119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102" name="Google Shape;102;p18"/>
          <p:cNvSpPr txBox="1"/>
          <p:nvPr/>
        </p:nvSpPr>
        <p:spPr>
          <a:xfrm>
            <a:off x="3771900" y="646325"/>
            <a:ext cx="3425400" cy="44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u="sng">
                <a:solidFill>
                  <a:srgbClr val="F3F3F3"/>
                </a:solidFill>
                <a:latin typeface="Roboto"/>
                <a:ea typeface="Roboto"/>
                <a:cs typeface="Roboto"/>
                <a:sym typeface="Roboto"/>
              </a:rPr>
              <a:t>E</a:t>
            </a:r>
            <a:r>
              <a:rPr lang="en" sz="2600" u="sng">
                <a:solidFill>
                  <a:srgbClr val="F3F3F3"/>
                </a:solidFill>
                <a:latin typeface="Roboto"/>
                <a:ea typeface="Roboto"/>
                <a:cs typeface="Roboto"/>
                <a:sym typeface="Roboto"/>
              </a:rPr>
              <a:t>nd credits</a:t>
            </a:r>
            <a:r>
              <a:rPr lang="en" sz="1800">
                <a:solidFill>
                  <a:srgbClr val="F3F3F3"/>
                </a:solidFill>
                <a:latin typeface="Roboto"/>
                <a:ea typeface="Roboto"/>
                <a:cs typeface="Roboto"/>
                <a:sym typeface="Roboto"/>
              </a:rPr>
              <a:t>:</a:t>
            </a:r>
            <a:endParaRPr sz="1800">
              <a:solidFill>
                <a:srgbClr val="F3F3F3"/>
              </a:solidFill>
              <a:latin typeface="Roboto"/>
              <a:ea typeface="Roboto"/>
              <a:cs typeface="Roboto"/>
              <a:sym typeface="Roboto"/>
            </a:endParaRPr>
          </a:p>
        </p:txBody>
      </p:sp>
      <p:sp>
        <p:nvSpPr>
          <p:cNvPr id="103" name="Google Shape;103;p18"/>
          <p:cNvSpPr txBox="1"/>
          <p:nvPr/>
        </p:nvSpPr>
        <p:spPr>
          <a:xfrm>
            <a:off x="0" y="3150600"/>
            <a:ext cx="9144000" cy="201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 </a:t>
            </a:r>
            <a:endParaRPr>
              <a:latin typeface="Roboto"/>
              <a:ea typeface="Roboto"/>
              <a:cs typeface="Roboto"/>
              <a:sym typeface="Roboto"/>
            </a:endParaRPr>
          </a:p>
        </p:txBody>
      </p:sp>
      <p:sp>
        <p:nvSpPr>
          <p:cNvPr id="104" name="Google Shape;104;p18"/>
          <p:cNvSpPr txBox="1"/>
          <p:nvPr/>
        </p:nvSpPr>
        <p:spPr>
          <a:xfrm>
            <a:off x="3748050" y="1090625"/>
            <a:ext cx="4639200" cy="43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rgbClr val="FFFFFF"/>
              </a:solidFill>
            </a:endParaRPr>
          </a:p>
          <a:p>
            <a:pPr indent="0" lvl="0" marL="0" rtl="0" algn="l">
              <a:spcBef>
                <a:spcPts val="0"/>
              </a:spcBef>
              <a:spcAft>
                <a:spcPts val="0"/>
              </a:spcAft>
              <a:buNone/>
            </a:pPr>
            <a:r>
              <a:rPr lang="en" sz="1800">
                <a:solidFill>
                  <a:srgbClr val="FFFFFF"/>
                </a:solidFill>
              </a:rPr>
              <a:t>  </a:t>
            </a:r>
            <a:r>
              <a:rPr lang="en" sz="1800">
                <a:solidFill>
                  <a:srgbClr val="FFFFFF"/>
                </a:solidFill>
              </a:rPr>
              <a:t>Jaydrian</a:t>
            </a:r>
            <a:endParaRPr sz="1800">
              <a:solidFill>
                <a:srgbClr val="FFFFFF"/>
              </a:solidFill>
            </a:endParaRPr>
          </a:p>
        </p:txBody>
      </p:sp>
      <p:sp>
        <p:nvSpPr>
          <p:cNvPr id="105" name="Google Shape;105;p18"/>
          <p:cNvSpPr txBox="1"/>
          <p:nvPr/>
        </p:nvSpPr>
        <p:spPr>
          <a:xfrm>
            <a:off x="3845025" y="1656155"/>
            <a:ext cx="2092800" cy="61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FFFF"/>
                </a:solidFill>
              </a:rPr>
              <a:t>Christopher</a:t>
            </a:r>
            <a:endParaRPr>
              <a:solidFill>
                <a:srgbClr val="FFFFFF"/>
              </a:solidFill>
            </a:endParaRPr>
          </a:p>
        </p:txBody>
      </p:sp>
      <p:sp>
        <p:nvSpPr>
          <p:cNvPr id="106" name="Google Shape;106;p18"/>
          <p:cNvSpPr txBox="1"/>
          <p:nvPr/>
        </p:nvSpPr>
        <p:spPr>
          <a:xfrm>
            <a:off x="3941775" y="2269950"/>
            <a:ext cx="1899300" cy="39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3F3F3"/>
                </a:solidFill>
              </a:rPr>
              <a:t>Isiah </a:t>
            </a:r>
            <a:endParaRPr sz="1800">
              <a:solidFill>
                <a:srgbClr val="F3F3F3"/>
              </a:solidFill>
            </a:endParaRPr>
          </a:p>
        </p:txBody>
      </p:sp>
      <p:sp>
        <p:nvSpPr>
          <p:cNvPr id="107" name="Google Shape;107;p18"/>
          <p:cNvSpPr txBox="1"/>
          <p:nvPr/>
        </p:nvSpPr>
        <p:spPr>
          <a:xfrm>
            <a:off x="3941775" y="2668038"/>
            <a:ext cx="2286300" cy="29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Roboto"/>
                <a:ea typeface="Roboto"/>
                <a:cs typeface="Roboto"/>
                <a:sym typeface="Roboto"/>
              </a:rPr>
              <a:t>Alexander </a:t>
            </a:r>
            <a:endParaRPr>
              <a:solidFill>
                <a:srgbClr val="FFFFFF"/>
              </a:solidFill>
              <a:latin typeface="Roboto"/>
              <a:ea typeface="Roboto"/>
              <a:cs typeface="Roboto"/>
              <a:sym typeface="Roboto"/>
            </a:endParaRPr>
          </a:p>
        </p:txBody>
      </p:sp>
      <p:pic>
        <p:nvPicPr>
          <p:cNvPr id="108" name="Google Shape;108;p18"/>
          <p:cNvPicPr preferRelativeResize="0"/>
          <p:nvPr/>
        </p:nvPicPr>
        <p:blipFill>
          <a:blip r:embed="rId3">
            <a:alphaModFix/>
          </a:blip>
          <a:stretch>
            <a:fillRect/>
          </a:stretch>
        </p:blipFill>
        <p:spPr>
          <a:xfrm>
            <a:off x="43950" y="0"/>
            <a:ext cx="3684000" cy="3150600"/>
          </a:xfrm>
          <a:prstGeom prst="rect">
            <a:avLst/>
          </a:prstGeom>
          <a:noFill/>
          <a:ln>
            <a:noFill/>
          </a:ln>
        </p:spPr>
      </p:pic>
      <p:pic>
        <p:nvPicPr>
          <p:cNvPr id="109" name="Google Shape;109;p18"/>
          <p:cNvPicPr preferRelativeResize="0"/>
          <p:nvPr/>
        </p:nvPicPr>
        <p:blipFill>
          <a:blip r:embed="rId4">
            <a:alphaModFix/>
          </a:blip>
          <a:stretch>
            <a:fillRect/>
          </a:stretch>
        </p:blipFill>
        <p:spPr>
          <a:xfrm>
            <a:off x="3495375" y="3063450"/>
            <a:ext cx="5395951" cy="2013900"/>
          </a:xfrm>
          <a:prstGeom prst="rect">
            <a:avLst/>
          </a:prstGeom>
          <a:noFill/>
          <a:ln>
            <a:noFill/>
          </a:ln>
        </p:spPr>
      </p:pic>
      <p:pic>
        <p:nvPicPr>
          <p:cNvPr descr="Learn about layers of atmosphere with Dr. Binocs.&#10;&#10;Did you know that the Earth's atmosphere is divided into various layers? And each one is different from the other? Watch this video as Dr. Binocs tells you about the layers of atmosphere.&#10;&#10;Share on Facebook - http://goo.gl/ybu63I&#10;Tweet about this -  http://goo.gl/Rju965&#10;Share on G+ - http://goo.gl/SQHFIi&#10;&#10;To enjoy learning with Dr. Binocs, subscribe &amp; stay tuned:&#10;http://www.youtube.com/subscription_center?add_user=peekaboo&#10;&#10;&#10;&#10;Voice-Over Artist: Joseph D'Souza&#10;Script Writer: Sreejoni Nag&#10;Background Score: Agnel Roman&#10;Sound Engineer: Mayur Bakshi&#10;Animation: Qanka Animation Studio&#10;Creative Team (Rajshri): Kavya Krishnaswamy, Alisha Baghel, Sreejoni Nag&#10;Producer: Rajjat A. Barjatya&#10;Copyrights and Publishing: Rajshri Entertainment Private Limited&#10;All rights reserved.&#10;&#10;SUBSCRIBE to Peekaboo Kidz:http://bit.ly/SubscribeTo-Peekabookidz &#10;&#10;Catch Dr.Binocs At - https://goo.gl/SXhLmc&#10;&#10;To Watch More Popular Nursery Rhymes Go To - https://goo.gl/CV0Xoo&#10;&#10;To Watch Alphabet Rhymes Go To - https://goo.gl/qmIRLv&#10;&#10;To Watch Compilations Go To - https://goo.gl/nW3kw9&#10;&#10;Catch More Lyricals At - https://goo.gl/A7kEmO&#10;&#10;Like our Facebook page: https://www.facebook.com/peekabootv" id="110" name="Google Shape;110;p18" title="Layers Of Atmosphere | The Dr. Binocs Show | Educational Videos For Kids">
            <a:hlinkClick r:id="rId5"/>
          </p:cNvPr>
          <p:cNvPicPr preferRelativeResize="0"/>
          <p:nvPr/>
        </p:nvPicPr>
        <p:blipFill>
          <a:blip r:embed="rId6">
            <a:alphaModFix/>
          </a:blip>
          <a:stretch>
            <a:fillRect/>
          </a:stretch>
        </p:blipFill>
        <p:spPr>
          <a:xfrm>
            <a:off x="6725750" y="0"/>
            <a:ext cx="2418250" cy="31506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