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Century Schoolbook" panose="02040604050505020304" pitchFamily="18" charset="0"/>
      <p:regular r:id="rId27"/>
      <p:bold r:id="rId28"/>
      <p:italic r:id="rId29"/>
      <p:boldItalic r:id="rId30"/>
    </p:embeddedFont>
    <p:embeddedFont>
      <p:font typeface="Gill Sans MT" panose="020B0502020104020203" pitchFamily="34" charset="77"/>
      <p:regular r:id="rId31"/>
      <p:bold r:id="rId32"/>
      <p:italic r:id="rId33"/>
      <p:boldItalic r:id="rId34"/>
    </p:embeddedFont>
    <p:embeddedFont>
      <p:font typeface="Imprint MT Shadow" pitchFamily="82" charset="77"/>
      <p:regular r:id="rId35"/>
    </p:embeddedFont>
    <p:embeddedFont>
      <p:font typeface="Lato" panose="020F0502020204030203" pitchFamily="34" charset="77"/>
      <p:regular r:id="rId36"/>
      <p:bold r:id="rId37"/>
      <p:italic r:id="rId38"/>
      <p:boldItalic r:id="rId39"/>
    </p:embeddedFont>
    <p:embeddedFont>
      <p:font typeface="Playfair Display" pitchFamily="2" charset="77"/>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5E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5F525B7-B62E-4E03-AEAF-CA9336326B62}">
  <a:tblStyle styleId="{55F525B7-B62E-4E03-AEAF-CA9336326B62}"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3"/>
  </p:normalViewPr>
  <p:slideViewPr>
    <p:cSldViewPr snapToGrid="0">
      <p:cViewPr varScale="1">
        <p:scale>
          <a:sx n="150" d="100"/>
          <a:sy n="150" d="100"/>
        </p:scale>
        <p:origin x="42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87cf1feda4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g87cf1feda4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4f49315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84f49315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84f49315e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84f49315e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84f49315e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84f49315e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84f49315e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84f49315e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4f49315e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84f49315e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84f49315ea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84f49315e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84f49315ea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84f49315ea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4f49315ea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84f49315ea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4f49315ea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84f49315ea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84f49315ea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84f49315e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8569205a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8569205a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87cf1feda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87cf1fed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87cf1feda4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87cf1feda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70d647d3b4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70d647d3b4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70d647d3b4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70d647d3b4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70e3b32fe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70e3b32fe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0f12fd3d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0f12fd3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b8c2f00f6a9b9b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b8c2f00f6a9b9b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9050" y="748800"/>
            <a:ext cx="3645900" cy="364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992950" y="992700"/>
            <a:ext cx="3158100" cy="3158100"/>
          </a:xfrm>
          <a:prstGeom prst="rect">
            <a:avLst/>
          </a:prstGeom>
          <a:noFill/>
          <a:ln w="28575"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096250" y="1627200"/>
            <a:ext cx="2951400" cy="1584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a:endParaRPr/>
          </a:p>
        </p:txBody>
      </p:sp>
      <p:sp>
        <p:nvSpPr>
          <p:cNvPr id="13" name="Google Shape;13;p2"/>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9pPr>
          </a:lstStyle>
          <a:p>
            <a:endParaRPr/>
          </a:p>
        </p:txBody>
      </p:sp>
      <p:sp>
        <p:nvSpPr>
          <p:cNvPr id="14" name="Google Shape;14;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1233100"/>
            <a:ext cx="8520600" cy="1610100"/>
          </a:xfrm>
          <a:prstGeom prst="rect">
            <a:avLst/>
          </a:prstGeom>
        </p:spPr>
        <p:txBody>
          <a:bodyPr spcFirstLastPara="1" wrap="square" lIns="91425" tIns="91425" rIns="91425" bIns="91425" anchor="b" anchorCtr="0">
            <a:noAutofit/>
          </a:bodyPr>
          <a:lstStyle>
            <a:lvl1pPr lvl="0" algn="ctr">
              <a:spcBef>
                <a:spcPts val="0"/>
              </a:spcBef>
              <a:spcAft>
                <a:spcPts val="0"/>
              </a:spcAft>
              <a:buSzPts val="10000"/>
              <a:buFont typeface="Lato"/>
              <a:buNone/>
              <a:defRPr sz="10000">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51" name="Google Shape;51;p11"/>
          <p:cNvSpPr txBox="1">
            <a:spLocks noGrp="1"/>
          </p:cNvSpPr>
          <p:nvPr>
            <p:ph type="body" idx="1"/>
          </p:nvPr>
        </p:nvSpPr>
        <p:spPr>
          <a:xfrm>
            <a:off x="311700" y="29194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17" name="Google Shape;17;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atin typeface="Century Schoolbook" panose="02040604050505020304" pitchFamily="18" charset="0"/>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dirty="0"/>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solidFill>
                  <a:schemeClr val="accent1"/>
                </a:solidFill>
                <a:latin typeface="Arial" panose="020B0604020202020204" pitchFamily="34" charset="0"/>
                <a:cs typeface="Arial" panose="020B0604020202020204" pitchFamily="34" charset="0"/>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91378"/>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37" name="Google Shape;37;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1" name="Google Shape;41;p9"/>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coral">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Schoolbook" panose="02040604050505020304" pitchFamily="18" charset="0"/>
          <a:ea typeface="Century Schoolbook" panose="020406040505050203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video" Target="https://www.youtube.com/embed/GUfNswKl5jo?feature=oembed" TargetMode="External"/><Relationship Id="rId5" Type="http://schemas.openxmlformats.org/officeDocument/2006/relationships/image" Target="../media/image26.png"/><Relationship Id="rId4" Type="http://schemas.openxmlformats.org/officeDocument/2006/relationships/hyperlink" Target="https://youtu.be/GUfNswKl5j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grpSp>
        <p:nvGrpSpPr>
          <p:cNvPr id="59" name="Google Shape;59;p13"/>
          <p:cNvGrpSpPr/>
          <p:nvPr/>
        </p:nvGrpSpPr>
        <p:grpSpPr>
          <a:xfrm>
            <a:off x="392097" y="228600"/>
            <a:ext cx="8380046" cy="4751414"/>
            <a:chOff x="0" y="0"/>
            <a:chExt cx="8858400" cy="1212900"/>
          </a:xfrm>
        </p:grpSpPr>
        <p:sp>
          <p:nvSpPr>
            <p:cNvPr id="60" name="Google Shape;60;p13"/>
            <p:cNvSpPr/>
            <p:nvPr/>
          </p:nvSpPr>
          <p:spPr>
            <a:xfrm>
              <a:off x="0" y="0"/>
              <a:ext cx="8858400" cy="121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 </a:t>
              </a:r>
              <a:endParaRPr/>
            </a:p>
          </p:txBody>
        </p:sp>
        <p:sp>
          <p:nvSpPr>
            <p:cNvPr id="61" name="Google Shape;61;p13"/>
            <p:cNvSpPr/>
            <p:nvPr/>
          </p:nvSpPr>
          <p:spPr>
            <a:xfrm>
              <a:off x="0" y="0"/>
              <a:ext cx="8858400" cy="1212900"/>
            </a:xfrm>
            <a:prstGeom prst="roundRect">
              <a:avLst>
                <a:gd name="adj" fmla="val 10870"/>
              </a:avLst>
            </a:prstGeom>
            <a:gradFill>
              <a:gsLst>
                <a:gs pos="0">
                  <a:srgbClr val="A7C4FF"/>
                </a:gs>
                <a:gs pos="100000">
                  <a:schemeClr val="lt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200" b="0" i="0" u="none" strike="noStrike" cap="none">
                  <a:solidFill>
                    <a:srgbClr val="000000"/>
                  </a:solidFill>
                  <a:latin typeface="Calibri"/>
                  <a:ea typeface="Calibri"/>
                  <a:cs typeface="Calibri"/>
                  <a:sym typeface="Calibri"/>
                </a:rPr>
                <a:t> </a:t>
              </a:r>
              <a:endParaRPr/>
            </a:p>
          </p:txBody>
        </p:sp>
        <p:sp>
          <p:nvSpPr>
            <p:cNvPr id="62" name="Google Shape;62;p13"/>
            <p:cNvSpPr/>
            <p:nvPr/>
          </p:nvSpPr>
          <p:spPr>
            <a:xfrm>
              <a:off x="93291" y="72197"/>
              <a:ext cx="8524200" cy="1140600"/>
            </a:xfrm>
            <a:prstGeom prst="rect">
              <a:avLst/>
            </a:prstGeom>
            <a:noFill/>
            <a:ln w="9525" cap="flat" cmpd="sng">
              <a:solidFill>
                <a:srgbClr val="999999"/>
              </a:solidFill>
              <a:prstDash val="solid"/>
              <a:round/>
              <a:headEnd type="none" w="sm" len="sm"/>
              <a:tailEnd type="none" w="sm" len="sm"/>
            </a:ln>
          </p:spPr>
          <p:txBody>
            <a:bodyPr spcFirstLastPara="1" wrap="square" lIns="18650" tIns="9325" rIns="18650" bIns="9325" anchor="t" anchorCtr="0">
              <a:noAutofit/>
            </a:bodyPr>
            <a:lstStyle/>
            <a:p>
              <a:pPr marL="0" marR="0" lvl="0" indent="0" algn="ctr" rtl="0">
                <a:lnSpc>
                  <a:spcPct val="100000"/>
                </a:lnSpc>
                <a:spcBef>
                  <a:spcPts val="1285"/>
                </a:spcBef>
                <a:spcAft>
                  <a:spcPts val="0"/>
                </a:spcAft>
                <a:buNone/>
              </a:pPr>
              <a:endParaRPr b="1" dirty="0">
                <a:latin typeface="Gill Sans MT" panose="020B0502020104020203" pitchFamily="34" charset="77"/>
                <a:ea typeface="Helvetica Neue"/>
                <a:cs typeface="Helvetica Neue"/>
                <a:sym typeface="Helvetica Neue"/>
              </a:endParaRPr>
            </a:p>
            <a:p>
              <a:pPr marL="0" lvl="0" indent="0" algn="l" rtl="0">
                <a:spcBef>
                  <a:spcPts val="1000"/>
                </a:spcBef>
                <a:spcAft>
                  <a:spcPts val="0"/>
                </a:spcAft>
                <a:buSzPts val="1100"/>
                <a:buNone/>
              </a:pPr>
              <a:endParaRPr b="1" i="1" dirty="0">
                <a:solidFill>
                  <a:srgbClr val="9900FF"/>
                </a:solidFill>
                <a:latin typeface="Gill Sans MT" panose="020B0502020104020203" pitchFamily="34" charset="77"/>
                <a:ea typeface="Helvetica Neue"/>
                <a:cs typeface="Helvetica Neue"/>
                <a:sym typeface="Helvetica Neue"/>
              </a:endParaRPr>
            </a:p>
            <a:p>
              <a:pPr marL="0" lvl="0" indent="0" algn="l" rtl="0">
                <a:spcBef>
                  <a:spcPts val="0"/>
                </a:spcBef>
                <a:spcAft>
                  <a:spcPts val="0"/>
                </a:spcAft>
                <a:buSzPts val="1100"/>
                <a:buNone/>
              </a:pPr>
              <a:endParaRPr b="1" i="1" dirty="0">
                <a:solidFill>
                  <a:srgbClr val="9900FF"/>
                </a:solidFill>
                <a:latin typeface="Gill Sans MT" panose="020B0502020104020203" pitchFamily="34" charset="77"/>
                <a:ea typeface="Helvetica Neue"/>
                <a:cs typeface="Helvetica Neue"/>
                <a:sym typeface="Helvetica Neue"/>
              </a:endParaRPr>
            </a:p>
            <a:p>
              <a:pPr marL="0" lvl="0" indent="0" algn="l" rtl="0">
                <a:spcBef>
                  <a:spcPts val="0"/>
                </a:spcBef>
                <a:spcAft>
                  <a:spcPts val="0"/>
                </a:spcAft>
                <a:buSzPts val="1100"/>
                <a:buNone/>
              </a:pPr>
              <a:r>
                <a:rPr lang="en" sz="4000" b="1" dirty="0">
                  <a:latin typeface="Gill Sans MT" panose="020B0502020104020203" pitchFamily="34" charset="77"/>
                  <a:ea typeface="Helvetica Neue"/>
                  <a:cs typeface="Helvetica Neue"/>
                  <a:sym typeface="Helvetica Neue"/>
                </a:rPr>
                <a:t>    Frog Life Cycle Photo Journal</a:t>
              </a:r>
              <a:endParaRPr sz="4000" b="0" i="0" u="none" strike="noStrike" cap="none" dirty="0">
                <a:solidFill>
                  <a:srgbClr val="000000"/>
                </a:solidFill>
                <a:latin typeface="Gill Sans MT" panose="020B0502020104020203" pitchFamily="34" charset="77"/>
                <a:ea typeface="Calibri"/>
                <a:cs typeface="Calibri"/>
                <a:sym typeface="Calibri"/>
              </a:endParaRPr>
            </a:p>
            <a:p>
              <a:pPr marL="0" marR="0" lvl="0" indent="0" algn="ctr" rtl="0">
                <a:lnSpc>
                  <a:spcPct val="100000"/>
                </a:lnSpc>
                <a:spcBef>
                  <a:spcPts val="0"/>
                </a:spcBef>
                <a:spcAft>
                  <a:spcPts val="0"/>
                </a:spcAft>
                <a:buNone/>
              </a:pPr>
              <a:r>
                <a:rPr lang="en" sz="3000" b="1" dirty="0">
                  <a:latin typeface="Gill Sans MT" panose="020B0502020104020203" pitchFamily="34" charset="77"/>
                  <a:ea typeface="Helvetica Neue"/>
                  <a:cs typeface="Helvetica Neue"/>
                  <a:sym typeface="Helvetica Neue"/>
                </a:rPr>
                <a:t>Globe Providence</a:t>
              </a:r>
              <a:endParaRPr sz="3000" b="0" i="0" u="none" strike="noStrike" cap="none" dirty="0">
                <a:solidFill>
                  <a:srgbClr val="000000"/>
                </a:solidFill>
                <a:latin typeface="Gill Sans MT" panose="020B0502020104020203" pitchFamily="34" charset="77"/>
                <a:ea typeface="Calibri"/>
                <a:cs typeface="Calibri"/>
                <a:sym typeface="Calibri"/>
              </a:endParaRPr>
            </a:p>
            <a:p>
              <a:pPr marL="0" marR="0" lvl="0" indent="0" algn="ctr" rtl="0">
                <a:lnSpc>
                  <a:spcPct val="100000"/>
                </a:lnSpc>
                <a:spcBef>
                  <a:spcPts val="1000"/>
                </a:spcBef>
                <a:spcAft>
                  <a:spcPts val="0"/>
                </a:spcAft>
                <a:buNone/>
              </a:pPr>
              <a:r>
                <a:rPr lang="en" sz="2800" b="1" i="1" dirty="0">
                  <a:latin typeface="Gill Sans MT" panose="020B0502020104020203" pitchFamily="34" charset="77"/>
                  <a:ea typeface="Helvetica Neue"/>
                  <a:cs typeface="Helvetica Neue"/>
                  <a:sym typeface="Helvetica Neue"/>
                </a:rPr>
                <a:t>The Students of Room 211  </a:t>
              </a:r>
              <a:endParaRPr sz="2800" b="1" i="1" dirty="0">
                <a:latin typeface="Gill Sans MT" panose="020B0502020104020203" pitchFamily="34" charset="77"/>
                <a:ea typeface="Helvetica Neue"/>
                <a:cs typeface="Helvetica Neue"/>
                <a:sym typeface="Helvetica Neue"/>
              </a:endParaRPr>
            </a:p>
            <a:p>
              <a:pPr marL="0" marR="0" lvl="0" indent="0" algn="ctr" rtl="0">
                <a:lnSpc>
                  <a:spcPct val="100000"/>
                </a:lnSpc>
                <a:spcBef>
                  <a:spcPts val="1000"/>
                </a:spcBef>
                <a:spcAft>
                  <a:spcPts val="0"/>
                </a:spcAft>
                <a:buNone/>
              </a:pPr>
              <a:r>
                <a:rPr lang="en" sz="2800" b="1" i="1" dirty="0">
                  <a:latin typeface="Gill Sans MT" panose="020B0502020104020203" pitchFamily="34" charset="77"/>
                  <a:ea typeface="Helvetica Neue"/>
                  <a:cs typeface="Helvetica Neue"/>
                  <a:sym typeface="Helvetica Neue"/>
                </a:rPr>
                <a:t>3rd Grade</a:t>
              </a:r>
              <a:endParaRPr sz="2800" b="1" i="1" dirty="0">
                <a:latin typeface="Gill Sans MT" panose="020B0502020104020203" pitchFamily="34" charset="77"/>
                <a:ea typeface="Helvetica Neue"/>
                <a:cs typeface="Helvetica Neue"/>
                <a:sym typeface="Helvetica Neue"/>
              </a:endParaRPr>
            </a:p>
            <a:p>
              <a:pPr marL="0" marR="0" lvl="0" indent="0" algn="ctr" rtl="0">
                <a:lnSpc>
                  <a:spcPct val="100000"/>
                </a:lnSpc>
                <a:spcBef>
                  <a:spcPts val="1000"/>
                </a:spcBef>
                <a:spcAft>
                  <a:spcPts val="1000"/>
                </a:spcAft>
                <a:buNone/>
              </a:pPr>
              <a:r>
                <a:rPr lang="en" sz="2800" b="1" i="1" dirty="0">
                  <a:latin typeface="Gill Sans MT" panose="020B0502020104020203" pitchFamily="34" charset="77"/>
                  <a:ea typeface="Helvetica Neue"/>
                  <a:cs typeface="Helvetica Neue"/>
                  <a:sym typeface="Helvetica Neue"/>
                </a:rPr>
                <a:t>Anthony Carnevale Elementary</a:t>
              </a:r>
              <a:endParaRPr sz="2800" b="1" dirty="0">
                <a:latin typeface="Gill Sans MT" panose="020B0502020104020203" pitchFamily="34" charset="77"/>
                <a:ea typeface="Helvetica Neue"/>
                <a:cs typeface="Helvetica Neue"/>
                <a:sym typeface="Helvetica Neue"/>
              </a:endParaRPr>
            </a:p>
          </p:txBody>
        </p:sp>
        <p:pic>
          <p:nvPicPr>
            <p:cNvPr id="63" name="Google Shape;63;p13"/>
            <p:cNvPicPr preferRelativeResize="0"/>
            <p:nvPr/>
          </p:nvPicPr>
          <p:blipFill rotWithShape="1">
            <a:blip r:embed="rId3">
              <a:alphaModFix/>
            </a:blip>
            <a:srcRect/>
            <a:stretch/>
          </p:blipFill>
          <p:spPr>
            <a:xfrm>
              <a:off x="5326669" y="62928"/>
              <a:ext cx="3370639" cy="247096"/>
            </a:xfrm>
            <a:prstGeom prst="rect">
              <a:avLst/>
            </a:prstGeom>
            <a:noFill/>
            <a:ln w="9525" cap="flat" cmpd="sng">
              <a:solidFill>
                <a:srgbClr val="0046D2"/>
              </a:solidFill>
              <a:prstDash val="solid"/>
              <a:round/>
              <a:headEnd type="none" w="sm" len="sm"/>
              <a:tailEnd type="none" w="sm" len="sm"/>
            </a:ln>
          </p:spPr>
        </p:pic>
      </p:grpSp>
      <p:pic>
        <p:nvPicPr>
          <p:cNvPr id="64" name="Google Shape;64;p13"/>
          <p:cNvPicPr preferRelativeResize="0"/>
          <p:nvPr/>
        </p:nvPicPr>
        <p:blipFill>
          <a:blip r:embed="rId4">
            <a:alphaModFix/>
          </a:blip>
          <a:stretch>
            <a:fillRect/>
          </a:stretch>
        </p:blipFill>
        <p:spPr>
          <a:xfrm>
            <a:off x="1019900" y="376025"/>
            <a:ext cx="2028600" cy="980350"/>
          </a:xfrm>
          <a:prstGeom prst="rect">
            <a:avLst/>
          </a:prstGeom>
          <a:noFill/>
          <a:ln>
            <a:noFill/>
          </a:ln>
        </p:spPr>
      </p:pic>
      <p:sp>
        <p:nvSpPr>
          <p:cNvPr id="65" name="Google Shape;65;p13"/>
          <p:cNvSpPr txBox="1"/>
          <p:nvPr/>
        </p:nvSpPr>
        <p:spPr>
          <a:xfrm>
            <a:off x="1019475" y="4184600"/>
            <a:ext cx="7125300" cy="58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Clr>
                <a:srgbClr val="000000"/>
              </a:buClr>
              <a:buFont typeface="Arial"/>
              <a:buNone/>
            </a:pPr>
            <a:r>
              <a:rPr lang="en" sz="1800" b="1" dirty="0">
                <a:solidFill>
                  <a:srgbClr val="666666"/>
                </a:solidFill>
                <a:latin typeface="Gill Sans MT" panose="020B0502020104020203" pitchFamily="34" charset="77"/>
                <a:ea typeface="Helvetica Neue"/>
                <a:cs typeface="Helvetica Neue"/>
                <a:sym typeface="Helvetica Neue"/>
              </a:rPr>
              <a:t>This project used GLOBE hydrology protocols</a:t>
            </a:r>
            <a:endParaRPr sz="1800" dirty="0">
              <a:solidFill>
                <a:srgbClr val="666666"/>
              </a:solidFill>
              <a:latin typeface="Gill Sans MT" panose="020B0502020104020203" pitchFamily="34" charset="77"/>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Century Schoolbook" panose="02040604050505020304" pitchFamily="18" charset="0"/>
              </a:rPr>
              <a:t>The Variables Change</a:t>
            </a:r>
            <a:endParaRPr dirty="0">
              <a:latin typeface="Century Schoolbook" panose="02040604050505020304" pitchFamily="18" charset="0"/>
            </a:endParaRPr>
          </a:p>
        </p:txBody>
      </p:sp>
      <p:sp>
        <p:nvSpPr>
          <p:cNvPr id="135" name="Google Shape;135;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dirty="0">
                <a:solidFill>
                  <a:schemeClr val="accent1"/>
                </a:solidFill>
                <a:latin typeface="Arial" panose="020B0604020202020204" pitchFamily="34" charset="0"/>
                <a:cs typeface="Arial" panose="020B0604020202020204" pitchFamily="34" charset="0"/>
              </a:rPr>
              <a:t>At this point in our observations the schools in RI closed due to the outbreak of the COVID-19 virus. We lost many frogs in the transition from school to home and now only have 3 healthy survivors. The good news is that the frogs got a larger tank which allowed us to see the changes clearer and make better observations.</a:t>
            </a:r>
            <a:endParaRPr sz="2000" dirty="0">
              <a:solidFill>
                <a:schemeClr val="accent1"/>
              </a:solidFill>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3"/>
          <p:cNvSpPr txBox="1">
            <a:spLocks noGrp="1"/>
          </p:cNvSpPr>
          <p:nvPr>
            <p:ph type="title"/>
          </p:nvPr>
        </p:nvSpPr>
        <p:spPr>
          <a:xfrm>
            <a:off x="311700" y="93634"/>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entury Schoolbook" panose="02040604050505020304" pitchFamily="18" charset="0"/>
              </a:rPr>
              <a:t>Week of March 17th (About day 20)</a:t>
            </a:r>
            <a:endParaRPr dirty="0">
              <a:latin typeface="Century Schoolbook" panose="02040604050505020304" pitchFamily="18" charset="0"/>
            </a:endParaRPr>
          </a:p>
        </p:txBody>
      </p:sp>
      <p:sp>
        <p:nvSpPr>
          <p:cNvPr id="141" name="Google Shape;141;p23"/>
          <p:cNvSpPr txBox="1">
            <a:spLocks noGrp="1"/>
          </p:cNvSpPr>
          <p:nvPr>
            <p:ph type="body" idx="1"/>
          </p:nvPr>
        </p:nvSpPr>
        <p:spPr>
          <a:xfrm>
            <a:off x="537175" y="1273350"/>
            <a:ext cx="2801448"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dirty="0">
                <a:solidFill>
                  <a:schemeClr val="accent1"/>
                </a:solidFill>
                <a:latin typeface="+mn-lt"/>
              </a:rPr>
              <a:t>This was the day the frogs were rescued from the school. They have gotten bigger but still look like fish.</a:t>
            </a:r>
            <a:endParaRPr sz="2000" dirty="0">
              <a:solidFill>
                <a:schemeClr val="accent1"/>
              </a:solidFill>
              <a:latin typeface="+mn-lt"/>
            </a:endParaRPr>
          </a:p>
        </p:txBody>
      </p:sp>
      <p:pic>
        <p:nvPicPr>
          <p:cNvPr id="142" name="Google Shape;142;p23"/>
          <p:cNvPicPr preferRelativeResize="0">
            <a:picLocks noChangeAspect="1"/>
          </p:cNvPicPr>
          <p:nvPr/>
        </p:nvPicPr>
        <p:blipFill rotWithShape="1">
          <a:blip r:embed="rId3">
            <a:alphaModFix/>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r="29341"/>
          <a:stretch/>
        </p:blipFill>
        <p:spPr>
          <a:xfrm>
            <a:off x="3838750" y="795865"/>
            <a:ext cx="3933258" cy="412976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Century Schoolbook" panose="02040604050505020304" pitchFamily="18" charset="0"/>
              </a:rPr>
              <a:t>Week of March 23 (A little over 2 months)</a:t>
            </a:r>
            <a:endParaRPr sz="3000" dirty="0">
              <a:latin typeface="Century Schoolbook" panose="02040604050505020304" pitchFamily="18" charset="0"/>
            </a:endParaRPr>
          </a:p>
        </p:txBody>
      </p:sp>
      <p:sp>
        <p:nvSpPr>
          <p:cNvPr id="148" name="Google Shape;148;p24"/>
          <p:cNvSpPr txBox="1">
            <a:spLocks noGrp="1"/>
          </p:cNvSpPr>
          <p:nvPr>
            <p:ph type="body" idx="1"/>
          </p:nvPr>
        </p:nvSpPr>
        <p:spPr>
          <a:xfrm>
            <a:off x="201450" y="1214375"/>
            <a:ext cx="3473084"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dirty="0">
                <a:solidFill>
                  <a:schemeClr val="accent1"/>
                </a:solidFill>
                <a:latin typeface="Arial" panose="020B0604020202020204" pitchFamily="34" charset="0"/>
                <a:cs typeface="Arial" panose="020B0604020202020204" pitchFamily="34" charset="0"/>
              </a:rPr>
              <a:t>The frogs haven’t changed much but are getting bigger. The mouth has also begun to change from being a circle to opening and closing like a letter c.</a:t>
            </a:r>
            <a:endParaRPr sz="2000" dirty="0">
              <a:solidFill>
                <a:schemeClr val="accent1"/>
              </a:solidFill>
              <a:latin typeface="Arial" panose="020B0604020202020204" pitchFamily="34" charset="0"/>
              <a:cs typeface="Arial" panose="020B0604020202020204" pitchFamily="34" charset="0"/>
            </a:endParaRPr>
          </a:p>
        </p:txBody>
      </p:sp>
      <p:pic>
        <p:nvPicPr>
          <p:cNvPr id="149" name="Google Shape;149;p24"/>
          <p:cNvPicPr preferRelativeResize="0">
            <a:picLocks noChangeAspect="1"/>
          </p:cNvPicPr>
          <p:nvPr/>
        </p:nvPicPr>
        <p:blipFill rotWithShape="1">
          <a:blip r:embed="rId3">
            <a:alphaModFix/>
          </a:blip>
          <a:srcRect l="50000" b="53162"/>
          <a:stretch/>
        </p:blipFill>
        <p:spPr>
          <a:xfrm>
            <a:off x="4064001" y="1042034"/>
            <a:ext cx="3473084" cy="376108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latin typeface="Century Schoolbook" panose="02040604050505020304" pitchFamily="18" charset="0"/>
              </a:rPr>
              <a:t>Week of April 13th (3 months ) A big surprise</a:t>
            </a:r>
            <a:endParaRPr sz="2800" dirty="0">
              <a:latin typeface="Century Schoolbook" panose="02040604050505020304" pitchFamily="18" charset="0"/>
            </a:endParaRPr>
          </a:p>
        </p:txBody>
      </p:sp>
      <p:sp>
        <p:nvSpPr>
          <p:cNvPr id="155" name="Google Shape;155;p25"/>
          <p:cNvSpPr txBox="1">
            <a:spLocks noGrp="1"/>
          </p:cNvSpPr>
          <p:nvPr>
            <p:ph type="body" idx="1"/>
          </p:nvPr>
        </p:nvSpPr>
        <p:spPr>
          <a:xfrm>
            <a:off x="311700" y="1139050"/>
            <a:ext cx="2938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solidFill>
                  <a:schemeClr val="accent1"/>
                </a:solidFill>
                <a:latin typeface="Arial" panose="020B0604020202020204" pitchFamily="34" charset="0"/>
                <a:cs typeface="Arial" panose="020B0604020202020204" pitchFamily="34" charset="0"/>
              </a:rPr>
              <a:t>The first big sign of metamorphosis one of the frogs has developed back legs. They are hard to see but they look like hands and they don’t move.  </a:t>
            </a:r>
            <a:endParaRPr dirty="0">
              <a:solidFill>
                <a:schemeClr val="accent1"/>
              </a:solidFill>
              <a:latin typeface="Arial" panose="020B0604020202020204" pitchFamily="34" charset="0"/>
              <a:cs typeface="Arial" panose="020B0604020202020204" pitchFamily="34" charset="0"/>
            </a:endParaRPr>
          </a:p>
        </p:txBody>
      </p:sp>
      <p:pic>
        <p:nvPicPr>
          <p:cNvPr id="156" name="Google Shape;156;p25"/>
          <p:cNvPicPr preferRelativeResize="0">
            <a:picLocks noChangeAspect="1"/>
          </p:cNvPicPr>
          <p:nvPr/>
        </p:nvPicPr>
        <p:blipFill>
          <a:blip r:embed="rId3">
            <a:alphaModFix/>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3945468" y="1139050"/>
            <a:ext cx="3511656" cy="3416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entury Schoolbook" panose="02040604050505020304" pitchFamily="18" charset="0"/>
              </a:rPr>
              <a:t>April 22nd the legs are getting bigger!!!</a:t>
            </a:r>
            <a:endParaRPr dirty="0">
              <a:latin typeface="Century Schoolbook" panose="02040604050505020304" pitchFamily="18" charset="0"/>
            </a:endParaRPr>
          </a:p>
        </p:txBody>
      </p:sp>
      <p:sp>
        <p:nvSpPr>
          <p:cNvPr id="162" name="Google Shape;162;p26"/>
          <p:cNvSpPr txBox="1">
            <a:spLocks noGrp="1"/>
          </p:cNvSpPr>
          <p:nvPr>
            <p:ph type="body" idx="1"/>
          </p:nvPr>
        </p:nvSpPr>
        <p:spPr>
          <a:xfrm>
            <a:off x="311700" y="1152475"/>
            <a:ext cx="279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dirty="0">
                <a:solidFill>
                  <a:schemeClr val="accent1"/>
                </a:solidFill>
                <a:latin typeface="Arial" panose="020B0604020202020204" pitchFamily="34" charset="0"/>
                <a:cs typeface="Arial" panose="020B0604020202020204" pitchFamily="34" charset="0"/>
              </a:rPr>
              <a:t>They look more like legs now and they are getting longer. We can see the flippers and they are beginning to move.</a:t>
            </a:r>
            <a:endParaRPr sz="2000" dirty="0">
              <a:solidFill>
                <a:schemeClr val="accent1"/>
              </a:solidFill>
              <a:latin typeface="Arial" panose="020B0604020202020204" pitchFamily="34" charset="0"/>
              <a:cs typeface="Arial" panose="020B0604020202020204" pitchFamily="34" charset="0"/>
            </a:endParaRPr>
          </a:p>
        </p:txBody>
      </p:sp>
      <p:pic>
        <p:nvPicPr>
          <p:cNvPr id="163" name="Google Shape;163;p26"/>
          <p:cNvPicPr preferRelativeResize="0">
            <a:picLocks noChangeAspect="1"/>
          </p:cNvPicPr>
          <p:nvPr/>
        </p:nvPicPr>
        <p:blipFill>
          <a:blip r:embed="rId3">
            <a:alphaModFix/>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3767667" y="1152475"/>
            <a:ext cx="4224866" cy="360133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entury Schoolbook" panose="02040604050505020304" pitchFamily="18" charset="0"/>
              </a:rPr>
              <a:t>April 25th</a:t>
            </a:r>
            <a:endParaRPr dirty="0">
              <a:latin typeface="Century Schoolbook" panose="02040604050505020304" pitchFamily="18" charset="0"/>
            </a:endParaRPr>
          </a:p>
        </p:txBody>
      </p:sp>
      <p:sp>
        <p:nvSpPr>
          <p:cNvPr id="169" name="Google Shape;169;p27"/>
          <p:cNvSpPr txBox="1">
            <a:spLocks noGrp="1"/>
          </p:cNvSpPr>
          <p:nvPr>
            <p:ph type="body" idx="1"/>
          </p:nvPr>
        </p:nvSpPr>
        <p:spPr>
          <a:xfrm>
            <a:off x="311700" y="1152475"/>
            <a:ext cx="4872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dirty="0">
                <a:solidFill>
                  <a:schemeClr val="accent1"/>
                </a:solidFill>
                <a:latin typeface="Arial" panose="020B0604020202020204" pitchFamily="34" charset="0"/>
                <a:cs typeface="Arial" panose="020B0604020202020204" pitchFamily="34" charset="0"/>
              </a:rPr>
              <a:t>The frogs now have knees and the legs are bending. They are using the back legs to swim but not the tail. You can now see the webbing on their feet.</a:t>
            </a:r>
            <a:endParaRPr sz="2000" dirty="0">
              <a:solidFill>
                <a:schemeClr val="accent1"/>
              </a:solidFill>
              <a:latin typeface="Arial" panose="020B0604020202020204" pitchFamily="34" charset="0"/>
              <a:cs typeface="Arial" panose="020B0604020202020204" pitchFamily="34" charset="0"/>
            </a:endParaRPr>
          </a:p>
        </p:txBody>
      </p:sp>
      <p:pic>
        <p:nvPicPr>
          <p:cNvPr id="170" name="Google Shape;170;p27"/>
          <p:cNvPicPr preferRelativeResize="0"/>
          <p:nvPr/>
        </p:nvPicPr>
        <p:blipFill>
          <a:blip r:embed="rId3">
            <a:alphaModFix/>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5664848" y="274300"/>
            <a:ext cx="3319500" cy="4426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Monday May 4th HUGE CHANGES!!!</a:t>
            </a:r>
            <a:endParaRPr dirty="0"/>
          </a:p>
        </p:txBody>
      </p:sp>
      <p:sp>
        <p:nvSpPr>
          <p:cNvPr id="176" name="Google Shape;176;p28"/>
          <p:cNvSpPr txBox="1">
            <a:spLocks noGrp="1"/>
          </p:cNvSpPr>
          <p:nvPr>
            <p:ph type="body" idx="1"/>
          </p:nvPr>
        </p:nvSpPr>
        <p:spPr>
          <a:xfrm>
            <a:off x="311700" y="1152475"/>
            <a:ext cx="51675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dirty="0">
                <a:solidFill>
                  <a:schemeClr val="accent1"/>
                </a:solidFill>
              </a:rPr>
              <a:t>The front legs developed over the weekend. They didn’t have front legs on Friday but on Monday they did. It looks a lot like a frog now and the mouth looks like a frog mouth. The eyes have moved from the side of the head to the top.</a:t>
            </a:r>
            <a:endParaRPr sz="2000" dirty="0">
              <a:solidFill>
                <a:schemeClr val="accent1"/>
              </a:solidFill>
            </a:endParaRPr>
          </a:p>
        </p:txBody>
      </p:sp>
      <p:pic>
        <p:nvPicPr>
          <p:cNvPr id="177" name="Google Shape;177;p28"/>
          <p:cNvPicPr preferRelativeResize="0"/>
          <p:nvPr/>
        </p:nvPicPr>
        <p:blipFill>
          <a:blip r:embed="rId3">
            <a:alphaModFix/>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839050" y="1017450"/>
            <a:ext cx="2993257" cy="3991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May 6th </a:t>
            </a:r>
            <a:endParaRPr dirty="0"/>
          </a:p>
        </p:txBody>
      </p:sp>
      <p:sp>
        <p:nvSpPr>
          <p:cNvPr id="183" name="Google Shape;183;p29"/>
          <p:cNvSpPr txBox="1">
            <a:spLocks noGrp="1"/>
          </p:cNvSpPr>
          <p:nvPr>
            <p:ph type="body" idx="1"/>
          </p:nvPr>
        </p:nvSpPr>
        <p:spPr>
          <a:xfrm>
            <a:off x="311700" y="1152475"/>
            <a:ext cx="5369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dirty="0">
                <a:solidFill>
                  <a:schemeClr val="accent1"/>
                </a:solidFill>
              </a:rPr>
              <a:t>The tail is getting thinner and thinner, the mouth is completely frog like, and it the frogs are beginning to sit in the leaves of the plant. They are also swimming only using their legs not their tail.</a:t>
            </a:r>
            <a:endParaRPr sz="2000" dirty="0">
              <a:solidFill>
                <a:schemeClr val="accent1"/>
              </a:solidFill>
            </a:endParaRPr>
          </a:p>
        </p:txBody>
      </p:sp>
      <p:pic>
        <p:nvPicPr>
          <p:cNvPr id="184" name="Google Shape;184;p29"/>
          <p:cNvPicPr preferRelativeResize="0"/>
          <p:nvPr/>
        </p:nvPicPr>
        <p:blipFill>
          <a:blip r:embed="rId3">
            <a:alphaModFix/>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955972" y="1152475"/>
            <a:ext cx="2876325" cy="38351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May 6th </a:t>
            </a:r>
            <a:endParaRPr dirty="0"/>
          </a:p>
        </p:txBody>
      </p:sp>
      <p:sp>
        <p:nvSpPr>
          <p:cNvPr id="190" name="Google Shape;190;p30"/>
          <p:cNvSpPr txBox="1">
            <a:spLocks noGrp="1"/>
          </p:cNvSpPr>
          <p:nvPr>
            <p:ph type="body" idx="1"/>
          </p:nvPr>
        </p:nvSpPr>
        <p:spPr>
          <a:xfrm>
            <a:off x="311700" y="1152475"/>
            <a:ext cx="5597400" cy="378712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accent1"/>
                </a:solidFill>
              </a:rPr>
              <a:t>One frog has not developed as quickly as the others and we have some questions.</a:t>
            </a:r>
            <a:endParaRPr dirty="0">
              <a:solidFill>
                <a:schemeClr val="accent1"/>
              </a:solidFill>
            </a:endParaRPr>
          </a:p>
          <a:p>
            <a:pPr marL="0" lvl="0" indent="0" algn="l" rtl="0">
              <a:spcBef>
                <a:spcPts val="1600"/>
              </a:spcBef>
              <a:spcAft>
                <a:spcPts val="0"/>
              </a:spcAft>
              <a:buNone/>
            </a:pPr>
            <a:r>
              <a:rPr lang="en" dirty="0">
                <a:solidFill>
                  <a:schemeClr val="accent1"/>
                </a:solidFill>
              </a:rPr>
              <a:t>The tadpole is bigger than the others is this why it is taking it longer to develop? </a:t>
            </a:r>
            <a:endParaRPr dirty="0">
              <a:solidFill>
                <a:schemeClr val="accent1"/>
              </a:solidFill>
            </a:endParaRPr>
          </a:p>
          <a:p>
            <a:pPr marL="0" lvl="0" indent="0" algn="l" rtl="0">
              <a:spcBef>
                <a:spcPts val="1600"/>
              </a:spcBef>
              <a:spcAft>
                <a:spcPts val="0"/>
              </a:spcAft>
              <a:buNone/>
            </a:pPr>
            <a:r>
              <a:rPr lang="en" dirty="0">
                <a:solidFill>
                  <a:schemeClr val="accent1"/>
                </a:solidFill>
              </a:rPr>
              <a:t>Do frogs develop at different speeds like people do (example: some people get taller quicker than others?)</a:t>
            </a:r>
            <a:endParaRPr dirty="0">
              <a:solidFill>
                <a:schemeClr val="accent1"/>
              </a:solidFill>
            </a:endParaRPr>
          </a:p>
          <a:p>
            <a:pPr marL="0" lvl="0" indent="0" algn="l" rtl="0">
              <a:spcBef>
                <a:spcPts val="1600"/>
              </a:spcBef>
              <a:spcAft>
                <a:spcPts val="1600"/>
              </a:spcAft>
              <a:buNone/>
            </a:pPr>
            <a:r>
              <a:rPr lang="en" dirty="0">
                <a:solidFill>
                  <a:schemeClr val="accent1"/>
                </a:solidFill>
              </a:rPr>
              <a:t>Did the change from school to home change it’s development like how when we move we sometimes have a hard time changing?</a:t>
            </a:r>
            <a:endParaRPr dirty="0">
              <a:solidFill>
                <a:schemeClr val="accent1"/>
              </a:solidFill>
            </a:endParaRPr>
          </a:p>
        </p:txBody>
      </p:sp>
      <p:pic>
        <p:nvPicPr>
          <p:cNvPr id="191" name="Google Shape;191;p30"/>
          <p:cNvPicPr preferRelativeResize="0"/>
          <p:nvPr/>
        </p:nvPicPr>
        <p:blipFill>
          <a:blip r:embed="rId3">
            <a:alphaModFix/>
          </a:blip>
          <a:stretch>
            <a:fillRect/>
          </a:stretch>
        </p:blipFill>
        <p:spPr>
          <a:xfrm>
            <a:off x="5991972" y="1152475"/>
            <a:ext cx="2840325" cy="37871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1"/>
          <p:cNvSpPr txBox="1">
            <a:spLocks noGrp="1"/>
          </p:cNvSpPr>
          <p:nvPr>
            <p:ph type="title"/>
          </p:nvPr>
        </p:nvSpPr>
        <p:spPr>
          <a:xfrm>
            <a:off x="311700" y="391350"/>
            <a:ext cx="8323500" cy="8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May 8th</a:t>
            </a:r>
            <a:endParaRPr dirty="0"/>
          </a:p>
        </p:txBody>
      </p:sp>
      <p:sp>
        <p:nvSpPr>
          <p:cNvPr id="197" name="Google Shape;197;p31"/>
          <p:cNvSpPr txBox="1">
            <a:spLocks noGrp="1"/>
          </p:cNvSpPr>
          <p:nvPr>
            <p:ph type="body" idx="1"/>
          </p:nvPr>
        </p:nvSpPr>
        <p:spPr>
          <a:xfrm>
            <a:off x="311700" y="1152475"/>
            <a:ext cx="531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dirty="0">
                <a:solidFill>
                  <a:schemeClr val="accent1"/>
                </a:solidFill>
              </a:rPr>
              <a:t>The frogs have begun to stick their mouths out of the water and sit on top of the leaves. They are breathing air now and we are making the conclusion that soon (soon is Sat or Sun) we will see them on the log out of the water.</a:t>
            </a:r>
            <a:endParaRPr sz="2000" dirty="0">
              <a:solidFill>
                <a:schemeClr val="accent1"/>
              </a:solidFill>
            </a:endParaRPr>
          </a:p>
        </p:txBody>
      </p:sp>
      <p:pic>
        <p:nvPicPr>
          <p:cNvPr id="198" name="Google Shape;198;p31"/>
          <p:cNvPicPr preferRelativeResize="0"/>
          <p:nvPr/>
        </p:nvPicPr>
        <p:blipFill>
          <a:blip r:embed="rId3">
            <a:alphaModFix/>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622348" y="720700"/>
            <a:ext cx="3209964" cy="42799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ctrTitle"/>
          </p:nvPr>
        </p:nvSpPr>
        <p:spPr>
          <a:xfrm>
            <a:off x="3096250" y="1627200"/>
            <a:ext cx="2951400" cy="158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0" dirty="0">
                <a:latin typeface="Arial" panose="020B0604020202020204" pitchFamily="34" charset="0"/>
                <a:cs typeface="Arial" panose="020B0604020202020204" pitchFamily="34" charset="0"/>
              </a:rPr>
              <a:t>Photo Journal of Frog Development</a:t>
            </a:r>
            <a:endParaRPr b="0" dirty="0">
              <a:latin typeface="Arial" panose="020B0604020202020204" pitchFamily="34" charset="0"/>
              <a:cs typeface="Arial" panose="020B0604020202020204" pitchFamily="34" charset="0"/>
            </a:endParaRPr>
          </a:p>
        </p:txBody>
      </p:sp>
      <p:sp>
        <p:nvSpPr>
          <p:cNvPr id="71" name="Google Shape;71;p14"/>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0" dirty="0">
                <a:latin typeface="Arial" panose="020B0604020202020204" pitchFamily="34" charset="0"/>
                <a:cs typeface="Arial" panose="020B0604020202020204" pitchFamily="34" charset="0"/>
              </a:rPr>
              <a:t>2019/2020</a:t>
            </a:r>
            <a:endParaRPr b="0" dirty="0">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2"/>
          <p:cNvSpPr txBox="1">
            <a:spLocks noGrp="1"/>
          </p:cNvSpPr>
          <p:nvPr>
            <p:ph type="title"/>
          </p:nvPr>
        </p:nvSpPr>
        <p:spPr>
          <a:xfrm>
            <a:off x="311699" y="128884"/>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May 15th Free the Frogs Friday</a:t>
            </a:r>
            <a:endParaRPr dirty="0"/>
          </a:p>
        </p:txBody>
      </p:sp>
      <p:sp>
        <p:nvSpPr>
          <p:cNvPr id="204" name="Google Shape;204;p32"/>
          <p:cNvSpPr txBox="1">
            <a:spLocks noGrp="1"/>
          </p:cNvSpPr>
          <p:nvPr>
            <p:ph type="body" idx="1"/>
          </p:nvPr>
        </p:nvSpPr>
        <p:spPr>
          <a:xfrm>
            <a:off x="311699" y="754984"/>
            <a:ext cx="8832301" cy="3416400"/>
          </a:xfrm>
          <a:prstGeom prst="rect">
            <a:avLst/>
          </a:prstGeom>
        </p:spPr>
        <p:txBody>
          <a:bodyPr spcFirstLastPara="1" wrap="square" lIns="91425" tIns="91425" rIns="91425" bIns="91425" anchor="t" anchorCtr="0">
            <a:noAutofit/>
          </a:bodyPr>
          <a:lstStyle/>
          <a:p>
            <a:pPr marL="0" lvl="0" indent="0">
              <a:spcAft>
                <a:spcPts val="1600"/>
              </a:spcAft>
              <a:buNone/>
            </a:pPr>
            <a:r>
              <a:rPr lang="en" dirty="0">
                <a:solidFill>
                  <a:schemeClr val="accent1"/>
                </a:solidFill>
              </a:rPr>
              <a:t>We set the frogs free to a pond where they would have more space and an opportunity to hunt for bugs!! </a:t>
            </a:r>
          </a:p>
          <a:p>
            <a:pPr marL="0" lvl="0" indent="0">
              <a:spcAft>
                <a:spcPts val="1600"/>
              </a:spcAft>
              <a:buNone/>
            </a:pPr>
            <a:r>
              <a:rPr lang="en-US" sz="1000" dirty="0">
                <a:hlinkClick r:id="rId4"/>
              </a:rPr>
              <a:t>https://youtu.be/GUfNswKl5jo</a:t>
            </a:r>
            <a:endParaRPr sz="1000" dirty="0">
              <a:solidFill>
                <a:schemeClr val="accent1"/>
              </a:solidFill>
            </a:endParaRPr>
          </a:p>
        </p:txBody>
      </p:sp>
      <p:pic>
        <p:nvPicPr>
          <p:cNvPr id="3" name="Online Media 2" descr="Frog Life Cycle Photo Journal: Free the Frogs Friday">
            <a:hlinkClick r:id="" action="ppaction://media"/>
            <a:extLst>
              <a:ext uri="{FF2B5EF4-FFF2-40B4-BE49-F238E27FC236}">
                <a16:creationId xmlns:a16="http://schemas.microsoft.com/office/drawing/2014/main" id="{B3179632-F7C5-E74F-9DA1-844AD10E4DF9}"/>
              </a:ext>
            </a:extLst>
          </p:cNvPr>
          <p:cNvPicPr>
            <a:picLocks noRot="1" noChangeAspect="1"/>
          </p:cNvPicPr>
          <p:nvPr>
            <a:videoFile r:link="rId1"/>
          </p:nvPr>
        </p:nvPicPr>
        <p:blipFill>
          <a:blip r:embed="rId5"/>
          <a:stretch>
            <a:fillRect/>
          </a:stretch>
        </p:blipFill>
        <p:spPr>
          <a:xfrm>
            <a:off x="2446867" y="1490369"/>
            <a:ext cx="6265328" cy="35242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graphicFrame>
        <p:nvGraphicFramePr>
          <p:cNvPr id="83" name="Google Shape;83;p15"/>
          <p:cNvGraphicFramePr/>
          <p:nvPr>
            <p:extLst>
              <p:ext uri="{D42A27DB-BD31-4B8C-83A1-F6EECF244321}">
                <p14:modId xmlns:p14="http://schemas.microsoft.com/office/powerpoint/2010/main" val="2898741753"/>
              </p:ext>
            </p:extLst>
          </p:nvPr>
        </p:nvGraphicFramePr>
        <p:xfrm>
          <a:off x="311700" y="589571"/>
          <a:ext cx="8520601" cy="4498875"/>
        </p:xfrm>
        <a:graphic>
          <a:graphicData uri="http://schemas.openxmlformats.org/drawingml/2006/table">
            <a:tbl>
              <a:tblPr>
                <a:noFill/>
                <a:tableStyleId>{55F525B7-B62E-4E03-AEAF-CA9336326B62}</a:tableStyleId>
              </a:tblPr>
              <a:tblGrid>
                <a:gridCol w="1176858">
                  <a:extLst>
                    <a:ext uri="{9D8B030D-6E8A-4147-A177-3AD203B41FA5}">
                      <a16:colId xmlns:a16="http://schemas.microsoft.com/office/drawing/2014/main" val="20000"/>
                    </a:ext>
                  </a:extLst>
                </a:gridCol>
                <a:gridCol w="5465135">
                  <a:extLst>
                    <a:ext uri="{9D8B030D-6E8A-4147-A177-3AD203B41FA5}">
                      <a16:colId xmlns:a16="http://schemas.microsoft.com/office/drawing/2014/main" val="20001"/>
                    </a:ext>
                  </a:extLst>
                </a:gridCol>
                <a:gridCol w="1878608">
                  <a:extLst>
                    <a:ext uri="{9D8B030D-6E8A-4147-A177-3AD203B41FA5}">
                      <a16:colId xmlns:a16="http://schemas.microsoft.com/office/drawing/2014/main" val="20002"/>
                    </a:ext>
                  </a:extLst>
                </a:gridCol>
              </a:tblGrid>
              <a:tr h="1017279">
                <a:tc>
                  <a:txBody>
                    <a:bodyPr/>
                    <a:lstStyle/>
                    <a:p>
                      <a:pPr marL="0" lvl="0" indent="0" algn="l" rtl="0">
                        <a:spcBef>
                          <a:spcPts val="0"/>
                        </a:spcBef>
                        <a:spcAft>
                          <a:spcPts val="0"/>
                        </a:spcAft>
                        <a:buNone/>
                      </a:pPr>
                      <a:r>
                        <a:rPr lang="en" sz="1800" b="1" dirty="0">
                          <a:solidFill>
                            <a:srgbClr val="6AA84F"/>
                          </a:solidFill>
                          <a:latin typeface="Imprint MT Shadow" pitchFamily="82" charset="77"/>
                          <a:ea typeface="Impact"/>
                          <a:cs typeface="Impact"/>
                          <a:sym typeface="Impact"/>
                        </a:rPr>
                        <a:t>Pond</a:t>
                      </a:r>
                      <a:endParaRPr sz="1800" b="1" dirty="0">
                        <a:solidFill>
                          <a:srgbClr val="6AA84F"/>
                        </a:solidFill>
                        <a:latin typeface="Imprint MT Shadow" pitchFamily="82" charset="77"/>
                        <a:ea typeface="Impact"/>
                        <a:cs typeface="Impact"/>
                        <a:sym typeface="Impact"/>
                      </a:endParaRPr>
                    </a:p>
                  </a:txBody>
                  <a:tcPr marL="63500" marR="63500" marT="63500" marB="63500" anchor="ctr"/>
                </a:tc>
                <a:tc>
                  <a:txBody>
                    <a:bodyPr/>
                    <a:lstStyle/>
                    <a:p>
                      <a:pPr marL="0" lvl="0" indent="0" algn="l" rtl="0">
                        <a:spcBef>
                          <a:spcPts val="0"/>
                        </a:spcBef>
                        <a:spcAft>
                          <a:spcPts val="0"/>
                        </a:spcAft>
                        <a:buNone/>
                      </a:pPr>
                      <a:r>
                        <a:rPr lang="en" sz="1800" b="1" dirty="0">
                          <a:solidFill>
                            <a:srgbClr val="6AA84F"/>
                          </a:solidFill>
                          <a:latin typeface="Imprint MT Shadow" pitchFamily="82" charset="77"/>
                          <a:ea typeface="Impact"/>
                          <a:cs typeface="Impact"/>
                          <a:sym typeface="Impact"/>
                        </a:rPr>
                        <a:t>A pool of water smaller than a lake where frogs live.</a:t>
                      </a:r>
                      <a:endParaRPr sz="1800" b="1" dirty="0">
                        <a:solidFill>
                          <a:srgbClr val="6AA84F"/>
                        </a:solidFill>
                        <a:latin typeface="Imprint MT Shadow" pitchFamily="82" charset="77"/>
                        <a:ea typeface="Impact"/>
                        <a:cs typeface="Impact"/>
                        <a:sym typeface="Impact"/>
                      </a:endParaRPr>
                    </a:p>
                  </a:txBody>
                  <a:tcPr marL="63500" marR="63500" marT="63500" marB="63500" anchor="ctr"/>
                </a:tc>
                <a:tc>
                  <a:txBody>
                    <a:bodyPr/>
                    <a:lstStyle/>
                    <a:p>
                      <a:pPr marL="0" lvl="0" indent="0" algn="l" rtl="0">
                        <a:spcBef>
                          <a:spcPts val="0"/>
                        </a:spcBef>
                        <a:spcAft>
                          <a:spcPts val="0"/>
                        </a:spcAft>
                        <a:buNone/>
                      </a:pPr>
                      <a:endParaRPr b="1" dirty="0">
                        <a:solidFill>
                          <a:srgbClr val="6AA84F"/>
                        </a:solidFill>
                        <a:latin typeface="Imprint MT Shadow" pitchFamily="82" charset="77"/>
                        <a:ea typeface="Impact"/>
                        <a:cs typeface="Impact"/>
                        <a:sym typeface="Impact"/>
                      </a:endParaRPr>
                    </a:p>
                  </a:txBody>
                  <a:tcPr marL="63500" marR="63500" marT="63500" marB="63500"/>
                </a:tc>
                <a:extLst>
                  <a:ext uri="{0D108BD9-81ED-4DB2-BD59-A6C34878D82A}">
                    <a16:rowId xmlns:a16="http://schemas.microsoft.com/office/drawing/2014/main" val="10000"/>
                  </a:ext>
                </a:extLst>
              </a:tr>
              <a:tr h="723519">
                <a:tc>
                  <a:txBody>
                    <a:bodyPr/>
                    <a:lstStyle/>
                    <a:p>
                      <a:pPr marL="0" lvl="0" indent="0" algn="l" rtl="0">
                        <a:spcBef>
                          <a:spcPts val="0"/>
                        </a:spcBef>
                        <a:spcAft>
                          <a:spcPts val="0"/>
                        </a:spcAft>
                        <a:buNone/>
                      </a:pPr>
                      <a:r>
                        <a:rPr lang="en" sz="1800" b="1" dirty="0">
                          <a:solidFill>
                            <a:srgbClr val="6AA84F"/>
                          </a:solidFill>
                          <a:latin typeface="Imprint MT Shadow" pitchFamily="82" charset="77"/>
                          <a:ea typeface="Impact"/>
                          <a:cs typeface="Impact"/>
                          <a:sym typeface="Impact"/>
                        </a:rPr>
                        <a:t>Lily pad</a:t>
                      </a:r>
                      <a:endParaRPr sz="1800" b="1" dirty="0">
                        <a:solidFill>
                          <a:srgbClr val="6AA84F"/>
                        </a:solidFill>
                        <a:latin typeface="Imprint MT Shadow" pitchFamily="82" charset="77"/>
                        <a:ea typeface="Impact"/>
                        <a:cs typeface="Impact"/>
                        <a:sym typeface="Impact"/>
                      </a:endParaRPr>
                    </a:p>
                  </a:txBody>
                  <a:tcPr marL="63500" marR="63500" marT="63500" marB="63500" anchor="ctr"/>
                </a:tc>
                <a:tc>
                  <a:txBody>
                    <a:bodyPr/>
                    <a:lstStyle/>
                    <a:p>
                      <a:pPr marL="0" lvl="0" indent="0" algn="l" rtl="0">
                        <a:spcBef>
                          <a:spcPts val="0"/>
                        </a:spcBef>
                        <a:spcAft>
                          <a:spcPts val="0"/>
                        </a:spcAft>
                        <a:buNone/>
                      </a:pPr>
                      <a:r>
                        <a:rPr lang="en" sz="1800" b="1" dirty="0">
                          <a:solidFill>
                            <a:srgbClr val="6AA84F"/>
                          </a:solidFill>
                          <a:latin typeface="Imprint MT Shadow" pitchFamily="82" charset="77"/>
                          <a:ea typeface="Impact"/>
                          <a:cs typeface="Impact"/>
                          <a:sym typeface="Impact"/>
                        </a:rPr>
                        <a:t>A large floating leaf in a pond.</a:t>
                      </a:r>
                      <a:endParaRPr sz="1800" b="1" dirty="0">
                        <a:solidFill>
                          <a:srgbClr val="6AA84F"/>
                        </a:solidFill>
                        <a:latin typeface="Imprint MT Shadow" pitchFamily="82" charset="77"/>
                        <a:ea typeface="Impact"/>
                        <a:cs typeface="Impact"/>
                        <a:sym typeface="Impact"/>
                      </a:endParaRPr>
                    </a:p>
                  </a:txBody>
                  <a:tcPr marL="63500" marR="63500" marT="63500" marB="63500" anchor="ctr"/>
                </a:tc>
                <a:tc>
                  <a:txBody>
                    <a:bodyPr/>
                    <a:lstStyle/>
                    <a:p>
                      <a:pPr marL="0" lvl="0" indent="0" algn="l" rtl="0">
                        <a:spcBef>
                          <a:spcPts val="0"/>
                        </a:spcBef>
                        <a:spcAft>
                          <a:spcPts val="0"/>
                        </a:spcAft>
                        <a:buNone/>
                      </a:pPr>
                      <a:endParaRPr b="1">
                        <a:solidFill>
                          <a:srgbClr val="6AA84F"/>
                        </a:solidFill>
                        <a:latin typeface="Imprint MT Shadow" pitchFamily="82" charset="77"/>
                        <a:ea typeface="Impact"/>
                        <a:cs typeface="Impact"/>
                        <a:sym typeface="Impact"/>
                      </a:endParaRPr>
                    </a:p>
                  </a:txBody>
                  <a:tcPr marL="63500" marR="63500" marT="63500" marB="63500"/>
                </a:tc>
                <a:extLst>
                  <a:ext uri="{0D108BD9-81ED-4DB2-BD59-A6C34878D82A}">
                    <a16:rowId xmlns:a16="http://schemas.microsoft.com/office/drawing/2014/main" val="10001"/>
                  </a:ext>
                </a:extLst>
              </a:tr>
              <a:tr h="1017279">
                <a:tc>
                  <a:txBody>
                    <a:bodyPr/>
                    <a:lstStyle/>
                    <a:p>
                      <a:pPr marL="0" lvl="0" indent="0" algn="l" rtl="0">
                        <a:spcBef>
                          <a:spcPts val="0"/>
                        </a:spcBef>
                        <a:spcAft>
                          <a:spcPts val="0"/>
                        </a:spcAft>
                        <a:buNone/>
                      </a:pPr>
                      <a:r>
                        <a:rPr lang="en" sz="1800" b="1" dirty="0">
                          <a:solidFill>
                            <a:srgbClr val="6AA84F"/>
                          </a:solidFill>
                          <a:latin typeface="Imprint MT Shadow" pitchFamily="82" charset="77"/>
                          <a:ea typeface="Impact"/>
                          <a:cs typeface="Impact"/>
                          <a:sym typeface="Impact"/>
                        </a:rPr>
                        <a:t>Tadpole</a:t>
                      </a:r>
                      <a:endParaRPr sz="1800" b="1" dirty="0">
                        <a:solidFill>
                          <a:srgbClr val="6AA84F"/>
                        </a:solidFill>
                        <a:latin typeface="Imprint MT Shadow" pitchFamily="82" charset="77"/>
                        <a:ea typeface="Impact"/>
                        <a:cs typeface="Impact"/>
                        <a:sym typeface="Impact"/>
                      </a:endParaRPr>
                    </a:p>
                  </a:txBody>
                  <a:tcPr marL="63500" marR="63500" marT="63500" marB="63500" anchor="ctr"/>
                </a:tc>
                <a:tc>
                  <a:txBody>
                    <a:bodyPr/>
                    <a:lstStyle/>
                    <a:p>
                      <a:pPr marL="0" lvl="0" indent="0" algn="l" rtl="0">
                        <a:spcBef>
                          <a:spcPts val="0"/>
                        </a:spcBef>
                        <a:spcAft>
                          <a:spcPts val="0"/>
                        </a:spcAft>
                        <a:buNone/>
                      </a:pPr>
                      <a:r>
                        <a:rPr lang="en" sz="1800" b="1" dirty="0">
                          <a:solidFill>
                            <a:srgbClr val="6AA84F"/>
                          </a:solidFill>
                          <a:latin typeface="Imprint MT Shadow" pitchFamily="82" charset="77"/>
                          <a:ea typeface="Impact"/>
                          <a:cs typeface="Impact"/>
                          <a:sym typeface="Impact"/>
                        </a:rPr>
                        <a:t>A small animal with a long tail after the frog hatches from the egg.</a:t>
                      </a:r>
                      <a:endParaRPr sz="1800" b="1" dirty="0">
                        <a:solidFill>
                          <a:srgbClr val="6AA84F"/>
                        </a:solidFill>
                        <a:latin typeface="Imprint MT Shadow" pitchFamily="82" charset="77"/>
                        <a:ea typeface="Impact"/>
                        <a:cs typeface="Impact"/>
                        <a:sym typeface="Impact"/>
                      </a:endParaRPr>
                    </a:p>
                  </a:txBody>
                  <a:tcPr marL="63500" marR="63500" marT="63500" marB="63500" anchor="ctr"/>
                </a:tc>
                <a:tc>
                  <a:txBody>
                    <a:bodyPr/>
                    <a:lstStyle/>
                    <a:p>
                      <a:pPr marL="0" lvl="0" indent="0" algn="l" rtl="0">
                        <a:spcBef>
                          <a:spcPts val="0"/>
                        </a:spcBef>
                        <a:spcAft>
                          <a:spcPts val="0"/>
                        </a:spcAft>
                        <a:buNone/>
                      </a:pPr>
                      <a:endParaRPr b="1">
                        <a:solidFill>
                          <a:srgbClr val="6AA84F"/>
                        </a:solidFill>
                        <a:latin typeface="Imprint MT Shadow" pitchFamily="82" charset="77"/>
                        <a:ea typeface="Impact"/>
                        <a:cs typeface="Impact"/>
                        <a:sym typeface="Impact"/>
                      </a:endParaRPr>
                    </a:p>
                  </a:txBody>
                  <a:tcPr marL="63500" marR="63500" marT="63500" marB="63500"/>
                </a:tc>
                <a:extLst>
                  <a:ext uri="{0D108BD9-81ED-4DB2-BD59-A6C34878D82A}">
                    <a16:rowId xmlns:a16="http://schemas.microsoft.com/office/drawing/2014/main" val="10002"/>
                  </a:ext>
                </a:extLst>
              </a:tr>
              <a:tr h="723519">
                <a:tc>
                  <a:txBody>
                    <a:bodyPr/>
                    <a:lstStyle/>
                    <a:p>
                      <a:pPr marL="0" lvl="0" indent="0" algn="l" rtl="0">
                        <a:spcBef>
                          <a:spcPts val="0"/>
                        </a:spcBef>
                        <a:spcAft>
                          <a:spcPts val="0"/>
                        </a:spcAft>
                        <a:buNone/>
                      </a:pPr>
                      <a:r>
                        <a:rPr lang="en" sz="1800" b="1" dirty="0">
                          <a:solidFill>
                            <a:srgbClr val="6AA84F"/>
                          </a:solidFill>
                          <a:latin typeface="Imprint MT Shadow" pitchFamily="82" charset="77"/>
                          <a:ea typeface="Impact"/>
                          <a:cs typeface="Impact"/>
                          <a:sym typeface="Impact"/>
                        </a:rPr>
                        <a:t>Tongue</a:t>
                      </a:r>
                      <a:endParaRPr sz="1800" b="1" dirty="0">
                        <a:solidFill>
                          <a:srgbClr val="6AA84F"/>
                        </a:solidFill>
                        <a:latin typeface="Imprint MT Shadow" pitchFamily="82" charset="77"/>
                        <a:ea typeface="Impact"/>
                        <a:cs typeface="Impact"/>
                        <a:sym typeface="Impact"/>
                      </a:endParaRPr>
                    </a:p>
                  </a:txBody>
                  <a:tcPr marL="63500" marR="63500" marT="63500" marB="63500" anchor="ctr"/>
                </a:tc>
                <a:tc>
                  <a:txBody>
                    <a:bodyPr/>
                    <a:lstStyle/>
                    <a:p>
                      <a:pPr marL="0" lvl="0" indent="0" algn="l" rtl="0">
                        <a:spcBef>
                          <a:spcPts val="0"/>
                        </a:spcBef>
                        <a:spcAft>
                          <a:spcPts val="0"/>
                        </a:spcAft>
                        <a:buNone/>
                      </a:pPr>
                      <a:r>
                        <a:rPr lang="en" sz="1800" b="1" dirty="0">
                          <a:solidFill>
                            <a:srgbClr val="6AA84F"/>
                          </a:solidFill>
                          <a:latin typeface="Imprint MT Shadow" pitchFamily="82" charset="77"/>
                          <a:ea typeface="Impact"/>
                          <a:cs typeface="Impact"/>
                          <a:sym typeface="Impact"/>
                        </a:rPr>
                        <a:t>A long Moveable pink organ in the mouth.</a:t>
                      </a:r>
                      <a:endParaRPr sz="1800" b="1" dirty="0">
                        <a:solidFill>
                          <a:srgbClr val="6AA84F"/>
                        </a:solidFill>
                        <a:latin typeface="Imprint MT Shadow" pitchFamily="82" charset="77"/>
                        <a:ea typeface="Impact"/>
                        <a:cs typeface="Impact"/>
                        <a:sym typeface="Impact"/>
                      </a:endParaRPr>
                    </a:p>
                  </a:txBody>
                  <a:tcPr marL="63500" marR="63500" marT="63500" marB="63500" anchor="ctr"/>
                </a:tc>
                <a:tc>
                  <a:txBody>
                    <a:bodyPr/>
                    <a:lstStyle/>
                    <a:p>
                      <a:pPr marL="0" lvl="0" indent="0" algn="l" rtl="0">
                        <a:spcBef>
                          <a:spcPts val="0"/>
                        </a:spcBef>
                        <a:spcAft>
                          <a:spcPts val="0"/>
                        </a:spcAft>
                        <a:buNone/>
                      </a:pPr>
                      <a:endParaRPr b="1">
                        <a:solidFill>
                          <a:srgbClr val="6AA84F"/>
                        </a:solidFill>
                        <a:latin typeface="Imprint MT Shadow" pitchFamily="82" charset="77"/>
                        <a:ea typeface="Impact"/>
                        <a:cs typeface="Impact"/>
                        <a:sym typeface="Impact"/>
                      </a:endParaRPr>
                    </a:p>
                  </a:txBody>
                  <a:tcPr marL="63500" marR="63500" marT="63500" marB="63500"/>
                </a:tc>
                <a:extLst>
                  <a:ext uri="{0D108BD9-81ED-4DB2-BD59-A6C34878D82A}">
                    <a16:rowId xmlns:a16="http://schemas.microsoft.com/office/drawing/2014/main" val="10003"/>
                  </a:ext>
                </a:extLst>
              </a:tr>
              <a:tr h="1017279">
                <a:tc>
                  <a:txBody>
                    <a:bodyPr/>
                    <a:lstStyle/>
                    <a:p>
                      <a:pPr marL="0" lvl="0" indent="0" algn="l" rtl="0">
                        <a:spcBef>
                          <a:spcPts val="0"/>
                        </a:spcBef>
                        <a:spcAft>
                          <a:spcPts val="0"/>
                        </a:spcAft>
                        <a:buNone/>
                      </a:pPr>
                      <a:r>
                        <a:rPr lang="en" sz="1800" b="1" dirty="0">
                          <a:solidFill>
                            <a:srgbClr val="6AA84F"/>
                          </a:solidFill>
                          <a:latin typeface="Imprint MT Shadow" pitchFamily="82" charset="77"/>
                          <a:ea typeface="Impact"/>
                          <a:cs typeface="Impact"/>
                          <a:sym typeface="Impact"/>
                        </a:rPr>
                        <a:t>Webbed</a:t>
                      </a:r>
                      <a:endParaRPr sz="1800" b="1" dirty="0">
                        <a:solidFill>
                          <a:srgbClr val="6AA84F"/>
                        </a:solidFill>
                        <a:latin typeface="Imprint MT Shadow" pitchFamily="82" charset="77"/>
                        <a:ea typeface="Impact"/>
                        <a:cs typeface="Impact"/>
                        <a:sym typeface="Impact"/>
                      </a:endParaRPr>
                    </a:p>
                  </a:txBody>
                  <a:tcPr marL="63500" marR="63500" marT="63500" marB="63500" anchor="ctr"/>
                </a:tc>
                <a:tc>
                  <a:txBody>
                    <a:bodyPr/>
                    <a:lstStyle/>
                    <a:p>
                      <a:pPr marL="0" lvl="0" indent="0" algn="l" rtl="0">
                        <a:spcBef>
                          <a:spcPts val="0"/>
                        </a:spcBef>
                        <a:spcAft>
                          <a:spcPts val="0"/>
                        </a:spcAft>
                        <a:buNone/>
                      </a:pPr>
                      <a:r>
                        <a:rPr lang="en" sz="1800" b="1" dirty="0">
                          <a:solidFill>
                            <a:srgbClr val="6AA84F"/>
                          </a:solidFill>
                          <a:latin typeface="Imprint MT Shadow" pitchFamily="82" charset="77"/>
                          <a:ea typeface="Impact"/>
                          <a:cs typeface="Impact"/>
                          <a:sym typeface="Impact"/>
                        </a:rPr>
                        <a:t>The toes of the feet are connected by a web. A frog has webbed feet.</a:t>
                      </a:r>
                      <a:endParaRPr sz="1800" b="1" dirty="0">
                        <a:solidFill>
                          <a:srgbClr val="6AA84F"/>
                        </a:solidFill>
                        <a:latin typeface="Imprint MT Shadow" pitchFamily="82" charset="77"/>
                        <a:ea typeface="Impact"/>
                        <a:cs typeface="Impact"/>
                        <a:sym typeface="Impact"/>
                      </a:endParaRPr>
                    </a:p>
                  </a:txBody>
                  <a:tcPr marL="63500" marR="63500" marT="63500" marB="63500" anchor="ctr"/>
                </a:tc>
                <a:tc>
                  <a:txBody>
                    <a:bodyPr/>
                    <a:lstStyle/>
                    <a:p>
                      <a:pPr marL="0" lvl="0" indent="0" algn="l" rtl="0">
                        <a:spcBef>
                          <a:spcPts val="0"/>
                        </a:spcBef>
                        <a:spcAft>
                          <a:spcPts val="0"/>
                        </a:spcAft>
                        <a:buNone/>
                      </a:pPr>
                      <a:endParaRPr b="1" dirty="0">
                        <a:solidFill>
                          <a:srgbClr val="6AA84F"/>
                        </a:solidFill>
                        <a:latin typeface="Imprint MT Shadow" pitchFamily="82" charset="77"/>
                        <a:ea typeface="Impact"/>
                        <a:cs typeface="Impact"/>
                        <a:sym typeface="Impact"/>
                      </a:endParaRPr>
                    </a:p>
                  </a:txBody>
                  <a:tcPr marL="63500" marR="63500" marT="63500" marB="63500"/>
                </a:tc>
                <a:extLst>
                  <a:ext uri="{0D108BD9-81ED-4DB2-BD59-A6C34878D82A}">
                    <a16:rowId xmlns:a16="http://schemas.microsoft.com/office/drawing/2014/main" val="10004"/>
                  </a:ext>
                </a:extLst>
              </a:tr>
            </a:tbl>
          </a:graphicData>
        </a:graphic>
      </p:graphicFrame>
      <p:sp>
        <p:nvSpPr>
          <p:cNvPr id="76" name="Google Shape;76;p15"/>
          <p:cNvSpPr txBox="1">
            <a:spLocks noGrp="1"/>
          </p:cNvSpPr>
          <p:nvPr>
            <p:ph type="title"/>
          </p:nvPr>
        </p:nvSpPr>
        <p:spPr>
          <a:xfrm>
            <a:off x="311700" y="16636"/>
            <a:ext cx="8520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Century Schoolbook" panose="02040604050505020304" pitchFamily="18" charset="0"/>
                <a:cs typeface="Big Caslon Medium" panose="02000603090000020003" pitchFamily="2" charset="-79"/>
              </a:rPr>
              <a:t>Vocabulary</a:t>
            </a:r>
            <a:endParaRPr dirty="0">
              <a:latin typeface="Century Schoolbook" panose="02040604050505020304" pitchFamily="18" charset="0"/>
              <a:cs typeface="Big Caslon Medium" panose="02000603090000020003" pitchFamily="2" charset="-79"/>
            </a:endParaRPr>
          </a:p>
        </p:txBody>
      </p:sp>
      <p:pic>
        <p:nvPicPr>
          <p:cNvPr id="78" name="Google Shape;78;p15"/>
          <p:cNvPicPr preferRelativeResize="0"/>
          <p:nvPr/>
        </p:nvPicPr>
        <p:blipFill>
          <a:blip r:embed="rId3">
            <a:alphaModFix/>
          </a:blip>
          <a:stretch>
            <a:fillRect/>
          </a:stretch>
        </p:blipFill>
        <p:spPr>
          <a:xfrm>
            <a:off x="7480339" y="632558"/>
            <a:ext cx="903099" cy="856500"/>
          </a:xfrm>
          <a:prstGeom prst="rect">
            <a:avLst/>
          </a:prstGeom>
          <a:noFill/>
          <a:ln>
            <a:noFill/>
          </a:ln>
        </p:spPr>
      </p:pic>
      <p:pic>
        <p:nvPicPr>
          <p:cNvPr id="79" name="Google Shape;79;p15"/>
          <p:cNvPicPr preferRelativeResize="0"/>
          <p:nvPr/>
        </p:nvPicPr>
        <p:blipFill>
          <a:blip r:embed="rId4">
            <a:alphaModFix/>
          </a:blip>
          <a:stretch>
            <a:fillRect/>
          </a:stretch>
        </p:blipFill>
        <p:spPr>
          <a:xfrm>
            <a:off x="7445151" y="1635735"/>
            <a:ext cx="973473" cy="626100"/>
          </a:xfrm>
          <a:prstGeom prst="rect">
            <a:avLst/>
          </a:prstGeom>
          <a:noFill/>
          <a:ln>
            <a:noFill/>
          </a:ln>
        </p:spPr>
      </p:pic>
      <p:pic>
        <p:nvPicPr>
          <p:cNvPr id="80" name="Google Shape;80;p15"/>
          <p:cNvPicPr preferRelativeResize="0">
            <a:picLocks noChangeAspect="1"/>
          </p:cNvPicPr>
          <p:nvPr/>
        </p:nvPicPr>
        <p:blipFill>
          <a:blip r:embed="rId5">
            <a:alphaModFix/>
          </a:blip>
          <a:stretch>
            <a:fillRect/>
          </a:stretch>
        </p:blipFill>
        <p:spPr>
          <a:xfrm>
            <a:off x="7410140" y="2396918"/>
            <a:ext cx="1043493" cy="822960"/>
          </a:xfrm>
          <a:prstGeom prst="rect">
            <a:avLst/>
          </a:prstGeom>
          <a:noFill/>
          <a:ln>
            <a:noFill/>
          </a:ln>
        </p:spPr>
      </p:pic>
      <p:pic>
        <p:nvPicPr>
          <p:cNvPr id="81" name="Google Shape;81;p15"/>
          <p:cNvPicPr preferRelativeResize="0">
            <a:picLocks noChangeAspect="1"/>
          </p:cNvPicPr>
          <p:nvPr/>
        </p:nvPicPr>
        <p:blipFill>
          <a:blip r:embed="rId6">
            <a:alphaModFix/>
          </a:blip>
          <a:stretch>
            <a:fillRect/>
          </a:stretch>
        </p:blipFill>
        <p:spPr>
          <a:xfrm>
            <a:off x="7425045" y="3460598"/>
            <a:ext cx="1013682" cy="548640"/>
          </a:xfrm>
          <a:prstGeom prst="rect">
            <a:avLst/>
          </a:prstGeom>
          <a:noFill/>
          <a:ln>
            <a:noFill/>
          </a:ln>
        </p:spPr>
      </p:pic>
      <p:pic>
        <p:nvPicPr>
          <p:cNvPr id="82" name="Google Shape;82;p15"/>
          <p:cNvPicPr preferRelativeResize="0">
            <a:picLocks noChangeAspect="1"/>
          </p:cNvPicPr>
          <p:nvPr/>
        </p:nvPicPr>
        <p:blipFill>
          <a:blip r:embed="rId7">
            <a:alphaModFix/>
          </a:blip>
          <a:stretch>
            <a:fillRect/>
          </a:stretch>
        </p:blipFill>
        <p:spPr>
          <a:xfrm rot="5400000">
            <a:off x="7520406" y="3941418"/>
            <a:ext cx="822960" cy="121484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graphicFrame>
        <p:nvGraphicFramePr>
          <p:cNvPr id="94" name="Google Shape;94;p16"/>
          <p:cNvGraphicFramePr/>
          <p:nvPr>
            <p:extLst>
              <p:ext uri="{D42A27DB-BD31-4B8C-83A1-F6EECF244321}">
                <p14:modId xmlns:p14="http://schemas.microsoft.com/office/powerpoint/2010/main" val="2452062244"/>
              </p:ext>
            </p:extLst>
          </p:nvPr>
        </p:nvGraphicFramePr>
        <p:xfrm>
          <a:off x="311699" y="640164"/>
          <a:ext cx="8520600" cy="4489273"/>
        </p:xfrm>
        <a:graphic>
          <a:graphicData uri="http://schemas.openxmlformats.org/drawingml/2006/table">
            <a:tbl>
              <a:tblPr>
                <a:noFill/>
                <a:tableStyleId>{55F525B7-B62E-4E03-AEAF-CA9336326B62}</a:tableStyleId>
              </a:tblPr>
              <a:tblGrid>
                <a:gridCol w="1665957">
                  <a:extLst>
                    <a:ext uri="{9D8B030D-6E8A-4147-A177-3AD203B41FA5}">
                      <a16:colId xmlns:a16="http://schemas.microsoft.com/office/drawing/2014/main" val="20000"/>
                    </a:ext>
                  </a:extLst>
                </a:gridCol>
                <a:gridCol w="5167423">
                  <a:extLst>
                    <a:ext uri="{9D8B030D-6E8A-4147-A177-3AD203B41FA5}">
                      <a16:colId xmlns:a16="http://schemas.microsoft.com/office/drawing/2014/main" val="20001"/>
                    </a:ext>
                  </a:extLst>
                </a:gridCol>
                <a:gridCol w="1687220">
                  <a:extLst>
                    <a:ext uri="{9D8B030D-6E8A-4147-A177-3AD203B41FA5}">
                      <a16:colId xmlns:a16="http://schemas.microsoft.com/office/drawing/2014/main" val="20002"/>
                    </a:ext>
                  </a:extLst>
                </a:gridCol>
              </a:tblGrid>
              <a:tr h="901159">
                <a:tc>
                  <a:txBody>
                    <a:bodyPr/>
                    <a:lstStyle/>
                    <a:p>
                      <a:pPr marL="0" lvl="0" indent="0" algn="l" rtl="0">
                        <a:spcBef>
                          <a:spcPts val="0"/>
                        </a:spcBef>
                        <a:spcAft>
                          <a:spcPts val="0"/>
                        </a:spcAft>
                        <a:buNone/>
                      </a:pPr>
                      <a:r>
                        <a:rPr lang="en" sz="1800" b="1" dirty="0">
                          <a:solidFill>
                            <a:srgbClr val="6AA84F"/>
                          </a:solidFill>
                          <a:latin typeface="Imprint MT Shadow" pitchFamily="82" charset="77"/>
                          <a:ea typeface="Impact"/>
                          <a:cs typeface="Impact"/>
                          <a:sym typeface="Impact"/>
                        </a:rPr>
                        <a:t>Habitat</a:t>
                      </a:r>
                      <a:endParaRPr sz="1800" b="1" dirty="0">
                        <a:solidFill>
                          <a:srgbClr val="6AA84F"/>
                        </a:solidFill>
                        <a:latin typeface="Imprint MT Shadow" pitchFamily="82" charset="77"/>
                        <a:ea typeface="Impact"/>
                        <a:cs typeface="Impact"/>
                        <a:sym typeface="Impact"/>
                      </a:endParaRPr>
                    </a:p>
                  </a:txBody>
                  <a:tcPr marL="63500" marR="63500" marT="63500" marB="63500" anchor="ctr"/>
                </a:tc>
                <a:tc>
                  <a:txBody>
                    <a:bodyPr/>
                    <a:lstStyle/>
                    <a:p>
                      <a:pPr marL="0" lvl="0" indent="0" algn="l" rtl="0">
                        <a:spcBef>
                          <a:spcPts val="0"/>
                        </a:spcBef>
                        <a:spcAft>
                          <a:spcPts val="0"/>
                        </a:spcAft>
                        <a:buNone/>
                      </a:pPr>
                      <a:r>
                        <a:rPr lang="en" sz="1800" b="1" dirty="0">
                          <a:solidFill>
                            <a:srgbClr val="6AA84F"/>
                          </a:solidFill>
                          <a:latin typeface="Imprint MT Shadow" pitchFamily="82" charset="77"/>
                          <a:ea typeface="Impact"/>
                          <a:cs typeface="Impact"/>
                          <a:sym typeface="Impact"/>
                        </a:rPr>
                        <a:t>The place where an animal lives and grows. A frog’s habitat is the pond</a:t>
                      </a:r>
                      <a:endParaRPr sz="1800" b="1" dirty="0">
                        <a:solidFill>
                          <a:srgbClr val="6AA84F"/>
                        </a:solidFill>
                        <a:latin typeface="Imprint MT Shadow" pitchFamily="82" charset="77"/>
                        <a:ea typeface="Impact"/>
                        <a:cs typeface="Impact"/>
                        <a:sym typeface="Impact"/>
                      </a:endParaRPr>
                    </a:p>
                  </a:txBody>
                  <a:tcPr marL="63500" marR="63500" marT="63500" marB="63500" anchor="ctr"/>
                </a:tc>
                <a:tc>
                  <a:txBody>
                    <a:bodyPr/>
                    <a:lstStyle/>
                    <a:p>
                      <a:pPr marL="0" lvl="0" indent="0" algn="l" rtl="0">
                        <a:spcBef>
                          <a:spcPts val="0"/>
                        </a:spcBef>
                        <a:spcAft>
                          <a:spcPts val="0"/>
                        </a:spcAft>
                        <a:buNone/>
                      </a:pPr>
                      <a:endParaRPr b="1" dirty="0">
                        <a:solidFill>
                          <a:srgbClr val="6AA84F"/>
                        </a:solidFill>
                        <a:latin typeface="Imprint MT Shadow" pitchFamily="82" charset="77"/>
                        <a:ea typeface="Impact"/>
                        <a:cs typeface="Impact"/>
                        <a:sym typeface="Impact"/>
                      </a:endParaRPr>
                    </a:p>
                  </a:txBody>
                  <a:tcPr marL="63500" marR="63500" marT="63500" marB="63500"/>
                </a:tc>
                <a:extLst>
                  <a:ext uri="{0D108BD9-81ED-4DB2-BD59-A6C34878D82A}">
                    <a16:rowId xmlns:a16="http://schemas.microsoft.com/office/drawing/2014/main" val="10000"/>
                  </a:ext>
                </a:extLst>
              </a:tr>
              <a:tr h="658471">
                <a:tc>
                  <a:txBody>
                    <a:bodyPr/>
                    <a:lstStyle/>
                    <a:p>
                      <a:pPr marL="0" lvl="0" indent="0" algn="l" rtl="0">
                        <a:spcBef>
                          <a:spcPts val="0"/>
                        </a:spcBef>
                        <a:spcAft>
                          <a:spcPts val="0"/>
                        </a:spcAft>
                        <a:buNone/>
                      </a:pPr>
                      <a:r>
                        <a:rPr lang="en" sz="1800" b="1">
                          <a:solidFill>
                            <a:srgbClr val="6AA84F"/>
                          </a:solidFill>
                          <a:latin typeface="Imprint MT Shadow" pitchFamily="82" charset="77"/>
                          <a:ea typeface="Impact"/>
                          <a:cs typeface="Impact"/>
                          <a:sym typeface="Impact"/>
                        </a:rPr>
                        <a:t>Spawn</a:t>
                      </a:r>
                      <a:endParaRPr sz="1800" b="1">
                        <a:solidFill>
                          <a:srgbClr val="6AA84F"/>
                        </a:solidFill>
                        <a:latin typeface="Imprint MT Shadow" pitchFamily="82" charset="77"/>
                        <a:ea typeface="Impact"/>
                        <a:cs typeface="Impact"/>
                        <a:sym typeface="Impact"/>
                      </a:endParaRPr>
                    </a:p>
                  </a:txBody>
                  <a:tcPr marL="63500" marR="63500" marT="63500" marB="63500" anchor="ctr"/>
                </a:tc>
                <a:tc>
                  <a:txBody>
                    <a:bodyPr/>
                    <a:lstStyle/>
                    <a:p>
                      <a:pPr marL="0" lvl="0" indent="0" algn="l" rtl="0">
                        <a:spcBef>
                          <a:spcPts val="0"/>
                        </a:spcBef>
                        <a:spcAft>
                          <a:spcPts val="0"/>
                        </a:spcAft>
                        <a:buNone/>
                      </a:pPr>
                      <a:r>
                        <a:rPr lang="en" sz="1800" b="1" dirty="0">
                          <a:solidFill>
                            <a:srgbClr val="6AA84F"/>
                          </a:solidFill>
                          <a:latin typeface="Imprint MT Shadow" pitchFamily="82" charset="77"/>
                          <a:ea typeface="Impact"/>
                          <a:cs typeface="Impact"/>
                          <a:sym typeface="Impact"/>
                        </a:rPr>
                        <a:t>The jelly-like eggs that a frog lays</a:t>
                      </a:r>
                      <a:endParaRPr sz="1800" b="1" dirty="0">
                        <a:solidFill>
                          <a:srgbClr val="6AA84F"/>
                        </a:solidFill>
                        <a:latin typeface="Imprint MT Shadow" pitchFamily="82" charset="77"/>
                        <a:ea typeface="Impact"/>
                        <a:cs typeface="Impact"/>
                        <a:sym typeface="Impact"/>
                      </a:endParaRPr>
                    </a:p>
                  </a:txBody>
                  <a:tcPr marL="63500" marR="63500" marT="63500" marB="63500" anchor="ctr"/>
                </a:tc>
                <a:tc>
                  <a:txBody>
                    <a:bodyPr/>
                    <a:lstStyle/>
                    <a:p>
                      <a:pPr marL="0" lvl="0" indent="0" algn="l" rtl="0">
                        <a:spcBef>
                          <a:spcPts val="0"/>
                        </a:spcBef>
                        <a:spcAft>
                          <a:spcPts val="0"/>
                        </a:spcAft>
                        <a:buNone/>
                      </a:pPr>
                      <a:endParaRPr b="1">
                        <a:solidFill>
                          <a:srgbClr val="6AA84F"/>
                        </a:solidFill>
                        <a:latin typeface="Imprint MT Shadow" pitchFamily="82" charset="77"/>
                        <a:ea typeface="Impact"/>
                        <a:cs typeface="Impact"/>
                        <a:sym typeface="Impact"/>
                      </a:endParaRPr>
                    </a:p>
                  </a:txBody>
                  <a:tcPr marL="63500" marR="63500" marT="63500" marB="63500"/>
                </a:tc>
                <a:extLst>
                  <a:ext uri="{0D108BD9-81ED-4DB2-BD59-A6C34878D82A}">
                    <a16:rowId xmlns:a16="http://schemas.microsoft.com/office/drawing/2014/main" val="10001"/>
                  </a:ext>
                </a:extLst>
              </a:tr>
              <a:tr h="1151737">
                <a:tc>
                  <a:txBody>
                    <a:bodyPr/>
                    <a:lstStyle/>
                    <a:p>
                      <a:pPr marL="0" lvl="0" indent="0" algn="l" rtl="0">
                        <a:spcBef>
                          <a:spcPts val="0"/>
                        </a:spcBef>
                        <a:spcAft>
                          <a:spcPts val="0"/>
                        </a:spcAft>
                        <a:buNone/>
                      </a:pPr>
                      <a:r>
                        <a:rPr lang="en" sz="1800" b="1">
                          <a:solidFill>
                            <a:srgbClr val="6AA84F"/>
                          </a:solidFill>
                          <a:latin typeface="Imprint MT Shadow" pitchFamily="82" charset="77"/>
                          <a:ea typeface="Impact"/>
                          <a:cs typeface="Impact"/>
                          <a:sym typeface="Impact"/>
                        </a:rPr>
                        <a:t>Algae</a:t>
                      </a:r>
                      <a:endParaRPr sz="1800" b="1">
                        <a:solidFill>
                          <a:srgbClr val="6AA84F"/>
                        </a:solidFill>
                        <a:latin typeface="Imprint MT Shadow" pitchFamily="82" charset="77"/>
                        <a:ea typeface="Impact"/>
                        <a:cs typeface="Impact"/>
                        <a:sym typeface="Impact"/>
                      </a:endParaRPr>
                    </a:p>
                  </a:txBody>
                  <a:tcPr marL="63500" marR="63500" marT="63500" marB="63500" anchor="ctr"/>
                </a:tc>
                <a:tc>
                  <a:txBody>
                    <a:bodyPr/>
                    <a:lstStyle/>
                    <a:p>
                      <a:pPr marL="0" lvl="0" indent="0" algn="l" rtl="0">
                        <a:spcBef>
                          <a:spcPts val="0"/>
                        </a:spcBef>
                        <a:spcAft>
                          <a:spcPts val="0"/>
                        </a:spcAft>
                        <a:buNone/>
                      </a:pPr>
                      <a:r>
                        <a:rPr lang="en" sz="1800" b="1" dirty="0">
                          <a:solidFill>
                            <a:srgbClr val="6AA84F"/>
                          </a:solidFill>
                          <a:latin typeface="Imprint MT Shadow" pitchFamily="82" charset="77"/>
                          <a:ea typeface="Impact"/>
                          <a:cs typeface="Impact"/>
                          <a:sym typeface="Impact"/>
                        </a:rPr>
                        <a:t>Plants that grow under the water, a tadpoles food. </a:t>
                      </a:r>
                      <a:endParaRPr sz="1800" b="1" dirty="0">
                        <a:solidFill>
                          <a:srgbClr val="6AA84F"/>
                        </a:solidFill>
                        <a:latin typeface="Imprint MT Shadow" pitchFamily="82" charset="77"/>
                        <a:ea typeface="Impact"/>
                        <a:cs typeface="Impact"/>
                        <a:sym typeface="Impact"/>
                      </a:endParaRPr>
                    </a:p>
                  </a:txBody>
                  <a:tcPr marL="63500" marR="63500" marT="63500" marB="63500" anchor="ctr"/>
                </a:tc>
                <a:tc>
                  <a:txBody>
                    <a:bodyPr/>
                    <a:lstStyle/>
                    <a:p>
                      <a:pPr marL="0" lvl="0" indent="0" algn="l" rtl="0">
                        <a:spcBef>
                          <a:spcPts val="0"/>
                        </a:spcBef>
                        <a:spcAft>
                          <a:spcPts val="0"/>
                        </a:spcAft>
                        <a:buNone/>
                      </a:pPr>
                      <a:endParaRPr b="1">
                        <a:solidFill>
                          <a:srgbClr val="6AA84F"/>
                        </a:solidFill>
                        <a:latin typeface="Imprint MT Shadow" pitchFamily="82" charset="77"/>
                        <a:ea typeface="Impact"/>
                        <a:cs typeface="Impact"/>
                        <a:sym typeface="Impact"/>
                      </a:endParaRPr>
                    </a:p>
                  </a:txBody>
                  <a:tcPr marL="63500" marR="63500" marT="63500" marB="63500"/>
                </a:tc>
                <a:extLst>
                  <a:ext uri="{0D108BD9-81ED-4DB2-BD59-A6C34878D82A}">
                    <a16:rowId xmlns:a16="http://schemas.microsoft.com/office/drawing/2014/main" val="10002"/>
                  </a:ext>
                </a:extLst>
              </a:tr>
              <a:tr h="901159">
                <a:tc>
                  <a:txBody>
                    <a:bodyPr/>
                    <a:lstStyle/>
                    <a:p>
                      <a:pPr marL="0" lvl="0" indent="0" algn="l" rtl="0">
                        <a:spcBef>
                          <a:spcPts val="0"/>
                        </a:spcBef>
                        <a:spcAft>
                          <a:spcPts val="0"/>
                        </a:spcAft>
                        <a:buNone/>
                      </a:pPr>
                      <a:r>
                        <a:rPr lang="en" sz="1800" b="1">
                          <a:solidFill>
                            <a:srgbClr val="6AA84F"/>
                          </a:solidFill>
                          <a:latin typeface="Imprint MT Shadow" pitchFamily="82" charset="77"/>
                          <a:ea typeface="Impact"/>
                          <a:cs typeface="Impact"/>
                          <a:sym typeface="Impact"/>
                        </a:rPr>
                        <a:t>metamorphosis</a:t>
                      </a:r>
                      <a:endParaRPr sz="1800" b="1">
                        <a:solidFill>
                          <a:srgbClr val="6AA84F"/>
                        </a:solidFill>
                        <a:latin typeface="Imprint MT Shadow" pitchFamily="82" charset="77"/>
                        <a:ea typeface="Impact"/>
                        <a:cs typeface="Impact"/>
                        <a:sym typeface="Impact"/>
                      </a:endParaRPr>
                    </a:p>
                  </a:txBody>
                  <a:tcPr marL="63500" marR="63500" marT="63500" marB="63500" anchor="ctr"/>
                </a:tc>
                <a:tc>
                  <a:txBody>
                    <a:bodyPr/>
                    <a:lstStyle/>
                    <a:p>
                      <a:pPr marL="0" lvl="0" indent="0" algn="l" rtl="0">
                        <a:spcBef>
                          <a:spcPts val="0"/>
                        </a:spcBef>
                        <a:spcAft>
                          <a:spcPts val="0"/>
                        </a:spcAft>
                        <a:buNone/>
                      </a:pPr>
                      <a:r>
                        <a:rPr lang="en" sz="1800" b="1" dirty="0">
                          <a:solidFill>
                            <a:srgbClr val="6AA84F"/>
                          </a:solidFill>
                          <a:latin typeface="Imprint MT Shadow" pitchFamily="82" charset="77"/>
                          <a:ea typeface="Impact"/>
                          <a:cs typeface="Impact"/>
                          <a:sym typeface="Impact"/>
                        </a:rPr>
                        <a:t>When an animal changes from one form to another. The tadpole changes to a frog.</a:t>
                      </a:r>
                      <a:endParaRPr sz="1800" b="1" dirty="0">
                        <a:solidFill>
                          <a:srgbClr val="6AA84F"/>
                        </a:solidFill>
                        <a:latin typeface="Imprint MT Shadow" pitchFamily="82" charset="77"/>
                        <a:ea typeface="Impact"/>
                        <a:cs typeface="Impact"/>
                        <a:sym typeface="Impact"/>
                      </a:endParaRPr>
                    </a:p>
                  </a:txBody>
                  <a:tcPr marL="63500" marR="63500" marT="63500" marB="63500" anchor="ctr"/>
                </a:tc>
                <a:tc>
                  <a:txBody>
                    <a:bodyPr/>
                    <a:lstStyle/>
                    <a:p>
                      <a:pPr marL="0" lvl="0" indent="0" algn="l" rtl="0">
                        <a:spcBef>
                          <a:spcPts val="0"/>
                        </a:spcBef>
                        <a:spcAft>
                          <a:spcPts val="0"/>
                        </a:spcAft>
                        <a:buNone/>
                      </a:pPr>
                      <a:endParaRPr b="1">
                        <a:solidFill>
                          <a:srgbClr val="6AA84F"/>
                        </a:solidFill>
                        <a:latin typeface="Imprint MT Shadow" pitchFamily="82" charset="77"/>
                        <a:ea typeface="Impact"/>
                        <a:cs typeface="Impact"/>
                        <a:sym typeface="Impact"/>
                      </a:endParaRPr>
                    </a:p>
                  </a:txBody>
                  <a:tcPr marL="63500" marR="63500" marT="63500" marB="63500"/>
                </a:tc>
                <a:extLst>
                  <a:ext uri="{0D108BD9-81ED-4DB2-BD59-A6C34878D82A}">
                    <a16:rowId xmlns:a16="http://schemas.microsoft.com/office/drawing/2014/main" val="10003"/>
                  </a:ext>
                </a:extLst>
              </a:tr>
              <a:tr h="876747">
                <a:tc>
                  <a:txBody>
                    <a:bodyPr/>
                    <a:lstStyle/>
                    <a:p>
                      <a:pPr marL="0" lvl="0" indent="0" algn="l" rtl="0">
                        <a:spcBef>
                          <a:spcPts val="0"/>
                        </a:spcBef>
                        <a:spcAft>
                          <a:spcPts val="0"/>
                        </a:spcAft>
                        <a:buNone/>
                      </a:pPr>
                      <a:r>
                        <a:rPr lang="en" sz="1800" b="1">
                          <a:solidFill>
                            <a:srgbClr val="6AA84F"/>
                          </a:solidFill>
                          <a:latin typeface="Imprint MT Shadow" pitchFamily="82" charset="77"/>
                          <a:ea typeface="Impact"/>
                          <a:cs typeface="Impact"/>
                          <a:sym typeface="Impact"/>
                        </a:rPr>
                        <a:t>Hatch</a:t>
                      </a:r>
                      <a:endParaRPr sz="1800" b="1">
                        <a:solidFill>
                          <a:srgbClr val="6AA84F"/>
                        </a:solidFill>
                        <a:latin typeface="Imprint MT Shadow" pitchFamily="82" charset="77"/>
                        <a:ea typeface="Impact"/>
                        <a:cs typeface="Impact"/>
                        <a:sym typeface="Impact"/>
                      </a:endParaRPr>
                    </a:p>
                  </a:txBody>
                  <a:tcPr marL="63500" marR="63500" marT="63500" marB="63500" anchor="ctr"/>
                </a:tc>
                <a:tc>
                  <a:txBody>
                    <a:bodyPr/>
                    <a:lstStyle/>
                    <a:p>
                      <a:pPr marL="0" lvl="0" indent="0" algn="l" rtl="0">
                        <a:spcBef>
                          <a:spcPts val="0"/>
                        </a:spcBef>
                        <a:spcAft>
                          <a:spcPts val="0"/>
                        </a:spcAft>
                        <a:buNone/>
                      </a:pPr>
                      <a:r>
                        <a:rPr lang="en" sz="1800" b="1" dirty="0">
                          <a:solidFill>
                            <a:srgbClr val="6AA84F"/>
                          </a:solidFill>
                          <a:latin typeface="Imprint MT Shadow" pitchFamily="82" charset="77"/>
                          <a:ea typeface="Impact"/>
                          <a:cs typeface="Impact"/>
                          <a:sym typeface="Impact"/>
                        </a:rPr>
                        <a:t>When an animal comes out of an egg.</a:t>
                      </a:r>
                      <a:endParaRPr sz="1800" b="1" dirty="0">
                        <a:solidFill>
                          <a:srgbClr val="6AA84F"/>
                        </a:solidFill>
                        <a:latin typeface="Imprint MT Shadow" pitchFamily="82" charset="77"/>
                        <a:ea typeface="Impact"/>
                        <a:cs typeface="Impact"/>
                        <a:sym typeface="Impact"/>
                      </a:endParaRPr>
                    </a:p>
                  </a:txBody>
                  <a:tcPr marL="63500" marR="63500" marT="63500" marB="63500" anchor="ctr"/>
                </a:tc>
                <a:tc>
                  <a:txBody>
                    <a:bodyPr/>
                    <a:lstStyle/>
                    <a:p>
                      <a:pPr marL="0" lvl="0" indent="0" algn="l" rtl="0">
                        <a:spcBef>
                          <a:spcPts val="0"/>
                        </a:spcBef>
                        <a:spcAft>
                          <a:spcPts val="0"/>
                        </a:spcAft>
                        <a:buNone/>
                      </a:pPr>
                      <a:endParaRPr b="1" dirty="0">
                        <a:solidFill>
                          <a:srgbClr val="6AA84F"/>
                        </a:solidFill>
                        <a:latin typeface="Imprint MT Shadow" pitchFamily="82" charset="77"/>
                        <a:ea typeface="Impact"/>
                        <a:cs typeface="Impact"/>
                        <a:sym typeface="Impact"/>
                      </a:endParaRPr>
                    </a:p>
                  </a:txBody>
                  <a:tcPr marL="63500" marR="63500" marT="63500" marB="63500"/>
                </a:tc>
                <a:extLst>
                  <a:ext uri="{0D108BD9-81ED-4DB2-BD59-A6C34878D82A}">
                    <a16:rowId xmlns:a16="http://schemas.microsoft.com/office/drawing/2014/main" val="10004"/>
                  </a:ext>
                </a:extLst>
              </a:tr>
            </a:tbl>
          </a:graphicData>
        </a:graphic>
      </p:graphicFrame>
      <p:sp>
        <p:nvSpPr>
          <p:cNvPr id="88" name="Google Shape;88;p16"/>
          <p:cNvSpPr txBox="1">
            <a:spLocks noGrp="1"/>
          </p:cNvSpPr>
          <p:nvPr>
            <p:ph type="title"/>
          </p:nvPr>
        </p:nvSpPr>
        <p:spPr>
          <a:xfrm>
            <a:off x="311700" y="14063"/>
            <a:ext cx="8520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Century Schoolbook" panose="02040604050505020304" pitchFamily="18" charset="0"/>
                <a:cs typeface="Big Caslon Medium" panose="02000603090000020003" pitchFamily="2" charset="-79"/>
              </a:rPr>
              <a:t>Vocabulary</a:t>
            </a:r>
            <a:endParaRPr dirty="0">
              <a:latin typeface="Century Schoolbook" panose="02040604050505020304" pitchFamily="18" charset="0"/>
              <a:cs typeface="Big Caslon Medium" panose="02000603090000020003" pitchFamily="2" charset="-79"/>
            </a:endParaRPr>
          </a:p>
        </p:txBody>
      </p:sp>
      <p:pic>
        <p:nvPicPr>
          <p:cNvPr id="89" name="Google Shape;89;p16"/>
          <p:cNvPicPr preferRelativeResize="0">
            <a:picLocks noChangeAspect="1"/>
          </p:cNvPicPr>
          <p:nvPr/>
        </p:nvPicPr>
        <p:blipFill>
          <a:blip r:embed="rId3">
            <a:alphaModFix/>
          </a:blip>
          <a:stretch>
            <a:fillRect/>
          </a:stretch>
        </p:blipFill>
        <p:spPr>
          <a:xfrm>
            <a:off x="7559874" y="701484"/>
            <a:ext cx="1030025" cy="822960"/>
          </a:xfrm>
          <a:prstGeom prst="rect">
            <a:avLst/>
          </a:prstGeom>
          <a:noFill/>
          <a:ln>
            <a:noFill/>
          </a:ln>
        </p:spPr>
      </p:pic>
      <p:pic>
        <p:nvPicPr>
          <p:cNvPr id="90" name="Google Shape;90;p16"/>
          <p:cNvPicPr preferRelativeResize="0">
            <a:picLocks noChangeAspect="1"/>
          </p:cNvPicPr>
          <p:nvPr/>
        </p:nvPicPr>
        <p:blipFill>
          <a:blip r:embed="rId4">
            <a:alphaModFix/>
          </a:blip>
          <a:stretch>
            <a:fillRect/>
          </a:stretch>
        </p:blipFill>
        <p:spPr>
          <a:xfrm>
            <a:off x="7740429" y="1585970"/>
            <a:ext cx="614920" cy="626100"/>
          </a:xfrm>
          <a:prstGeom prst="rect">
            <a:avLst/>
          </a:prstGeom>
          <a:noFill/>
          <a:ln>
            <a:noFill/>
          </a:ln>
        </p:spPr>
      </p:pic>
      <p:pic>
        <p:nvPicPr>
          <p:cNvPr id="91" name="Google Shape;91;p16"/>
          <p:cNvPicPr preferRelativeResize="0">
            <a:picLocks noChangeAspect="1"/>
          </p:cNvPicPr>
          <p:nvPr/>
        </p:nvPicPr>
        <p:blipFill>
          <a:blip r:embed="rId5">
            <a:alphaModFix/>
          </a:blip>
          <a:stretch>
            <a:fillRect/>
          </a:stretch>
        </p:blipFill>
        <p:spPr>
          <a:xfrm>
            <a:off x="7375013" y="2268799"/>
            <a:ext cx="1345752" cy="1005840"/>
          </a:xfrm>
          <a:prstGeom prst="rect">
            <a:avLst/>
          </a:prstGeom>
          <a:noFill/>
          <a:ln>
            <a:noFill/>
          </a:ln>
        </p:spPr>
      </p:pic>
      <p:pic>
        <p:nvPicPr>
          <p:cNvPr id="92" name="Google Shape;92;p16"/>
          <p:cNvPicPr preferRelativeResize="0">
            <a:picLocks noChangeAspect="1"/>
          </p:cNvPicPr>
          <p:nvPr/>
        </p:nvPicPr>
        <p:blipFill>
          <a:blip r:embed="rId6">
            <a:alphaModFix/>
          </a:blip>
          <a:stretch>
            <a:fillRect/>
          </a:stretch>
        </p:blipFill>
        <p:spPr>
          <a:xfrm>
            <a:off x="7497356" y="3379447"/>
            <a:ext cx="1101063" cy="822960"/>
          </a:xfrm>
          <a:prstGeom prst="rect">
            <a:avLst/>
          </a:prstGeom>
          <a:noFill/>
          <a:ln>
            <a:noFill/>
          </a:ln>
        </p:spPr>
      </p:pic>
      <p:pic>
        <p:nvPicPr>
          <p:cNvPr id="93" name="Google Shape;93;p16"/>
          <p:cNvPicPr preferRelativeResize="0">
            <a:picLocks noChangeAspect="1"/>
          </p:cNvPicPr>
          <p:nvPr/>
        </p:nvPicPr>
        <p:blipFill>
          <a:blip r:embed="rId7">
            <a:alphaModFix/>
          </a:blip>
          <a:stretch>
            <a:fillRect/>
          </a:stretch>
        </p:blipFill>
        <p:spPr>
          <a:xfrm>
            <a:off x="7524828" y="4307215"/>
            <a:ext cx="1100115" cy="7315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7"/>
          <p:cNvSpPr txBox="1">
            <a:spLocks noGrp="1"/>
          </p:cNvSpPr>
          <p:nvPr>
            <p:ph type="body" idx="1"/>
          </p:nvPr>
        </p:nvSpPr>
        <p:spPr>
          <a:xfrm>
            <a:off x="311700" y="217300"/>
            <a:ext cx="8520600" cy="448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200" dirty="0">
                <a:solidFill>
                  <a:srgbClr val="F55E61"/>
                </a:solidFill>
                <a:latin typeface="Century Schoolbook" panose="02040604050505020304" pitchFamily="18" charset="0"/>
                <a:ea typeface="Playfair Display"/>
                <a:cs typeface="Big Caslon Medium" panose="02000603090000020003" pitchFamily="2" charset="-79"/>
                <a:sym typeface="Playfair Display"/>
              </a:rPr>
              <a:t>Day 1 Tank Set Up</a:t>
            </a:r>
            <a:endParaRPr sz="3200" dirty="0">
              <a:solidFill>
                <a:srgbClr val="F55E61"/>
              </a:solidFill>
              <a:latin typeface="Century Schoolbook" panose="02040604050505020304" pitchFamily="18" charset="0"/>
              <a:ea typeface="Playfair Display"/>
              <a:cs typeface="Big Caslon Medium" panose="02000603090000020003" pitchFamily="2" charset="-79"/>
              <a:sym typeface="Playfair Display"/>
            </a:endParaRPr>
          </a:p>
        </p:txBody>
      </p:sp>
      <p:pic>
        <p:nvPicPr>
          <p:cNvPr id="100" name="Google Shape;100;p17"/>
          <p:cNvPicPr preferRelativeResize="0"/>
          <p:nvPr/>
        </p:nvPicPr>
        <p:blipFill>
          <a:blip r:embed="rId3">
            <a:alphaModFix/>
          </a:blip>
          <a:stretch>
            <a:fillRect/>
          </a:stretch>
        </p:blipFill>
        <p:spPr>
          <a:xfrm>
            <a:off x="2349795" y="878901"/>
            <a:ext cx="5396399" cy="4047299"/>
          </a:xfrm>
          <a:prstGeom prst="rect">
            <a:avLst/>
          </a:prstGeom>
          <a:noFill/>
          <a:ln>
            <a:noFill/>
          </a:ln>
        </p:spPr>
      </p:pic>
      <p:sp>
        <p:nvSpPr>
          <p:cNvPr id="101" name="Google Shape;101;p17"/>
          <p:cNvSpPr txBox="1"/>
          <p:nvPr/>
        </p:nvSpPr>
        <p:spPr>
          <a:xfrm>
            <a:off x="359675" y="1258900"/>
            <a:ext cx="1990120" cy="307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latin typeface="+mn-lt"/>
                <a:ea typeface="Lato"/>
                <a:cs typeface="Arial" panose="020B0604020202020204" pitchFamily="34" charset="0"/>
                <a:sym typeface="Lato"/>
              </a:rPr>
              <a:t>Observations:</a:t>
            </a:r>
            <a:endParaRPr sz="2000" dirty="0">
              <a:latin typeface="+mn-lt"/>
              <a:ea typeface="Lato"/>
              <a:cs typeface="Arial" panose="020B0604020202020204" pitchFamily="34" charset="0"/>
              <a:sym typeface="Lato"/>
            </a:endParaRPr>
          </a:p>
          <a:p>
            <a:pPr marL="0" lvl="0" indent="0" algn="l" rtl="0">
              <a:spcBef>
                <a:spcPts val="0"/>
              </a:spcBef>
              <a:spcAft>
                <a:spcPts val="0"/>
              </a:spcAft>
              <a:buNone/>
            </a:pPr>
            <a:endParaRPr sz="2000" dirty="0">
              <a:latin typeface="+mn-lt"/>
              <a:ea typeface="Lato"/>
              <a:cs typeface="Arial" panose="020B0604020202020204" pitchFamily="34" charset="0"/>
              <a:sym typeface="Lato"/>
            </a:endParaRPr>
          </a:p>
          <a:p>
            <a:pPr marL="0" lvl="0" indent="0" algn="l" rtl="0">
              <a:spcBef>
                <a:spcPts val="0"/>
              </a:spcBef>
              <a:spcAft>
                <a:spcPts val="0"/>
              </a:spcAft>
              <a:buNone/>
            </a:pPr>
            <a:r>
              <a:rPr lang="en" sz="2000" dirty="0">
                <a:latin typeface="+mn-lt"/>
                <a:ea typeface="Lato"/>
                <a:cs typeface="Arial" panose="020B0604020202020204" pitchFamily="34" charset="0"/>
                <a:sym typeface="Lato"/>
              </a:rPr>
              <a:t>Spawn</a:t>
            </a:r>
            <a:endParaRPr sz="2000" dirty="0">
              <a:latin typeface="+mn-lt"/>
              <a:ea typeface="Lato"/>
              <a:cs typeface="Arial" panose="020B0604020202020204" pitchFamily="34" charset="0"/>
              <a:sym typeface="Lato"/>
            </a:endParaRPr>
          </a:p>
          <a:p>
            <a:pPr marL="0" lvl="0" indent="0" algn="l" rtl="0">
              <a:spcBef>
                <a:spcPts val="0"/>
              </a:spcBef>
              <a:spcAft>
                <a:spcPts val="0"/>
              </a:spcAft>
              <a:buNone/>
            </a:pPr>
            <a:r>
              <a:rPr lang="en" sz="2000" dirty="0">
                <a:latin typeface="+mn-lt"/>
                <a:ea typeface="Lato"/>
                <a:cs typeface="Arial" panose="020B0604020202020204" pitchFamily="34" charset="0"/>
                <a:sym typeface="Lato"/>
              </a:rPr>
              <a:t>Leaves</a:t>
            </a:r>
            <a:endParaRPr sz="2000" dirty="0">
              <a:latin typeface="+mn-lt"/>
              <a:ea typeface="Lato"/>
              <a:cs typeface="Arial" panose="020B0604020202020204" pitchFamily="34" charset="0"/>
              <a:sym typeface="Lato"/>
            </a:endParaRPr>
          </a:p>
          <a:p>
            <a:pPr marL="0" lvl="0" indent="0" algn="l" rtl="0">
              <a:spcBef>
                <a:spcPts val="0"/>
              </a:spcBef>
              <a:spcAft>
                <a:spcPts val="0"/>
              </a:spcAft>
              <a:buNone/>
            </a:pPr>
            <a:r>
              <a:rPr lang="en" sz="2000" dirty="0">
                <a:latin typeface="+mn-lt"/>
                <a:ea typeface="Lato"/>
                <a:cs typeface="Arial" panose="020B0604020202020204" pitchFamily="34" charset="0"/>
                <a:sym typeface="Lato"/>
              </a:rPr>
              <a:t>Eggs</a:t>
            </a:r>
            <a:endParaRPr sz="2000" dirty="0">
              <a:latin typeface="+mn-lt"/>
              <a:ea typeface="Lato"/>
              <a:cs typeface="Arial" panose="020B0604020202020204" pitchFamily="34" charset="0"/>
              <a:sym typeface="Lato"/>
            </a:endParaRPr>
          </a:p>
          <a:p>
            <a:pPr marL="0" lvl="0" indent="0" algn="l" rtl="0">
              <a:spcBef>
                <a:spcPts val="0"/>
              </a:spcBef>
              <a:spcAft>
                <a:spcPts val="0"/>
              </a:spcAft>
              <a:buNone/>
            </a:pPr>
            <a:r>
              <a:rPr lang="en" sz="2000" dirty="0">
                <a:latin typeface="+mn-lt"/>
                <a:ea typeface="Lato"/>
                <a:cs typeface="Arial" panose="020B0604020202020204" pitchFamily="34" charset="0"/>
                <a:sym typeface="Lato"/>
              </a:rPr>
              <a:t>Plants</a:t>
            </a:r>
            <a:endParaRPr sz="2000" dirty="0">
              <a:latin typeface="+mn-lt"/>
              <a:ea typeface="Lato"/>
              <a:cs typeface="Arial" panose="020B0604020202020204" pitchFamily="34" charset="0"/>
              <a:sym typeface="Lato"/>
            </a:endParaRPr>
          </a:p>
          <a:p>
            <a:pPr marL="0" lvl="0" indent="0" algn="l" rtl="0">
              <a:spcBef>
                <a:spcPts val="0"/>
              </a:spcBef>
              <a:spcAft>
                <a:spcPts val="0"/>
              </a:spcAft>
              <a:buNone/>
            </a:pPr>
            <a:r>
              <a:rPr lang="en" sz="2000" dirty="0">
                <a:latin typeface="+mn-lt"/>
                <a:ea typeface="Lato"/>
                <a:cs typeface="Arial" panose="020B0604020202020204" pitchFamily="34" charset="0"/>
                <a:sym typeface="Lato"/>
              </a:rPr>
              <a:t>Cloudy Water</a:t>
            </a:r>
            <a:endParaRPr sz="2000" dirty="0">
              <a:latin typeface="+mn-lt"/>
              <a:ea typeface="Lato"/>
              <a:cs typeface="Arial" panose="020B0604020202020204" pitchFamily="34" charset="0"/>
              <a:sym typeface="Lato"/>
            </a:endParaRPr>
          </a:p>
          <a:p>
            <a:pPr marL="0" lvl="0" indent="0" algn="l" rtl="0">
              <a:spcBef>
                <a:spcPts val="0"/>
              </a:spcBef>
              <a:spcAft>
                <a:spcPts val="0"/>
              </a:spcAft>
              <a:buNone/>
            </a:pPr>
            <a:r>
              <a:rPr lang="en" sz="2000" dirty="0">
                <a:latin typeface="+mn-lt"/>
                <a:ea typeface="Lato"/>
                <a:cs typeface="Arial" panose="020B0604020202020204" pitchFamily="34" charset="0"/>
                <a:sym typeface="Lato"/>
              </a:rPr>
              <a:t>Moss</a:t>
            </a:r>
            <a:endParaRPr sz="2000" dirty="0">
              <a:latin typeface="+mn-lt"/>
              <a:ea typeface="Lato"/>
              <a:cs typeface="Arial" panose="020B0604020202020204" pitchFamily="34" charset="0"/>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Century Schoolbook" panose="02040604050505020304" pitchFamily="18" charset="0"/>
              </a:rPr>
              <a:t>Day 5 first Tadpoles </a:t>
            </a:r>
            <a:endParaRPr dirty="0">
              <a:latin typeface="Century Schoolbook" panose="02040604050505020304" pitchFamily="18" charset="0"/>
            </a:endParaRPr>
          </a:p>
        </p:txBody>
      </p:sp>
      <p:pic>
        <p:nvPicPr>
          <p:cNvPr id="107" name="Google Shape;107;p18"/>
          <p:cNvPicPr preferRelativeResize="0"/>
          <p:nvPr/>
        </p:nvPicPr>
        <p:blipFill>
          <a:blip r:embed="rId3">
            <a:alphaModFix/>
          </a:blip>
          <a:stretch>
            <a:fillRect/>
          </a:stretch>
        </p:blipFill>
        <p:spPr>
          <a:xfrm>
            <a:off x="2635700" y="1098525"/>
            <a:ext cx="4845748" cy="3634326"/>
          </a:xfrm>
          <a:prstGeom prst="rect">
            <a:avLst/>
          </a:prstGeom>
          <a:noFill/>
          <a:ln>
            <a:noFill/>
          </a:ln>
        </p:spPr>
      </p:pic>
      <p:sp>
        <p:nvSpPr>
          <p:cNvPr id="108" name="Google Shape;108;p18"/>
          <p:cNvSpPr txBox="1"/>
          <p:nvPr/>
        </p:nvSpPr>
        <p:spPr>
          <a:xfrm>
            <a:off x="179850" y="1197075"/>
            <a:ext cx="2283900" cy="329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latin typeface="+mn-lt"/>
                <a:ea typeface="Lato"/>
                <a:cs typeface="Lato"/>
                <a:sym typeface="Lato"/>
              </a:rPr>
              <a:t>Observations:</a:t>
            </a:r>
            <a:endParaRPr sz="2000" dirty="0">
              <a:latin typeface="+mn-lt"/>
              <a:ea typeface="Lato"/>
              <a:cs typeface="Lato"/>
              <a:sym typeface="Lato"/>
            </a:endParaRPr>
          </a:p>
          <a:p>
            <a:pPr marL="0" lvl="0" indent="0" algn="l" rtl="0">
              <a:spcBef>
                <a:spcPts val="0"/>
              </a:spcBef>
              <a:spcAft>
                <a:spcPts val="0"/>
              </a:spcAft>
              <a:buNone/>
            </a:pPr>
            <a:endParaRPr sz="2000" dirty="0">
              <a:latin typeface="+mn-lt"/>
              <a:ea typeface="Lato"/>
              <a:cs typeface="Lato"/>
              <a:sym typeface="Lato"/>
            </a:endParaRPr>
          </a:p>
          <a:p>
            <a:pPr marL="457200" lvl="0" indent="-457200" algn="l" rtl="0">
              <a:spcBef>
                <a:spcPts val="0"/>
              </a:spcBef>
              <a:spcAft>
                <a:spcPts val="0"/>
              </a:spcAft>
              <a:buAutoNum type="arabicParenR"/>
            </a:pPr>
            <a:r>
              <a:rPr lang="en" sz="2000" dirty="0">
                <a:latin typeface="+mn-lt"/>
                <a:ea typeface="Lato"/>
                <a:cs typeface="Lato"/>
                <a:sym typeface="Lato"/>
              </a:rPr>
              <a:t>A Tadpole</a:t>
            </a:r>
          </a:p>
          <a:p>
            <a:pPr lvl="0" rtl="0">
              <a:spcBef>
                <a:spcPts val="0"/>
              </a:spcBef>
              <a:spcAft>
                <a:spcPts val="0"/>
              </a:spcAft>
            </a:pPr>
            <a:r>
              <a:rPr lang="en" sz="2000" dirty="0">
                <a:latin typeface="+mn-lt"/>
                <a:ea typeface="Lato"/>
                <a:cs typeface="Lato"/>
                <a:sym typeface="Lato"/>
              </a:rPr>
              <a:t>         ●  Gills</a:t>
            </a:r>
          </a:p>
          <a:p>
            <a:pPr lvl="0" rtl="0">
              <a:spcBef>
                <a:spcPts val="0"/>
              </a:spcBef>
              <a:spcAft>
                <a:spcPts val="1200"/>
              </a:spcAft>
            </a:pPr>
            <a:r>
              <a:rPr lang="en" sz="2000" dirty="0">
                <a:latin typeface="+mn-lt"/>
                <a:ea typeface="Lato"/>
                <a:cs typeface="Lato"/>
                <a:sym typeface="Lato"/>
              </a:rPr>
              <a:t>         ●  Tail</a:t>
            </a:r>
          </a:p>
          <a:p>
            <a:pPr marL="457200" lvl="0" indent="-457200" algn="l" rtl="0">
              <a:spcBef>
                <a:spcPts val="0"/>
              </a:spcBef>
              <a:spcAft>
                <a:spcPts val="1200"/>
              </a:spcAft>
              <a:buAutoNum type="arabicParenR" startAt="2"/>
            </a:pPr>
            <a:r>
              <a:rPr lang="en" sz="2000" dirty="0">
                <a:latin typeface="+mn-lt"/>
                <a:ea typeface="Lato"/>
                <a:cs typeface="Lato"/>
                <a:sym typeface="Lato"/>
              </a:rPr>
              <a:t>Rocks</a:t>
            </a:r>
          </a:p>
          <a:p>
            <a:pPr marL="457200" lvl="0" indent="-457200" algn="l" rtl="0">
              <a:spcBef>
                <a:spcPts val="0"/>
              </a:spcBef>
              <a:spcAft>
                <a:spcPts val="1200"/>
              </a:spcAft>
              <a:buAutoNum type="arabicParenR" startAt="2"/>
            </a:pPr>
            <a:r>
              <a:rPr lang="en" sz="2000" dirty="0">
                <a:latin typeface="+mn-lt"/>
                <a:ea typeface="Lato"/>
                <a:cs typeface="Lato"/>
                <a:sym typeface="Lato"/>
              </a:rPr>
              <a:t>Moss</a:t>
            </a:r>
          </a:p>
          <a:p>
            <a:pPr marL="457200" lvl="0" indent="-457200" algn="l" rtl="0">
              <a:spcBef>
                <a:spcPts val="0"/>
              </a:spcBef>
              <a:spcAft>
                <a:spcPts val="1200"/>
              </a:spcAft>
              <a:buAutoNum type="arabicParenR" startAt="2"/>
            </a:pPr>
            <a:r>
              <a:rPr lang="en" sz="2000" dirty="0">
                <a:latin typeface="+mn-lt"/>
                <a:ea typeface="Lato"/>
                <a:cs typeface="Lato"/>
                <a:sym typeface="Lato"/>
              </a:rPr>
              <a:t>Plants</a:t>
            </a:r>
            <a:endParaRPr sz="2000" dirty="0">
              <a:latin typeface="+mn-lt"/>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311700" y="247475"/>
            <a:ext cx="8520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Century Schoolbook" panose="02040604050505020304" pitchFamily="18" charset="0"/>
              </a:rPr>
              <a:t>Day 6 MORE TADPOLES</a:t>
            </a:r>
            <a:endParaRPr dirty="0">
              <a:latin typeface="Century Schoolbook" panose="02040604050505020304" pitchFamily="18" charset="0"/>
            </a:endParaRPr>
          </a:p>
        </p:txBody>
      </p:sp>
      <p:pic>
        <p:nvPicPr>
          <p:cNvPr id="114" name="Google Shape;114;p19"/>
          <p:cNvPicPr preferRelativeResize="0"/>
          <p:nvPr/>
        </p:nvPicPr>
        <p:blipFill>
          <a:blip r:embed="rId3">
            <a:alphaModFix/>
          </a:blip>
          <a:stretch>
            <a:fillRect/>
          </a:stretch>
        </p:blipFill>
        <p:spPr>
          <a:xfrm>
            <a:off x="2902688" y="948003"/>
            <a:ext cx="5094996" cy="3821247"/>
          </a:xfrm>
          <a:prstGeom prst="rect">
            <a:avLst/>
          </a:prstGeom>
          <a:noFill/>
          <a:ln>
            <a:noFill/>
          </a:ln>
        </p:spPr>
      </p:pic>
      <p:sp>
        <p:nvSpPr>
          <p:cNvPr id="115" name="Google Shape;115;p19"/>
          <p:cNvSpPr txBox="1"/>
          <p:nvPr/>
        </p:nvSpPr>
        <p:spPr>
          <a:xfrm>
            <a:off x="341700" y="1322975"/>
            <a:ext cx="2560988" cy="330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latin typeface="+mn-lt"/>
                <a:ea typeface="Lato"/>
                <a:cs typeface="Lato"/>
                <a:sym typeface="Lato"/>
              </a:rPr>
              <a:t>Observations:</a:t>
            </a:r>
            <a:endParaRPr sz="2000" dirty="0">
              <a:latin typeface="+mn-lt"/>
              <a:ea typeface="Lato"/>
              <a:cs typeface="Lato"/>
              <a:sym typeface="Lato"/>
            </a:endParaRPr>
          </a:p>
          <a:p>
            <a:pPr marL="0" lvl="0" indent="0" algn="l" rtl="0">
              <a:spcBef>
                <a:spcPts val="0"/>
              </a:spcBef>
              <a:spcAft>
                <a:spcPts val="0"/>
              </a:spcAft>
              <a:buNone/>
            </a:pPr>
            <a:endParaRPr sz="2000" dirty="0">
              <a:latin typeface="+mn-lt"/>
              <a:ea typeface="Lato"/>
              <a:cs typeface="Lato"/>
              <a:sym typeface="Lato"/>
            </a:endParaRPr>
          </a:p>
          <a:p>
            <a:pPr marL="0" lvl="0" indent="0" algn="l" rtl="0">
              <a:spcBef>
                <a:spcPts val="0"/>
              </a:spcBef>
              <a:spcAft>
                <a:spcPts val="0"/>
              </a:spcAft>
              <a:buNone/>
            </a:pPr>
            <a:r>
              <a:rPr lang="en" sz="2000" dirty="0">
                <a:latin typeface="+mn-lt"/>
                <a:ea typeface="Lato"/>
                <a:cs typeface="Lato"/>
                <a:sym typeface="Lato"/>
              </a:rPr>
              <a:t>Much More Tadpoles</a:t>
            </a:r>
            <a:endParaRPr sz="2000" dirty="0">
              <a:latin typeface="+mn-lt"/>
              <a:ea typeface="Lato"/>
              <a:cs typeface="Lato"/>
              <a:sym typeface="Lato"/>
            </a:endParaRPr>
          </a:p>
          <a:p>
            <a:pPr marL="0" lvl="0" indent="0" algn="l" rtl="0">
              <a:spcBef>
                <a:spcPts val="0"/>
              </a:spcBef>
              <a:spcAft>
                <a:spcPts val="0"/>
              </a:spcAft>
              <a:buNone/>
            </a:pPr>
            <a:r>
              <a:rPr lang="en" sz="2000" dirty="0">
                <a:latin typeface="+mn-lt"/>
                <a:ea typeface="Lato"/>
                <a:cs typeface="Lato"/>
                <a:sym typeface="Lato"/>
              </a:rPr>
              <a:t>Some are starting to swim.</a:t>
            </a:r>
            <a:endParaRPr sz="2000" dirty="0">
              <a:latin typeface="+mn-lt"/>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2594318" y="35042"/>
            <a:ext cx="6300767"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Century Schoolbook" panose="02040604050505020304" pitchFamily="18" charset="0"/>
              </a:rPr>
              <a:t>Day 7 Swimming Tadpoles</a:t>
            </a:r>
            <a:endParaRPr dirty="0">
              <a:latin typeface="Century Schoolbook" panose="02040604050505020304" pitchFamily="18" charset="0"/>
            </a:endParaRPr>
          </a:p>
        </p:txBody>
      </p:sp>
      <p:pic>
        <p:nvPicPr>
          <p:cNvPr id="121" name="Google Shape;121;p20"/>
          <p:cNvPicPr preferRelativeResize="0">
            <a:picLocks noChangeAspect="1"/>
          </p:cNvPicPr>
          <p:nvPr/>
        </p:nvPicPr>
        <p:blipFill>
          <a:blip r:embed="rId3">
            <a:alphaModFix/>
          </a:blip>
          <a:stretch>
            <a:fillRect/>
          </a:stretch>
        </p:blipFill>
        <p:spPr>
          <a:xfrm>
            <a:off x="3748260" y="1060738"/>
            <a:ext cx="5146825" cy="3022023"/>
          </a:xfrm>
          <a:prstGeom prst="rect">
            <a:avLst/>
          </a:prstGeom>
          <a:noFill/>
          <a:ln>
            <a:noFill/>
          </a:ln>
        </p:spPr>
      </p:pic>
      <p:sp>
        <p:nvSpPr>
          <p:cNvPr id="122" name="Google Shape;122;p20"/>
          <p:cNvSpPr txBox="1"/>
          <p:nvPr/>
        </p:nvSpPr>
        <p:spPr>
          <a:xfrm>
            <a:off x="215050" y="153575"/>
            <a:ext cx="3518750" cy="506189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mn-lt"/>
                <a:ea typeface="Lato"/>
                <a:cs typeface="Lato"/>
                <a:sym typeface="Lato"/>
              </a:rPr>
              <a:t>Observations:</a:t>
            </a:r>
            <a:endParaRPr sz="1800" dirty="0">
              <a:latin typeface="+mn-lt"/>
              <a:ea typeface="Lato"/>
              <a:cs typeface="Lato"/>
              <a:sym typeface="Lato"/>
            </a:endParaRPr>
          </a:p>
          <a:p>
            <a:pPr marL="0" lvl="0" indent="0" algn="l" rtl="0">
              <a:spcBef>
                <a:spcPts val="0"/>
              </a:spcBef>
              <a:spcAft>
                <a:spcPts val="0"/>
              </a:spcAft>
              <a:buNone/>
            </a:pPr>
            <a:endParaRPr sz="1800" dirty="0">
              <a:latin typeface="+mn-lt"/>
              <a:ea typeface="Lato"/>
              <a:cs typeface="Lato"/>
              <a:sym typeface="Lato"/>
            </a:endParaRPr>
          </a:p>
          <a:p>
            <a:pPr marL="0" lvl="0" indent="0" algn="l" rtl="0">
              <a:spcBef>
                <a:spcPts val="0"/>
              </a:spcBef>
              <a:spcAft>
                <a:spcPts val="0"/>
              </a:spcAft>
              <a:buNone/>
            </a:pPr>
            <a:r>
              <a:rPr lang="en" sz="1800" dirty="0">
                <a:latin typeface="+mn-lt"/>
                <a:ea typeface="Lato"/>
                <a:cs typeface="Lato"/>
                <a:sym typeface="Lato"/>
              </a:rPr>
              <a:t>The tadpoles are swimming much more today, when the tank is moved. </a:t>
            </a:r>
            <a:endParaRPr sz="1800" dirty="0">
              <a:latin typeface="+mn-lt"/>
              <a:ea typeface="Lato"/>
              <a:cs typeface="Lato"/>
              <a:sym typeface="Lato"/>
            </a:endParaRPr>
          </a:p>
          <a:p>
            <a:pPr marL="0" lvl="0" indent="0" algn="l" rtl="0">
              <a:spcBef>
                <a:spcPts val="0"/>
              </a:spcBef>
              <a:spcAft>
                <a:spcPts val="0"/>
              </a:spcAft>
              <a:buNone/>
            </a:pPr>
            <a:endParaRPr sz="1800" dirty="0">
              <a:latin typeface="+mn-lt"/>
              <a:ea typeface="Lato"/>
              <a:cs typeface="Lato"/>
              <a:sym typeface="Lato"/>
            </a:endParaRPr>
          </a:p>
          <a:p>
            <a:pPr marL="0" lvl="0" indent="0" algn="l" rtl="0">
              <a:spcBef>
                <a:spcPts val="0"/>
              </a:spcBef>
              <a:spcAft>
                <a:spcPts val="0"/>
              </a:spcAft>
              <a:buNone/>
            </a:pPr>
            <a:r>
              <a:rPr lang="en" sz="1800" dirty="0">
                <a:latin typeface="+mn-lt"/>
                <a:ea typeface="Lato"/>
                <a:cs typeface="Lato"/>
                <a:sym typeface="Lato"/>
              </a:rPr>
              <a:t>Some spawn did not hatch and are now “fluffy” on the bottom of the tank.</a:t>
            </a:r>
            <a:endParaRPr sz="1800" dirty="0">
              <a:latin typeface="+mn-lt"/>
              <a:ea typeface="Lato"/>
              <a:cs typeface="Lato"/>
              <a:sym typeface="Lato"/>
            </a:endParaRPr>
          </a:p>
          <a:p>
            <a:pPr marL="0" lvl="0" indent="0" algn="l" rtl="0">
              <a:spcBef>
                <a:spcPts val="0"/>
              </a:spcBef>
              <a:spcAft>
                <a:spcPts val="0"/>
              </a:spcAft>
              <a:buNone/>
            </a:pPr>
            <a:endParaRPr sz="1800" dirty="0">
              <a:latin typeface="+mn-lt"/>
              <a:ea typeface="Lato"/>
              <a:cs typeface="Lato"/>
              <a:sym typeface="Lato"/>
            </a:endParaRPr>
          </a:p>
          <a:p>
            <a:pPr marL="0" lvl="0" indent="0" algn="l" rtl="0">
              <a:spcBef>
                <a:spcPts val="0"/>
              </a:spcBef>
              <a:spcAft>
                <a:spcPts val="0"/>
              </a:spcAft>
              <a:buNone/>
            </a:pPr>
            <a:r>
              <a:rPr lang="en" sz="1800" dirty="0">
                <a:latin typeface="+mn-lt"/>
                <a:ea typeface="Lato"/>
                <a:cs typeface="Lato"/>
                <a:sym typeface="Lato"/>
              </a:rPr>
              <a:t>Some tadpoles are still hatching.</a:t>
            </a:r>
            <a:endParaRPr sz="1800" dirty="0">
              <a:latin typeface="+mn-lt"/>
              <a:ea typeface="Lato"/>
              <a:cs typeface="Lato"/>
              <a:sym typeface="Lato"/>
            </a:endParaRPr>
          </a:p>
          <a:p>
            <a:pPr marL="0" lvl="0" indent="0" algn="l" rtl="0">
              <a:spcBef>
                <a:spcPts val="0"/>
              </a:spcBef>
              <a:spcAft>
                <a:spcPts val="0"/>
              </a:spcAft>
              <a:buNone/>
            </a:pPr>
            <a:endParaRPr sz="1800" dirty="0">
              <a:latin typeface="+mn-lt"/>
              <a:ea typeface="Lato"/>
              <a:cs typeface="Lato"/>
              <a:sym typeface="Lato"/>
            </a:endParaRPr>
          </a:p>
          <a:p>
            <a:pPr marL="0" lvl="0" indent="0" algn="l" rtl="0">
              <a:spcBef>
                <a:spcPts val="0"/>
              </a:spcBef>
              <a:spcAft>
                <a:spcPts val="0"/>
              </a:spcAft>
              <a:buNone/>
            </a:pPr>
            <a:r>
              <a:rPr lang="en" sz="1800" dirty="0">
                <a:latin typeface="+mn-lt"/>
                <a:ea typeface="Lato"/>
                <a:cs typeface="Lato"/>
                <a:sym typeface="Lato"/>
              </a:rPr>
              <a:t>The tadpoles are moving  in and out of the grass and are resting on the top of the water.</a:t>
            </a:r>
            <a:endParaRPr sz="1800" dirty="0">
              <a:latin typeface="+mn-lt"/>
              <a:ea typeface="Lato"/>
              <a:cs typeface="Lato"/>
              <a:sym typeface="Lato"/>
            </a:endParaRPr>
          </a:p>
          <a:p>
            <a:pPr marL="0" lvl="0" indent="0" algn="l" rtl="0">
              <a:spcBef>
                <a:spcPts val="0"/>
              </a:spcBef>
              <a:spcAft>
                <a:spcPts val="0"/>
              </a:spcAft>
              <a:buNone/>
            </a:pPr>
            <a:endParaRPr sz="1800" dirty="0">
              <a:latin typeface="+mn-lt"/>
              <a:ea typeface="Lato"/>
              <a:cs typeface="Lato"/>
              <a:sym typeface="Lato"/>
            </a:endParaRPr>
          </a:p>
          <a:p>
            <a:pPr marL="0" lvl="0" indent="0" algn="l" rtl="0">
              <a:spcBef>
                <a:spcPts val="0"/>
              </a:spcBef>
              <a:spcAft>
                <a:spcPts val="0"/>
              </a:spcAft>
              <a:buNone/>
            </a:pPr>
            <a:r>
              <a:rPr lang="en" sz="1800" dirty="0">
                <a:latin typeface="+mn-lt"/>
                <a:ea typeface="Lato"/>
                <a:cs typeface="Lato"/>
                <a:sym typeface="Lato"/>
              </a:rPr>
              <a:t>We see 13-15 tadpoles.</a:t>
            </a:r>
            <a:endParaRPr sz="1800" dirty="0">
              <a:latin typeface="+mn-lt"/>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1"/>
          <p:cNvSpPr txBox="1">
            <a:spLocks noGrp="1"/>
          </p:cNvSpPr>
          <p:nvPr>
            <p:ph type="title"/>
          </p:nvPr>
        </p:nvSpPr>
        <p:spPr>
          <a:xfrm>
            <a:off x="311700" y="0"/>
            <a:ext cx="85206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Century Schoolbook" panose="02040604050505020304" pitchFamily="18" charset="0"/>
              </a:rPr>
              <a:t>Day 11 more swimming</a:t>
            </a:r>
            <a:endParaRPr dirty="0">
              <a:latin typeface="Century Schoolbook" panose="02040604050505020304" pitchFamily="18" charset="0"/>
            </a:endParaRPr>
          </a:p>
        </p:txBody>
      </p:sp>
      <p:sp>
        <p:nvSpPr>
          <p:cNvPr id="128" name="Google Shape;128;p21"/>
          <p:cNvSpPr txBox="1">
            <a:spLocks noGrp="1"/>
          </p:cNvSpPr>
          <p:nvPr>
            <p:ph type="body" idx="1"/>
          </p:nvPr>
        </p:nvSpPr>
        <p:spPr>
          <a:xfrm>
            <a:off x="311699" y="948267"/>
            <a:ext cx="2296033" cy="362060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accent1"/>
                </a:solidFill>
                <a:latin typeface="+mn-lt"/>
              </a:rPr>
              <a:t>Observations:</a:t>
            </a:r>
            <a:endParaRPr sz="2000" dirty="0">
              <a:solidFill>
                <a:schemeClr val="accent1"/>
              </a:solidFill>
              <a:latin typeface="+mn-lt"/>
            </a:endParaRPr>
          </a:p>
          <a:p>
            <a:pPr marL="0" lvl="0" indent="0" algn="l" rtl="0">
              <a:spcBef>
                <a:spcPts val="1600"/>
              </a:spcBef>
              <a:spcAft>
                <a:spcPts val="0"/>
              </a:spcAft>
              <a:buNone/>
            </a:pPr>
            <a:r>
              <a:rPr lang="en" sz="2000" dirty="0">
                <a:solidFill>
                  <a:schemeClr val="accent1"/>
                </a:solidFill>
                <a:latin typeface="+mn-lt"/>
              </a:rPr>
              <a:t>They are moving ALOT more today.</a:t>
            </a:r>
            <a:endParaRPr sz="2000" dirty="0">
              <a:solidFill>
                <a:schemeClr val="accent1"/>
              </a:solidFill>
              <a:latin typeface="+mn-lt"/>
            </a:endParaRPr>
          </a:p>
          <a:p>
            <a:pPr marL="0" lvl="0" indent="0" algn="l" rtl="0">
              <a:spcBef>
                <a:spcPts val="1600"/>
              </a:spcBef>
              <a:spcAft>
                <a:spcPts val="0"/>
              </a:spcAft>
              <a:buNone/>
            </a:pPr>
            <a:r>
              <a:rPr lang="en" sz="2000" dirty="0">
                <a:solidFill>
                  <a:schemeClr val="accent1"/>
                </a:solidFill>
                <a:latin typeface="+mn-lt"/>
              </a:rPr>
              <a:t>They are clearly bigger today.</a:t>
            </a:r>
            <a:endParaRPr sz="2000" dirty="0">
              <a:solidFill>
                <a:schemeClr val="accent1"/>
              </a:solidFill>
              <a:latin typeface="+mn-lt"/>
            </a:endParaRPr>
          </a:p>
          <a:p>
            <a:pPr marL="0" lvl="0" indent="0" algn="l" rtl="0">
              <a:spcBef>
                <a:spcPts val="1600"/>
              </a:spcBef>
              <a:spcAft>
                <a:spcPts val="1600"/>
              </a:spcAft>
              <a:buNone/>
            </a:pPr>
            <a:r>
              <a:rPr lang="en" sz="2000" dirty="0">
                <a:solidFill>
                  <a:schemeClr val="accent1"/>
                </a:solidFill>
                <a:latin typeface="+mn-lt"/>
              </a:rPr>
              <a:t>They are swimming faster.</a:t>
            </a:r>
            <a:endParaRPr sz="2000" dirty="0">
              <a:solidFill>
                <a:schemeClr val="accent1"/>
              </a:solidFill>
              <a:latin typeface="+mn-lt"/>
            </a:endParaRPr>
          </a:p>
        </p:txBody>
      </p:sp>
      <p:pic>
        <p:nvPicPr>
          <p:cNvPr id="129" name="Google Shape;129;p21"/>
          <p:cNvPicPr preferRelativeResize="0">
            <a:picLocks noChangeAspect="1"/>
          </p:cNvPicPr>
          <p:nvPr/>
        </p:nvPicPr>
        <p:blipFill>
          <a:blip r:embed="rId3">
            <a:alphaModFix/>
          </a:blip>
          <a:stretch>
            <a:fillRect/>
          </a:stretch>
        </p:blipFill>
        <p:spPr>
          <a:xfrm>
            <a:off x="2742992" y="948267"/>
            <a:ext cx="5242594" cy="3931920"/>
          </a:xfrm>
          <a:prstGeom prst="rect">
            <a:avLst/>
          </a:prstGeom>
          <a:noFill/>
          <a:ln>
            <a:noFill/>
          </a:ln>
        </p:spPr>
      </p:pic>
    </p:spTree>
  </p:cSld>
  <p:clrMapOvr>
    <a:masterClrMapping/>
  </p:clrMapOvr>
</p:sld>
</file>

<file path=ppt/theme/theme1.xml><?xml version="1.0" encoding="utf-8"?>
<a:theme xmlns:a="http://schemas.openxmlformats.org/drawingml/2006/main"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TotalTime>
  <Words>821</Words>
  <Application>Microsoft Macintosh PowerPoint</Application>
  <PresentationFormat>On-screen Show (16:9)</PresentationFormat>
  <Paragraphs>101</Paragraphs>
  <Slides>20</Slides>
  <Notes>20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Century Schoolbook</vt:lpstr>
      <vt:lpstr>Playfair Display</vt:lpstr>
      <vt:lpstr>Imprint MT Shadow</vt:lpstr>
      <vt:lpstr>Gill Sans MT</vt:lpstr>
      <vt:lpstr>Calibri</vt:lpstr>
      <vt:lpstr>Lato</vt:lpstr>
      <vt:lpstr>Coral</vt:lpstr>
      <vt:lpstr>PowerPoint Presentation</vt:lpstr>
      <vt:lpstr>Photo Journal of Frog Development</vt:lpstr>
      <vt:lpstr>Vocabulary</vt:lpstr>
      <vt:lpstr>Vocabulary</vt:lpstr>
      <vt:lpstr>PowerPoint Presentation</vt:lpstr>
      <vt:lpstr>Day 5 first Tadpoles </vt:lpstr>
      <vt:lpstr>Day 6 MORE TADPOLES</vt:lpstr>
      <vt:lpstr>Day 7 Swimming Tadpoles</vt:lpstr>
      <vt:lpstr>Day 11 more swimming</vt:lpstr>
      <vt:lpstr>The Variables Change</vt:lpstr>
      <vt:lpstr>Week of March 17th (About day 20)</vt:lpstr>
      <vt:lpstr>Week of March 23 (A little over 2 months)</vt:lpstr>
      <vt:lpstr>Week of April 13th (3 months ) A big surprise</vt:lpstr>
      <vt:lpstr>April 22nd the legs are getting bigger!!!</vt:lpstr>
      <vt:lpstr>April 25th</vt:lpstr>
      <vt:lpstr>Monday May 4th HUGE CHANGES!!!</vt:lpstr>
      <vt:lpstr>May 6th </vt:lpstr>
      <vt:lpstr>May 6th </vt:lpstr>
      <vt:lpstr>May 8th</vt:lpstr>
      <vt:lpstr>May 15th Free the Frogs Friday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Johnson, Kathleen</cp:lastModifiedBy>
  <cp:revision>11</cp:revision>
  <dcterms:modified xsi:type="dcterms:W3CDTF">2020-06-09T15:30:37Z</dcterms:modified>
</cp:coreProperties>
</file>