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45"/>
  </p:notesMasterIdLst>
  <p:handoutMasterIdLst>
    <p:handoutMasterId r:id="rId46"/>
  </p:handoutMasterIdLst>
  <p:sldIdLst>
    <p:sldId id="481" r:id="rId3"/>
    <p:sldId id="499" r:id="rId4"/>
    <p:sldId id="526" r:id="rId5"/>
    <p:sldId id="525" r:id="rId6"/>
    <p:sldId id="512" r:id="rId7"/>
    <p:sldId id="513" r:id="rId8"/>
    <p:sldId id="514" r:id="rId9"/>
    <p:sldId id="486" r:id="rId10"/>
    <p:sldId id="485" r:id="rId11"/>
    <p:sldId id="533" r:id="rId12"/>
    <p:sldId id="473" r:id="rId13"/>
    <p:sldId id="474" r:id="rId14"/>
    <p:sldId id="510" r:id="rId15"/>
    <p:sldId id="527" r:id="rId16"/>
    <p:sldId id="528" r:id="rId17"/>
    <p:sldId id="529" r:id="rId18"/>
    <p:sldId id="530" r:id="rId19"/>
    <p:sldId id="531" r:id="rId20"/>
    <p:sldId id="492" r:id="rId21"/>
    <p:sldId id="496" r:id="rId22"/>
    <p:sldId id="545" r:id="rId23"/>
    <p:sldId id="511" r:id="rId24"/>
    <p:sldId id="532" r:id="rId25"/>
    <p:sldId id="489" r:id="rId26"/>
    <p:sldId id="534" r:id="rId27"/>
    <p:sldId id="535" r:id="rId28"/>
    <p:sldId id="536" r:id="rId29"/>
    <p:sldId id="537" r:id="rId30"/>
    <p:sldId id="538" r:id="rId31"/>
    <p:sldId id="539" r:id="rId32"/>
    <p:sldId id="540" r:id="rId33"/>
    <p:sldId id="542" r:id="rId34"/>
    <p:sldId id="541" r:id="rId35"/>
    <p:sldId id="543" r:id="rId36"/>
    <p:sldId id="504" r:id="rId37"/>
    <p:sldId id="547" r:id="rId38"/>
    <p:sldId id="548" r:id="rId39"/>
    <p:sldId id="487" r:id="rId40"/>
    <p:sldId id="488" r:id="rId41"/>
    <p:sldId id="544" r:id="rId42"/>
    <p:sldId id="546" r:id="rId43"/>
    <p:sldId id="465" r:id="rId44"/>
  </p:sldIdLst>
  <p:sldSz cx="9144000" cy="6858000" type="screen4x3"/>
  <p:notesSz cx="7010400" cy="9296400"/>
  <p:defaultTextStyle>
    <a:defPPr>
      <a:defRPr lang="en-US"/>
    </a:defPPr>
    <a:lvl1pPr marL="0" algn="l" defTabSz="914286" rtl="0" eaLnBrk="1" latinLnBrk="0" hangingPunct="1">
      <a:defRPr sz="1800" kern="1200">
        <a:solidFill>
          <a:schemeClr val="tx1"/>
        </a:solidFill>
        <a:latin typeface="+mn-lt"/>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7" algn="l" defTabSz="914286" rtl="0" eaLnBrk="1" latinLnBrk="0" hangingPunct="1">
      <a:defRPr sz="1800" kern="1200">
        <a:solidFill>
          <a:schemeClr val="tx1"/>
        </a:solidFill>
        <a:latin typeface="+mn-lt"/>
        <a:ea typeface="+mn-ea"/>
        <a:cs typeface="+mn-cs"/>
      </a:defRPr>
    </a:lvl4pPr>
    <a:lvl5pPr marL="1828570" algn="l" defTabSz="914286" rtl="0" eaLnBrk="1" latinLnBrk="0" hangingPunct="1">
      <a:defRPr sz="1800" kern="1200">
        <a:solidFill>
          <a:schemeClr val="tx1"/>
        </a:solidFill>
        <a:latin typeface="+mn-lt"/>
        <a:ea typeface="+mn-ea"/>
        <a:cs typeface="+mn-cs"/>
      </a:defRPr>
    </a:lvl5pPr>
    <a:lvl6pPr marL="2285713" algn="l" defTabSz="914286" rtl="0" eaLnBrk="1" latinLnBrk="0" hangingPunct="1">
      <a:defRPr sz="1800" kern="1200">
        <a:solidFill>
          <a:schemeClr val="tx1"/>
        </a:solidFill>
        <a:latin typeface="+mn-lt"/>
        <a:ea typeface="+mn-ea"/>
        <a:cs typeface="+mn-cs"/>
      </a:defRPr>
    </a:lvl6pPr>
    <a:lvl7pPr marL="2742856" algn="l" defTabSz="914286" rtl="0" eaLnBrk="1" latinLnBrk="0" hangingPunct="1">
      <a:defRPr sz="1800" kern="1200">
        <a:solidFill>
          <a:schemeClr val="tx1"/>
        </a:solidFill>
        <a:latin typeface="+mn-lt"/>
        <a:ea typeface="+mn-ea"/>
        <a:cs typeface="+mn-cs"/>
      </a:defRPr>
    </a:lvl7pPr>
    <a:lvl8pPr marL="3199998" algn="l" defTabSz="914286" rtl="0" eaLnBrk="1" latinLnBrk="0" hangingPunct="1">
      <a:defRPr sz="1800" kern="1200">
        <a:solidFill>
          <a:schemeClr val="tx1"/>
        </a:solidFill>
        <a:latin typeface="+mn-lt"/>
        <a:ea typeface="+mn-ea"/>
        <a:cs typeface="+mn-cs"/>
      </a:defRPr>
    </a:lvl8pPr>
    <a:lvl9pPr marL="3657140" algn="l" defTabSz="91428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D89B"/>
    <a:srgbClr val="996633"/>
    <a:srgbClr val="AFD79B"/>
    <a:srgbClr val="C2F183"/>
    <a:srgbClr val="AFC4E1"/>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064" autoAdjust="0"/>
    <p:restoredTop sz="90523" autoAdjust="0"/>
  </p:normalViewPr>
  <p:slideViewPr>
    <p:cSldViewPr>
      <p:cViewPr varScale="1">
        <p:scale>
          <a:sx n="85" d="100"/>
          <a:sy n="85" d="100"/>
        </p:scale>
        <p:origin x="560" y="168"/>
      </p:cViewPr>
      <p:guideLst>
        <p:guide orient="horz" pos="2160"/>
        <p:guide pos="2880"/>
      </p:guideLst>
    </p:cSldViewPr>
  </p:slideViewPr>
  <p:notesTextViewPr>
    <p:cViewPr>
      <p:scale>
        <a:sx n="1" d="1"/>
        <a:sy n="1" d="1"/>
      </p:scale>
      <p:origin x="0" y="0"/>
    </p:cViewPr>
  </p:notesTextViewPr>
  <p:sorterViewPr>
    <p:cViewPr>
      <p:scale>
        <a:sx n="66" d="100"/>
        <a:sy n="66" d="100"/>
      </p:scale>
      <p:origin x="0" y="832"/>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handoutMaster" Target="handoutMasters/handoutMaster1.xml"/><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60A8789E-447B-46B2-ACD2-BA5EF4B596E8}" type="datetimeFigureOut">
              <a:rPr lang="en-US" smtClean="0"/>
              <a:t>10/17/17</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562D8E1B-FEDF-402F-97DC-E7E090CD0043}" type="slidenum">
              <a:rPr lang="en-US" smtClean="0"/>
              <a:t>‹#›</a:t>
            </a:fld>
            <a:endParaRPr lang="en-US"/>
          </a:p>
        </p:txBody>
      </p:sp>
    </p:spTree>
    <p:extLst>
      <p:ext uri="{BB962C8B-B14F-4D97-AF65-F5344CB8AC3E}">
        <p14:creationId xmlns:p14="http://schemas.microsoft.com/office/powerpoint/2010/main" val="42496850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5CE95730-4043-44B8-A366-61E3D330A95C}" type="datetimeFigureOut">
              <a:rPr lang="en-US" smtClean="0"/>
              <a:t>10/17/17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1B62D4AD-39C7-4B6D-8CC7-687673C25CF8}" type="slidenum">
              <a:rPr lang="en-US" smtClean="0"/>
              <a:t>‹#›</a:t>
            </a:fld>
            <a:endParaRPr lang="en-US"/>
          </a:p>
        </p:txBody>
      </p:sp>
    </p:spTree>
    <p:extLst>
      <p:ext uri="{BB962C8B-B14F-4D97-AF65-F5344CB8AC3E}">
        <p14:creationId xmlns:p14="http://schemas.microsoft.com/office/powerpoint/2010/main" val="2359729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 Id="rId3" Type="http://schemas.openxmlformats.org/officeDocument/2006/relationships/hyperlink" Target="http://classic.globe.gov/fsl/INTL/table.pl?&amp;lang=en"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begin by first discussing</a:t>
            </a:r>
            <a:r>
              <a:rPr lang="en-US" baseline="0" dirty="0" smtClean="0"/>
              <a:t> “What is GLOBE?”</a:t>
            </a:r>
            <a:endParaRPr lang="en-US" dirty="0"/>
          </a:p>
        </p:txBody>
      </p:sp>
      <p:sp>
        <p:nvSpPr>
          <p:cNvPr id="4" name="Slide Number Placeholder 3"/>
          <p:cNvSpPr>
            <a:spLocks noGrp="1"/>
          </p:cNvSpPr>
          <p:nvPr>
            <p:ph type="sldNum" sz="quarter" idx="10"/>
          </p:nvPr>
        </p:nvSpPr>
        <p:spPr/>
        <p:txBody>
          <a:bodyPr/>
          <a:lstStyle/>
          <a:p>
            <a:fld id="{1B62D4AD-39C7-4B6D-8CC7-687673C25CF8}" type="slidenum">
              <a:rPr lang="en-US" smtClean="0"/>
              <a:t>5</a:t>
            </a:fld>
            <a:endParaRPr lang="en-US"/>
          </a:p>
        </p:txBody>
      </p:sp>
    </p:spTree>
    <p:extLst>
      <p:ext uri="{BB962C8B-B14F-4D97-AF65-F5344CB8AC3E}">
        <p14:creationId xmlns:p14="http://schemas.microsoft.com/office/powerpoint/2010/main" val="3227298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Supported by: NASA, NOAA, NSF, and the Dept of State</a:t>
            </a:r>
          </a:p>
          <a:p>
            <a:endParaRPr lang="en-US" baseline="0" dirty="0" smtClean="0"/>
          </a:p>
          <a:p>
            <a:pPr defTabSz="931654">
              <a:defRPr/>
            </a:pPr>
            <a:r>
              <a:rPr lang="en-US" dirty="0" smtClean="0"/>
              <a:t>Announced in 1994, GLOBE began operations on Earth Day 1995. Today, the international GLOBE network has grown to include representatives from 111 participating </a:t>
            </a:r>
            <a:r>
              <a:rPr lang="en-US" dirty="0" smtClean="0">
                <a:hlinkClick r:id="rId3"/>
              </a:rPr>
              <a:t>countries</a:t>
            </a:r>
            <a:r>
              <a:rPr lang="en-US" dirty="0" smtClean="0"/>
              <a:t> coordinating GLOBE activities that are integrated into their local and regional communities. Due to their efforts, there are more than </a:t>
            </a:r>
            <a:r>
              <a:rPr lang="en-US" b="1" dirty="0" smtClean="0"/>
              <a:t>54,000</a:t>
            </a:r>
            <a:r>
              <a:rPr lang="en-US" dirty="0" smtClean="0"/>
              <a:t> GLOBE-trained teachers representing over </a:t>
            </a:r>
            <a:r>
              <a:rPr lang="en-US" b="1" dirty="0" smtClean="0"/>
              <a:t>24,000</a:t>
            </a:r>
            <a:r>
              <a:rPr lang="en-US" dirty="0" smtClean="0"/>
              <a:t> schools around the world. Over </a:t>
            </a:r>
            <a:r>
              <a:rPr lang="en-US" b="1" dirty="0" smtClean="0"/>
              <a:t>1.5 million students </a:t>
            </a:r>
            <a:r>
              <a:rPr lang="en-US" dirty="0" smtClean="0"/>
              <a:t>have participated in GLOBE, contributing more than </a:t>
            </a:r>
            <a:r>
              <a:rPr lang="en-US" b="1" dirty="0" smtClean="0"/>
              <a:t>22 million</a:t>
            </a:r>
            <a:r>
              <a:rPr lang="en-US" dirty="0" smtClean="0"/>
              <a:t> measurements to the GLOBE database for use in their inquiry-based science projects.</a:t>
            </a:r>
          </a:p>
          <a:p>
            <a:endParaRPr lang="en-US" dirty="0"/>
          </a:p>
        </p:txBody>
      </p:sp>
      <p:sp>
        <p:nvSpPr>
          <p:cNvPr id="4" name="Slide Number Placeholder 3"/>
          <p:cNvSpPr>
            <a:spLocks noGrp="1"/>
          </p:cNvSpPr>
          <p:nvPr>
            <p:ph type="sldNum" sz="quarter" idx="10"/>
          </p:nvPr>
        </p:nvSpPr>
        <p:spPr/>
        <p:txBody>
          <a:bodyPr/>
          <a:lstStyle/>
          <a:p>
            <a:fld id="{75375DE7-4EE6-4F8B-93D0-3AAEBB2E2984}" type="slidenum">
              <a:rPr lang="en-US" smtClean="0"/>
              <a:pPr/>
              <a:t>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62D4AD-39C7-4B6D-8CC7-687673C25CF8}" type="slidenum">
              <a:rPr lang="en-US" smtClean="0"/>
              <a:t>9</a:t>
            </a:fld>
            <a:endParaRPr lang="en-US"/>
          </a:p>
        </p:txBody>
      </p:sp>
    </p:spTree>
    <p:extLst>
      <p:ext uri="{BB962C8B-B14F-4D97-AF65-F5344CB8AC3E}">
        <p14:creationId xmlns:p14="http://schemas.microsoft.com/office/powerpoint/2010/main" val="24643679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Materials were piloted in classrooms in the US.  Now</a:t>
            </a:r>
            <a:r>
              <a:rPr lang="en-US" baseline="0" dirty="0" smtClean="0"/>
              <a:t> we say K-6, and even that has a wide range.  Implementation will look different for a kindergarten classroom than a 4</a:t>
            </a:r>
            <a:r>
              <a:rPr lang="en-US" baseline="30000" dirty="0" smtClean="0"/>
              <a:t>th</a:t>
            </a:r>
            <a:r>
              <a:rPr lang="en-US" baseline="0" dirty="0" smtClean="0"/>
              <a:t> grade classroom.  Many teachers have told me they use the storybooks into early middle school and particularly with ELL.  One thing to keep in mind is that these stories contain quite a bit of scientific information and terms.  These are not designed to be read by students in isolation of the teacher…</a:t>
            </a:r>
          </a:p>
          <a:p>
            <a:r>
              <a:rPr lang="en-US" baseline="0" dirty="0" smtClean="0"/>
              <a:t>Going through the teachers guide will help give you some idea for some of the adjustments to make for younger or older students.  We’re going to highlight some of the Teachers Guide content.</a:t>
            </a:r>
            <a:endParaRPr lang="en-US" dirty="0"/>
          </a:p>
        </p:txBody>
      </p:sp>
      <p:sp>
        <p:nvSpPr>
          <p:cNvPr id="4" name="Slide Number Placeholder 3"/>
          <p:cNvSpPr>
            <a:spLocks noGrp="1"/>
          </p:cNvSpPr>
          <p:nvPr>
            <p:ph type="sldNum" sz="quarter" idx="10"/>
          </p:nvPr>
        </p:nvSpPr>
        <p:spPr/>
        <p:txBody>
          <a:bodyPr/>
          <a:lstStyle/>
          <a:p>
            <a:fld id="{1B62D4AD-39C7-4B6D-8CC7-687673C25CF8}" type="slidenum">
              <a:rPr lang="en-US" smtClean="0"/>
              <a:t>11</a:t>
            </a:fld>
            <a:endParaRPr lang="en-US"/>
          </a:p>
        </p:txBody>
      </p:sp>
    </p:spTree>
    <p:extLst>
      <p:ext uri="{BB962C8B-B14F-4D97-AF65-F5344CB8AC3E}">
        <p14:creationId xmlns:p14="http://schemas.microsoft.com/office/powerpoint/2010/main" val="1852680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62D4AD-39C7-4B6D-8CC7-687673C25CF8}" type="slidenum">
              <a:rPr lang="en-US" smtClean="0"/>
              <a:t>13</a:t>
            </a:fld>
            <a:endParaRPr lang="en-US"/>
          </a:p>
        </p:txBody>
      </p:sp>
    </p:spTree>
    <p:extLst>
      <p:ext uri="{BB962C8B-B14F-4D97-AF65-F5344CB8AC3E}">
        <p14:creationId xmlns:p14="http://schemas.microsoft.com/office/powerpoint/2010/main" val="3569661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Science Practices</a:t>
            </a:r>
            <a:r>
              <a:rPr lang="en-US" baseline="0" dirty="0" smtClean="0"/>
              <a:t> within the Storybooks</a:t>
            </a:r>
            <a:endParaRPr lang="en-US" dirty="0"/>
          </a:p>
        </p:txBody>
      </p:sp>
      <p:sp>
        <p:nvSpPr>
          <p:cNvPr id="4" name="Slide Number Placeholder 3"/>
          <p:cNvSpPr>
            <a:spLocks noGrp="1"/>
          </p:cNvSpPr>
          <p:nvPr>
            <p:ph type="sldNum" sz="quarter" idx="10"/>
          </p:nvPr>
        </p:nvSpPr>
        <p:spPr/>
        <p:txBody>
          <a:bodyPr/>
          <a:lstStyle/>
          <a:p>
            <a:fld id="{1B62D4AD-39C7-4B6D-8CC7-687673C25CF8}" type="slidenum">
              <a:rPr lang="en-US" smtClean="0"/>
              <a:t>23</a:t>
            </a:fld>
            <a:endParaRPr lang="en-US"/>
          </a:p>
        </p:txBody>
      </p:sp>
    </p:spTree>
    <p:extLst>
      <p:ext uri="{BB962C8B-B14F-4D97-AF65-F5344CB8AC3E}">
        <p14:creationId xmlns:p14="http://schemas.microsoft.com/office/powerpoint/2010/main" val="1179146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smtClean="0"/>
              <a:t>-</a:t>
            </a:r>
            <a:endParaRPr lang="en-US" dirty="0"/>
          </a:p>
        </p:txBody>
      </p:sp>
      <p:sp>
        <p:nvSpPr>
          <p:cNvPr id="4" name="Slide Number Placeholder 3"/>
          <p:cNvSpPr>
            <a:spLocks noGrp="1"/>
          </p:cNvSpPr>
          <p:nvPr>
            <p:ph type="sldNum" sz="quarter" idx="10"/>
          </p:nvPr>
        </p:nvSpPr>
        <p:spPr/>
        <p:txBody>
          <a:bodyPr/>
          <a:lstStyle/>
          <a:p>
            <a:fld id="{1B62D4AD-39C7-4B6D-8CC7-687673C25CF8}" type="slidenum">
              <a:rPr lang="en-US" smtClean="0"/>
              <a:t>24</a:t>
            </a:fld>
            <a:endParaRPr lang="en-US"/>
          </a:p>
        </p:txBody>
      </p:sp>
    </p:spTree>
    <p:extLst>
      <p:ext uri="{BB962C8B-B14F-4D97-AF65-F5344CB8AC3E}">
        <p14:creationId xmlns:p14="http://schemas.microsoft.com/office/powerpoint/2010/main" val="1595730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Grab a clip-board,</a:t>
            </a:r>
            <a:r>
              <a:rPr lang="en-US" baseline="0" dirty="0" smtClean="0"/>
              <a:t> colored pencils and a partner . . .  </a:t>
            </a:r>
            <a:endParaRPr lang="en-US" dirty="0"/>
          </a:p>
        </p:txBody>
      </p:sp>
      <p:sp>
        <p:nvSpPr>
          <p:cNvPr id="4" name="Slide Number Placeholder 3"/>
          <p:cNvSpPr>
            <a:spLocks noGrp="1"/>
          </p:cNvSpPr>
          <p:nvPr>
            <p:ph type="sldNum" sz="quarter" idx="10"/>
          </p:nvPr>
        </p:nvSpPr>
        <p:spPr/>
        <p:txBody>
          <a:bodyPr/>
          <a:lstStyle/>
          <a:p>
            <a:fld id="{1B62D4AD-39C7-4B6D-8CC7-687673C25CF8}" type="slidenum">
              <a:rPr lang="en-US" smtClean="0"/>
              <a:t>35</a:t>
            </a:fld>
            <a:endParaRPr lang="en-US"/>
          </a:p>
        </p:txBody>
      </p:sp>
    </p:spTree>
    <p:extLst>
      <p:ext uri="{BB962C8B-B14F-4D97-AF65-F5344CB8AC3E}">
        <p14:creationId xmlns:p14="http://schemas.microsoft.com/office/powerpoint/2010/main" val="254228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3" name="Picture 9" descr="left_glob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0393" y="540200"/>
            <a:ext cx="2725503" cy="5202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158866" y="2419096"/>
            <a:ext cx="3933106" cy="703737"/>
          </a:xfrm>
        </p:spPr>
        <p:txBody>
          <a:bodyPr/>
          <a:lstStyle>
            <a:lvl1pPr>
              <a:defRPr baseline="0"/>
            </a:lvl1pPr>
          </a:lstStyle>
          <a:p>
            <a:r>
              <a:rPr lang="en-US" smtClean="0"/>
              <a:t>Click to edit Master title style</a:t>
            </a:r>
            <a:endParaRPr lang="en-US" dirty="0"/>
          </a:p>
        </p:txBody>
      </p:sp>
      <p:sp>
        <p:nvSpPr>
          <p:cNvPr id="4" name="Slide Number Placeholder 5"/>
          <p:cNvSpPr>
            <a:spLocks noGrp="1"/>
          </p:cNvSpPr>
          <p:nvPr>
            <p:ph type="sldNum" sz="quarter" idx="10"/>
          </p:nvPr>
        </p:nvSpPr>
        <p:spPr/>
        <p:txBody>
          <a:bodyPr rtlCol="0"/>
          <a:lstStyle>
            <a:lvl1pPr defTabSz="824423" eaLnBrk="0" fontAlgn="base" hangingPunct="0">
              <a:spcBef>
                <a:spcPct val="0"/>
              </a:spcBef>
              <a:spcAft>
                <a:spcPct val="0"/>
              </a:spcAft>
              <a:defRPr sz="800">
                <a:solidFill>
                  <a:srgbClr val="000000">
                    <a:tint val="75000"/>
                  </a:srgbClr>
                </a:solidFill>
                <a:latin typeface="Calibri"/>
                <a:ea typeface="ヒラギノ角ゴ Pro W3" charset="0"/>
                <a:cs typeface="ヒラギノ角ゴ Pro W3" charset="0"/>
              </a:defRPr>
            </a:lvl1pPr>
          </a:lstStyle>
          <a:p>
            <a:pPr>
              <a:defRPr/>
            </a:pPr>
            <a:r>
              <a:rPr lang="en-US"/>
              <a:t>Opening Slide</a:t>
            </a:r>
          </a:p>
        </p:txBody>
      </p:sp>
    </p:spTree>
    <p:extLst>
      <p:ext uri="{BB962C8B-B14F-4D97-AF65-F5344CB8AC3E}">
        <p14:creationId xmlns:p14="http://schemas.microsoft.com/office/powerpoint/2010/main" val="1589917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4" name="Picture 9" descr="rt_glob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459111" y="365760"/>
            <a:ext cx="2834292" cy="54456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57201" y="1693367"/>
            <a:ext cx="6357083" cy="874249"/>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1" y="3196461"/>
            <a:ext cx="6357083" cy="26155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0"/>
          </p:nvPr>
        </p:nvSpPr>
        <p:spPr/>
        <p:txBody>
          <a:bodyPr rtlCol="0"/>
          <a:lstStyle>
            <a:lvl1pPr defTabSz="824423" eaLnBrk="0" fontAlgn="base" hangingPunct="0">
              <a:spcBef>
                <a:spcPct val="0"/>
              </a:spcBef>
              <a:spcAft>
                <a:spcPct val="0"/>
              </a:spcAft>
              <a:defRPr sz="800">
                <a:solidFill>
                  <a:srgbClr val="000000">
                    <a:tint val="75000"/>
                  </a:srgbClr>
                </a:solidFill>
                <a:latin typeface="Calibri"/>
                <a:ea typeface="ヒラギノ角ゴ Pro W3" charset="0"/>
                <a:cs typeface="ヒラギノ角ゴ Pro W3" charset="0"/>
              </a:defRPr>
            </a:lvl1pPr>
          </a:lstStyle>
          <a:p>
            <a:pPr>
              <a:defRPr/>
            </a:pPr>
            <a:r>
              <a:rPr lang="en-US"/>
              <a:t>Final slide</a:t>
            </a:r>
          </a:p>
        </p:txBody>
      </p:sp>
    </p:spTree>
    <p:extLst>
      <p:ext uri="{BB962C8B-B14F-4D97-AF65-F5344CB8AC3E}">
        <p14:creationId xmlns:p14="http://schemas.microsoft.com/office/powerpoint/2010/main" val="1905809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143" indent="0" algn="ctr">
              <a:buNone/>
              <a:defRPr>
                <a:solidFill>
                  <a:schemeClr val="tx1">
                    <a:tint val="75000"/>
                  </a:schemeClr>
                </a:solidFill>
              </a:defRPr>
            </a:lvl2pPr>
            <a:lvl3pPr marL="914286" indent="0" algn="ctr">
              <a:buNone/>
              <a:defRPr>
                <a:solidFill>
                  <a:schemeClr val="tx1">
                    <a:tint val="75000"/>
                  </a:schemeClr>
                </a:solidFill>
              </a:defRPr>
            </a:lvl3pPr>
            <a:lvl4pPr marL="1371427" indent="0" algn="ctr">
              <a:buNone/>
              <a:defRPr>
                <a:solidFill>
                  <a:schemeClr val="tx1">
                    <a:tint val="75000"/>
                  </a:schemeClr>
                </a:solidFill>
              </a:defRPr>
            </a:lvl4pPr>
            <a:lvl5pPr marL="1828570" indent="0" algn="ctr">
              <a:buNone/>
              <a:defRPr>
                <a:solidFill>
                  <a:schemeClr val="tx1">
                    <a:tint val="75000"/>
                  </a:schemeClr>
                </a:solidFill>
              </a:defRPr>
            </a:lvl5pPr>
            <a:lvl6pPr marL="2285713" indent="0" algn="ctr">
              <a:buNone/>
              <a:defRPr>
                <a:solidFill>
                  <a:schemeClr val="tx1">
                    <a:tint val="75000"/>
                  </a:schemeClr>
                </a:solidFill>
              </a:defRPr>
            </a:lvl6pPr>
            <a:lvl7pPr marL="2742856" indent="0" algn="ctr">
              <a:buNone/>
              <a:defRPr>
                <a:solidFill>
                  <a:schemeClr val="tx1">
                    <a:tint val="75000"/>
                  </a:schemeClr>
                </a:solidFill>
              </a:defRPr>
            </a:lvl7pPr>
            <a:lvl8pPr marL="3199998" indent="0" algn="ctr">
              <a:buNone/>
              <a:defRPr>
                <a:solidFill>
                  <a:schemeClr val="tx1">
                    <a:tint val="75000"/>
                  </a:schemeClr>
                </a:solidFill>
              </a:defRPr>
            </a:lvl8pPr>
            <a:lvl9pPr marL="365714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824423" eaLnBrk="0" hangingPunct="0">
              <a:defRPr/>
            </a:lvl1pPr>
          </a:lstStyle>
          <a:p>
            <a:fld id="{99379C14-3D23-4571-862E-7BAC0745E319}" type="datetime1">
              <a:rPr lang="en-US"/>
              <a:pPr/>
              <a:t>10/17/17</a:t>
            </a:fld>
            <a:endParaRPr lang="en-US"/>
          </a:p>
        </p:txBody>
      </p:sp>
      <p:sp>
        <p:nvSpPr>
          <p:cNvPr id="5" name="Footer Placeholder 4"/>
          <p:cNvSpPr>
            <a:spLocks noGrp="1"/>
          </p:cNvSpPr>
          <p:nvPr>
            <p:ph type="ftr" sz="quarter" idx="11"/>
          </p:nvPr>
        </p:nvSpPr>
        <p:spPr/>
        <p:txBody>
          <a:bodyPr/>
          <a:lstStyle>
            <a:lvl1pPr defTabSz="824423" eaLnBrk="0" fontAlgn="base" hangingPunct="0">
              <a:spcBef>
                <a:spcPct val="0"/>
              </a:spcBef>
              <a:spcAft>
                <a:spcPct val="0"/>
              </a:spcAft>
              <a:defRPr>
                <a:ea typeface="ヒラギノ角ゴ Pro W3" charset="0"/>
                <a:cs typeface="ヒラギノ角ゴ Pro W3"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824423" eaLnBrk="0" hangingPunct="0">
              <a:defRPr/>
            </a:lvl1pPr>
          </a:lstStyle>
          <a:p>
            <a:fld id="{F8176B8A-F832-4DC8-B763-2D746427F5CB}" type="slidenum">
              <a:rPr lang="en-US"/>
              <a:pPr/>
              <a:t>‹#›</a:t>
            </a:fld>
            <a:endParaRPr lang="en-US"/>
          </a:p>
        </p:txBody>
      </p:sp>
    </p:spTree>
    <p:extLst>
      <p:ext uri="{BB962C8B-B14F-4D97-AF65-F5344CB8AC3E}">
        <p14:creationId xmlns:p14="http://schemas.microsoft.com/office/powerpoint/2010/main" val="2960123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184E9A4-C334-4681-9B0C-6D307CBC0179}" type="datetimeFigureOut">
              <a:rPr lang="en-US" smtClean="0"/>
              <a:t>10/17/17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783622-94A0-4040-AEC8-0347759FA11B}" type="slidenum">
              <a:rPr lang="en-US" smtClean="0"/>
              <a:t>‹#›</a:t>
            </a:fld>
            <a:endParaRPr lang="en-US"/>
          </a:p>
        </p:txBody>
      </p:sp>
    </p:spTree>
    <p:extLst>
      <p:ext uri="{BB962C8B-B14F-4D97-AF65-F5344CB8AC3E}">
        <p14:creationId xmlns:p14="http://schemas.microsoft.com/office/powerpoint/2010/main" val="42460061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AFC4E1"/>
          </a:solidFill>
        </p:spPr>
        <p:txBody>
          <a:bodyPr>
            <a:normAutofit/>
          </a:bodyPr>
          <a:lstStyle>
            <a:lvl1pPr>
              <a:defRPr sz="4000" b="1">
                <a:solidFill>
                  <a:srgbClr val="002060"/>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81000" y="1371600"/>
            <a:ext cx="8534400" cy="4525963"/>
          </a:xfrm>
        </p:spPr>
        <p:txBody>
          <a:bodyPr/>
          <a:lstStyle>
            <a:lvl1pPr>
              <a:defRPr>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2" descr="http://static.shopify.com/s/files/1/0042/5012/files/eg_header.jpg?126350896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070795"/>
            <a:ext cx="6019800" cy="787205"/>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ectangle 8"/>
          <p:cNvSpPr/>
          <p:nvPr userDrawn="1"/>
        </p:nvSpPr>
        <p:spPr>
          <a:xfrm>
            <a:off x="6019801" y="6070795"/>
            <a:ext cx="3124200" cy="787205"/>
          </a:xfrm>
          <a:prstGeom prst="rect">
            <a:avLst/>
          </a:prstGeom>
          <a:solidFill>
            <a:srgbClr val="A2C5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0460069"/>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184E9A4-C334-4681-9B0C-6D307CBC0179}" type="datetimeFigureOut">
              <a:rPr lang="en-US" smtClean="0"/>
              <a:t>10/17/17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783622-94A0-4040-AEC8-0347759FA11B}" type="slidenum">
              <a:rPr lang="en-US" smtClean="0"/>
              <a:t>‹#›</a:t>
            </a:fld>
            <a:endParaRPr lang="en-US"/>
          </a:p>
        </p:txBody>
      </p:sp>
    </p:spTree>
    <p:extLst>
      <p:ext uri="{BB962C8B-B14F-4D97-AF65-F5344CB8AC3E}">
        <p14:creationId xmlns:p14="http://schemas.microsoft.com/office/powerpoint/2010/main" val="13754907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184E9A4-C334-4681-9B0C-6D307CBC0179}" type="datetimeFigureOut">
              <a:rPr lang="en-US" smtClean="0"/>
              <a:t>10/17/17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783622-94A0-4040-AEC8-0347759FA11B}" type="slidenum">
              <a:rPr lang="en-US" smtClean="0"/>
              <a:t>‹#›</a:t>
            </a:fld>
            <a:endParaRPr lang="en-US"/>
          </a:p>
        </p:txBody>
      </p:sp>
    </p:spTree>
    <p:extLst>
      <p:ext uri="{BB962C8B-B14F-4D97-AF65-F5344CB8AC3E}">
        <p14:creationId xmlns:p14="http://schemas.microsoft.com/office/powerpoint/2010/main" val="17427447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184E9A4-C334-4681-9B0C-6D307CBC0179}" type="datetimeFigureOut">
              <a:rPr lang="en-US" smtClean="0"/>
              <a:t>10/17/17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783622-94A0-4040-AEC8-0347759FA11B}" type="slidenum">
              <a:rPr lang="en-US" smtClean="0"/>
              <a:t>‹#›</a:t>
            </a:fld>
            <a:endParaRPr lang="en-US"/>
          </a:p>
        </p:txBody>
      </p:sp>
    </p:spTree>
    <p:extLst>
      <p:ext uri="{BB962C8B-B14F-4D97-AF65-F5344CB8AC3E}">
        <p14:creationId xmlns:p14="http://schemas.microsoft.com/office/powerpoint/2010/main" val="10478192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184E9A4-C334-4681-9B0C-6D307CBC0179}" type="datetimeFigureOut">
              <a:rPr lang="en-US" smtClean="0"/>
              <a:t>10/17/17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783622-94A0-4040-AEC8-0347759FA11B}" type="slidenum">
              <a:rPr lang="en-US" smtClean="0"/>
              <a:t>‹#›</a:t>
            </a:fld>
            <a:endParaRPr lang="en-US"/>
          </a:p>
        </p:txBody>
      </p:sp>
    </p:spTree>
    <p:extLst>
      <p:ext uri="{BB962C8B-B14F-4D97-AF65-F5344CB8AC3E}">
        <p14:creationId xmlns:p14="http://schemas.microsoft.com/office/powerpoint/2010/main" val="20544465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84E9A4-C334-4681-9B0C-6D307CBC0179}" type="datetimeFigureOut">
              <a:rPr lang="en-US" smtClean="0"/>
              <a:t>10/17/17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783622-94A0-4040-AEC8-0347759FA11B}" type="slidenum">
              <a:rPr lang="en-US" smtClean="0"/>
              <a:t>‹#›</a:t>
            </a:fld>
            <a:endParaRPr lang="en-US"/>
          </a:p>
        </p:txBody>
      </p:sp>
    </p:spTree>
    <p:extLst>
      <p:ext uri="{BB962C8B-B14F-4D97-AF65-F5344CB8AC3E}">
        <p14:creationId xmlns:p14="http://schemas.microsoft.com/office/powerpoint/2010/main" val="35937259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84E9A4-C334-4681-9B0C-6D307CBC0179}" type="datetimeFigureOut">
              <a:rPr lang="en-US" smtClean="0"/>
              <a:t>10/17/17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783622-94A0-4040-AEC8-0347759FA11B}" type="slidenum">
              <a:rPr lang="en-US" smtClean="0"/>
              <a:t>‹#›</a:t>
            </a:fld>
            <a:endParaRPr lang="en-US"/>
          </a:p>
        </p:txBody>
      </p:sp>
    </p:spTree>
    <p:extLst>
      <p:ext uri="{BB962C8B-B14F-4D97-AF65-F5344CB8AC3E}">
        <p14:creationId xmlns:p14="http://schemas.microsoft.com/office/powerpoint/2010/main" val="1378204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5068" y="1239365"/>
            <a:ext cx="8459360" cy="4097918"/>
          </a:xfrm>
          <a:prstGeom prst="rect">
            <a:avLst/>
          </a:prstGeom>
          <a:solidFill>
            <a:schemeClr val="accent1">
              <a:alpha val="0"/>
            </a:schemeClr>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0"/>
          </p:nvPr>
        </p:nvSpPr>
        <p:spPr/>
        <p:txBody>
          <a:bodyPr rtlCol="0"/>
          <a:lstStyle>
            <a:lvl1pPr defTabSz="824423" eaLnBrk="0" fontAlgn="base" hangingPunct="0">
              <a:spcBef>
                <a:spcPct val="0"/>
              </a:spcBef>
              <a:spcAft>
                <a:spcPct val="0"/>
              </a:spcAft>
              <a:defRPr sz="800">
                <a:solidFill>
                  <a:srgbClr val="000000">
                    <a:tint val="75000"/>
                  </a:srgbClr>
                </a:solidFill>
                <a:latin typeface="Calibri"/>
                <a:ea typeface="ヒラギノ角ゴ Pro W3" charset="0"/>
                <a:cs typeface="ヒラギノ角ゴ Pro W3" charset="0"/>
              </a:defRPr>
            </a:lvl1pPr>
          </a:lstStyle>
          <a:p>
            <a:pPr>
              <a:defRPr/>
            </a:pPr>
            <a:r>
              <a:rPr lang="en-US"/>
              <a:t>P</a:t>
            </a:r>
          </a:p>
        </p:txBody>
      </p:sp>
    </p:spTree>
    <p:extLst>
      <p:ext uri="{BB962C8B-B14F-4D97-AF65-F5344CB8AC3E}">
        <p14:creationId xmlns:p14="http://schemas.microsoft.com/office/powerpoint/2010/main" val="10634135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84E9A4-C334-4681-9B0C-6D307CBC0179}" type="datetimeFigureOut">
              <a:rPr lang="en-US" smtClean="0"/>
              <a:t>10/17/17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783622-94A0-4040-AEC8-0347759FA11B}" type="slidenum">
              <a:rPr lang="en-US" smtClean="0"/>
              <a:t>‹#›</a:t>
            </a:fld>
            <a:endParaRPr lang="en-US"/>
          </a:p>
        </p:txBody>
      </p:sp>
    </p:spTree>
    <p:extLst>
      <p:ext uri="{BB962C8B-B14F-4D97-AF65-F5344CB8AC3E}">
        <p14:creationId xmlns:p14="http://schemas.microsoft.com/office/powerpoint/2010/main" val="20188362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84E9A4-C334-4681-9B0C-6D307CBC0179}" type="datetimeFigureOut">
              <a:rPr lang="en-US" smtClean="0"/>
              <a:t>10/17/17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783622-94A0-4040-AEC8-0347759FA11B}" type="slidenum">
              <a:rPr lang="en-US" smtClean="0"/>
              <a:t>‹#›</a:t>
            </a:fld>
            <a:endParaRPr lang="en-US"/>
          </a:p>
        </p:txBody>
      </p:sp>
    </p:spTree>
    <p:extLst>
      <p:ext uri="{BB962C8B-B14F-4D97-AF65-F5344CB8AC3E}">
        <p14:creationId xmlns:p14="http://schemas.microsoft.com/office/powerpoint/2010/main" val="16777402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84E9A4-C334-4681-9B0C-6D307CBC0179}" type="datetimeFigureOut">
              <a:rPr lang="en-US" smtClean="0"/>
              <a:t>10/17/17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783622-94A0-4040-AEC8-0347759FA11B}" type="slidenum">
              <a:rPr lang="en-US" smtClean="0"/>
              <a:t>‹#›</a:t>
            </a:fld>
            <a:endParaRPr lang="en-US"/>
          </a:p>
        </p:txBody>
      </p:sp>
    </p:spTree>
    <p:extLst>
      <p:ext uri="{BB962C8B-B14F-4D97-AF65-F5344CB8AC3E}">
        <p14:creationId xmlns:p14="http://schemas.microsoft.com/office/powerpoint/2010/main" val="427044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7472" y="2912012"/>
            <a:ext cx="3626269" cy="2574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097426" y="1043382"/>
            <a:ext cx="7369458" cy="874249"/>
          </a:xfrm>
        </p:spPr>
        <p:txBody>
          <a:bodyPr/>
          <a:lstStyle/>
          <a:p>
            <a:r>
              <a:rPr lang="en-US" smtClean="0"/>
              <a:t>Click to edit Master title style</a:t>
            </a:r>
            <a:endParaRPr lang="en-US" dirty="0"/>
          </a:p>
        </p:txBody>
      </p:sp>
      <p:sp>
        <p:nvSpPr>
          <p:cNvPr id="4" name="Content Placeholder 3"/>
          <p:cNvSpPr>
            <a:spLocks noGrp="1"/>
          </p:cNvSpPr>
          <p:nvPr>
            <p:ph sz="half" idx="2"/>
          </p:nvPr>
        </p:nvSpPr>
        <p:spPr>
          <a:xfrm>
            <a:off x="4428284" y="2182159"/>
            <a:ext cx="4038600" cy="3197336"/>
          </a:xfrm>
          <a:solidFill>
            <a:schemeClr val="accent4">
              <a:lumMod val="60000"/>
              <a:lumOff val="40000"/>
            </a:schemeClr>
          </a:solidFill>
          <a:effectLst>
            <a:outerShdw blurRad="40000" dist="23000" dir="5400000" rotWithShape="0">
              <a:srgbClr val="000000">
                <a:alpha val="35000"/>
              </a:srgbClr>
            </a:outerShdw>
            <a:softEdge rad="88900"/>
          </a:effectLst>
        </p:spPr>
        <p:style>
          <a:lnRef idx="1">
            <a:schemeClr val="accent4"/>
          </a:lnRef>
          <a:fillRef idx="3">
            <a:schemeClr val="accent4"/>
          </a:fillRef>
          <a:effectRef idx="2">
            <a:schemeClr val="accent4"/>
          </a:effectRef>
          <a:fontRef idx="none"/>
        </p:style>
        <p:txBody>
          <a:bodyPr lIns="182857" tIns="137142" rIns="182857" bIns="13714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6"/>
          <p:cNvSpPr>
            <a:spLocks noGrp="1"/>
          </p:cNvSpPr>
          <p:nvPr>
            <p:ph type="sldNum" sz="quarter" idx="10"/>
          </p:nvPr>
        </p:nvSpPr>
        <p:spPr/>
        <p:txBody>
          <a:bodyPr rtlCol="0"/>
          <a:lstStyle>
            <a:lvl1pPr defTabSz="824423" eaLnBrk="0" fontAlgn="base" hangingPunct="0">
              <a:spcBef>
                <a:spcPct val="0"/>
              </a:spcBef>
              <a:spcAft>
                <a:spcPct val="0"/>
              </a:spcAft>
              <a:defRPr sz="800">
                <a:solidFill>
                  <a:srgbClr val="000000">
                    <a:tint val="75000"/>
                  </a:srgbClr>
                </a:solidFill>
                <a:latin typeface="Calibri"/>
                <a:ea typeface="ヒラギノ角ゴ Pro W3" charset="0"/>
                <a:cs typeface="ヒラギノ角ゴ Pro W3" charset="0"/>
              </a:defRPr>
            </a:lvl1pPr>
          </a:lstStyle>
          <a:p>
            <a:pPr>
              <a:defRPr/>
            </a:pPr>
            <a:r>
              <a:rPr lang="en-US"/>
              <a:t>S</a:t>
            </a:r>
          </a:p>
        </p:txBody>
      </p:sp>
    </p:spTree>
    <p:extLst>
      <p:ext uri="{BB962C8B-B14F-4D97-AF65-F5344CB8AC3E}">
        <p14:creationId xmlns:p14="http://schemas.microsoft.com/office/powerpoint/2010/main" val="3729160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9025" y="2909199"/>
            <a:ext cx="3199820" cy="2513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852615" y="906253"/>
            <a:ext cx="7530439" cy="874249"/>
          </a:xfrm>
        </p:spPr>
        <p:txBody>
          <a:bodyPr/>
          <a:lstStyle/>
          <a:p>
            <a:r>
              <a:rPr lang="en-US" smtClean="0"/>
              <a:t>Click to edit Master title style</a:t>
            </a:r>
            <a:endParaRPr lang="en-US" dirty="0"/>
          </a:p>
        </p:txBody>
      </p:sp>
      <p:sp>
        <p:nvSpPr>
          <p:cNvPr id="4" name="Content Placeholder 3"/>
          <p:cNvSpPr>
            <a:spLocks noGrp="1"/>
          </p:cNvSpPr>
          <p:nvPr>
            <p:ph sz="half" idx="2"/>
          </p:nvPr>
        </p:nvSpPr>
        <p:spPr>
          <a:xfrm>
            <a:off x="4418431" y="2027142"/>
            <a:ext cx="3964623" cy="3459672"/>
          </a:xfrm>
          <a:solidFill>
            <a:srgbClr val="C74D39">
              <a:alpha val="70000"/>
            </a:srgbClr>
          </a:solidFill>
          <a:effectLst>
            <a:outerShdw blurRad="40000" dist="23000" dir="5400000" rotWithShape="0">
              <a:srgbClr val="000000">
                <a:alpha val="35000"/>
              </a:srgbClr>
            </a:outerShdw>
            <a:softEdge rad="88900"/>
          </a:effectLst>
        </p:spPr>
        <p:style>
          <a:lnRef idx="1">
            <a:schemeClr val="accent4"/>
          </a:lnRef>
          <a:fillRef idx="3">
            <a:schemeClr val="accent4"/>
          </a:fillRef>
          <a:effectRef idx="2">
            <a:schemeClr val="accent4"/>
          </a:effectRef>
          <a:fontRef idx="none"/>
        </p:style>
        <p:txBody>
          <a:bodyPr lIns="182857" tIns="128000" rIns="182857" bIns="137142"/>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6"/>
          <p:cNvSpPr>
            <a:spLocks noGrp="1"/>
          </p:cNvSpPr>
          <p:nvPr>
            <p:ph type="sldNum" sz="quarter" idx="10"/>
          </p:nvPr>
        </p:nvSpPr>
        <p:spPr/>
        <p:txBody>
          <a:bodyPr rtlCol="0"/>
          <a:lstStyle>
            <a:lvl1pPr defTabSz="824423" eaLnBrk="0" fontAlgn="base" hangingPunct="0">
              <a:spcBef>
                <a:spcPct val="0"/>
              </a:spcBef>
              <a:spcAft>
                <a:spcPct val="0"/>
              </a:spcAft>
              <a:defRPr sz="800">
                <a:solidFill>
                  <a:srgbClr val="000000">
                    <a:tint val="75000"/>
                  </a:srgbClr>
                </a:solidFill>
                <a:latin typeface="Calibri"/>
                <a:ea typeface="ヒラギノ角ゴ Pro W3" charset="0"/>
                <a:cs typeface="ヒラギノ角ゴ Pro W3" charset="0"/>
              </a:defRPr>
            </a:lvl1pPr>
          </a:lstStyle>
          <a:p>
            <a:pPr>
              <a:defRPr/>
            </a:pPr>
            <a:r>
              <a:rPr lang="en-US"/>
              <a:t>S</a:t>
            </a:r>
          </a:p>
        </p:txBody>
      </p:sp>
    </p:spTree>
    <p:extLst>
      <p:ext uri="{BB962C8B-B14F-4D97-AF65-F5344CB8AC3E}">
        <p14:creationId xmlns:p14="http://schemas.microsoft.com/office/powerpoint/2010/main" val="189782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a:srcRect/>
          <a:stretch>
            <a:fillRect/>
          </a:stretch>
        </p:blipFill>
        <p:spPr bwMode="auto">
          <a:xfrm>
            <a:off x="895439" y="1156663"/>
            <a:ext cx="2074861" cy="4252642"/>
          </a:xfrm>
          <a:prstGeom prst="rect">
            <a:avLst/>
          </a:prstGeom>
          <a:noFill/>
          <a:ln w="9525">
            <a:noFill/>
            <a:miter lim="800000"/>
            <a:headEnd/>
            <a:tailEnd/>
          </a:ln>
          <a:effectLst>
            <a:softEdge rad="76200"/>
          </a:effectLst>
        </p:spPr>
      </p:pic>
      <p:sp>
        <p:nvSpPr>
          <p:cNvPr id="2" name="Title 1"/>
          <p:cNvSpPr>
            <a:spLocks noGrp="1"/>
          </p:cNvSpPr>
          <p:nvPr>
            <p:ph type="title"/>
          </p:nvPr>
        </p:nvSpPr>
        <p:spPr>
          <a:xfrm>
            <a:off x="3193532" y="1156664"/>
            <a:ext cx="4766197" cy="780923"/>
          </a:xfrm>
        </p:spPr>
        <p:txBody>
          <a:bodyPr/>
          <a:lstStyle>
            <a:lvl1pPr>
              <a:defRPr baseline="0"/>
            </a:lvl1pPr>
          </a:lstStyle>
          <a:p>
            <a:r>
              <a:rPr lang="en-US" smtClean="0"/>
              <a:t>Click to edit Master title style</a:t>
            </a:r>
            <a:endParaRPr lang="en-US" dirty="0"/>
          </a:p>
        </p:txBody>
      </p:sp>
      <p:sp>
        <p:nvSpPr>
          <p:cNvPr id="4" name="Content Placeholder 3"/>
          <p:cNvSpPr>
            <a:spLocks noGrp="1"/>
          </p:cNvSpPr>
          <p:nvPr>
            <p:ph sz="half" idx="2"/>
          </p:nvPr>
        </p:nvSpPr>
        <p:spPr>
          <a:xfrm>
            <a:off x="3193531" y="2045804"/>
            <a:ext cx="4843708" cy="3363502"/>
          </a:xfrm>
          <a:solidFill>
            <a:srgbClr val="88B5B5">
              <a:alpha val="50000"/>
            </a:srgbClr>
          </a:solidFill>
          <a:effectLst>
            <a:outerShdw blurRad="40000" dist="23000" dir="5400000" rotWithShape="0">
              <a:srgbClr val="000000">
                <a:alpha val="35000"/>
              </a:srgbClr>
            </a:outerShdw>
            <a:softEdge rad="88900"/>
          </a:effectLst>
        </p:spPr>
        <p:style>
          <a:lnRef idx="1">
            <a:schemeClr val="accent4"/>
          </a:lnRef>
          <a:fillRef idx="3">
            <a:schemeClr val="accent4"/>
          </a:fillRef>
          <a:effectRef idx="2">
            <a:schemeClr val="accent4"/>
          </a:effectRef>
          <a:fontRef idx="none"/>
        </p:style>
        <p:txBody>
          <a:bodyPr lIns="182857" tIns="137142" rIns="182857" bIns="13714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6"/>
          <p:cNvSpPr>
            <a:spLocks noGrp="1"/>
          </p:cNvSpPr>
          <p:nvPr>
            <p:ph type="sldNum" sz="quarter" idx="10"/>
          </p:nvPr>
        </p:nvSpPr>
        <p:spPr/>
        <p:txBody>
          <a:bodyPr rtlCol="0"/>
          <a:lstStyle>
            <a:lvl1pPr defTabSz="824423" eaLnBrk="0" fontAlgn="base" hangingPunct="0">
              <a:spcBef>
                <a:spcPct val="0"/>
              </a:spcBef>
              <a:spcAft>
                <a:spcPct val="0"/>
              </a:spcAft>
              <a:defRPr sz="800">
                <a:solidFill>
                  <a:srgbClr val="000000">
                    <a:tint val="75000"/>
                  </a:srgbClr>
                </a:solidFill>
                <a:latin typeface="Calibri"/>
                <a:ea typeface="ヒラギノ角ゴ Pro W3" charset="0"/>
                <a:cs typeface="ヒラギノ角ゴ Pro W3" charset="0"/>
              </a:defRPr>
            </a:lvl1pPr>
          </a:lstStyle>
          <a:p>
            <a:pPr>
              <a:defRPr/>
            </a:pPr>
            <a:r>
              <a:rPr lang="en-US"/>
              <a:t>S</a:t>
            </a:r>
          </a:p>
        </p:txBody>
      </p:sp>
    </p:spTree>
    <p:extLst>
      <p:ext uri="{BB962C8B-B14F-4D97-AF65-F5344CB8AC3E}">
        <p14:creationId xmlns:p14="http://schemas.microsoft.com/office/powerpoint/2010/main" val="3760734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6"/>
          <p:cNvSpPr>
            <a:spLocks noGrp="1"/>
          </p:cNvSpPr>
          <p:nvPr>
            <p:ph type="sldNum" sz="quarter" idx="10"/>
          </p:nvPr>
        </p:nvSpPr>
        <p:spPr/>
        <p:txBody>
          <a:bodyPr rtlCol="0"/>
          <a:lstStyle>
            <a:lvl1pPr defTabSz="824423" eaLnBrk="0" fontAlgn="base" hangingPunct="0">
              <a:spcBef>
                <a:spcPct val="0"/>
              </a:spcBef>
              <a:spcAft>
                <a:spcPct val="0"/>
              </a:spcAft>
              <a:defRPr sz="800">
                <a:solidFill>
                  <a:srgbClr val="000000">
                    <a:tint val="75000"/>
                  </a:srgbClr>
                </a:solidFill>
                <a:latin typeface="Calibri"/>
                <a:ea typeface="ヒラギノ角ゴ Pro W3" charset="0"/>
                <a:cs typeface="ヒラギノ角ゴ Pro W3" charset="0"/>
              </a:defRPr>
            </a:lvl1pPr>
          </a:lstStyle>
          <a:p>
            <a:pPr>
              <a:defRPr/>
            </a:pPr>
            <a:r>
              <a:rPr lang="en-US"/>
              <a:t>T</a:t>
            </a:r>
          </a:p>
        </p:txBody>
      </p:sp>
    </p:spTree>
    <p:extLst>
      <p:ext uri="{BB962C8B-B14F-4D97-AF65-F5344CB8AC3E}">
        <p14:creationId xmlns:p14="http://schemas.microsoft.com/office/powerpoint/2010/main" val="2519628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4829" y="1281567"/>
            <a:ext cx="3945381" cy="39094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771386" y="725951"/>
            <a:ext cx="4915414" cy="874249"/>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3771386" y="1727798"/>
            <a:ext cx="4915414" cy="424025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0"/>
          </p:nvPr>
        </p:nvSpPr>
        <p:spPr/>
        <p:txBody>
          <a:bodyPr rtlCol="0"/>
          <a:lstStyle>
            <a:lvl1pPr defTabSz="824423" eaLnBrk="0" fontAlgn="base" hangingPunct="0">
              <a:spcBef>
                <a:spcPct val="0"/>
              </a:spcBef>
              <a:spcAft>
                <a:spcPct val="0"/>
              </a:spcAft>
              <a:defRPr sz="800">
                <a:solidFill>
                  <a:srgbClr val="000000">
                    <a:tint val="75000"/>
                  </a:srgbClr>
                </a:solidFill>
                <a:latin typeface="Calibri"/>
                <a:ea typeface="ヒラギノ角ゴ Pro W3" charset="0"/>
                <a:cs typeface="ヒラギノ角ゴ Pro W3" charset="0"/>
              </a:defRPr>
            </a:lvl1pPr>
          </a:lstStyle>
          <a:p>
            <a:pPr>
              <a:defRPr/>
            </a:pPr>
            <a:r>
              <a:rPr lang="en-US"/>
              <a:t>T</a:t>
            </a:r>
          </a:p>
        </p:txBody>
      </p:sp>
    </p:spTree>
    <p:extLst>
      <p:ext uri="{BB962C8B-B14F-4D97-AF65-F5344CB8AC3E}">
        <p14:creationId xmlns:p14="http://schemas.microsoft.com/office/powerpoint/2010/main" val="1523643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21512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574400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456911" y="725894"/>
            <a:ext cx="8230180" cy="8750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9" tIns="45714" rIns="91429" bIns="45714" numCol="1" anchor="ctr" anchorCtr="0" compatLnSpc="1">
            <a:prstTxWarp prst="textNoShape">
              <a:avLst/>
            </a:prstTxWarp>
          </a:bodyPr>
          <a:lstStyle/>
          <a:p>
            <a:pPr lvl="0"/>
            <a:r>
              <a:rPr lang="en-US" smtClean="0"/>
              <a:t>Click to edit Master title style</a:t>
            </a:r>
          </a:p>
        </p:txBody>
      </p:sp>
      <p:sp>
        <p:nvSpPr>
          <p:cNvPr id="17411" name="Text Placeholder 2"/>
          <p:cNvSpPr>
            <a:spLocks noGrp="1"/>
          </p:cNvSpPr>
          <p:nvPr>
            <p:ph type="body" idx="1"/>
          </p:nvPr>
        </p:nvSpPr>
        <p:spPr bwMode="auto">
          <a:xfrm>
            <a:off x="456911" y="1727513"/>
            <a:ext cx="8230180" cy="42400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6910" y="6355783"/>
            <a:ext cx="2133696" cy="365760"/>
          </a:xfrm>
          <a:prstGeom prst="rect">
            <a:avLst/>
          </a:prstGeom>
        </p:spPr>
        <p:txBody>
          <a:bodyPr vert="horz" wrap="square" lIns="91429" tIns="45714" rIns="91429" bIns="45714" numCol="1" anchor="ctr" anchorCtr="0" compatLnSpc="1">
            <a:prstTxWarp prst="textNoShape">
              <a:avLst/>
            </a:prstTxWarp>
          </a:bodyPr>
          <a:lstStyle>
            <a:lvl1pPr defTabSz="456582" eaLnBrk="1" hangingPunct="1">
              <a:defRPr sz="1200">
                <a:solidFill>
                  <a:srgbClr val="898989"/>
                </a:solidFill>
                <a:latin typeface="Calibri" pitchFamily="34" charset="0"/>
              </a:defRPr>
            </a:lvl1pPr>
          </a:lstStyle>
          <a:p>
            <a:pPr fontAlgn="base">
              <a:spcBef>
                <a:spcPct val="0"/>
              </a:spcBef>
              <a:spcAft>
                <a:spcPct val="0"/>
              </a:spcAft>
            </a:pPr>
            <a:fld id="{D5840B64-F700-4883-868F-ED166EDE6B0C}" type="datetimeFigureOut">
              <a:rPr lang="en-US"/>
              <a:pPr fontAlgn="base">
                <a:spcBef>
                  <a:spcPct val="0"/>
                </a:spcBef>
                <a:spcAft>
                  <a:spcPct val="0"/>
                </a:spcAft>
              </a:pPr>
              <a:t>10/17/17</a:t>
            </a:fld>
            <a:endParaRPr lang="en-US"/>
          </a:p>
        </p:txBody>
      </p:sp>
      <p:sp>
        <p:nvSpPr>
          <p:cNvPr id="5" name="Footer Placeholder 4"/>
          <p:cNvSpPr>
            <a:spLocks noGrp="1"/>
          </p:cNvSpPr>
          <p:nvPr>
            <p:ph type="ftr" sz="quarter" idx="3"/>
          </p:nvPr>
        </p:nvSpPr>
        <p:spPr>
          <a:xfrm>
            <a:off x="3124394" y="6355783"/>
            <a:ext cx="2895213" cy="365760"/>
          </a:xfrm>
          <a:prstGeom prst="rect">
            <a:avLst/>
          </a:prstGeom>
        </p:spPr>
        <p:txBody>
          <a:bodyPr vert="horz" lIns="91429" tIns="45714" rIns="91429" bIns="45714" rtlCol="0" anchor="ctr"/>
          <a:lstStyle>
            <a:lvl1pPr algn="ctr" defTabSz="457143" eaLnBrk="1" fontAlgn="auto" hangingPunct="1">
              <a:spcBef>
                <a:spcPts val="0"/>
              </a:spcBef>
              <a:spcAft>
                <a:spcPts val="0"/>
              </a:spcAft>
              <a:defRPr sz="1200">
                <a:solidFill>
                  <a:srgbClr val="000000">
                    <a:tint val="75000"/>
                  </a:srgb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394" y="6355783"/>
            <a:ext cx="2133697" cy="365760"/>
          </a:xfrm>
          <a:prstGeom prst="rect">
            <a:avLst/>
          </a:prstGeom>
        </p:spPr>
        <p:txBody>
          <a:bodyPr vert="horz" wrap="square" lIns="91429" tIns="45714" rIns="91429" bIns="45714" numCol="1" anchor="ctr" anchorCtr="0" compatLnSpc="1">
            <a:prstTxWarp prst="textNoShape">
              <a:avLst/>
            </a:prstTxWarp>
          </a:bodyPr>
          <a:lstStyle>
            <a:lvl1pPr algn="r" defTabSz="456582" eaLnBrk="1" hangingPunct="1">
              <a:defRPr sz="1200">
                <a:solidFill>
                  <a:srgbClr val="898989"/>
                </a:solidFill>
                <a:latin typeface="Calibri" pitchFamily="34" charset="0"/>
              </a:defRPr>
            </a:lvl1pPr>
          </a:lstStyle>
          <a:p>
            <a:pPr fontAlgn="base">
              <a:spcBef>
                <a:spcPct val="0"/>
              </a:spcBef>
              <a:spcAft>
                <a:spcPct val="0"/>
              </a:spcAft>
            </a:pPr>
            <a:fld id="{90A1A562-8511-495B-9FB4-D2BF2AB6C678}" type="slidenum">
              <a:rPr lang="en-US"/>
              <a:pPr fontAlgn="base">
                <a:spcBef>
                  <a:spcPct val="0"/>
                </a:spcBef>
                <a:spcAft>
                  <a:spcPct val="0"/>
                </a:spcAft>
              </a:pPr>
              <a:t>‹#›</a:t>
            </a:fld>
            <a:endParaRPr lang="en-US"/>
          </a:p>
        </p:txBody>
      </p:sp>
      <p:pic>
        <p:nvPicPr>
          <p:cNvPr id="17415" name="Picture 6" descr="GLOBE_logoOfficial-_Blue.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3208523" y="151931"/>
            <a:ext cx="2731306"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7"/>
          <p:cNvSpPr>
            <a:spLocks noChangeArrowheads="1"/>
          </p:cNvSpPr>
          <p:nvPr userDrawn="1"/>
        </p:nvSpPr>
        <p:spPr bwMode="auto">
          <a:xfrm>
            <a:off x="158106" y="6314988"/>
            <a:ext cx="8833591" cy="445945"/>
          </a:xfrm>
          <a:prstGeom prst="rect">
            <a:avLst/>
          </a:prstGeom>
          <a:gradFill flip="none" rotWithShape="1">
            <a:gsLst>
              <a:gs pos="0">
                <a:srgbClr val="86A5AD"/>
              </a:gs>
              <a:gs pos="100000">
                <a:srgbClr val="FFFFFF"/>
              </a:gs>
            </a:gsLst>
            <a:path path="shape">
              <a:fillToRect l="50000" t="50000" r="50000" b="50000"/>
            </a:path>
            <a:tileRect/>
          </a:gradFill>
          <a:ln>
            <a:no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wrap="none" lIns="91429" tIns="45714" rIns="91429" bIns="45714" anchor="ctr"/>
          <a:lstStyle/>
          <a:p>
            <a:pPr defTabSz="457143">
              <a:defRPr/>
            </a:pPr>
            <a:endParaRPr lang="en-US" dirty="0">
              <a:solidFill>
                <a:prstClr val="white"/>
              </a:solidFill>
            </a:endParaRPr>
          </a:p>
        </p:txBody>
      </p:sp>
      <p:pic>
        <p:nvPicPr>
          <p:cNvPr id="17417" name="Picture 8" descr="SponsorStrip2011LARGE copy.psd"/>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2476017" y="5967515"/>
            <a:ext cx="4199219" cy="3474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977040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56582" rtl="0" eaLnBrk="0" fontAlgn="base" hangingPunct="0">
        <a:spcBef>
          <a:spcPct val="0"/>
        </a:spcBef>
        <a:spcAft>
          <a:spcPct val="0"/>
        </a:spcAft>
        <a:defRPr sz="3200" kern="1200">
          <a:solidFill>
            <a:srgbClr val="595959"/>
          </a:solidFill>
          <a:latin typeface="+mj-lt"/>
          <a:ea typeface="MS PGothic" pitchFamily="34" charset="-128"/>
          <a:cs typeface="ＭＳ Ｐゴシック" charset="0"/>
        </a:defRPr>
      </a:lvl1pPr>
      <a:lvl2pPr algn="l" defTabSz="456582" rtl="0" eaLnBrk="0" fontAlgn="base" hangingPunct="0">
        <a:spcBef>
          <a:spcPct val="0"/>
        </a:spcBef>
        <a:spcAft>
          <a:spcPct val="0"/>
        </a:spcAft>
        <a:defRPr sz="3200">
          <a:solidFill>
            <a:srgbClr val="595959"/>
          </a:solidFill>
          <a:latin typeface="Corbel" charset="0"/>
          <a:ea typeface="MS PGothic" pitchFamily="34" charset="-128"/>
          <a:cs typeface="ＭＳ Ｐゴシック" charset="0"/>
        </a:defRPr>
      </a:lvl2pPr>
      <a:lvl3pPr algn="l" defTabSz="456582" rtl="0" eaLnBrk="0" fontAlgn="base" hangingPunct="0">
        <a:spcBef>
          <a:spcPct val="0"/>
        </a:spcBef>
        <a:spcAft>
          <a:spcPct val="0"/>
        </a:spcAft>
        <a:defRPr sz="3200">
          <a:solidFill>
            <a:srgbClr val="595959"/>
          </a:solidFill>
          <a:latin typeface="Corbel" charset="0"/>
          <a:ea typeface="MS PGothic" pitchFamily="34" charset="-128"/>
          <a:cs typeface="ＭＳ Ｐゴシック" charset="0"/>
        </a:defRPr>
      </a:lvl3pPr>
      <a:lvl4pPr algn="l" defTabSz="456582" rtl="0" eaLnBrk="0" fontAlgn="base" hangingPunct="0">
        <a:spcBef>
          <a:spcPct val="0"/>
        </a:spcBef>
        <a:spcAft>
          <a:spcPct val="0"/>
        </a:spcAft>
        <a:defRPr sz="3200">
          <a:solidFill>
            <a:srgbClr val="595959"/>
          </a:solidFill>
          <a:latin typeface="Corbel" charset="0"/>
          <a:ea typeface="MS PGothic" pitchFamily="34" charset="-128"/>
          <a:cs typeface="ＭＳ Ｐゴシック" charset="0"/>
        </a:defRPr>
      </a:lvl4pPr>
      <a:lvl5pPr algn="l" defTabSz="456582" rtl="0" eaLnBrk="0" fontAlgn="base" hangingPunct="0">
        <a:spcBef>
          <a:spcPct val="0"/>
        </a:spcBef>
        <a:spcAft>
          <a:spcPct val="0"/>
        </a:spcAft>
        <a:defRPr sz="3200">
          <a:solidFill>
            <a:srgbClr val="595959"/>
          </a:solidFill>
          <a:latin typeface="Corbel" charset="0"/>
          <a:ea typeface="MS PGothic" pitchFamily="34" charset="-128"/>
          <a:cs typeface="ＭＳ Ｐゴシック" charset="0"/>
        </a:defRPr>
      </a:lvl5pPr>
      <a:lvl6pPr marL="412212" algn="l" defTabSz="456582" rtl="0" fontAlgn="base">
        <a:spcBef>
          <a:spcPct val="0"/>
        </a:spcBef>
        <a:spcAft>
          <a:spcPct val="0"/>
        </a:spcAft>
        <a:defRPr sz="3200">
          <a:solidFill>
            <a:srgbClr val="595959"/>
          </a:solidFill>
          <a:latin typeface="Corbel" charset="0"/>
          <a:ea typeface="ＭＳ Ｐゴシック" charset="0"/>
          <a:cs typeface="ＭＳ Ｐゴシック" charset="0"/>
        </a:defRPr>
      </a:lvl6pPr>
      <a:lvl7pPr marL="824423" algn="l" defTabSz="456582" rtl="0" fontAlgn="base">
        <a:spcBef>
          <a:spcPct val="0"/>
        </a:spcBef>
        <a:spcAft>
          <a:spcPct val="0"/>
        </a:spcAft>
        <a:defRPr sz="3200">
          <a:solidFill>
            <a:srgbClr val="595959"/>
          </a:solidFill>
          <a:latin typeface="Corbel" charset="0"/>
          <a:ea typeface="ＭＳ Ｐゴシック" charset="0"/>
          <a:cs typeface="ＭＳ Ｐゴシック" charset="0"/>
        </a:defRPr>
      </a:lvl7pPr>
      <a:lvl8pPr marL="1236635" algn="l" defTabSz="456582" rtl="0" fontAlgn="base">
        <a:spcBef>
          <a:spcPct val="0"/>
        </a:spcBef>
        <a:spcAft>
          <a:spcPct val="0"/>
        </a:spcAft>
        <a:defRPr sz="3200">
          <a:solidFill>
            <a:srgbClr val="595959"/>
          </a:solidFill>
          <a:latin typeface="Corbel" charset="0"/>
          <a:ea typeface="ＭＳ Ｐゴシック" charset="0"/>
          <a:cs typeface="ＭＳ Ｐゴシック" charset="0"/>
        </a:defRPr>
      </a:lvl8pPr>
      <a:lvl9pPr marL="1648846" algn="l" defTabSz="456582" rtl="0" fontAlgn="base">
        <a:spcBef>
          <a:spcPct val="0"/>
        </a:spcBef>
        <a:spcAft>
          <a:spcPct val="0"/>
        </a:spcAft>
        <a:defRPr sz="3200">
          <a:solidFill>
            <a:srgbClr val="595959"/>
          </a:solidFill>
          <a:latin typeface="Corbel" charset="0"/>
          <a:ea typeface="ＭＳ Ｐゴシック" charset="0"/>
          <a:cs typeface="ＭＳ Ｐゴシック" charset="0"/>
        </a:defRPr>
      </a:lvl9pPr>
    </p:titleStyle>
    <p:bodyStyle>
      <a:lvl1pPr marL="342079" indent="-342079" algn="l" defTabSz="456582" rtl="0" eaLnBrk="0" fontAlgn="base" hangingPunct="0">
        <a:spcBef>
          <a:spcPct val="20000"/>
        </a:spcBef>
        <a:spcAft>
          <a:spcPct val="0"/>
        </a:spcAft>
        <a:buClr>
          <a:srgbClr val="C76402"/>
        </a:buClr>
        <a:buFont typeface="Arial" pitchFamily="34" charset="0"/>
        <a:buChar char="•"/>
        <a:defRPr sz="2400" kern="1200">
          <a:solidFill>
            <a:srgbClr val="595959"/>
          </a:solidFill>
          <a:latin typeface="+mn-lt"/>
          <a:ea typeface="MS PGothic" pitchFamily="34" charset="-128"/>
          <a:cs typeface="ＭＳ Ｐゴシック" charset="0"/>
        </a:defRPr>
      </a:lvl1pPr>
      <a:lvl2pPr marL="742840" indent="-284827" algn="l" defTabSz="456582" rtl="0" eaLnBrk="0" fontAlgn="base" hangingPunct="0">
        <a:spcBef>
          <a:spcPct val="20000"/>
        </a:spcBef>
        <a:spcAft>
          <a:spcPct val="0"/>
        </a:spcAft>
        <a:buClr>
          <a:srgbClr val="FFCC00"/>
        </a:buClr>
        <a:buFont typeface="Arial" pitchFamily="34" charset="0"/>
        <a:buChar char="•"/>
        <a:defRPr sz="2000" kern="1200">
          <a:solidFill>
            <a:srgbClr val="595959"/>
          </a:solidFill>
          <a:latin typeface="+mn-lt"/>
          <a:ea typeface="MS PGothic" pitchFamily="34" charset="-128"/>
          <a:cs typeface="+mn-cs"/>
        </a:defRPr>
      </a:lvl2pPr>
      <a:lvl3pPr marL="1142169" indent="-227576" algn="l" defTabSz="456582" rtl="0" eaLnBrk="0" fontAlgn="base" hangingPunct="0">
        <a:spcBef>
          <a:spcPct val="20000"/>
        </a:spcBef>
        <a:spcAft>
          <a:spcPct val="0"/>
        </a:spcAft>
        <a:buClr>
          <a:schemeClr val="bg2"/>
        </a:buClr>
        <a:buFont typeface="Arial" pitchFamily="34" charset="0"/>
        <a:buChar char="•"/>
        <a:defRPr sz="1800" kern="1200">
          <a:solidFill>
            <a:srgbClr val="595959"/>
          </a:solidFill>
          <a:latin typeface="+mn-lt"/>
          <a:ea typeface="MS PGothic" pitchFamily="34" charset="-128"/>
          <a:cs typeface="+mn-cs"/>
        </a:defRPr>
      </a:lvl3pPr>
      <a:lvl4pPr marL="1598751" indent="-227576" algn="l" defTabSz="456582" rtl="0" eaLnBrk="0" fontAlgn="base" hangingPunct="0">
        <a:spcBef>
          <a:spcPct val="20000"/>
        </a:spcBef>
        <a:spcAft>
          <a:spcPct val="0"/>
        </a:spcAft>
        <a:buClr>
          <a:srgbClr val="BCB575"/>
        </a:buClr>
        <a:buFont typeface="Arial" pitchFamily="34" charset="0"/>
        <a:buChar char="•"/>
        <a:defRPr kern="1200">
          <a:solidFill>
            <a:srgbClr val="595959"/>
          </a:solidFill>
          <a:latin typeface="+mn-lt"/>
          <a:ea typeface="MS PGothic" pitchFamily="34" charset="-128"/>
          <a:cs typeface="+mn-cs"/>
        </a:defRPr>
      </a:lvl4pPr>
      <a:lvl5pPr marL="2056764" indent="-227576" algn="l" defTabSz="456582" rtl="0" eaLnBrk="0" fontAlgn="base" hangingPunct="0">
        <a:spcBef>
          <a:spcPct val="20000"/>
        </a:spcBef>
        <a:spcAft>
          <a:spcPct val="0"/>
        </a:spcAft>
        <a:buClr>
          <a:schemeClr val="accent2"/>
        </a:buClr>
        <a:buFont typeface="Arial" pitchFamily="34" charset="0"/>
        <a:buChar char="•"/>
        <a:defRPr kern="1200">
          <a:solidFill>
            <a:srgbClr val="595959"/>
          </a:solidFill>
          <a:latin typeface="+mn-lt"/>
          <a:ea typeface="MS PGothic" pitchFamily="34" charset="-128"/>
          <a:cs typeface="+mn-cs"/>
        </a:defRPr>
      </a:lvl5pPr>
      <a:lvl6pPr marL="2514284" indent="-228571" algn="l" defTabSz="457143" rtl="0" eaLnBrk="1" latinLnBrk="0" hangingPunct="1">
        <a:spcBef>
          <a:spcPct val="20000"/>
        </a:spcBef>
        <a:buFont typeface="Arial"/>
        <a:buChar char="•"/>
        <a:defRPr sz="2000" kern="1200">
          <a:solidFill>
            <a:schemeClr val="tx1"/>
          </a:solidFill>
          <a:latin typeface="+mn-lt"/>
          <a:ea typeface="+mn-ea"/>
          <a:cs typeface="+mn-cs"/>
        </a:defRPr>
      </a:lvl6pPr>
      <a:lvl7pPr marL="2971427" indent="-228571" algn="l" defTabSz="457143" rtl="0" eaLnBrk="1" latinLnBrk="0" hangingPunct="1">
        <a:spcBef>
          <a:spcPct val="20000"/>
        </a:spcBef>
        <a:buFont typeface="Arial"/>
        <a:buChar char="•"/>
        <a:defRPr sz="2000" kern="1200">
          <a:solidFill>
            <a:schemeClr val="tx1"/>
          </a:solidFill>
          <a:latin typeface="+mn-lt"/>
          <a:ea typeface="+mn-ea"/>
          <a:cs typeface="+mn-cs"/>
        </a:defRPr>
      </a:lvl7pPr>
      <a:lvl8pPr marL="3428569" indent="-228571" algn="l" defTabSz="457143" rtl="0" eaLnBrk="1" latinLnBrk="0" hangingPunct="1">
        <a:spcBef>
          <a:spcPct val="20000"/>
        </a:spcBef>
        <a:buFont typeface="Arial"/>
        <a:buChar char="•"/>
        <a:defRPr sz="2000" kern="1200">
          <a:solidFill>
            <a:schemeClr val="tx1"/>
          </a:solidFill>
          <a:latin typeface="+mn-lt"/>
          <a:ea typeface="+mn-ea"/>
          <a:cs typeface="+mn-cs"/>
        </a:defRPr>
      </a:lvl8pPr>
      <a:lvl9pPr marL="3885712" indent="-228571" algn="l" defTabSz="4571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43" rtl="0" eaLnBrk="1" latinLnBrk="0" hangingPunct="1">
        <a:defRPr sz="1800" kern="1200">
          <a:solidFill>
            <a:schemeClr val="tx1"/>
          </a:solidFill>
          <a:latin typeface="+mn-lt"/>
          <a:ea typeface="+mn-ea"/>
          <a:cs typeface="+mn-cs"/>
        </a:defRPr>
      </a:lvl1pPr>
      <a:lvl2pPr marL="457143" algn="l" defTabSz="457143" rtl="0" eaLnBrk="1" latinLnBrk="0" hangingPunct="1">
        <a:defRPr sz="1800" kern="1200">
          <a:solidFill>
            <a:schemeClr val="tx1"/>
          </a:solidFill>
          <a:latin typeface="+mn-lt"/>
          <a:ea typeface="+mn-ea"/>
          <a:cs typeface="+mn-cs"/>
        </a:defRPr>
      </a:lvl2pPr>
      <a:lvl3pPr marL="914286" algn="l" defTabSz="457143" rtl="0" eaLnBrk="1" latinLnBrk="0" hangingPunct="1">
        <a:defRPr sz="1800" kern="1200">
          <a:solidFill>
            <a:schemeClr val="tx1"/>
          </a:solidFill>
          <a:latin typeface="+mn-lt"/>
          <a:ea typeface="+mn-ea"/>
          <a:cs typeface="+mn-cs"/>
        </a:defRPr>
      </a:lvl3pPr>
      <a:lvl4pPr marL="1371427" algn="l" defTabSz="457143" rtl="0" eaLnBrk="1" latinLnBrk="0" hangingPunct="1">
        <a:defRPr sz="1800" kern="1200">
          <a:solidFill>
            <a:schemeClr val="tx1"/>
          </a:solidFill>
          <a:latin typeface="+mn-lt"/>
          <a:ea typeface="+mn-ea"/>
          <a:cs typeface="+mn-cs"/>
        </a:defRPr>
      </a:lvl4pPr>
      <a:lvl5pPr marL="1828570" algn="l" defTabSz="457143" rtl="0" eaLnBrk="1" latinLnBrk="0" hangingPunct="1">
        <a:defRPr sz="1800" kern="1200">
          <a:solidFill>
            <a:schemeClr val="tx1"/>
          </a:solidFill>
          <a:latin typeface="+mn-lt"/>
          <a:ea typeface="+mn-ea"/>
          <a:cs typeface="+mn-cs"/>
        </a:defRPr>
      </a:lvl5pPr>
      <a:lvl6pPr marL="2285713" algn="l" defTabSz="457143" rtl="0" eaLnBrk="1" latinLnBrk="0" hangingPunct="1">
        <a:defRPr sz="1800" kern="1200">
          <a:solidFill>
            <a:schemeClr val="tx1"/>
          </a:solidFill>
          <a:latin typeface="+mn-lt"/>
          <a:ea typeface="+mn-ea"/>
          <a:cs typeface="+mn-cs"/>
        </a:defRPr>
      </a:lvl6pPr>
      <a:lvl7pPr marL="2742856" algn="l" defTabSz="457143" rtl="0" eaLnBrk="1" latinLnBrk="0" hangingPunct="1">
        <a:defRPr sz="1800" kern="1200">
          <a:solidFill>
            <a:schemeClr val="tx1"/>
          </a:solidFill>
          <a:latin typeface="+mn-lt"/>
          <a:ea typeface="+mn-ea"/>
          <a:cs typeface="+mn-cs"/>
        </a:defRPr>
      </a:lvl7pPr>
      <a:lvl8pPr marL="3199998" algn="l" defTabSz="457143" rtl="0" eaLnBrk="1" latinLnBrk="0" hangingPunct="1">
        <a:defRPr sz="1800" kern="1200">
          <a:solidFill>
            <a:schemeClr val="tx1"/>
          </a:solidFill>
          <a:latin typeface="+mn-lt"/>
          <a:ea typeface="+mn-ea"/>
          <a:cs typeface="+mn-cs"/>
        </a:defRPr>
      </a:lvl8pPr>
      <a:lvl9pPr marL="3657140" algn="l" defTabSz="45714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84E9A4-C334-4681-9B0C-6D307CBC0179}" type="datetimeFigureOut">
              <a:rPr lang="en-US" smtClean="0"/>
              <a:t>10/17/17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783622-94A0-4040-AEC8-0347759FA11B}" type="slidenum">
              <a:rPr lang="en-US" smtClean="0"/>
              <a:t>‹#›</a:t>
            </a:fld>
            <a:endParaRPr lang="en-US"/>
          </a:p>
        </p:txBody>
      </p:sp>
    </p:spTree>
    <p:extLst>
      <p:ext uri="{BB962C8B-B14F-4D97-AF65-F5344CB8AC3E}">
        <p14:creationId xmlns:p14="http://schemas.microsoft.com/office/powerpoint/2010/main" val="3156847608"/>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hyperlink" Target="mailto:tina.r.harte@nasa.gov" TargetMode="External"/><Relationship Id="rId5" Type="http://schemas.openxmlformats.org/officeDocument/2006/relationships/hyperlink" Target="mailto:elizabeth.r.joyner@nasa.gov" TargetMode="External"/><Relationship Id="rId1" Type="http://schemas.openxmlformats.org/officeDocument/2006/relationships/slideLayout" Target="../slideLayouts/slideLayout13.xml"/><Relationship Id="rId2"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xml"/><Relationship Id="rId3"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xml"/><Relationship Id="rId3"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0.png"/><Relationship Id="rId3" Type="http://schemas.openxmlformats.org/officeDocument/2006/relationships/image" Target="../media/image41.jpeg"/></Relationships>
</file>

<file path=ppt/slides/_rels/slide37.xml.rels><?xml version="1.0" encoding="UTF-8" standalone="yes"?>
<Relationships xmlns="http://schemas.openxmlformats.org/package/2006/relationships"><Relationship Id="rId3" Type="http://schemas.openxmlformats.org/officeDocument/2006/relationships/image" Target="../media/image43.jpg"/><Relationship Id="rId4" Type="http://schemas.openxmlformats.org/officeDocument/2006/relationships/image" Target="../media/image44.png"/><Relationship Id="rId1" Type="http://schemas.openxmlformats.org/officeDocument/2006/relationships/slideLayout" Target="../slideLayouts/slideLayout13.xml"/><Relationship Id="rId2" Type="http://schemas.openxmlformats.org/officeDocument/2006/relationships/image" Target="../media/image42.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8.png"/></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hyperlink" Target="mailto:tina.r.harte@nasa.gov" TargetMode="External"/><Relationship Id="rId5" Type="http://schemas.openxmlformats.org/officeDocument/2006/relationships/hyperlink" Target="mailto:elizabeth.r.joyner@nasa.gov" TargetMode="External"/><Relationship Id="rId1" Type="http://schemas.openxmlformats.org/officeDocument/2006/relationships/slideLayout" Target="../slideLayouts/slideLayout13.xml"/><Relationship Id="rId2"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xml"/><Relationship Id="rId3"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www.youtube.com/watch?v=bEzdkvwSDn8" TargetMode="External"/><Relationship Id="rId3"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Engaging Students in a </a:t>
            </a:r>
            <a:r>
              <a:rPr lang="en-US" sz="3200" dirty="0" smtClean="0"/>
              <a:t/>
            </a:r>
            <a:br>
              <a:rPr lang="en-US" sz="3200" dirty="0" smtClean="0"/>
            </a:br>
            <a:r>
              <a:rPr lang="en-US" sz="3200" dirty="0" smtClean="0"/>
              <a:t>3D </a:t>
            </a:r>
            <a:r>
              <a:rPr lang="en-US" sz="3200" dirty="0"/>
              <a:t>Science Literacy Learning Experience</a:t>
            </a:r>
          </a:p>
        </p:txBody>
      </p:sp>
      <p:pic>
        <p:nvPicPr>
          <p:cNvPr id="3" name="Picture 2" descr="Screen Shot 2015-09-29 at 11.39.16 AM.png"/>
          <p:cNvPicPr>
            <a:picLocks noChangeAspect="1"/>
          </p:cNvPicPr>
          <p:nvPr/>
        </p:nvPicPr>
        <p:blipFill rotWithShape="1">
          <a:blip r:embed="rId2">
            <a:extLst>
              <a:ext uri="{28A0092B-C50C-407E-A947-70E740481C1C}">
                <a14:useLocalDpi xmlns:a14="http://schemas.microsoft.com/office/drawing/2010/main" val="0"/>
              </a:ext>
            </a:extLst>
          </a:blip>
          <a:srcRect b="53846"/>
          <a:stretch/>
        </p:blipFill>
        <p:spPr>
          <a:xfrm>
            <a:off x="29966" y="1447800"/>
            <a:ext cx="5943600" cy="2003461"/>
          </a:xfrm>
          <a:prstGeom prst="rect">
            <a:avLst/>
          </a:prstGeom>
        </p:spPr>
      </p:pic>
      <p:pic>
        <p:nvPicPr>
          <p:cNvPr id="5" name="Picture 4" descr="Screen Shot 2015-09-29 at 11.39.16 AM.png"/>
          <p:cNvPicPr>
            <a:picLocks noChangeAspect="1"/>
          </p:cNvPicPr>
          <p:nvPr/>
        </p:nvPicPr>
        <p:blipFill rotWithShape="1">
          <a:blip r:embed="rId2">
            <a:extLst>
              <a:ext uri="{28A0092B-C50C-407E-A947-70E740481C1C}">
                <a14:useLocalDpi xmlns:a14="http://schemas.microsoft.com/office/drawing/2010/main" val="0"/>
              </a:ext>
            </a:extLst>
          </a:blip>
          <a:srcRect l="2932" t="55367" r="65337"/>
          <a:stretch/>
        </p:blipFill>
        <p:spPr>
          <a:xfrm>
            <a:off x="5880084" y="1513975"/>
            <a:ext cx="1892316" cy="1943901"/>
          </a:xfrm>
          <a:prstGeom prst="rect">
            <a:avLst/>
          </a:prstGeom>
        </p:spPr>
      </p:pic>
      <p:pic>
        <p:nvPicPr>
          <p:cNvPr id="6" name="Picture 5" descr="Screen Shot 2015-09-29 at 11.39.16 AM.png"/>
          <p:cNvPicPr>
            <a:picLocks noChangeAspect="1"/>
          </p:cNvPicPr>
          <p:nvPr/>
        </p:nvPicPr>
        <p:blipFill rotWithShape="1">
          <a:blip r:embed="rId2">
            <a:extLst>
              <a:ext uri="{28A0092B-C50C-407E-A947-70E740481C1C}">
                <a14:useLocalDpi xmlns:a14="http://schemas.microsoft.com/office/drawing/2010/main" val="0"/>
              </a:ext>
            </a:extLst>
          </a:blip>
          <a:srcRect l="34269" t="53846"/>
          <a:stretch/>
        </p:blipFill>
        <p:spPr>
          <a:xfrm>
            <a:off x="182366" y="3475469"/>
            <a:ext cx="3856234" cy="1977556"/>
          </a:xfrm>
          <a:prstGeom prst="rect">
            <a:avLst/>
          </a:prstGeom>
        </p:spPr>
      </p:pic>
      <p:pic>
        <p:nvPicPr>
          <p:cNvPr id="7" name="Picture 6"/>
          <p:cNvPicPr>
            <a:picLocks noChangeAspect="1"/>
          </p:cNvPicPr>
          <p:nvPr/>
        </p:nvPicPr>
        <p:blipFill>
          <a:blip r:embed="rId3"/>
          <a:stretch>
            <a:fillRect/>
          </a:stretch>
        </p:blipFill>
        <p:spPr>
          <a:xfrm>
            <a:off x="4038600" y="3559388"/>
            <a:ext cx="1841484" cy="1826605"/>
          </a:xfrm>
          <a:prstGeom prst="rect">
            <a:avLst/>
          </a:prstGeom>
        </p:spPr>
      </p:pic>
      <p:sp>
        <p:nvSpPr>
          <p:cNvPr id="8" name="TextBox 7"/>
          <p:cNvSpPr txBox="1"/>
          <p:nvPr/>
        </p:nvSpPr>
        <p:spPr>
          <a:xfrm>
            <a:off x="5943600" y="3505200"/>
            <a:ext cx="3200400" cy="3108543"/>
          </a:xfrm>
          <a:prstGeom prst="rect">
            <a:avLst/>
          </a:prstGeom>
          <a:noFill/>
        </p:spPr>
        <p:txBody>
          <a:bodyPr wrap="square" rtlCol="0">
            <a:spAutoFit/>
          </a:bodyPr>
          <a:lstStyle/>
          <a:p>
            <a:r>
              <a:rPr lang="en-US" sz="1600" dirty="0" smtClean="0"/>
              <a:t>Tina R Harte</a:t>
            </a:r>
          </a:p>
          <a:p>
            <a:r>
              <a:rPr lang="en-US" sz="1600" dirty="0" smtClean="0"/>
              <a:t>Task Lead</a:t>
            </a:r>
          </a:p>
          <a:p>
            <a:r>
              <a:rPr lang="en-US" sz="1600" dirty="0" smtClean="0"/>
              <a:t>NASA Senior Education Specialist</a:t>
            </a:r>
          </a:p>
          <a:p>
            <a:r>
              <a:rPr lang="en-US" sz="1600" dirty="0" smtClean="0"/>
              <a:t>GLOBE Training POC</a:t>
            </a:r>
          </a:p>
          <a:p>
            <a:r>
              <a:rPr lang="en-US" sz="1600" dirty="0" smtClean="0">
                <a:hlinkClick r:id="rId4"/>
              </a:rPr>
              <a:t>tina.r.harte@nasa.gov</a:t>
            </a:r>
            <a:endParaRPr lang="en-US" sz="1600" dirty="0" smtClean="0"/>
          </a:p>
          <a:p>
            <a:endParaRPr lang="en-US" sz="1600" dirty="0"/>
          </a:p>
          <a:p>
            <a:r>
              <a:rPr lang="en-US" sz="1600" dirty="0" smtClean="0"/>
              <a:t>Elizabeth Joyner</a:t>
            </a:r>
          </a:p>
          <a:p>
            <a:r>
              <a:rPr lang="en-US" sz="1600" dirty="0" smtClean="0"/>
              <a:t>NASA Education Specialist</a:t>
            </a:r>
          </a:p>
          <a:p>
            <a:r>
              <a:rPr lang="en-US" sz="1600" dirty="0" smtClean="0"/>
              <a:t>MY NASA DATA POC</a:t>
            </a:r>
          </a:p>
          <a:p>
            <a:r>
              <a:rPr lang="en-US" sz="1600" dirty="0" smtClean="0">
                <a:hlinkClick r:id="rId5"/>
              </a:rPr>
              <a:t>elizabeth.r.joyner@nasa.gov</a:t>
            </a:r>
            <a:endParaRPr lang="en-US" sz="1600" dirty="0" smtClean="0"/>
          </a:p>
          <a:p>
            <a:endParaRPr lang="en-US" dirty="0" smtClean="0"/>
          </a:p>
          <a:p>
            <a:endParaRPr lang="en-US" dirty="0"/>
          </a:p>
        </p:txBody>
      </p:sp>
    </p:spTree>
    <p:extLst>
      <p:ext uri="{BB962C8B-B14F-4D97-AF65-F5344CB8AC3E}">
        <p14:creationId xmlns:p14="http://schemas.microsoft.com/office/powerpoint/2010/main" val="4698443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Topics: Elementary GLOBE Storybooks</a:t>
            </a:r>
            <a:endParaRPr lang="en-US" dirty="0"/>
          </a:p>
        </p:txBody>
      </p:sp>
      <p:sp>
        <p:nvSpPr>
          <p:cNvPr id="3" name="Content Placeholder 2"/>
          <p:cNvSpPr>
            <a:spLocks noGrp="1"/>
          </p:cNvSpPr>
          <p:nvPr>
            <p:ph idx="1"/>
          </p:nvPr>
        </p:nvSpPr>
        <p:spPr>
          <a:xfrm>
            <a:off x="381000" y="1371600"/>
            <a:ext cx="3048000" cy="4525963"/>
          </a:xfrm>
        </p:spPr>
        <p:txBody>
          <a:bodyPr/>
          <a:lstStyle/>
          <a:p>
            <a:r>
              <a:rPr lang="en-US" dirty="0" smtClean="0"/>
              <a:t>Climate</a:t>
            </a:r>
          </a:p>
          <a:p>
            <a:r>
              <a:rPr lang="en-US" dirty="0" smtClean="0"/>
              <a:t>Earth Systems</a:t>
            </a:r>
          </a:p>
          <a:p>
            <a:r>
              <a:rPr lang="en-US" dirty="0" smtClean="0"/>
              <a:t>Clouds</a:t>
            </a:r>
          </a:p>
          <a:p>
            <a:r>
              <a:rPr lang="en-US" dirty="0" smtClean="0"/>
              <a:t>Soils</a:t>
            </a:r>
          </a:p>
          <a:p>
            <a:r>
              <a:rPr lang="en-US" dirty="0" smtClean="0"/>
              <a:t>Seasons</a:t>
            </a:r>
          </a:p>
          <a:p>
            <a:r>
              <a:rPr lang="en-US" dirty="0" smtClean="0"/>
              <a:t>Water</a:t>
            </a:r>
          </a:p>
          <a:p>
            <a:r>
              <a:rPr lang="en-US" dirty="0" smtClean="0"/>
              <a:t>Aerosols</a:t>
            </a:r>
            <a:endParaRPr lang="en-US" dirty="0"/>
          </a:p>
        </p:txBody>
      </p:sp>
      <p:pic>
        <p:nvPicPr>
          <p:cNvPr id="4" name="Picture 3" descr="Screen Shot 2017-10-02 at 1.19.3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00" y="1752600"/>
            <a:ext cx="5192960" cy="3370158"/>
          </a:xfrm>
          <a:prstGeom prst="rect">
            <a:avLst/>
          </a:prstGeom>
        </p:spPr>
      </p:pic>
    </p:spTree>
    <p:extLst>
      <p:ext uri="{BB962C8B-B14F-4D97-AF65-F5344CB8AC3E}">
        <p14:creationId xmlns:p14="http://schemas.microsoft.com/office/powerpoint/2010/main" val="3501108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Elementary GLOBE Resources</a:t>
            </a:r>
            <a:endParaRPr lang="en-US" dirty="0"/>
          </a:p>
        </p:txBody>
      </p:sp>
      <p:sp>
        <p:nvSpPr>
          <p:cNvPr id="3" name="Content Placeholder 2"/>
          <p:cNvSpPr>
            <a:spLocks noGrp="1"/>
          </p:cNvSpPr>
          <p:nvPr>
            <p:ph idx="1"/>
          </p:nvPr>
        </p:nvSpPr>
        <p:spPr>
          <a:xfrm>
            <a:off x="457200" y="1371601"/>
            <a:ext cx="8229600" cy="4267200"/>
          </a:xfrm>
        </p:spPr>
        <p:txBody>
          <a:bodyPr>
            <a:normAutofit/>
          </a:bodyPr>
          <a:lstStyle/>
          <a:p>
            <a:r>
              <a:rPr lang="en-US" sz="2800" dirty="0"/>
              <a:t>Teacher Implementation Guide </a:t>
            </a:r>
          </a:p>
          <a:p>
            <a:r>
              <a:rPr lang="en-US" sz="2800" dirty="0" smtClean="0"/>
              <a:t>Storybooks </a:t>
            </a:r>
          </a:p>
          <a:p>
            <a:r>
              <a:rPr lang="en-US" sz="2800" dirty="0" smtClean="0"/>
              <a:t>Learning Activities</a:t>
            </a:r>
          </a:p>
          <a:p>
            <a:r>
              <a:rPr lang="en-US" sz="2800" dirty="0" smtClean="0"/>
              <a:t>All are </a:t>
            </a:r>
            <a:r>
              <a:rPr lang="en-US" sz="2800" i="1" dirty="0" smtClean="0"/>
              <a:t>FREE</a:t>
            </a:r>
            <a:r>
              <a:rPr lang="en-US" sz="2800" dirty="0" smtClean="0"/>
              <a:t> online – </a:t>
            </a:r>
            <a:r>
              <a:rPr lang="en-US" sz="2800" i="1" dirty="0" smtClean="0"/>
              <a:t>View or Print</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728004"/>
            <a:ext cx="1814112" cy="1876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 name="Picture 3"/>
          <p:cNvPicPr>
            <a:picLocks noChangeAspect="1"/>
          </p:cNvPicPr>
          <p:nvPr/>
        </p:nvPicPr>
        <p:blipFill>
          <a:blip r:embed="rId4"/>
          <a:stretch>
            <a:fillRect/>
          </a:stretch>
        </p:blipFill>
        <p:spPr>
          <a:xfrm>
            <a:off x="3702843" y="3622156"/>
            <a:ext cx="1738313" cy="2088120"/>
          </a:xfrm>
          <a:prstGeom prst="rect">
            <a:avLst/>
          </a:prstGeom>
        </p:spPr>
      </p:pic>
      <p:pic>
        <p:nvPicPr>
          <p:cNvPr id="6" name="Picture 5"/>
          <p:cNvPicPr>
            <a:picLocks noChangeAspect="1"/>
          </p:cNvPicPr>
          <p:nvPr/>
        </p:nvPicPr>
        <p:blipFill>
          <a:blip r:embed="rId5"/>
          <a:stretch>
            <a:fillRect/>
          </a:stretch>
        </p:blipFill>
        <p:spPr>
          <a:xfrm>
            <a:off x="6632714" y="3601878"/>
            <a:ext cx="1981200" cy="2139317"/>
          </a:xfrm>
          <a:prstGeom prst="rect">
            <a:avLst/>
          </a:prstGeom>
        </p:spPr>
      </p:pic>
    </p:spTree>
    <p:extLst>
      <p:ext uri="{BB962C8B-B14F-4D97-AF65-F5344CB8AC3E}">
        <p14:creationId xmlns:p14="http://schemas.microsoft.com/office/powerpoint/2010/main" val="40032086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Available Languages</a:t>
            </a:r>
            <a:endParaRPr lang="en-US" dirty="0">
              <a:solidFill>
                <a:srgbClr val="000000"/>
              </a:solidFill>
            </a:endParaRPr>
          </a:p>
        </p:txBody>
      </p:sp>
      <p:sp>
        <p:nvSpPr>
          <p:cNvPr id="3" name="Content Placeholder 2"/>
          <p:cNvSpPr>
            <a:spLocks noGrp="1"/>
          </p:cNvSpPr>
          <p:nvPr>
            <p:ph idx="1"/>
          </p:nvPr>
        </p:nvSpPr>
        <p:spPr/>
        <p:txBody>
          <a:bodyPr/>
          <a:lstStyle/>
          <a:p>
            <a:pPr marL="0" indent="0">
              <a:buNone/>
            </a:pPr>
            <a:r>
              <a:rPr lang="en-US" dirty="0" smtClean="0"/>
              <a:t>Elementary GLOBE Books, Activities, and the Teacher’s Guide available in:</a:t>
            </a:r>
          </a:p>
          <a:p>
            <a:r>
              <a:rPr lang="en-US" dirty="0" smtClean="0"/>
              <a:t>Arabic</a:t>
            </a:r>
          </a:p>
          <a:p>
            <a:r>
              <a:rPr lang="en-US" dirty="0" smtClean="0"/>
              <a:t>English</a:t>
            </a:r>
          </a:p>
          <a:p>
            <a:r>
              <a:rPr lang="en-US" dirty="0" smtClean="0"/>
              <a:t>French</a:t>
            </a:r>
          </a:p>
          <a:p>
            <a:r>
              <a:rPr lang="en-US" dirty="0" smtClean="0"/>
              <a:t>German</a:t>
            </a:r>
          </a:p>
          <a:p>
            <a:r>
              <a:rPr lang="en-US" dirty="0" smtClean="0"/>
              <a:t>and </a:t>
            </a:r>
            <a:r>
              <a:rPr lang="en-US" dirty="0"/>
              <a:t>Spanish</a:t>
            </a:r>
          </a:p>
        </p:txBody>
      </p:sp>
      <p:sp>
        <p:nvSpPr>
          <p:cNvPr id="4" name="TextBox 3"/>
          <p:cNvSpPr txBox="1"/>
          <p:nvPr/>
        </p:nvSpPr>
        <p:spPr>
          <a:xfrm>
            <a:off x="6096000" y="4974233"/>
            <a:ext cx="2819400" cy="923330"/>
          </a:xfrm>
          <a:prstGeom prst="rect">
            <a:avLst/>
          </a:prstGeom>
          <a:noFill/>
        </p:spPr>
        <p:txBody>
          <a:bodyPr wrap="square" rtlCol="0">
            <a:spAutoFit/>
          </a:bodyPr>
          <a:lstStyle/>
          <a:p>
            <a:pPr algn="r"/>
            <a:r>
              <a:rPr lang="en-US" dirty="0" smtClean="0">
                <a:solidFill>
                  <a:srgbClr val="FFC000"/>
                </a:solidFill>
                <a:latin typeface="Comic Sans MS" panose="030F0702030302020204" pitchFamily="66" charset="0"/>
                <a:sym typeface="Wingdings"/>
              </a:rPr>
              <a:t> </a:t>
            </a:r>
            <a:r>
              <a:rPr lang="en-US" dirty="0" smtClean="0">
                <a:solidFill>
                  <a:srgbClr val="FFC000"/>
                </a:solidFill>
                <a:latin typeface="Comic Sans MS" panose="030F0702030302020204" pitchFamily="66" charset="0"/>
              </a:rPr>
              <a:t>Family Engagement:</a:t>
            </a:r>
          </a:p>
          <a:p>
            <a:pPr algn="r"/>
            <a:r>
              <a:rPr lang="en-US" dirty="0" smtClean="0">
                <a:solidFill>
                  <a:srgbClr val="FFC000"/>
                </a:solidFill>
                <a:latin typeface="Comic Sans MS" panose="030F0702030302020204" pitchFamily="66" charset="0"/>
              </a:rPr>
              <a:t>Use the Translated Books with ELL Families</a:t>
            </a:r>
            <a:endParaRPr lang="en-US" dirty="0">
              <a:solidFill>
                <a:srgbClr val="FFC000"/>
              </a:solidFill>
              <a:latin typeface="Comic Sans MS" panose="030F0702030302020204" pitchFamily="66" charset="0"/>
            </a:endParaRPr>
          </a:p>
        </p:txBody>
      </p:sp>
    </p:spTree>
    <p:extLst>
      <p:ext uri="{BB962C8B-B14F-4D97-AF65-F5344CB8AC3E}">
        <p14:creationId xmlns:p14="http://schemas.microsoft.com/office/powerpoint/2010/main" val="35958127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08-14 at 3.50.2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1"/>
          </a:xfrm>
          <a:prstGeom prst="rect">
            <a:avLst/>
          </a:prstGeom>
        </p:spPr>
      </p:pic>
    </p:spTree>
    <p:extLst>
      <p:ext uri="{BB962C8B-B14F-4D97-AF65-F5344CB8AC3E}">
        <p14:creationId xmlns:p14="http://schemas.microsoft.com/office/powerpoint/2010/main" val="16974723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Characters</a:t>
            </a:r>
            <a:endParaRPr lang="en-US" dirty="0"/>
          </a:p>
        </p:txBody>
      </p:sp>
      <p:sp>
        <p:nvSpPr>
          <p:cNvPr id="3" name="Content Placeholder 2"/>
          <p:cNvSpPr>
            <a:spLocks noGrp="1"/>
          </p:cNvSpPr>
          <p:nvPr>
            <p:ph idx="1"/>
          </p:nvPr>
        </p:nvSpPr>
        <p:spPr/>
        <p:txBody>
          <a:bodyPr>
            <a:normAutofit fontScale="92500"/>
          </a:bodyPr>
          <a:lstStyle/>
          <a:p>
            <a:r>
              <a:rPr lang="en-US" dirty="0" smtClean="0"/>
              <a:t>Each storybook features the “GLOBE Kids” as they explore and investigate the natural world.</a:t>
            </a:r>
          </a:p>
          <a:p>
            <a:r>
              <a:rPr lang="en-US" dirty="0" smtClean="0"/>
              <a:t>These characters, Anita, Simon, and Dennis, have traits that students can relate to when they are reading the books in the Elementary GLOBE series. </a:t>
            </a:r>
          </a:p>
          <a:p>
            <a:r>
              <a:rPr lang="en-US" dirty="0" smtClean="0"/>
              <a:t>The three GLOBE kids have different personalities and strengths, and each brings diverse and valuable skills to their science investigations. </a:t>
            </a:r>
            <a:endParaRPr lang="en-US" dirty="0"/>
          </a:p>
        </p:txBody>
      </p:sp>
    </p:spTree>
    <p:extLst>
      <p:ext uri="{BB962C8B-B14F-4D97-AF65-F5344CB8AC3E}">
        <p14:creationId xmlns:p14="http://schemas.microsoft.com/office/powerpoint/2010/main" val="12319735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Book Settings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The stories are set in North American ecosystems.</a:t>
            </a:r>
          </a:p>
          <a:p>
            <a:r>
              <a:rPr lang="en-US" i="1" dirty="0" smtClean="0"/>
              <a:t>Most</a:t>
            </a:r>
            <a:r>
              <a:rPr lang="en-US" dirty="0" smtClean="0"/>
              <a:t> of the books aren’t set in a specific location.</a:t>
            </a:r>
          </a:p>
          <a:p>
            <a:r>
              <a:rPr lang="en-US" b="1" dirty="0" smtClean="0"/>
              <a:t>The Mystery of the Missing Hummingbirds </a:t>
            </a:r>
            <a:r>
              <a:rPr lang="en-US" dirty="0" smtClean="0"/>
              <a:t>- Pennsylvania, providing an accurate location for the ruby-throated hummingbird habitat. </a:t>
            </a:r>
          </a:p>
          <a:p>
            <a:r>
              <a:rPr lang="en-US" b="1" dirty="0" smtClean="0"/>
              <a:t>What in the World is Happening to Our Climate? </a:t>
            </a:r>
            <a:r>
              <a:rPr lang="en-US" dirty="0" smtClean="0"/>
              <a:t>Is set in the Boston area before the characters depart on their worldwide adventure. </a:t>
            </a:r>
          </a:p>
          <a:p>
            <a:r>
              <a:rPr lang="en-US" dirty="0" smtClean="0"/>
              <a:t>The soil types in </a:t>
            </a:r>
            <a:r>
              <a:rPr lang="en-US" b="1" dirty="0" smtClean="0"/>
              <a:t>The Scoop on Soils </a:t>
            </a:r>
            <a:r>
              <a:rPr lang="en-US" dirty="0" smtClean="0"/>
              <a:t>is representative of those found in pine forests, meadows and gardens in the Mid-Atlantic states. </a:t>
            </a:r>
            <a:endParaRPr lang="en-US" dirty="0"/>
          </a:p>
        </p:txBody>
      </p:sp>
    </p:spTree>
    <p:extLst>
      <p:ext uri="{BB962C8B-B14F-4D97-AF65-F5344CB8AC3E}">
        <p14:creationId xmlns:p14="http://schemas.microsoft.com/office/powerpoint/2010/main" val="7012899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Correlation to Education Standards</a:t>
            </a:r>
            <a:endParaRPr lang="en-US" dirty="0"/>
          </a:p>
        </p:txBody>
      </p:sp>
      <p:sp>
        <p:nvSpPr>
          <p:cNvPr id="3" name="Content Placeholder 2"/>
          <p:cNvSpPr>
            <a:spLocks noGrp="1"/>
          </p:cNvSpPr>
          <p:nvPr>
            <p:ph idx="1"/>
          </p:nvPr>
        </p:nvSpPr>
        <p:spPr/>
        <p:txBody>
          <a:bodyPr>
            <a:normAutofit/>
          </a:bodyPr>
          <a:lstStyle/>
          <a:p>
            <a:r>
              <a:rPr lang="en-US" sz="3600" dirty="0" smtClean="0"/>
              <a:t>The Elementary GLOBE materials have been correlated to:</a:t>
            </a:r>
          </a:p>
          <a:p>
            <a:pPr lvl="1"/>
            <a:r>
              <a:rPr lang="en-US" dirty="0" smtClean="0"/>
              <a:t>Next Generation Science Standards</a:t>
            </a:r>
          </a:p>
          <a:p>
            <a:pPr lvl="1"/>
            <a:r>
              <a:rPr lang="en-US" dirty="0" smtClean="0"/>
              <a:t>National Geography Standards</a:t>
            </a:r>
          </a:p>
          <a:p>
            <a:pPr lvl="1"/>
            <a:r>
              <a:rPr lang="en-US" dirty="0" smtClean="0"/>
              <a:t>Common Core Mathematics</a:t>
            </a:r>
          </a:p>
          <a:p>
            <a:pPr lvl="1"/>
            <a:r>
              <a:rPr lang="en-US" dirty="0" smtClean="0"/>
              <a:t>Common Core English Language Arts. </a:t>
            </a:r>
            <a:br>
              <a:rPr lang="en-US" dirty="0" smtClean="0"/>
            </a:br>
            <a:r>
              <a:rPr lang="en-US" dirty="0" smtClean="0"/>
              <a:t/>
            </a:r>
            <a:br>
              <a:rPr lang="en-US" dirty="0" smtClean="0"/>
            </a:br>
            <a:r>
              <a:rPr lang="en-US" dirty="0" smtClean="0"/>
              <a:t>Appendix B in the Implementation Guide lists these correlations. </a:t>
            </a:r>
            <a:endParaRPr lang="en-US" dirty="0"/>
          </a:p>
        </p:txBody>
      </p:sp>
    </p:spTree>
    <p:extLst>
      <p:ext uri="{BB962C8B-B14F-4D97-AF65-F5344CB8AC3E}">
        <p14:creationId xmlns:p14="http://schemas.microsoft.com/office/powerpoint/2010/main" val="9123705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Science and Literacy</a:t>
            </a:r>
            <a:endParaRPr lang="en-US" dirty="0"/>
          </a:p>
        </p:txBody>
      </p:sp>
      <p:sp>
        <p:nvSpPr>
          <p:cNvPr id="3" name="Content Placeholder 2"/>
          <p:cNvSpPr>
            <a:spLocks noGrp="1"/>
          </p:cNvSpPr>
          <p:nvPr>
            <p:ph idx="1"/>
          </p:nvPr>
        </p:nvSpPr>
        <p:spPr>
          <a:xfrm>
            <a:off x="228600" y="1371601"/>
            <a:ext cx="8763000" cy="1600200"/>
          </a:xfrm>
        </p:spPr>
        <p:txBody>
          <a:bodyPr>
            <a:noAutofit/>
          </a:bodyPr>
          <a:lstStyle/>
          <a:p>
            <a:pPr marL="0" indent="0">
              <a:buNone/>
            </a:pPr>
            <a:r>
              <a:rPr lang="en-US" sz="2800" dirty="0" smtClean="0"/>
              <a:t>Science and literacy in the K-4 classroom complement each other well. The skills that students utilize in an inquiry-based science experience and the skills that students utilize for literacy activities are remarkably similar. </a:t>
            </a:r>
          </a:p>
        </p:txBody>
      </p:sp>
      <p:sp>
        <p:nvSpPr>
          <p:cNvPr id="4" name="TextBox 3"/>
          <p:cNvSpPr txBox="1"/>
          <p:nvPr/>
        </p:nvSpPr>
        <p:spPr>
          <a:xfrm>
            <a:off x="457200" y="3290230"/>
            <a:ext cx="8382000" cy="3539430"/>
          </a:xfrm>
          <a:prstGeom prst="rect">
            <a:avLst/>
          </a:prstGeom>
          <a:noFill/>
        </p:spPr>
        <p:txBody>
          <a:bodyPr wrap="square" numCol="2" rtlCol="0">
            <a:spAutoFit/>
          </a:bodyPr>
          <a:lstStyle/>
          <a:p>
            <a:pPr>
              <a:buFont typeface="Wingdings" charset="2"/>
              <a:buChar char="q"/>
            </a:pPr>
            <a:r>
              <a:rPr lang="en-US" sz="2800" dirty="0"/>
              <a:t>Note details </a:t>
            </a:r>
          </a:p>
          <a:p>
            <a:pPr>
              <a:buFont typeface="Wingdings" charset="2"/>
              <a:buChar char="q"/>
            </a:pPr>
            <a:r>
              <a:rPr lang="en-US" sz="2800" dirty="0"/>
              <a:t>Compare and Contrast </a:t>
            </a:r>
          </a:p>
          <a:p>
            <a:pPr>
              <a:buFont typeface="Wingdings" charset="2"/>
              <a:buChar char="q"/>
            </a:pPr>
            <a:r>
              <a:rPr lang="en-US" sz="2800" dirty="0"/>
              <a:t>Predict </a:t>
            </a:r>
          </a:p>
          <a:p>
            <a:pPr>
              <a:buFont typeface="Wingdings" charset="2"/>
              <a:buChar char="q"/>
            </a:pPr>
            <a:r>
              <a:rPr lang="en-US" sz="2800" dirty="0"/>
              <a:t>Sequence Events</a:t>
            </a:r>
          </a:p>
          <a:p>
            <a:pPr>
              <a:buFont typeface="Wingdings" charset="2"/>
              <a:buChar char="q"/>
            </a:pPr>
            <a:r>
              <a:rPr lang="en-US" sz="2800" dirty="0"/>
              <a:t>Link cause and </a:t>
            </a:r>
            <a:r>
              <a:rPr lang="en-US" sz="2800" dirty="0" smtClean="0"/>
              <a:t>effect</a:t>
            </a:r>
            <a:br>
              <a:rPr lang="en-US" sz="2800" dirty="0" smtClean="0"/>
            </a:br>
            <a:r>
              <a:rPr lang="en-US" sz="2800" dirty="0" smtClean="0"/>
              <a:t/>
            </a:r>
            <a:br>
              <a:rPr lang="en-US" sz="2800" dirty="0" smtClean="0"/>
            </a:br>
            <a:r>
              <a:rPr lang="en-US" sz="2800" dirty="0" smtClean="0"/>
              <a:t/>
            </a:r>
            <a:br>
              <a:rPr lang="en-US" sz="2800" dirty="0" smtClean="0"/>
            </a:br>
            <a:endParaRPr lang="en-US" sz="2800" dirty="0"/>
          </a:p>
          <a:p>
            <a:pPr>
              <a:buFont typeface="Wingdings" charset="2"/>
              <a:buChar char="q"/>
            </a:pPr>
            <a:r>
              <a:rPr lang="en-US" sz="2800" dirty="0"/>
              <a:t>Make inferences</a:t>
            </a:r>
          </a:p>
          <a:p>
            <a:pPr>
              <a:buFont typeface="Wingdings" charset="2"/>
              <a:buChar char="q"/>
            </a:pPr>
            <a:r>
              <a:rPr lang="en-US" sz="2800" dirty="0"/>
              <a:t>Draw conclusions</a:t>
            </a:r>
          </a:p>
          <a:p>
            <a:pPr>
              <a:buFont typeface="Wingdings" charset="2"/>
              <a:buChar char="q"/>
            </a:pPr>
            <a:r>
              <a:rPr lang="en-US" sz="2800" dirty="0" smtClean="0"/>
              <a:t>Distinguish fact/opinions</a:t>
            </a:r>
            <a:endParaRPr lang="en-US" sz="2800" dirty="0"/>
          </a:p>
          <a:p>
            <a:pPr>
              <a:buFont typeface="Wingdings" charset="2"/>
              <a:buChar char="q"/>
            </a:pPr>
            <a:r>
              <a:rPr lang="en-US" sz="2800" dirty="0"/>
              <a:t>Link words with precise </a:t>
            </a:r>
            <a:r>
              <a:rPr lang="en-US" sz="2800" dirty="0" smtClean="0"/>
              <a:t>meanings</a:t>
            </a:r>
            <a:endParaRPr lang="en-US" sz="2800" dirty="0"/>
          </a:p>
        </p:txBody>
      </p:sp>
    </p:spTree>
    <p:extLst>
      <p:ext uri="{BB962C8B-B14F-4D97-AF65-F5344CB8AC3E}">
        <p14:creationId xmlns:p14="http://schemas.microsoft.com/office/powerpoint/2010/main" val="42040389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Instructional Read-Aloud</a:t>
            </a:r>
            <a:endParaRPr lang="en-US" dirty="0"/>
          </a:p>
        </p:txBody>
      </p:sp>
      <p:sp>
        <p:nvSpPr>
          <p:cNvPr id="3" name="Content Placeholder 2"/>
          <p:cNvSpPr>
            <a:spLocks noGrp="1"/>
          </p:cNvSpPr>
          <p:nvPr>
            <p:ph idx="1"/>
          </p:nvPr>
        </p:nvSpPr>
        <p:spPr/>
        <p:txBody>
          <a:bodyPr>
            <a:normAutofit fontScale="62500" lnSpcReduction="20000"/>
          </a:bodyPr>
          <a:lstStyle/>
          <a:p>
            <a:pPr marL="514350" indent="-514350">
              <a:buFont typeface="+mj-lt"/>
              <a:buAutoNum type="arabicPeriod"/>
            </a:pPr>
            <a:r>
              <a:rPr lang="en-US" dirty="0" smtClean="0"/>
              <a:t>Pre-read the book</a:t>
            </a:r>
          </a:p>
          <a:p>
            <a:pPr marL="514350" indent="-514350">
              <a:buFont typeface="+mj-lt"/>
              <a:buAutoNum type="arabicPeriod"/>
            </a:pPr>
            <a:r>
              <a:rPr lang="en-US" dirty="0" smtClean="0"/>
              <a:t>Highlight vocabulary chosen for instruction</a:t>
            </a:r>
          </a:p>
          <a:p>
            <a:pPr marL="514350" indent="-514350">
              <a:buFont typeface="+mj-lt"/>
              <a:buAutoNum type="arabicPeriod"/>
            </a:pPr>
            <a:r>
              <a:rPr lang="en-US" dirty="0" smtClean="0"/>
              <a:t>Determine the big idea(s) to emphasize for deeper meaning</a:t>
            </a:r>
          </a:p>
          <a:p>
            <a:pPr marL="514350" indent="-514350">
              <a:buFont typeface="+mj-lt"/>
              <a:buAutoNum type="arabicPeriod"/>
            </a:pPr>
            <a:r>
              <a:rPr lang="en-US" dirty="0" smtClean="0"/>
              <a:t>Select illustrations for more observation time to enhance the understanding of concepts</a:t>
            </a:r>
          </a:p>
          <a:p>
            <a:pPr marL="514350" indent="-514350">
              <a:buFont typeface="+mj-lt"/>
              <a:buAutoNum type="arabicPeriod"/>
            </a:pPr>
            <a:r>
              <a:rPr lang="en-US" dirty="0" smtClean="0"/>
              <a:t>Develop open-ended questions that will support discussion toward the understanding of big ideas.</a:t>
            </a:r>
          </a:p>
          <a:p>
            <a:pPr marL="514350" indent="-514350">
              <a:buFont typeface="+mj-lt"/>
              <a:buAutoNum type="arabicPeriod"/>
            </a:pPr>
            <a:r>
              <a:rPr lang="en-US" dirty="0" smtClean="0"/>
              <a:t>Decide when to engage students in “turn and talk” to support thoughtful discussion </a:t>
            </a:r>
          </a:p>
          <a:p>
            <a:pPr marL="514350" indent="-514350">
              <a:buFont typeface="+mj-lt"/>
              <a:buAutoNum type="arabicPeriod"/>
            </a:pPr>
            <a:r>
              <a:rPr lang="en-US" dirty="0" smtClean="0"/>
              <a:t>Model your thoughts. For example, using sentences that begin with:</a:t>
            </a:r>
            <a:br>
              <a:rPr lang="en-US" dirty="0" smtClean="0"/>
            </a:br>
            <a:r>
              <a:rPr lang="en-US" dirty="0" smtClean="0"/>
              <a:t>	“This part reminds me of when . . .”</a:t>
            </a:r>
            <a:br>
              <a:rPr lang="en-US" dirty="0" smtClean="0"/>
            </a:br>
            <a:r>
              <a:rPr lang="en-US" dirty="0" smtClean="0"/>
              <a:t>	“I noticed that . . . “</a:t>
            </a:r>
            <a:br>
              <a:rPr lang="en-US" dirty="0" smtClean="0"/>
            </a:br>
            <a:r>
              <a:rPr lang="en-US" dirty="0" smtClean="0"/>
              <a:t>	“I was wondering about _______, but now I understand 	________.”</a:t>
            </a:r>
          </a:p>
          <a:p>
            <a:pPr marL="514350" indent="-514350">
              <a:buFont typeface="+mj-lt"/>
              <a:buAutoNum type="arabicPeriod"/>
            </a:pPr>
            <a:r>
              <a:rPr lang="en-US" dirty="0" smtClean="0"/>
              <a:t>After reading the story, support deeper conversations in the direction of the big ideas by using the learning activities provided.</a:t>
            </a:r>
          </a:p>
        </p:txBody>
      </p:sp>
    </p:spTree>
    <p:extLst>
      <p:ext uri="{BB962C8B-B14F-4D97-AF65-F5344CB8AC3E}">
        <p14:creationId xmlns:p14="http://schemas.microsoft.com/office/powerpoint/2010/main" val="32136246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0918"/>
            <a:ext cx="8229600" cy="1143000"/>
          </a:xfrm>
        </p:spPr>
        <p:txBody>
          <a:bodyPr/>
          <a:lstStyle/>
          <a:p>
            <a:r>
              <a:rPr lang="en-US" dirty="0" smtClean="0"/>
              <a:t>Literacy Skills: Word Wall</a:t>
            </a:r>
            <a:endParaRPr lang="en-US" dirty="0"/>
          </a:p>
        </p:txBody>
      </p:sp>
      <p:sp>
        <p:nvSpPr>
          <p:cNvPr id="3" name="Content Placeholder 2"/>
          <p:cNvSpPr>
            <a:spLocks noGrp="1"/>
          </p:cNvSpPr>
          <p:nvPr>
            <p:ph idx="1"/>
          </p:nvPr>
        </p:nvSpPr>
        <p:spPr>
          <a:xfrm>
            <a:off x="457200" y="1219200"/>
            <a:ext cx="8229600" cy="4906963"/>
          </a:xfrm>
        </p:spPr>
        <p:txBody>
          <a:bodyPr>
            <a:normAutofit fontScale="92500"/>
          </a:bodyPr>
          <a:lstStyle/>
          <a:p>
            <a:r>
              <a:rPr lang="en-US" dirty="0" smtClean="0">
                <a:solidFill>
                  <a:srgbClr val="FF0000"/>
                </a:solidFill>
              </a:rPr>
              <a:t>Before</a:t>
            </a:r>
            <a:r>
              <a:rPr lang="en-US" dirty="0" smtClean="0"/>
              <a:t> reading the Elementary GLOBE Storybooks or working through one of the learning activities with your students, list </a:t>
            </a:r>
            <a:r>
              <a:rPr lang="en-US" dirty="0" smtClean="0">
                <a:solidFill>
                  <a:srgbClr val="FF0000"/>
                </a:solidFill>
              </a:rPr>
              <a:t>key vocabulary</a:t>
            </a:r>
            <a:r>
              <a:rPr lang="en-US" dirty="0" smtClean="0"/>
              <a:t> words on the board, on a piece of chart paper or construct a word wall. </a:t>
            </a:r>
            <a:r>
              <a:rPr lang="en-US" dirty="0" smtClean="0">
                <a:solidFill>
                  <a:srgbClr val="FF0000"/>
                </a:solidFill>
              </a:rPr>
              <a:t>As you read </a:t>
            </a:r>
            <a:r>
              <a:rPr lang="en-US" dirty="0" smtClean="0"/>
              <a:t>the storybooks or learning activities, continue to </a:t>
            </a:r>
            <a:r>
              <a:rPr lang="en-US" dirty="0" smtClean="0">
                <a:solidFill>
                  <a:srgbClr val="FF0000"/>
                </a:solidFill>
              </a:rPr>
              <a:t>add to</a:t>
            </a:r>
            <a:r>
              <a:rPr lang="en-US" dirty="0" smtClean="0"/>
              <a:t> the word wall as you and your students encounter new vocabulary words. Encourage your students to refer to the word wall when they write in their journals.</a:t>
            </a:r>
            <a:endParaRPr lang="en-US" dirty="0"/>
          </a:p>
        </p:txBody>
      </p:sp>
    </p:spTree>
    <p:extLst>
      <p:ext uri="{BB962C8B-B14F-4D97-AF65-F5344CB8AC3E}">
        <p14:creationId xmlns:p14="http://schemas.microsoft.com/office/powerpoint/2010/main" val="10234798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smtClean="0"/>
              <a:t>3D Science Literacy</a:t>
            </a:r>
            <a:endParaRPr lang="en-US" dirty="0"/>
          </a:p>
        </p:txBody>
      </p:sp>
      <p:sp>
        <p:nvSpPr>
          <p:cNvPr id="7" name="Content Placeholder 6"/>
          <p:cNvSpPr>
            <a:spLocks noGrp="1"/>
          </p:cNvSpPr>
          <p:nvPr>
            <p:ph idx="1"/>
          </p:nvPr>
        </p:nvSpPr>
        <p:spPr/>
        <p:txBody>
          <a:bodyPr>
            <a:normAutofit fontScale="92500" lnSpcReduction="10000"/>
          </a:bodyPr>
          <a:lstStyle/>
          <a:p>
            <a:r>
              <a:rPr lang="en-US" dirty="0" smtClean="0"/>
              <a:t>To be proficient in science students must engage in learning experiences that foster the development of </a:t>
            </a:r>
            <a:r>
              <a:rPr lang="en-US" i="1" dirty="0" smtClean="0"/>
              <a:t>three dimensional (3D) learning</a:t>
            </a:r>
            <a:r>
              <a:rPr lang="en-US" dirty="0" smtClean="0"/>
              <a:t>. </a:t>
            </a:r>
          </a:p>
          <a:p>
            <a:r>
              <a:rPr lang="en-US" dirty="0" smtClean="0"/>
              <a:t>This can be accomplished by providing them with the </a:t>
            </a:r>
            <a:r>
              <a:rPr lang="en-US" b="1" dirty="0" smtClean="0"/>
              <a:t>“practice” of doing science</a:t>
            </a:r>
            <a:r>
              <a:rPr lang="en-US" dirty="0" smtClean="0"/>
              <a:t>, the opportunity to </a:t>
            </a:r>
            <a:r>
              <a:rPr lang="en-US" b="1" dirty="0" smtClean="0"/>
              <a:t>make “connections” by linking concepts </a:t>
            </a:r>
            <a:r>
              <a:rPr lang="en-US" dirty="0" smtClean="0"/>
              <a:t>across the sciences, and by providing them with experiences through which they can make “</a:t>
            </a:r>
            <a:r>
              <a:rPr lang="en-US" b="1" dirty="0" smtClean="0"/>
              <a:t>applications of what they are learning </a:t>
            </a:r>
            <a:r>
              <a:rPr lang="en-US" dirty="0" smtClean="0"/>
              <a:t>whereby increasing the depth of their scientific understanding. </a:t>
            </a:r>
            <a:endParaRPr lang="en-US" dirty="0"/>
          </a:p>
        </p:txBody>
      </p:sp>
      <p:sp>
        <p:nvSpPr>
          <p:cNvPr id="5" name="Rectangle 4"/>
          <p:cNvSpPr/>
          <p:nvPr/>
        </p:nvSpPr>
        <p:spPr>
          <a:xfrm>
            <a:off x="4479667" y="3244334"/>
            <a:ext cx="184666" cy="369332"/>
          </a:xfrm>
          <a:prstGeom prst="rect">
            <a:avLst/>
          </a:prstGeom>
        </p:spPr>
        <p:txBody>
          <a:bodyPr wrap="none">
            <a:spAutoFit/>
          </a:bodyPr>
          <a:lstStyle/>
          <a:p>
            <a:r>
              <a:rPr lang="en-US" dirty="0"/>
              <a:t> </a:t>
            </a:r>
          </a:p>
        </p:txBody>
      </p:sp>
    </p:spTree>
    <p:extLst>
      <p:ext uri="{BB962C8B-B14F-4D97-AF65-F5344CB8AC3E}">
        <p14:creationId xmlns:p14="http://schemas.microsoft.com/office/powerpoint/2010/main" val="34990010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New</a:t>
            </a:r>
            <a:r>
              <a:rPr lang="en-US" dirty="0" smtClean="0"/>
              <a:t> Sky Color (Aerosols) Storybook</a:t>
            </a:r>
            <a:endParaRPr lang="en-US" dirty="0"/>
          </a:p>
        </p:txBody>
      </p:sp>
      <p:sp>
        <p:nvSpPr>
          <p:cNvPr id="3" name="Content Placeholder 2"/>
          <p:cNvSpPr>
            <a:spLocks noGrp="1"/>
          </p:cNvSpPr>
          <p:nvPr>
            <p:ph idx="1"/>
          </p:nvPr>
        </p:nvSpPr>
        <p:spPr>
          <a:xfrm>
            <a:off x="3962400" y="1447800"/>
            <a:ext cx="4953000" cy="4525963"/>
          </a:xfrm>
        </p:spPr>
        <p:txBody>
          <a:bodyPr/>
          <a:lstStyle/>
          <a:p>
            <a:pPr marL="0" indent="0">
              <a:buNone/>
            </a:pPr>
            <a:r>
              <a:rPr lang="en-US" b="1" i="1" dirty="0"/>
              <a:t>What color is the sky today? </a:t>
            </a:r>
            <a:r>
              <a:rPr lang="en-US" b="1" i="1" dirty="0" smtClean="0"/>
              <a:t/>
            </a:r>
            <a:br>
              <a:rPr lang="en-US" b="1" i="1" dirty="0" smtClean="0"/>
            </a:br>
            <a:r>
              <a:rPr lang="en-US" b="1" i="1" dirty="0" smtClean="0"/>
              <a:t/>
            </a:r>
            <a:br>
              <a:rPr lang="en-US" b="1" i="1" dirty="0" smtClean="0"/>
            </a:br>
            <a:r>
              <a:rPr lang="en-US" dirty="0" smtClean="0"/>
              <a:t>Anita</a:t>
            </a:r>
            <a:r>
              <a:rPr lang="en-US" dirty="0"/>
              <a:t>, Simon, and Dennis want to know why the sky isn't always blue. They learn that there's a lot more than air in the atmosphere, which can affect the colors we see in the sky. </a:t>
            </a:r>
          </a:p>
        </p:txBody>
      </p:sp>
      <p:pic>
        <p:nvPicPr>
          <p:cNvPr id="8194" name="Picture 2" descr="Aerosols Cov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600200"/>
            <a:ext cx="3110948" cy="367950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1559502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Screen Shot 2017-10-02 at 1.10.0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7" y="0"/>
            <a:ext cx="9139513" cy="6858000"/>
          </a:xfrm>
          <a:prstGeom prst="rect">
            <a:avLst/>
          </a:prstGeom>
        </p:spPr>
      </p:pic>
    </p:spTree>
    <p:extLst>
      <p:ext uri="{BB962C8B-B14F-4D97-AF65-F5344CB8AC3E}">
        <p14:creationId xmlns:p14="http://schemas.microsoft.com/office/powerpoint/2010/main" val="7134088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3D Learning Connections</a:t>
            </a:r>
            <a:endParaRPr lang="en-US" dirty="0"/>
          </a:p>
        </p:txBody>
      </p:sp>
      <p:pic>
        <p:nvPicPr>
          <p:cNvPr id="4" name="Picture 3" descr="Screen Shot 2017-08-14 at 4.05.0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0600"/>
            <a:ext cx="9144000" cy="5072584"/>
          </a:xfrm>
          <a:prstGeom prst="rect">
            <a:avLst/>
          </a:prstGeom>
        </p:spPr>
      </p:pic>
    </p:spTree>
    <p:extLst>
      <p:ext uri="{BB962C8B-B14F-4D97-AF65-F5344CB8AC3E}">
        <p14:creationId xmlns:p14="http://schemas.microsoft.com/office/powerpoint/2010/main" val="13968611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09-27 at 11.38.2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671004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Science Journaling</a:t>
            </a:r>
            <a:endParaRPr lang="en-US" dirty="0"/>
          </a:p>
        </p:txBody>
      </p:sp>
      <p:sp>
        <p:nvSpPr>
          <p:cNvPr id="3" name="Content Placeholder 2"/>
          <p:cNvSpPr>
            <a:spLocks noGrp="1"/>
          </p:cNvSpPr>
          <p:nvPr>
            <p:ph idx="1"/>
          </p:nvPr>
        </p:nvSpPr>
        <p:spPr>
          <a:xfrm>
            <a:off x="457200" y="1219200"/>
            <a:ext cx="8229600" cy="4906963"/>
          </a:xfrm>
        </p:spPr>
        <p:txBody>
          <a:bodyPr>
            <a:normAutofit fontScale="92500" lnSpcReduction="10000"/>
          </a:bodyPr>
          <a:lstStyle/>
          <a:p>
            <a:r>
              <a:rPr lang="en-US" dirty="0" smtClean="0"/>
              <a:t>The GLOBE Kids make frequent use of their science journals in the story books.  They write and draw in their journals as they investigate the world around them.</a:t>
            </a:r>
          </a:p>
          <a:p>
            <a:r>
              <a:rPr lang="en-US" dirty="0" smtClean="0"/>
              <a:t>Keeping a science journal provides a place for students to record information and helps them focus their observations.  </a:t>
            </a:r>
          </a:p>
          <a:p>
            <a:r>
              <a:rPr lang="en-US" dirty="0" smtClean="0"/>
              <a:t>Student science journals allow for literacy connections in your classroom by encouraging students to write and communicate their thoughts. </a:t>
            </a:r>
          </a:p>
          <a:p>
            <a:endParaRPr lang="en-US" dirty="0"/>
          </a:p>
        </p:txBody>
      </p:sp>
    </p:spTree>
    <p:extLst>
      <p:ext uri="{BB962C8B-B14F-4D97-AF65-F5344CB8AC3E}">
        <p14:creationId xmlns:p14="http://schemas.microsoft.com/office/powerpoint/2010/main" val="31579238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10-02 at 1.10.5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341"/>
            <a:ext cx="9144000" cy="6817659"/>
          </a:xfrm>
          <a:prstGeom prst="rect">
            <a:avLst/>
          </a:prstGeom>
        </p:spPr>
      </p:pic>
    </p:spTree>
    <p:extLst>
      <p:ext uri="{BB962C8B-B14F-4D97-AF65-F5344CB8AC3E}">
        <p14:creationId xmlns:p14="http://schemas.microsoft.com/office/powerpoint/2010/main" val="36947047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10-02 at 1.11.1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82" y="0"/>
            <a:ext cx="9135018" cy="6858000"/>
          </a:xfrm>
          <a:prstGeom prst="rect">
            <a:avLst/>
          </a:prstGeom>
        </p:spPr>
      </p:pic>
    </p:spTree>
    <p:extLst>
      <p:ext uri="{BB962C8B-B14F-4D97-AF65-F5344CB8AC3E}">
        <p14:creationId xmlns:p14="http://schemas.microsoft.com/office/powerpoint/2010/main" val="1256378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10-02 at 1.11.5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487"/>
            <a:ext cx="9144000" cy="6798513"/>
          </a:xfrm>
          <a:prstGeom prst="rect">
            <a:avLst/>
          </a:prstGeom>
        </p:spPr>
      </p:pic>
    </p:spTree>
    <p:extLst>
      <p:ext uri="{BB962C8B-B14F-4D97-AF65-F5344CB8AC3E}">
        <p14:creationId xmlns:p14="http://schemas.microsoft.com/office/powerpoint/2010/main" val="28168851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10-02 at 1.12.0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328"/>
            <a:ext cx="9144000" cy="6814672"/>
          </a:xfrm>
          <a:prstGeom prst="rect">
            <a:avLst/>
          </a:prstGeom>
        </p:spPr>
      </p:pic>
    </p:spTree>
    <p:extLst>
      <p:ext uri="{BB962C8B-B14F-4D97-AF65-F5344CB8AC3E}">
        <p14:creationId xmlns:p14="http://schemas.microsoft.com/office/powerpoint/2010/main" val="19561061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10-02 at 1.12.1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8545"/>
            <a:ext cx="9144000" cy="6719455"/>
          </a:xfrm>
          <a:prstGeom prst="rect">
            <a:avLst/>
          </a:prstGeom>
        </p:spPr>
      </p:pic>
    </p:spTree>
    <p:extLst>
      <p:ext uri="{BB962C8B-B14F-4D97-AF65-F5344CB8AC3E}">
        <p14:creationId xmlns:p14="http://schemas.microsoft.com/office/powerpoint/2010/main" val="25119886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0" y="0"/>
            <a:ext cx="9144000" cy="1143000"/>
          </a:xfrm>
        </p:spPr>
        <p:txBody>
          <a:bodyPr/>
          <a:lstStyle/>
          <a:p>
            <a:r>
              <a:rPr lang="en-US" dirty="0" smtClean="0">
                <a:latin typeface="Candara" charset="0"/>
              </a:rPr>
              <a:t>The Specifics of 3D </a:t>
            </a:r>
            <a:r>
              <a:rPr lang="en-US" dirty="0">
                <a:latin typeface="Candara" charset="0"/>
              </a:rPr>
              <a:t>Learning</a:t>
            </a:r>
          </a:p>
        </p:txBody>
      </p:sp>
      <p:sp>
        <p:nvSpPr>
          <p:cNvPr id="20482" name="Slide Number Placeholder 4"/>
          <p:cNvSpPr>
            <a:spLocks noGrp="1"/>
          </p:cNvSpPr>
          <p:nvPr>
            <p:ph type="sldNum" sz="quarter" idx="4294967295"/>
          </p:nvPr>
        </p:nvSpPr>
        <p:spPr bwMode="auto">
          <a:xfrm>
            <a:off x="7010400" y="6356350"/>
            <a:ext cx="2133600"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sz="800">
                <a:solidFill>
                  <a:srgbClr val="666666"/>
                </a:solidFill>
                <a:latin typeface="55 Helvetica Roman" charset="0"/>
                <a:ea typeface="ＭＳ Ｐゴシック" charset="0"/>
                <a:cs typeface="ＭＳ Ｐゴシック" charset="0"/>
              </a:defRPr>
            </a:lvl1pPr>
            <a:lvl2pPr marL="666723" indent="-256432">
              <a:defRPr sz="800">
                <a:solidFill>
                  <a:srgbClr val="666666"/>
                </a:solidFill>
                <a:latin typeface="55 Helvetica Roman" charset="0"/>
                <a:ea typeface="ＭＳ Ｐゴシック" charset="0"/>
              </a:defRPr>
            </a:lvl2pPr>
            <a:lvl3pPr marL="1025728" indent="-205146">
              <a:defRPr sz="800">
                <a:solidFill>
                  <a:srgbClr val="666666"/>
                </a:solidFill>
                <a:latin typeface="55 Helvetica Roman" charset="0"/>
                <a:ea typeface="ＭＳ Ｐゴシック" charset="0"/>
              </a:defRPr>
            </a:lvl3pPr>
            <a:lvl4pPr marL="1436019" indent="-205146">
              <a:defRPr sz="800">
                <a:solidFill>
                  <a:srgbClr val="666666"/>
                </a:solidFill>
                <a:latin typeface="55 Helvetica Roman" charset="0"/>
                <a:ea typeface="ＭＳ Ｐゴシック" charset="0"/>
              </a:defRPr>
            </a:lvl4pPr>
            <a:lvl5pPr marL="1846311" indent="-205146">
              <a:defRPr sz="800">
                <a:solidFill>
                  <a:srgbClr val="666666"/>
                </a:solidFill>
                <a:latin typeface="55 Helvetica Roman" charset="0"/>
                <a:ea typeface="ＭＳ Ｐゴシック" charset="0"/>
              </a:defRPr>
            </a:lvl5pPr>
            <a:lvl6pPr marL="2256602" indent="-205146" eaLnBrk="0" fontAlgn="base" hangingPunct="0">
              <a:spcBef>
                <a:spcPct val="0"/>
              </a:spcBef>
              <a:spcAft>
                <a:spcPct val="0"/>
              </a:spcAft>
              <a:defRPr sz="800">
                <a:solidFill>
                  <a:srgbClr val="666666"/>
                </a:solidFill>
                <a:latin typeface="55 Helvetica Roman" charset="0"/>
                <a:ea typeface="ＭＳ Ｐゴシック" charset="0"/>
              </a:defRPr>
            </a:lvl6pPr>
            <a:lvl7pPr marL="2666893" indent="-205146" eaLnBrk="0" fontAlgn="base" hangingPunct="0">
              <a:spcBef>
                <a:spcPct val="0"/>
              </a:spcBef>
              <a:spcAft>
                <a:spcPct val="0"/>
              </a:spcAft>
              <a:defRPr sz="800">
                <a:solidFill>
                  <a:srgbClr val="666666"/>
                </a:solidFill>
                <a:latin typeface="55 Helvetica Roman" charset="0"/>
                <a:ea typeface="ＭＳ Ｐゴシック" charset="0"/>
              </a:defRPr>
            </a:lvl7pPr>
            <a:lvl8pPr marL="3077185" indent="-205146" eaLnBrk="0" fontAlgn="base" hangingPunct="0">
              <a:spcBef>
                <a:spcPct val="0"/>
              </a:spcBef>
              <a:spcAft>
                <a:spcPct val="0"/>
              </a:spcAft>
              <a:defRPr sz="800">
                <a:solidFill>
                  <a:srgbClr val="666666"/>
                </a:solidFill>
                <a:latin typeface="55 Helvetica Roman" charset="0"/>
                <a:ea typeface="ＭＳ Ｐゴシック" charset="0"/>
              </a:defRPr>
            </a:lvl8pPr>
            <a:lvl9pPr marL="3487476" indent="-205146" eaLnBrk="0" fontAlgn="base" hangingPunct="0">
              <a:spcBef>
                <a:spcPct val="0"/>
              </a:spcBef>
              <a:spcAft>
                <a:spcPct val="0"/>
              </a:spcAft>
              <a:defRPr sz="800">
                <a:solidFill>
                  <a:srgbClr val="666666"/>
                </a:solidFill>
                <a:latin typeface="55 Helvetica Roman" charset="0"/>
                <a:ea typeface="ＭＳ Ｐゴシック" charset="0"/>
              </a:defRPr>
            </a:lvl9pPr>
          </a:lstStyle>
          <a:p>
            <a:fld id="{08FB9D65-2686-0B40-B80F-38F51DF1BD38}" type="slidenum">
              <a:rPr lang="en-US" sz="1000">
                <a:solidFill>
                  <a:schemeClr val="tx2"/>
                </a:solidFill>
              </a:rPr>
              <a:pPr/>
              <a:t>3</a:t>
            </a:fld>
            <a:endParaRPr lang="en-US" sz="1000">
              <a:solidFill>
                <a:schemeClr val="tx2"/>
              </a:solidFill>
            </a:endParaRPr>
          </a:p>
        </p:txBody>
      </p:sp>
      <p:pic>
        <p:nvPicPr>
          <p:cNvPr id="20483" name="Picture 12" descr="3D with core ideas 032015_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3505200"/>
            <a:ext cx="2387023" cy="24316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4" name="TextBox 15"/>
          <p:cNvSpPr txBox="1">
            <a:spLocks noChangeArrowheads="1"/>
          </p:cNvSpPr>
          <p:nvPr/>
        </p:nvSpPr>
        <p:spPr bwMode="auto">
          <a:xfrm>
            <a:off x="381001" y="1295400"/>
            <a:ext cx="6172200" cy="4822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82058" tIns="41029" rIns="82058" bIns="41029">
            <a:spAutoFit/>
          </a:bodyPr>
          <a:lstStyle>
            <a:lvl1pPr marL="342900" indent="-342900">
              <a:defRPr sz="900">
                <a:solidFill>
                  <a:srgbClr val="666666"/>
                </a:solidFill>
                <a:latin typeface="55 Helvetica Roman" charset="0"/>
                <a:ea typeface="ＭＳ Ｐゴシック" charset="0"/>
                <a:cs typeface="ＭＳ Ｐゴシック" charset="0"/>
              </a:defRPr>
            </a:lvl1pPr>
            <a:lvl2pPr marL="742950" indent="-285750">
              <a:defRPr sz="900">
                <a:solidFill>
                  <a:srgbClr val="666666"/>
                </a:solidFill>
                <a:latin typeface="55 Helvetica Roman" charset="0"/>
                <a:ea typeface="ＭＳ Ｐゴシック" charset="0"/>
              </a:defRPr>
            </a:lvl2pPr>
            <a:lvl3pPr marL="1143000" indent="-228600">
              <a:defRPr sz="900">
                <a:solidFill>
                  <a:srgbClr val="666666"/>
                </a:solidFill>
                <a:latin typeface="55 Helvetica Roman" charset="0"/>
                <a:ea typeface="ＭＳ Ｐゴシック" charset="0"/>
              </a:defRPr>
            </a:lvl3pPr>
            <a:lvl4pPr marL="1600200" indent="-228600">
              <a:defRPr sz="900">
                <a:solidFill>
                  <a:srgbClr val="666666"/>
                </a:solidFill>
                <a:latin typeface="55 Helvetica Roman" charset="0"/>
                <a:ea typeface="ＭＳ Ｐゴシック" charset="0"/>
              </a:defRPr>
            </a:lvl4pPr>
            <a:lvl5pPr marL="2057400" indent="-228600">
              <a:defRPr sz="900">
                <a:solidFill>
                  <a:srgbClr val="666666"/>
                </a:solidFill>
                <a:latin typeface="55 Helvetica Roman" charset="0"/>
                <a:ea typeface="ＭＳ Ｐゴシック" charset="0"/>
              </a:defRPr>
            </a:lvl5pPr>
            <a:lvl6pPr marL="2514600" indent="-228600" eaLnBrk="0" fontAlgn="base" hangingPunct="0">
              <a:spcBef>
                <a:spcPct val="0"/>
              </a:spcBef>
              <a:spcAft>
                <a:spcPct val="0"/>
              </a:spcAft>
              <a:defRPr sz="900">
                <a:solidFill>
                  <a:srgbClr val="666666"/>
                </a:solidFill>
                <a:latin typeface="55 Helvetica Roman" charset="0"/>
                <a:ea typeface="ＭＳ Ｐゴシック" charset="0"/>
              </a:defRPr>
            </a:lvl6pPr>
            <a:lvl7pPr marL="2971800" indent="-228600" eaLnBrk="0" fontAlgn="base" hangingPunct="0">
              <a:spcBef>
                <a:spcPct val="0"/>
              </a:spcBef>
              <a:spcAft>
                <a:spcPct val="0"/>
              </a:spcAft>
              <a:defRPr sz="900">
                <a:solidFill>
                  <a:srgbClr val="666666"/>
                </a:solidFill>
                <a:latin typeface="55 Helvetica Roman" charset="0"/>
                <a:ea typeface="ＭＳ Ｐゴシック" charset="0"/>
              </a:defRPr>
            </a:lvl7pPr>
            <a:lvl8pPr marL="3429000" indent="-228600" eaLnBrk="0" fontAlgn="base" hangingPunct="0">
              <a:spcBef>
                <a:spcPct val="0"/>
              </a:spcBef>
              <a:spcAft>
                <a:spcPct val="0"/>
              </a:spcAft>
              <a:defRPr sz="900">
                <a:solidFill>
                  <a:srgbClr val="666666"/>
                </a:solidFill>
                <a:latin typeface="55 Helvetica Roman" charset="0"/>
                <a:ea typeface="ＭＳ Ｐゴシック" charset="0"/>
              </a:defRPr>
            </a:lvl8pPr>
            <a:lvl9pPr marL="3886200" indent="-228600" eaLnBrk="0" fontAlgn="base" hangingPunct="0">
              <a:spcBef>
                <a:spcPct val="0"/>
              </a:spcBef>
              <a:spcAft>
                <a:spcPct val="0"/>
              </a:spcAft>
              <a:defRPr sz="900">
                <a:solidFill>
                  <a:srgbClr val="666666"/>
                </a:solidFill>
                <a:latin typeface="55 Helvetica Roman" charset="0"/>
                <a:ea typeface="ＭＳ Ｐゴシック" charset="0"/>
              </a:defRPr>
            </a:lvl9pPr>
          </a:lstStyle>
          <a:p>
            <a:pPr>
              <a:buFont typeface="Arial" charset="0"/>
              <a:buChar char="•"/>
            </a:pPr>
            <a:r>
              <a:rPr lang="en-US" sz="2200" b="1" dirty="0">
                <a:solidFill>
                  <a:schemeClr val="accent1">
                    <a:lumMod val="50000"/>
                  </a:schemeClr>
                </a:solidFill>
                <a:latin typeface="Candara" charset="0"/>
                <a:ea typeface="Candara" charset="0"/>
                <a:cs typeface="Candara" charset="0"/>
              </a:rPr>
              <a:t>Dimension 1: Practices</a:t>
            </a:r>
            <a:r>
              <a:rPr lang="en-US" sz="2200" dirty="0">
                <a:solidFill>
                  <a:schemeClr val="accent1">
                    <a:lumMod val="50000"/>
                  </a:schemeClr>
                </a:solidFill>
                <a:latin typeface="Candara" charset="0"/>
                <a:ea typeface="Candara" charset="0"/>
                <a:cs typeface="Candara" charset="0"/>
              </a:rPr>
              <a:t/>
            </a:r>
            <a:br>
              <a:rPr lang="en-US" sz="2200" dirty="0">
                <a:solidFill>
                  <a:schemeClr val="accent1">
                    <a:lumMod val="50000"/>
                  </a:schemeClr>
                </a:solidFill>
                <a:latin typeface="Candara" charset="0"/>
                <a:ea typeface="Candara" charset="0"/>
                <a:cs typeface="Candara" charset="0"/>
              </a:rPr>
            </a:br>
            <a:r>
              <a:rPr lang="en-US" sz="2200" dirty="0">
                <a:solidFill>
                  <a:schemeClr val="accent1">
                    <a:lumMod val="50000"/>
                  </a:schemeClr>
                </a:solidFill>
                <a:latin typeface="Candara" charset="0"/>
                <a:ea typeface="Candara" charset="0"/>
                <a:cs typeface="Candara" charset="0"/>
              </a:rPr>
              <a:t>The practices are the behaviors that scientists engage in as they conduct their investigations and explore real world problems. The practices are the </a:t>
            </a:r>
            <a:r>
              <a:rPr lang="en-US" sz="2200" b="1" dirty="0">
                <a:solidFill>
                  <a:schemeClr val="accent1">
                    <a:lumMod val="50000"/>
                  </a:schemeClr>
                </a:solidFill>
                <a:latin typeface="Candara" charset="0"/>
                <a:ea typeface="Candara" charset="0"/>
                <a:cs typeface="Candara" charset="0"/>
              </a:rPr>
              <a:t>actions</a:t>
            </a:r>
            <a:r>
              <a:rPr lang="en-US" sz="2200" dirty="0">
                <a:solidFill>
                  <a:schemeClr val="accent1">
                    <a:lumMod val="50000"/>
                  </a:schemeClr>
                </a:solidFill>
                <a:latin typeface="Candara" charset="0"/>
                <a:ea typeface="Candara" charset="0"/>
                <a:cs typeface="Candara" charset="0"/>
              </a:rPr>
              <a:t> involved in “doing” science. </a:t>
            </a:r>
          </a:p>
          <a:p>
            <a:pPr>
              <a:buFont typeface="Arial" charset="0"/>
              <a:buChar char="•"/>
            </a:pPr>
            <a:r>
              <a:rPr lang="en-US" sz="2200" b="1" dirty="0">
                <a:solidFill>
                  <a:schemeClr val="accent1">
                    <a:lumMod val="50000"/>
                  </a:schemeClr>
                </a:solidFill>
                <a:latin typeface="Candara" charset="0"/>
                <a:ea typeface="Candara" charset="0"/>
                <a:cs typeface="Candara" charset="0"/>
              </a:rPr>
              <a:t>Dimension 2: Cross-cutting concepts</a:t>
            </a:r>
            <a:r>
              <a:rPr lang="en-US" sz="2200" dirty="0">
                <a:solidFill>
                  <a:schemeClr val="accent1">
                    <a:lumMod val="50000"/>
                  </a:schemeClr>
                </a:solidFill>
                <a:latin typeface="Candara" charset="0"/>
                <a:ea typeface="Candara" charset="0"/>
                <a:cs typeface="Candara" charset="0"/>
              </a:rPr>
              <a:t/>
            </a:r>
            <a:br>
              <a:rPr lang="en-US" sz="2200" dirty="0">
                <a:solidFill>
                  <a:schemeClr val="accent1">
                    <a:lumMod val="50000"/>
                  </a:schemeClr>
                </a:solidFill>
                <a:latin typeface="Candara" charset="0"/>
                <a:ea typeface="Candara" charset="0"/>
                <a:cs typeface="Candara" charset="0"/>
              </a:rPr>
            </a:br>
            <a:r>
              <a:rPr lang="en-US" sz="2200" dirty="0">
                <a:solidFill>
                  <a:schemeClr val="accent1">
                    <a:lumMod val="50000"/>
                  </a:schemeClr>
                </a:solidFill>
                <a:latin typeface="Candara" charset="0"/>
                <a:ea typeface="Candara" charset="0"/>
                <a:cs typeface="Candara" charset="0"/>
              </a:rPr>
              <a:t>The cross-cutting concepts are the linking of science content across topics, that help students make </a:t>
            </a:r>
            <a:r>
              <a:rPr lang="en-US" sz="2200" b="1" dirty="0">
                <a:solidFill>
                  <a:schemeClr val="accent1">
                    <a:lumMod val="50000"/>
                  </a:schemeClr>
                </a:solidFill>
                <a:latin typeface="Candara" charset="0"/>
                <a:ea typeface="Candara" charset="0"/>
                <a:cs typeface="Candara" charset="0"/>
              </a:rPr>
              <a:t>connections</a:t>
            </a:r>
            <a:r>
              <a:rPr lang="en-US" sz="2200" dirty="0">
                <a:solidFill>
                  <a:schemeClr val="accent1">
                    <a:lumMod val="50000"/>
                  </a:schemeClr>
                </a:solidFill>
                <a:latin typeface="Candara" charset="0"/>
                <a:ea typeface="Candara" charset="0"/>
                <a:cs typeface="Candara" charset="0"/>
              </a:rPr>
              <a:t>. </a:t>
            </a:r>
          </a:p>
          <a:p>
            <a:pPr>
              <a:buFont typeface="Arial" charset="0"/>
              <a:buChar char="•"/>
            </a:pPr>
            <a:r>
              <a:rPr lang="en-US" sz="2200" b="1" dirty="0">
                <a:solidFill>
                  <a:schemeClr val="accent1">
                    <a:lumMod val="50000"/>
                  </a:schemeClr>
                </a:solidFill>
                <a:latin typeface="Candara" charset="0"/>
                <a:ea typeface="Candara" charset="0"/>
                <a:cs typeface="Candara" charset="0"/>
              </a:rPr>
              <a:t>Dimension 3: Disciplinary Core ideas</a:t>
            </a:r>
            <a:br>
              <a:rPr lang="en-US" sz="2200" b="1" dirty="0">
                <a:solidFill>
                  <a:schemeClr val="accent1">
                    <a:lumMod val="50000"/>
                  </a:schemeClr>
                </a:solidFill>
                <a:latin typeface="Candara" charset="0"/>
                <a:ea typeface="Candara" charset="0"/>
                <a:cs typeface="Candara" charset="0"/>
              </a:rPr>
            </a:br>
            <a:r>
              <a:rPr lang="en-US" sz="2200" dirty="0">
                <a:solidFill>
                  <a:schemeClr val="accent1">
                    <a:lumMod val="50000"/>
                  </a:schemeClr>
                </a:solidFill>
                <a:latin typeface="Candara" charset="0"/>
                <a:ea typeface="Candara" charset="0"/>
                <a:cs typeface="Candara" charset="0"/>
              </a:rPr>
              <a:t>The disciplinary core ideas guide the curriculum by </a:t>
            </a:r>
            <a:r>
              <a:rPr lang="en-US" sz="2200" b="1" dirty="0">
                <a:solidFill>
                  <a:schemeClr val="accent1">
                    <a:lumMod val="50000"/>
                  </a:schemeClr>
                </a:solidFill>
                <a:latin typeface="Candara" charset="0"/>
                <a:ea typeface="Candara" charset="0"/>
                <a:cs typeface="Candara" charset="0"/>
              </a:rPr>
              <a:t>focusing on what is the most important</a:t>
            </a:r>
            <a:r>
              <a:rPr lang="en-US" sz="2200" dirty="0">
                <a:solidFill>
                  <a:schemeClr val="accent1">
                    <a:lumMod val="50000"/>
                  </a:schemeClr>
                </a:solidFill>
                <a:latin typeface="Candara" charset="0"/>
                <a:ea typeface="Candara" charset="0"/>
                <a:cs typeface="Candara" charset="0"/>
              </a:rPr>
              <a:t> in each of the four domains of science, the “big” ideas of science. </a:t>
            </a:r>
          </a:p>
        </p:txBody>
      </p:sp>
    </p:spTree>
    <p:extLst>
      <p:ext uri="{BB962C8B-B14F-4D97-AF65-F5344CB8AC3E}">
        <p14:creationId xmlns:p14="http://schemas.microsoft.com/office/powerpoint/2010/main" val="12126220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10-02 at 1.12.2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40" y="0"/>
            <a:ext cx="9054260" cy="6858000"/>
          </a:xfrm>
          <a:prstGeom prst="rect">
            <a:avLst/>
          </a:prstGeom>
        </p:spPr>
      </p:pic>
    </p:spTree>
    <p:extLst>
      <p:ext uri="{BB962C8B-B14F-4D97-AF65-F5344CB8AC3E}">
        <p14:creationId xmlns:p14="http://schemas.microsoft.com/office/powerpoint/2010/main" val="3620017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10-02 at 1.12.3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521"/>
            <a:ext cx="9144000" cy="6763479"/>
          </a:xfrm>
          <a:prstGeom prst="rect">
            <a:avLst/>
          </a:prstGeom>
        </p:spPr>
      </p:pic>
    </p:spTree>
    <p:extLst>
      <p:ext uri="{BB962C8B-B14F-4D97-AF65-F5344CB8AC3E}">
        <p14:creationId xmlns:p14="http://schemas.microsoft.com/office/powerpoint/2010/main" val="30817313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10-02 at 1.12.3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768283"/>
          </a:xfrm>
          <a:prstGeom prst="rect">
            <a:avLst/>
          </a:prstGeom>
        </p:spPr>
      </p:pic>
    </p:spTree>
    <p:extLst>
      <p:ext uri="{BB962C8B-B14F-4D97-AF65-F5344CB8AC3E}">
        <p14:creationId xmlns:p14="http://schemas.microsoft.com/office/powerpoint/2010/main" val="37752911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10-02 at 1.12.4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21044"/>
          </a:xfrm>
          <a:prstGeom prst="rect">
            <a:avLst/>
          </a:prstGeom>
        </p:spPr>
      </p:pic>
    </p:spTree>
    <p:extLst>
      <p:ext uri="{BB962C8B-B14F-4D97-AF65-F5344CB8AC3E}">
        <p14:creationId xmlns:p14="http://schemas.microsoft.com/office/powerpoint/2010/main" val="2840595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10-02 at 1.12.5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29602"/>
          </a:xfrm>
          <a:prstGeom prst="rect">
            <a:avLst/>
          </a:prstGeom>
        </p:spPr>
      </p:pic>
    </p:spTree>
    <p:extLst>
      <p:ext uri="{BB962C8B-B14F-4D97-AF65-F5344CB8AC3E}">
        <p14:creationId xmlns:p14="http://schemas.microsoft.com/office/powerpoint/2010/main" val="8102666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Sky Observers: Teaching the Skill of Data Collection</a:t>
            </a:r>
            <a:endParaRPr lang="en-US" sz="3200" dirty="0"/>
          </a:p>
        </p:txBody>
      </p:sp>
      <p:pic>
        <p:nvPicPr>
          <p:cNvPr id="5" name="Picture 4" descr="Screen Shot 2017-08-14 at 3.34.0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88881"/>
            <a:ext cx="4560548" cy="5769119"/>
          </a:xfrm>
          <a:prstGeom prst="rect">
            <a:avLst/>
          </a:prstGeom>
        </p:spPr>
      </p:pic>
      <p:pic>
        <p:nvPicPr>
          <p:cNvPr id="6" name="Picture 5" descr="Screen Shot 2017-08-14 at 3.34.1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082110"/>
            <a:ext cx="4572000" cy="5775890"/>
          </a:xfrm>
          <a:prstGeom prst="rect">
            <a:avLst/>
          </a:prstGeom>
        </p:spPr>
      </p:pic>
    </p:spTree>
    <p:extLst>
      <p:ext uri="{BB962C8B-B14F-4D97-AF65-F5344CB8AC3E}">
        <p14:creationId xmlns:p14="http://schemas.microsoft.com/office/powerpoint/2010/main" val="356181649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Sky Color: Daytime Observation</a:t>
            </a:r>
            <a:endParaRPr lang="en-US" dirty="0"/>
          </a:p>
        </p:txBody>
      </p:sp>
      <p:pic>
        <p:nvPicPr>
          <p:cNvPr id="6" name="Picture 5" descr="Screen Shot 2017-10-02 at 3.04.2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1066800"/>
            <a:ext cx="4234750" cy="5486400"/>
          </a:xfrm>
          <a:prstGeom prst="rect">
            <a:avLst/>
          </a:prstGeom>
        </p:spPr>
      </p:pic>
      <p:pic>
        <p:nvPicPr>
          <p:cNvPr id="7" name="Picture 6" descr="IMG_807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2" y="1676400"/>
            <a:ext cx="4876800" cy="3657600"/>
          </a:xfrm>
          <a:prstGeom prst="rect">
            <a:avLst/>
          </a:prstGeom>
        </p:spPr>
      </p:pic>
    </p:spTree>
    <p:extLst>
      <p:ext uri="{BB962C8B-B14F-4D97-AF65-F5344CB8AC3E}">
        <p14:creationId xmlns:p14="http://schemas.microsoft.com/office/powerpoint/2010/main" val="15038766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Sky Color: Sunset Observation</a:t>
            </a:r>
            <a:endParaRPr lang="en-US" dirty="0"/>
          </a:p>
        </p:txBody>
      </p:sp>
      <p:pic>
        <p:nvPicPr>
          <p:cNvPr id="6" name="Picture 5" descr="Sunset NASA.gov.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990600"/>
            <a:ext cx="4263717" cy="2590800"/>
          </a:xfrm>
          <a:prstGeom prst="rect">
            <a:avLst/>
          </a:prstGeom>
        </p:spPr>
      </p:pic>
      <p:pic>
        <p:nvPicPr>
          <p:cNvPr id="7" name="Picture 6" descr="Sunset image 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3124200"/>
            <a:ext cx="4267200" cy="2829339"/>
          </a:xfrm>
          <a:prstGeom prst="rect">
            <a:avLst/>
          </a:prstGeom>
        </p:spPr>
      </p:pic>
      <p:pic>
        <p:nvPicPr>
          <p:cNvPr id="8" name="Picture 7" descr="Screen Shot 2017-10-02 at 3.04.3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0" y="1295400"/>
            <a:ext cx="4070393" cy="5257800"/>
          </a:xfrm>
          <a:prstGeom prst="rect">
            <a:avLst/>
          </a:prstGeom>
        </p:spPr>
      </p:pic>
    </p:spTree>
    <p:extLst>
      <p:ext uri="{BB962C8B-B14F-4D97-AF65-F5344CB8AC3E}">
        <p14:creationId xmlns:p14="http://schemas.microsoft.com/office/powerpoint/2010/main" val="38381384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9-29 at 11.33.22 AM.png"/>
          <p:cNvPicPr>
            <a:picLocks noGrp="1" noChangeAspect="1"/>
          </p:cNvPicPr>
          <p:nvPr>
            <p:ph idx="4294967295"/>
          </p:nvPr>
        </p:nvPicPr>
        <p:blipFill>
          <a:blip r:embed="rId2">
            <a:extLst>
              <a:ext uri="{28A0092B-C50C-407E-A947-70E740481C1C}">
                <a14:useLocalDpi xmlns:a14="http://schemas.microsoft.com/office/drawing/2010/main" val="0"/>
              </a:ext>
            </a:extLst>
          </a:blip>
          <a:srcRect l="2213" r="2213"/>
          <a:stretch>
            <a:fillRect/>
          </a:stretch>
        </p:blipFill>
        <p:spPr>
          <a:xfrm>
            <a:off x="0" y="0"/>
            <a:ext cx="9144000" cy="6705600"/>
          </a:xfrm>
          <a:ln>
            <a:solidFill>
              <a:srgbClr val="FFFF00"/>
            </a:solidFill>
          </a:ln>
        </p:spPr>
      </p:pic>
      <p:sp>
        <p:nvSpPr>
          <p:cNvPr id="8" name="TextBox 7"/>
          <p:cNvSpPr txBox="1"/>
          <p:nvPr/>
        </p:nvSpPr>
        <p:spPr>
          <a:xfrm>
            <a:off x="2971800" y="3962400"/>
            <a:ext cx="990600" cy="381000"/>
          </a:xfrm>
          <a:prstGeom prst="rect">
            <a:avLst/>
          </a:prstGeom>
          <a:noFill/>
          <a:ln w="76200" cmpd="sng">
            <a:solidFill>
              <a:srgbClr val="FFFF00"/>
            </a:solidFill>
          </a:ln>
        </p:spPr>
        <p:txBody>
          <a:bodyPr wrap="square" rtlCol="0">
            <a:spAutoFit/>
          </a:bodyPr>
          <a:lstStyle/>
          <a:p>
            <a:endParaRPr lang="en-US" dirty="0"/>
          </a:p>
        </p:txBody>
      </p:sp>
    </p:spTree>
    <p:extLst>
      <p:ext uri="{BB962C8B-B14F-4D97-AF65-F5344CB8AC3E}">
        <p14:creationId xmlns:p14="http://schemas.microsoft.com/office/powerpoint/2010/main" val="399030605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7-05 at 6.02.4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00"/>
            <a:ext cx="9144000" cy="6858000"/>
          </a:xfrm>
          <a:prstGeom prst="rect">
            <a:avLst/>
          </a:prstGeom>
        </p:spPr>
      </p:pic>
      <p:sp>
        <p:nvSpPr>
          <p:cNvPr id="4" name="TextBox 3"/>
          <p:cNvSpPr txBox="1"/>
          <p:nvPr/>
        </p:nvSpPr>
        <p:spPr>
          <a:xfrm>
            <a:off x="4419600" y="5410200"/>
            <a:ext cx="1447800" cy="369332"/>
          </a:xfrm>
          <a:prstGeom prst="rect">
            <a:avLst/>
          </a:prstGeom>
          <a:noFill/>
          <a:ln>
            <a:solidFill>
              <a:schemeClr val="accent6"/>
            </a:solidFill>
          </a:ln>
        </p:spPr>
        <p:txBody>
          <a:bodyPr wrap="square" rtlCol="0">
            <a:spAutoFit/>
          </a:bodyPr>
          <a:lstStyle/>
          <a:p>
            <a:endParaRPr lang="en-US" dirty="0">
              <a:ln>
                <a:solidFill>
                  <a:schemeClr val="accent6"/>
                </a:solidFill>
              </a:ln>
            </a:endParaRPr>
          </a:p>
        </p:txBody>
      </p:sp>
    </p:spTree>
    <p:extLst>
      <p:ext uri="{BB962C8B-B14F-4D97-AF65-F5344CB8AC3E}">
        <p14:creationId xmlns:p14="http://schemas.microsoft.com/office/powerpoint/2010/main" val="4046734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8866" y="2419096"/>
            <a:ext cx="5223134" cy="703737"/>
          </a:xfrm>
        </p:spPr>
        <p:txBody>
          <a:bodyPr/>
          <a:lstStyle/>
          <a:p>
            <a:pPr algn="ctr"/>
            <a:r>
              <a:rPr lang="en-US" sz="4000" dirty="0" smtClean="0">
                <a:solidFill>
                  <a:schemeClr val="accent1">
                    <a:lumMod val="50000"/>
                  </a:schemeClr>
                </a:solidFill>
              </a:rPr>
              <a:t>How does </a:t>
            </a:r>
            <a:br>
              <a:rPr lang="en-US" sz="4000" dirty="0" smtClean="0">
                <a:solidFill>
                  <a:schemeClr val="accent1">
                    <a:lumMod val="50000"/>
                  </a:schemeClr>
                </a:solidFill>
              </a:rPr>
            </a:br>
            <a:r>
              <a:rPr lang="en-US" sz="4000" dirty="0" smtClean="0">
                <a:solidFill>
                  <a:schemeClr val="accent1">
                    <a:lumMod val="50000"/>
                  </a:schemeClr>
                </a:solidFill>
              </a:rPr>
              <a:t>Elementary GLOBE engage students in a </a:t>
            </a:r>
            <a:br>
              <a:rPr lang="en-US" sz="4000" dirty="0" smtClean="0">
                <a:solidFill>
                  <a:schemeClr val="accent1">
                    <a:lumMod val="50000"/>
                  </a:schemeClr>
                </a:solidFill>
              </a:rPr>
            </a:br>
            <a:r>
              <a:rPr lang="en-US" sz="4000" dirty="0" smtClean="0">
                <a:solidFill>
                  <a:schemeClr val="accent1">
                    <a:lumMod val="50000"/>
                  </a:schemeClr>
                </a:solidFill>
              </a:rPr>
              <a:t>3D science literacy experience? </a:t>
            </a:r>
            <a:endParaRPr lang="en-US" sz="4000" dirty="0">
              <a:solidFill>
                <a:schemeClr val="accent1">
                  <a:lumMod val="50000"/>
                </a:schemeClr>
              </a:solidFill>
            </a:endParaRPr>
          </a:p>
        </p:txBody>
      </p:sp>
    </p:spTree>
    <p:extLst>
      <p:ext uri="{BB962C8B-B14F-4D97-AF65-F5344CB8AC3E}">
        <p14:creationId xmlns:p14="http://schemas.microsoft.com/office/powerpoint/2010/main" val="245597841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10-02 at 1.13.4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17300"/>
          </a:xfrm>
          <a:prstGeom prst="rect">
            <a:avLst/>
          </a:prstGeom>
        </p:spPr>
      </p:pic>
    </p:spTree>
    <p:extLst>
      <p:ext uri="{BB962C8B-B14F-4D97-AF65-F5344CB8AC3E}">
        <p14:creationId xmlns:p14="http://schemas.microsoft.com/office/powerpoint/2010/main" val="9394286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10-02 at 1.09.4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36197"/>
          </a:xfrm>
          <a:prstGeom prst="rect">
            <a:avLst/>
          </a:prstGeom>
        </p:spPr>
      </p:pic>
    </p:spTree>
    <p:extLst>
      <p:ext uri="{BB962C8B-B14F-4D97-AF65-F5344CB8AC3E}">
        <p14:creationId xmlns:p14="http://schemas.microsoft.com/office/powerpoint/2010/main" val="28143041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Elementary GLOBE</a:t>
            </a:r>
            <a:endParaRPr lang="en-US" sz="4400" dirty="0"/>
          </a:p>
        </p:txBody>
      </p:sp>
      <p:pic>
        <p:nvPicPr>
          <p:cNvPr id="3" name="Picture 2" descr="Screen Shot 2015-09-29 at 11.39.16 AM.png"/>
          <p:cNvPicPr>
            <a:picLocks noChangeAspect="1"/>
          </p:cNvPicPr>
          <p:nvPr/>
        </p:nvPicPr>
        <p:blipFill rotWithShape="1">
          <a:blip r:embed="rId2">
            <a:extLst>
              <a:ext uri="{28A0092B-C50C-407E-A947-70E740481C1C}">
                <a14:useLocalDpi xmlns:a14="http://schemas.microsoft.com/office/drawing/2010/main" val="0"/>
              </a:ext>
            </a:extLst>
          </a:blip>
          <a:srcRect b="53846"/>
          <a:stretch/>
        </p:blipFill>
        <p:spPr>
          <a:xfrm>
            <a:off x="29966" y="1447800"/>
            <a:ext cx="5943600" cy="2003461"/>
          </a:xfrm>
          <a:prstGeom prst="rect">
            <a:avLst/>
          </a:prstGeom>
        </p:spPr>
      </p:pic>
      <p:pic>
        <p:nvPicPr>
          <p:cNvPr id="5" name="Picture 4" descr="Screen Shot 2015-09-29 at 11.39.16 AM.png"/>
          <p:cNvPicPr>
            <a:picLocks noChangeAspect="1"/>
          </p:cNvPicPr>
          <p:nvPr/>
        </p:nvPicPr>
        <p:blipFill rotWithShape="1">
          <a:blip r:embed="rId2">
            <a:extLst>
              <a:ext uri="{28A0092B-C50C-407E-A947-70E740481C1C}">
                <a14:useLocalDpi xmlns:a14="http://schemas.microsoft.com/office/drawing/2010/main" val="0"/>
              </a:ext>
            </a:extLst>
          </a:blip>
          <a:srcRect l="2932" t="55367" r="65337"/>
          <a:stretch/>
        </p:blipFill>
        <p:spPr>
          <a:xfrm>
            <a:off x="5880084" y="1513975"/>
            <a:ext cx="1892316" cy="1943901"/>
          </a:xfrm>
          <a:prstGeom prst="rect">
            <a:avLst/>
          </a:prstGeom>
        </p:spPr>
      </p:pic>
      <p:pic>
        <p:nvPicPr>
          <p:cNvPr id="6" name="Picture 5" descr="Screen Shot 2015-09-29 at 11.39.16 AM.png"/>
          <p:cNvPicPr>
            <a:picLocks noChangeAspect="1"/>
          </p:cNvPicPr>
          <p:nvPr/>
        </p:nvPicPr>
        <p:blipFill rotWithShape="1">
          <a:blip r:embed="rId2">
            <a:extLst>
              <a:ext uri="{28A0092B-C50C-407E-A947-70E740481C1C}">
                <a14:useLocalDpi xmlns:a14="http://schemas.microsoft.com/office/drawing/2010/main" val="0"/>
              </a:ext>
            </a:extLst>
          </a:blip>
          <a:srcRect l="34269" t="53846"/>
          <a:stretch/>
        </p:blipFill>
        <p:spPr>
          <a:xfrm>
            <a:off x="182366" y="3475469"/>
            <a:ext cx="3856234" cy="1977556"/>
          </a:xfrm>
          <a:prstGeom prst="rect">
            <a:avLst/>
          </a:prstGeom>
        </p:spPr>
      </p:pic>
      <p:pic>
        <p:nvPicPr>
          <p:cNvPr id="7" name="Picture 6"/>
          <p:cNvPicPr>
            <a:picLocks noChangeAspect="1"/>
          </p:cNvPicPr>
          <p:nvPr/>
        </p:nvPicPr>
        <p:blipFill>
          <a:blip r:embed="rId3"/>
          <a:stretch>
            <a:fillRect/>
          </a:stretch>
        </p:blipFill>
        <p:spPr>
          <a:xfrm>
            <a:off x="4038600" y="3559388"/>
            <a:ext cx="1841484" cy="1826605"/>
          </a:xfrm>
          <a:prstGeom prst="rect">
            <a:avLst/>
          </a:prstGeom>
        </p:spPr>
      </p:pic>
      <p:sp>
        <p:nvSpPr>
          <p:cNvPr id="8" name="TextBox 7"/>
          <p:cNvSpPr txBox="1"/>
          <p:nvPr/>
        </p:nvSpPr>
        <p:spPr>
          <a:xfrm>
            <a:off x="5943600" y="3505200"/>
            <a:ext cx="3200400" cy="3108543"/>
          </a:xfrm>
          <a:prstGeom prst="rect">
            <a:avLst/>
          </a:prstGeom>
          <a:noFill/>
        </p:spPr>
        <p:txBody>
          <a:bodyPr wrap="square" rtlCol="0">
            <a:spAutoFit/>
          </a:bodyPr>
          <a:lstStyle/>
          <a:p>
            <a:r>
              <a:rPr lang="en-US" sz="1600" dirty="0" smtClean="0"/>
              <a:t>Tina R Harte</a:t>
            </a:r>
          </a:p>
          <a:p>
            <a:r>
              <a:rPr lang="en-US" sz="1600" dirty="0" smtClean="0"/>
              <a:t>Task Lead</a:t>
            </a:r>
          </a:p>
          <a:p>
            <a:r>
              <a:rPr lang="en-US" sz="1600" dirty="0" smtClean="0"/>
              <a:t>NASA Senior Education Specialist</a:t>
            </a:r>
          </a:p>
          <a:p>
            <a:r>
              <a:rPr lang="en-US" sz="1600" dirty="0" smtClean="0"/>
              <a:t>GLOBE Training POC</a:t>
            </a:r>
          </a:p>
          <a:p>
            <a:r>
              <a:rPr lang="en-US" sz="1600" dirty="0" smtClean="0">
                <a:hlinkClick r:id="rId4"/>
              </a:rPr>
              <a:t>tina.r.harte@nasa.gov</a:t>
            </a:r>
            <a:endParaRPr lang="en-US" sz="1600" dirty="0" smtClean="0"/>
          </a:p>
          <a:p>
            <a:endParaRPr lang="en-US" sz="1600" dirty="0"/>
          </a:p>
          <a:p>
            <a:r>
              <a:rPr lang="en-US" sz="1600" dirty="0" smtClean="0"/>
              <a:t>Elizabeth Joyner</a:t>
            </a:r>
          </a:p>
          <a:p>
            <a:r>
              <a:rPr lang="en-US" sz="1600" dirty="0" smtClean="0"/>
              <a:t>NASA Education Specialist</a:t>
            </a:r>
          </a:p>
          <a:p>
            <a:r>
              <a:rPr lang="en-US" sz="1600" dirty="0" smtClean="0"/>
              <a:t>MY NASA DATA POC</a:t>
            </a:r>
          </a:p>
          <a:p>
            <a:r>
              <a:rPr lang="en-US" sz="1600" dirty="0" smtClean="0">
                <a:hlinkClick r:id="rId5"/>
              </a:rPr>
              <a:t>elizabeth.r.joyner@nasa.gov</a:t>
            </a:r>
            <a:endParaRPr lang="en-US" sz="1600" dirty="0" smtClean="0"/>
          </a:p>
          <a:p>
            <a:endParaRPr lang="en-US" dirty="0" smtClean="0"/>
          </a:p>
          <a:p>
            <a:endParaRPr lang="en-US" dirty="0"/>
          </a:p>
        </p:txBody>
      </p:sp>
    </p:spTree>
    <p:extLst>
      <p:ext uri="{BB962C8B-B14F-4D97-AF65-F5344CB8AC3E}">
        <p14:creationId xmlns:p14="http://schemas.microsoft.com/office/powerpoint/2010/main" val="15770279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08-14 at 4.07.4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762032"/>
          </a:xfrm>
          <a:prstGeom prst="rect">
            <a:avLst/>
          </a:prstGeom>
        </p:spPr>
      </p:pic>
    </p:spTree>
    <p:extLst>
      <p:ext uri="{BB962C8B-B14F-4D97-AF65-F5344CB8AC3E}">
        <p14:creationId xmlns:p14="http://schemas.microsoft.com/office/powerpoint/2010/main" val="20956936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Introduction to GLOBE</a:t>
            </a:r>
            <a:br>
              <a:rPr lang="en-US" dirty="0"/>
            </a:br>
            <a:r>
              <a:rPr lang="en-US" sz="2200" dirty="0" smtClean="0">
                <a:solidFill>
                  <a:schemeClr val="accent3"/>
                </a:solidFill>
                <a:hlinkClick r:id="rId2"/>
              </a:rPr>
              <a:t>www.youtube.com/watch?v=bEzdkvwSDn8</a:t>
            </a:r>
            <a:r>
              <a:rPr lang="en-US" sz="2200" dirty="0" smtClean="0">
                <a:solidFill>
                  <a:schemeClr val="accent3"/>
                </a:solidFill>
              </a:rPr>
              <a:t> </a:t>
            </a:r>
            <a:endParaRPr lang="en-US" sz="2200" dirty="0">
              <a:solidFill>
                <a:schemeClr val="accent3"/>
              </a:solidFill>
            </a:endParaRPr>
          </a:p>
        </p:txBody>
      </p:sp>
      <p:pic>
        <p:nvPicPr>
          <p:cNvPr id="4" name="Content Placeholder 3" descr="Screen Shot 2017-08-14 at 4.08.43 PM.png"/>
          <p:cNvPicPr>
            <a:picLocks noGrp="1" noChangeAspect="1"/>
          </p:cNvPicPr>
          <p:nvPr>
            <p:ph idx="1"/>
          </p:nvPr>
        </p:nvPicPr>
        <p:blipFill>
          <a:blip r:embed="rId3">
            <a:extLst>
              <a:ext uri="{28A0092B-C50C-407E-A947-70E740481C1C}">
                <a14:useLocalDpi xmlns:a14="http://schemas.microsoft.com/office/drawing/2010/main" val="0"/>
              </a:ext>
            </a:extLst>
          </a:blip>
          <a:srcRect t="8468" b="8468"/>
          <a:stretch>
            <a:fillRect/>
          </a:stretch>
        </p:blipFill>
        <p:spPr/>
      </p:pic>
    </p:spTree>
    <p:extLst>
      <p:ext uri="{BB962C8B-B14F-4D97-AF65-F5344CB8AC3E}">
        <p14:creationId xmlns:p14="http://schemas.microsoft.com/office/powerpoint/2010/main" val="13914756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descr="Screen Shot 2017-08-14 at 4.10.3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971592"/>
          </a:xfrm>
          <a:prstGeom prst="rect">
            <a:avLst/>
          </a:prstGeom>
        </p:spPr>
      </p:pic>
    </p:spTree>
    <p:extLst>
      <p:ext uri="{BB962C8B-B14F-4D97-AF65-F5344CB8AC3E}">
        <p14:creationId xmlns:p14="http://schemas.microsoft.com/office/powerpoint/2010/main" val="42823245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globearoundworld8-05"/>
          <p:cNvPicPr>
            <a:picLocks noChangeAspect="1" noChangeArrowheads="1"/>
          </p:cNvPicPr>
          <p:nvPr/>
        </p:nvPicPr>
        <p:blipFill>
          <a:blip r:embed="rId3" cstate="print"/>
          <a:srcRect/>
          <a:stretch>
            <a:fillRect/>
          </a:stretch>
        </p:blipFill>
        <p:spPr bwMode="auto">
          <a:xfrm>
            <a:off x="3810000" y="1828800"/>
            <a:ext cx="5181600" cy="3032909"/>
          </a:xfrm>
          <a:prstGeom prst="rect">
            <a:avLst/>
          </a:prstGeom>
          <a:noFill/>
          <a:ln w="9525">
            <a:noFill/>
            <a:miter lim="800000"/>
            <a:headEnd/>
            <a:tailEnd/>
          </a:ln>
        </p:spPr>
      </p:pic>
      <p:sp>
        <p:nvSpPr>
          <p:cNvPr id="2" name="Title 1"/>
          <p:cNvSpPr>
            <a:spLocks noGrp="1"/>
          </p:cNvSpPr>
          <p:nvPr>
            <p:ph type="title"/>
          </p:nvPr>
        </p:nvSpPr>
        <p:spPr>
          <a:xfrm>
            <a:off x="228600" y="152400"/>
            <a:ext cx="8763000" cy="1143000"/>
          </a:xfrm>
        </p:spPr>
        <p:txBody>
          <a:bodyPr>
            <a:normAutofit fontScale="90000"/>
          </a:bodyPr>
          <a:lstStyle/>
          <a:p>
            <a:r>
              <a:rPr lang="en-US" sz="4900" dirty="0" smtClean="0">
                <a:solidFill>
                  <a:schemeClr val="tx1"/>
                </a:solidFill>
              </a:rPr>
              <a:t>GLOBE</a:t>
            </a:r>
            <a:r>
              <a:rPr lang="en-US" dirty="0" smtClean="0">
                <a:solidFill>
                  <a:schemeClr val="tx1"/>
                </a:solidFill>
              </a:rPr>
              <a:t/>
            </a:r>
            <a:br>
              <a:rPr lang="en-US" dirty="0" smtClean="0">
                <a:solidFill>
                  <a:schemeClr val="tx1"/>
                </a:solidFill>
              </a:rPr>
            </a:br>
            <a:r>
              <a:rPr lang="en-US" sz="2800" b="1" dirty="0" smtClean="0">
                <a:solidFill>
                  <a:schemeClr val="tx1"/>
                </a:solidFill>
              </a:rPr>
              <a:t>G</a:t>
            </a:r>
            <a:r>
              <a:rPr lang="en-US" sz="2800" dirty="0" smtClean="0">
                <a:solidFill>
                  <a:schemeClr val="tx1"/>
                </a:solidFill>
              </a:rPr>
              <a:t>lobal </a:t>
            </a:r>
            <a:r>
              <a:rPr lang="en-US" sz="2800" b="1" dirty="0" smtClean="0">
                <a:solidFill>
                  <a:schemeClr val="tx1"/>
                </a:solidFill>
              </a:rPr>
              <a:t>L</a:t>
            </a:r>
            <a:r>
              <a:rPr lang="en-US" sz="2800" dirty="0" smtClean="0">
                <a:solidFill>
                  <a:schemeClr val="tx1"/>
                </a:solidFill>
              </a:rPr>
              <a:t>earning and </a:t>
            </a:r>
            <a:r>
              <a:rPr lang="en-US" sz="2800" b="1" dirty="0" smtClean="0">
                <a:solidFill>
                  <a:schemeClr val="tx1"/>
                </a:solidFill>
              </a:rPr>
              <a:t>O</a:t>
            </a:r>
            <a:r>
              <a:rPr lang="en-US" sz="2800" dirty="0" smtClean="0">
                <a:solidFill>
                  <a:schemeClr val="tx1"/>
                </a:solidFill>
              </a:rPr>
              <a:t>bservations to </a:t>
            </a:r>
            <a:r>
              <a:rPr lang="en-US" sz="2800" b="1" dirty="0" smtClean="0">
                <a:solidFill>
                  <a:schemeClr val="tx1"/>
                </a:solidFill>
              </a:rPr>
              <a:t>B</a:t>
            </a:r>
            <a:r>
              <a:rPr lang="en-US" sz="2800" dirty="0" smtClean="0">
                <a:solidFill>
                  <a:schemeClr val="tx1"/>
                </a:solidFill>
              </a:rPr>
              <a:t>enefit the </a:t>
            </a:r>
            <a:r>
              <a:rPr lang="en-US" sz="2800" b="1" dirty="0" smtClean="0">
                <a:solidFill>
                  <a:schemeClr val="tx1"/>
                </a:solidFill>
              </a:rPr>
              <a:t>E</a:t>
            </a:r>
            <a:r>
              <a:rPr lang="en-US" sz="2800" dirty="0" smtClean="0">
                <a:solidFill>
                  <a:schemeClr val="tx1"/>
                </a:solidFill>
              </a:rPr>
              <a:t>nvironment</a:t>
            </a:r>
            <a:endParaRPr lang="en-US" sz="2800" dirty="0">
              <a:solidFill>
                <a:schemeClr val="tx1"/>
              </a:solidFill>
            </a:endParaRPr>
          </a:p>
        </p:txBody>
      </p:sp>
      <p:sp>
        <p:nvSpPr>
          <p:cNvPr id="3" name="Content Placeholder 2"/>
          <p:cNvSpPr>
            <a:spLocks noGrp="1"/>
          </p:cNvSpPr>
          <p:nvPr>
            <p:ph idx="1"/>
          </p:nvPr>
        </p:nvSpPr>
        <p:spPr>
          <a:xfrm>
            <a:off x="533400" y="1905000"/>
            <a:ext cx="8229600" cy="4495800"/>
          </a:xfrm>
        </p:spPr>
        <p:txBody>
          <a:bodyPr/>
          <a:lstStyle/>
          <a:p>
            <a:r>
              <a:rPr lang="en-US" dirty="0" smtClean="0"/>
              <a:t>Began 1995</a:t>
            </a:r>
          </a:p>
          <a:p>
            <a:r>
              <a:rPr lang="en-US" dirty="0" smtClean="0"/>
              <a:t>112 Countries</a:t>
            </a:r>
          </a:p>
          <a:p>
            <a:r>
              <a:rPr lang="en-US" dirty="0" smtClean="0"/>
              <a:t>54,000 Teachers</a:t>
            </a:r>
          </a:p>
          <a:p>
            <a:r>
              <a:rPr lang="en-US" dirty="0" smtClean="0"/>
              <a:t>24,000 Schools</a:t>
            </a:r>
          </a:p>
          <a:p>
            <a:r>
              <a:rPr lang="en-US" dirty="0" smtClean="0"/>
              <a:t>1.5 M Students</a:t>
            </a:r>
          </a:p>
          <a:p>
            <a:r>
              <a:rPr lang="en-US" dirty="0" smtClean="0"/>
              <a:t>22 M Measurements</a:t>
            </a:r>
          </a:p>
          <a:p>
            <a:endParaRPr lang="en-US" dirty="0"/>
          </a:p>
        </p:txBody>
      </p:sp>
      <p:sp>
        <p:nvSpPr>
          <p:cNvPr id="4" name="TextBox 3"/>
          <p:cNvSpPr txBox="1"/>
          <p:nvPr/>
        </p:nvSpPr>
        <p:spPr>
          <a:xfrm>
            <a:off x="4038600" y="5257800"/>
            <a:ext cx="5029200" cy="707886"/>
          </a:xfrm>
          <a:prstGeom prst="rect">
            <a:avLst/>
          </a:prstGeom>
          <a:noFill/>
        </p:spPr>
        <p:txBody>
          <a:bodyPr wrap="square" rtlCol="0">
            <a:spAutoFit/>
          </a:bodyPr>
          <a:lstStyle/>
          <a:p>
            <a:pPr algn="ctr"/>
            <a:r>
              <a:rPr lang="en-US" sz="4000" i="1" dirty="0" smtClean="0">
                <a:solidFill>
                  <a:srgbClr val="000000"/>
                </a:solidFill>
                <a:effectLst>
                  <a:outerShdw blurRad="38100" dist="38100" dir="2700000" algn="tl">
                    <a:srgbClr val="000000">
                      <a:alpha val="43137"/>
                    </a:srgbClr>
                  </a:outerShdw>
                </a:effectLst>
              </a:rPr>
              <a:t>www.globe.gov</a:t>
            </a:r>
            <a:r>
              <a:rPr lang="en-US" sz="4000" i="1" dirty="0" smtClean="0">
                <a:effectLst>
                  <a:outerShdw blurRad="38100" dist="38100" dir="2700000" algn="tl">
                    <a:srgbClr val="000000">
                      <a:alpha val="43137"/>
                    </a:srgbClr>
                  </a:outerShdw>
                </a:effectLst>
              </a:rPr>
              <a:t> </a:t>
            </a:r>
            <a:endParaRPr lang="en-US" sz="4000"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703193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Elementary GLOBE</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Elementary GLOBE is designed to enable K-5 teachers to integrate Earth science into their curriculum as they teach students to read and write. It can be used to enhance </a:t>
            </a:r>
            <a:r>
              <a:rPr lang="en-US" dirty="0"/>
              <a:t>literacy skills while encouraging scientific exploration and inquiry based learning. </a:t>
            </a:r>
          </a:p>
          <a:p>
            <a:r>
              <a:rPr lang="en-US" dirty="0" smtClean="0"/>
              <a:t>The books </a:t>
            </a:r>
            <a:r>
              <a:rPr lang="en-US" dirty="0"/>
              <a:t/>
            </a:r>
            <a:br>
              <a:rPr lang="en-US" dirty="0"/>
            </a:br>
            <a:r>
              <a:rPr lang="en-US" dirty="0" smtClean="0"/>
              <a:t>are not intended to </a:t>
            </a:r>
            <a:br>
              <a:rPr lang="en-US" dirty="0" smtClean="0"/>
            </a:br>
            <a:r>
              <a:rPr lang="en-US" dirty="0" smtClean="0"/>
              <a:t>be used as </a:t>
            </a:r>
            <a:r>
              <a:rPr lang="en-US" i="1" dirty="0" smtClean="0"/>
              <a:t>leveled </a:t>
            </a:r>
            <a:r>
              <a:rPr lang="en-US" dirty="0" smtClean="0"/>
              <a:t>readers, </a:t>
            </a:r>
            <a:br>
              <a:rPr lang="en-US" dirty="0" smtClean="0"/>
            </a:br>
            <a:r>
              <a:rPr lang="en-US" dirty="0" smtClean="0"/>
              <a:t>as they are written at a </a:t>
            </a:r>
            <a:br>
              <a:rPr lang="en-US" dirty="0" smtClean="0"/>
            </a:br>
            <a:r>
              <a:rPr lang="en-US" dirty="0" smtClean="0"/>
              <a:t>5</a:t>
            </a:r>
            <a:r>
              <a:rPr lang="en-US" baseline="30000" dirty="0" smtClean="0"/>
              <a:t>th</a:t>
            </a:r>
            <a:r>
              <a:rPr lang="en-US" dirty="0" smtClean="0"/>
              <a:t> – 6</a:t>
            </a:r>
            <a:r>
              <a:rPr lang="en-US" baseline="30000" dirty="0" smtClean="0"/>
              <a:t>th</a:t>
            </a:r>
            <a:r>
              <a:rPr lang="en-US" dirty="0"/>
              <a:t> </a:t>
            </a:r>
            <a:r>
              <a:rPr lang="en-US" dirty="0" smtClean="0"/>
              <a:t>grade </a:t>
            </a:r>
            <a:br>
              <a:rPr lang="en-US" dirty="0" smtClean="0"/>
            </a:br>
            <a:r>
              <a:rPr lang="en-US" dirty="0" smtClean="0"/>
              <a:t>reading level.</a:t>
            </a:r>
          </a:p>
        </p:txBody>
      </p:sp>
      <p:pic>
        <p:nvPicPr>
          <p:cNvPr id="1026" name="Picture 2" descr="Kids Illustr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9850" y="3288632"/>
            <a:ext cx="2571750" cy="2273968"/>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4267200" y="5334000"/>
            <a:ext cx="4191000" cy="707886"/>
          </a:xfrm>
          <a:prstGeom prst="rect">
            <a:avLst/>
          </a:prstGeom>
          <a:noFill/>
        </p:spPr>
        <p:txBody>
          <a:bodyPr wrap="square" rtlCol="0">
            <a:spAutoFit/>
          </a:bodyPr>
          <a:lstStyle/>
          <a:p>
            <a:pPr algn="ctr"/>
            <a:r>
              <a:rPr lang="en-US" sz="2000" i="1" dirty="0" smtClean="0">
                <a:solidFill>
                  <a:schemeClr val="accent3">
                    <a:lumMod val="50000"/>
                  </a:schemeClr>
                </a:solidFill>
              </a:rPr>
              <a:t>Join the GLOBE Kids as they explore and investigate the natural world!</a:t>
            </a:r>
            <a:endParaRPr lang="en-US" sz="2000" i="1" dirty="0">
              <a:solidFill>
                <a:schemeClr val="accent3">
                  <a:lumMod val="50000"/>
                </a:schemeClr>
              </a:solidFill>
            </a:endParaRPr>
          </a:p>
        </p:txBody>
      </p:sp>
    </p:spTree>
    <p:extLst>
      <p:ext uri="{BB962C8B-B14F-4D97-AF65-F5344CB8AC3E}">
        <p14:creationId xmlns:p14="http://schemas.microsoft.com/office/powerpoint/2010/main" val="2401448866"/>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Custom 3">
      <a:dk1>
        <a:srgbClr val="000000"/>
      </a:dk1>
      <a:lt1>
        <a:sysClr val="window" lastClr="FFFFFF"/>
      </a:lt1>
      <a:dk2>
        <a:srgbClr val="E7E9DA"/>
      </a:dk2>
      <a:lt2>
        <a:srgbClr val="6496D7"/>
      </a:lt2>
      <a:accent1>
        <a:srgbClr val="073E8B"/>
      </a:accent1>
      <a:accent2>
        <a:srgbClr val="4D8677"/>
      </a:accent2>
      <a:accent3>
        <a:srgbClr val="FFCC00"/>
      </a:accent3>
      <a:accent4>
        <a:srgbClr val="BCB575"/>
      </a:accent4>
      <a:accent5>
        <a:srgbClr val="C76402"/>
      </a:accent5>
      <a:accent6>
        <a:srgbClr val="9E5A3B"/>
      </a:accent6>
      <a:hlink>
        <a:srgbClr val="FFDE26"/>
      </a:hlink>
      <a:folHlink>
        <a:srgbClr val="DEBE00"/>
      </a:folHlink>
    </a:clrScheme>
    <a:fontScheme name="Spectrum">
      <a:majorFont>
        <a:latin typeface="Corbel"/>
        <a:ea typeface=""/>
        <a:cs typeface=""/>
        <a:font script="Jpan" typeface="ＭＳ ゴシック"/>
      </a:majorFont>
      <a:minorFont>
        <a:latin typeface="Calibri"/>
        <a:ea typeface=""/>
        <a:cs typeface=""/>
        <a:font script="Jpan" typeface="ＭＳ 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Custom 1">
      <a:dk1>
        <a:srgbClr val="000000"/>
      </a:dk1>
      <a:lt1>
        <a:srgbClr val="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8DF900"/>
      </a:hlink>
      <a:folHlink>
        <a:srgbClr val="59A8D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20997</TotalTime>
  <Words>1053</Words>
  <Application>Microsoft Macintosh PowerPoint</Application>
  <PresentationFormat>On-screen Show (4:3)</PresentationFormat>
  <Paragraphs>133</Paragraphs>
  <Slides>42</Slides>
  <Notes>8</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42</vt:i4>
      </vt:variant>
    </vt:vector>
  </HeadingPairs>
  <TitlesOfParts>
    <vt:vector size="54" baseType="lpstr">
      <vt:lpstr>55 Helvetica Roman</vt:lpstr>
      <vt:lpstr>Arial</vt:lpstr>
      <vt:lpstr>Calibri</vt:lpstr>
      <vt:lpstr>Candara</vt:lpstr>
      <vt:lpstr>Comic Sans MS</vt:lpstr>
      <vt:lpstr>Corbel</vt:lpstr>
      <vt:lpstr>MS PGothic</vt:lpstr>
      <vt:lpstr>ＭＳ Ｐゴシック</vt:lpstr>
      <vt:lpstr>Wingdings</vt:lpstr>
      <vt:lpstr>ヒラギノ角ゴ Pro W3</vt:lpstr>
      <vt:lpstr>1_Office Theme</vt:lpstr>
      <vt:lpstr>Office Theme</vt:lpstr>
      <vt:lpstr>Engaging Students in a  3D Science Literacy Learning Experience</vt:lpstr>
      <vt:lpstr>3D Science Literacy</vt:lpstr>
      <vt:lpstr>The Specifics of 3D Learning</vt:lpstr>
      <vt:lpstr>How does  Elementary GLOBE engage students in a  3D science literacy experience? </vt:lpstr>
      <vt:lpstr>PowerPoint Presentation</vt:lpstr>
      <vt:lpstr>Introduction to GLOBE www.youtube.com/watch?v=bEzdkvwSDn8 </vt:lpstr>
      <vt:lpstr>PowerPoint Presentation</vt:lpstr>
      <vt:lpstr>GLOBE Global Learning and Observations to Benefit the Environment</vt:lpstr>
      <vt:lpstr>Elementary GLOBE</vt:lpstr>
      <vt:lpstr>Topics: Elementary GLOBE Storybooks</vt:lpstr>
      <vt:lpstr>Elementary GLOBE Resources</vt:lpstr>
      <vt:lpstr>Available Languages</vt:lpstr>
      <vt:lpstr>PowerPoint Presentation</vt:lpstr>
      <vt:lpstr>Characters</vt:lpstr>
      <vt:lpstr>Book Settings</vt:lpstr>
      <vt:lpstr>Correlation to Education Standards</vt:lpstr>
      <vt:lpstr>Science and Literacy</vt:lpstr>
      <vt:lpstr>Instructional Read-Aloud</vt:lpstr>
      <vt:lpstr>Literacy Skills: Word Wall</vt:lpstr>
      <vt:lpstr>New Sky Color (Aerosols) Storybook</vt:lpstr>
      <vt:lpstr>PowerPoint Presentation</vt:lpstr>
      <vt:lpstr>3D Learning Connections</vt:lpstr>
      <vt:lpstr>PowerPoint Presentation</vt:lpstr>
      <vt:lpstr>Science Journaling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Sky Observers: Teaching the Skill of Data Collection</vt:lpstr>
      <vt:lpstr>Sky Color: Daytime Observation</vt:lpstr>
      <vt:lpstr>Sky Color: Sunset Observation</vt:lpstr>
      <vt:lpstr>PowerPoint Presentation</vt:lpstr>
      <vt:lpstr>PowerPoint Presentation</vt:lpstr>
      <vt:lpstr>PowerPoint Presentation</vt:lpstr>
      <vt:lpstr>PowerPoint Presentation</vt:lpstr>
      <vt:lpstr>Elementary GLOBE</vt:lpstr>
    </vt:vector>
  </TitlesOfParts>
  <Company>HP</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Exploring Earth Science through GLOBE Elementary Story Books</dc:title>
  <dc:creator>TAYLOR, JESSICA E. (LARC-E304)</dc:creator>
  <cp:lastModifiedBy>Microsoft Office User</cp:lastModifiedBy>
  <cp:revision>251</cp:revision>
  <dcterms:created xsi:type="dcterms:W3CDTF">2012-11-05T20:36:24Z</dcterms:created>
  <dcterms:modified xsi:type="dcterms:W3CDTF">2017-10-17T19:32:48Z</dcterms:modified>
</cp:coreProperties>
</file>