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5143500" cx="9144000"/>
  <p:notesSz cx="6858000" cy="9144000"/>
  <p:embeddedFontLst>
    <p:embeddedFont>
      <p:font typeface="Maven Pro"/>
      <p:regular r:id="rId7"/>
      <p:bold r:id="rId8"/>
    </p:embeddedFont>
    <p:embeddedFont>
      <p:font typeface="Century Gothic"/>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345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3456"/>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enturyGothic-italic.fntdata"/><Relationship Id="rId10" Type="http://schemas.openxmlformats.org/officeDocument/2006/relationships/font" Target="fonts/CenturyGothic-bold.fntdata"/><Relationship Id="rId12"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MavenPro-regular.fntdata"/><Relationship Id="rId8" Type="http://schemas.openxmlformats.org/officeDocument/2006/relationships/font" Target="fonts/MavenPr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a3d0c7cd0d_0_0:notes"/>
          <p:cNvSpPr/>
          <p:nvPr>
            <p:ph idx="2" type="sldImg"/>
          </p:nvPr>
        </p:nvSpPr>
        <p:spPr>
          <a:xfrm>
            <a:off x="38131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a3d0c7cd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jpg"/><Relationship Id="rId10" Type="http://schemas.openxmlformats.org/officeDocument/2006/relationships/image" Target="../media/image2.png"/><Relationship Id="rId13" Type="http://schemas.openxmlformats.org/officeDocument/2006/relationships/image" Target="../media/image3.jpg"/><Relationship Id="rId12" Type="http://schemas.openxmlformats.org/officeDocument/2006/relationships/image" Target="../media/image5.jpg"/><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7.gif"/><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2079813" y="70129"/>
            <a:ext cx="4984500" cy="611700"/>
          </a:xfrm>
          <a:prstGeom prst="rect">
            <a:avLst/>
          </a:prstGeom>
          <a:solidFill>
            <a:srgbClr val="0B5394"/>
          </a:solid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sz="1600">
              <a:solidFill>
                <a:srgbClr val="FFFFFF"/>
              </a:solidFill>
              <a:latin typeface="Maven Pro"/>
              <a:ea typeface="Maven Pro"/>
              <a:cs typeface="Maven Pro"/>
              <a:sym typeface="Maven Pro"/>
            </a:endParaRPr>
          </a:p>
          <a:p>
            <a:pPr indent="0" lvl="0" marL="0" rtl="0" algn="ctr">
              <a:spcBef>
                <a:spcPts val="0"/>
              </a:spcBef>
              <a:spcAft>
                <a:spcPts val="0"/>
              </a:spcAft>
              <a:buNone/>
            </a:pPr>
            <a:r>
              <a:t/>
            </a:r>
            <a:endParaRPr sz="1600"/>
          </a:p>
          <a:p>
            <a:pPr indent="0" lvl="0" marL="0" rtl="0" algn="ctr">
              <a:spcBef>
                <a:spcPts val="0"/>
              </a:spcBef>
              <a:spcAft>
                <a:spcPts val="0"/>
              </a:spcAft>
              <a:buNone/>
            </a:pPr>
            <a:r>
              <a:t/>
            </a:r>
            <a:endParaRPr/>
          </a:p>
        </p:txBody>
      </p:sp>
      <p:sp>
        <p:nvSpPr>
          <p:cNvPr id="55" name="Google Shape;55;p13"/>
          <p:cNvSpPr txBox="1"/>
          <p:nvPr>
            <p:ph idx="1" type="body"/>
          </p:nvPr>
        </p:nvSpPr>
        <p:spPr>
          <a:xfrm>
            <a:off x="2582257" y="833876"/>
            <a:ext cx="4103400" cy="3835200"/>
          </a:xfrm>
          <a:prstGeom prst="rect">
            <a:avLst/>
          </a:prstGeom>
          <a:solidFill>
            <a:srgbClr val="FFFFFF"/>
          </a:solidFill>
          <a:ln cap="flat" cmpd="sng" w="28575">
            <a:solidFill>
              <a:srgbClr val="11111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lnSpc>
                <a:spcPct val="115000"/>
              </a:lnSpc>
              <a:spcBef>
                <a:spcPts val="0"/>
              </a:spcBef>
              <a:spcAft>
                <a:spcPts val="0"/>
              </a:spcAft>
              <a:buNone/>
            </a:pPr>
            <a:r>
              <a:t/>
            </a:r>
            <a:endParaRPr sz="2500">
              <a:latin typeface="Calibri"/>
              <a:ea typeface="Calibri"/>
              <a:cs typeface="Calibri"/>
              <a:sym typeface="Calibri"/>
            </a:endParaRPr>
          </a:p>
          <a:p>
            <a:pPr indent="0" lvl="0" marL="0" rtl="0" algn="ctr">
              <a:lnSpc>
                <a:spcPct val="115000"/>
              </a:lnSpc>
              <a:spcBef>
                <a:spcPts val="0"/>
              </a:spcBef>
              <a:spcAft>
                <a:spcPts val="0"/>
              </a:spcAft>
              <a:buNone/>
            </a:pPr>
            <a:r>
              <a:t/>
            </a:r>
            <a:endParaRPr sz="2500">
              <a:latin typeface="Calibri"/>
              <a:ea typeface="Calibri"/>
              <a:cs typeface="Calibri"/>
              <a:sym typeface="Calibri"/>
            </a:endParaRPr>
          </a:p>
        </p:txBody>
      </p:sp>
      <p:sp>
        <p:nvSpPr>
          <p:cNvPr id="56" name="Google Shape;56;p13"/>
          <p:cNvSpPr txBox="1"/>
          <p:nvPr/>
        </p:nvSpPr>
        <p:spPr>
          <a:xfrm>
            <a:off x="6889500" y="844100"/>
            <a:ext cx="2090700" cy="829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14975" lIns="14975" spcFirstLastPara="1" rIns="14975" wrap="square" tIns="14975">
            <a:noAutofit/>
          </a:bodyPr>
          <a:lstStyle/>
          <a:p>
            <a:pPr indent="0" lvl="0" marL="0" rtl="0" algn="l">
              <a:spcBef>
                <a:spcPts val="0"/>
              </a:spcBef>
              <a:spcAft>
                <a:spcPts val="0"/>
              </a:spcAft>
              <a:buNone/>
            </a:pPr>
            <a:r>
              <a:t/>
            </a:r>
            <a:endParaRPr sz="600">
              <a:latin typeface="Calibri"/>
              <a:ea typeface="Calibri"/>
              <a:cs typeface="Calibri"/>
              <a:sym typeface="Calibri"/>
            </a:endParaRPr>
          </a:p>
          <a:p>
            <a:pPr indent="0" lvl="0" marL="0" rtl="0" algn="l">
              <a:spcBef>
                <a:spcPts val="0"/>
              </a:spcBef>
              <a:spcAft>
                <a:spcPts val="0"/>
              </a:spcAft>
              <a:buNone/>
            </a:pPr>
            <a:r>
              <a:rPr lang="en" sz="700">
                <a:latin typeface="Calibri"/>
                <a:ea typeface="Calibri"/>
                <a:cs typeface="Calibri"/>
                <a:sym typeface="Calibri"/>
              </a:rPr>
              <a:t>Does the creek or pond have a higher abundance of fish and which is healthier? The creek is what we thought would produce more fish.  After the traps were set, check the traps, measure the fish weight and length. We found the pond has a higher amount of fish but the creek had healthier ones.</a:t>
            </a:r>
            <a:endParaRPr sz="700">
              <a:latin typeface="Calibri"/>
              <a:ea typeface="Calibri"/>
              <a:cs typeface="Calibri"/>
              <a:sym typeface="Calibri"/>
            </a:endParaRPr>
          </a:p>
        </p:txBody>
      </p:sp>
      <p:sp>
        <p:nvSpPr>
          <p:cNvPr id="57" name="Google Shape;57;p13"/>
          <p:cNvSpPr txBox="1"/>
          <p:nvPr/>
        </p:nvSpPr>
        <p:spPr>
          <a:xfrm>
            <a:off x="6874083" y="4470703"/>
            <a:ext cx="2090700" cy="6117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14975" lIns="14975" spcFirstLastPara="1" rIns="14975" wrap="square" tIns="14975">
            <a:noAutofit/>
          </a:bodyPr>
          <a:lstStyle/>
          <a:p>
            <a:pPr indent="0" lvl="0" marL="76200" rtl="0" algn="l">
              <a:spcBef>
                <a:spcPts val="0"/>
              </a:spcBef>
              <a:spcAft>
                <a:spcPts val="0"/>
              </a:spcAft>
              <a:buNone/>
            </a:pPr>
            <a:r>
              <a:t/>
            </a:r>
            <a:endParaRPr sz="600">
              <a:solidFill>
                <a:schemeClr val="dk1"/>
              </a:solidFill>
              <a:latin typeface="Calibri"/>
              <a:ea typeface="Calibri"/>
              <a:cs typeface="Calibri"/>
              <a:sym typeface="Calibri"/>
            </a:endParaRPr>
          </a:p>
          <a:p>
            <a:pPr indent="0" lvl="0" marL="76200" rtl="0" algn="l">
              <a:spcBef>
                <a:spcPts val="0"/>
              </a:spcBef>
              <a:spcAft>
                <a:spcPts val="0"/>
              </a:spcAft>
              <a:buNone/>
            </a:pPr>
            <a:r>
              <a:rPr lang="en" sz="600">
                <a:solidFill>
                  <a:schemeClr val="dk1"/>
                </a:solidFill>
                <a:latin typeface="Calibri"/>
                <a:ea typeface="Calibri"/>
                <a:cs typeface="Calibri"/>
                <a:sym typeface="Calibri"/>
              </a:rPr>
              <a:t>A thanks to </a:t>
            </a:r>
            <a:r>
              <a:rPr lang="en" sz="600">
                <a:solidFill>
                  <a:schemeClr val="dk1"/>
                </a:solidFill>
                <a:latin typeface="Calibri"/>
                <a:ea typeface="Calibri"/>
                <a:cs typeface="Calibri"/>
                <a:sym typeface="Calibri"/>
              </a:rPr>
              <a:t>Autumn</a:t>
            </a:r>
            <a:r>
              <a:rPr lang="en" sz="600">
                <a:solidFill>
                  <a:schemeClr val="dk1"/>
                </a:solidFill>
                <a:latin typeface="Calibri"/>
                <a:ea typeface="Calibri"/>
                <a:cs typeface="Calibri"/>
                <a:sym typeface="Calibri"/>
              </a:rPr>
              <a:t> Moore for her expertise in fish and indicator species knowledge.Also to Mr Steel for donating his time to come work in the field with us</a:t>
            </a:r>
            <a:r>
              <a:rPr lang="en" sz="800">
                <a:solidFill>
                  <a:schemeClr val="dk1"/>
                </a:solidFill>
                <a:latin typeface="Calibri"/>
                <a:ea typeface="Calibri"/>
                <a:cs typeface="Calibri"/>
                <a:sym typeface="Calibri"/>
              </a:rPr>
              <a:t>.</a:t>
            </a:r>
            <a:r>
              <a:rPr lang="en" sz="600">
                <a:solidFill>
                  <a:schemeClr val="dk1"/>
                </a:solidFill>
                <a:latin typeface="Calibri"/>
                <a:ea typeface="Calibri"/>
                <a:cs typeface="Calibri"/>
                <a:sym typeface="Calibri"/>
              </a:rPr>
              <a:t> Finally, a special thanks to Mrs. Kubiak for her assistance with getting in contact with </a:t>
            </a:r>
            <a:r>
              <a:rPr lang="en" sz="600">
                <a:solidFill>
                  <a:schemeClr val="dk1"/>
                </a:solidFill>
                <a:latin typeface="Calibri"/>
                <a:ea typeface="Calibri"/>
                <a:cs typeface="Calibri"/>
                <a:sym typeface="Calibri"/>
              </a:rPr>
              <a:t>professionals</a:t>
            </a:r>
            <a:r>
              <a:rPr lang="en" sz="600">
                <a:solidFill>
                  <a:schemeClr val="dk1"/>
                </a:solidFill>
                <a:latin typeface="Calibri"/>
                <a:ea typeface="Calibri"/>
                <a:cs typeface="Calibri"/>
                <a:sym typeface="Calibri"/>
              </a:rPr>
              <a:t> and setting things up to go as smooth as possible.</a:t>
            </a:r>
            <a:endParaRPr sz="600">
              <a:solidFill>
                <a:schemeClr val="dk1"/>
              </a:solidFill>
              <a:latin typeface="Calibri"/>
              <a:ea typeface="Calibri"/>
              <a:cs typeface="Calibri"/>
              <a:sym typeface="Calibri"/>
            </a:endParaRPr>
          </a:p>
          <a:p>
            <a:pPr indent="0" lvl="0" marL="7620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8" name="Google Shape;58;p13"/>
          <p:cNvSpPr txBox="1"/>
          <p:nvPr/>
        </p:nvSpPr>
        <p:spPr>
          <a:xfrm>
            <a:off x="2582807" y="4814172"/>
            <a:ext cx="4103400" cy="268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14975" lIns="14975" spcFirstLastPara="1" rIns="14975" wrap="square" tIns="14975">
            <a:noAutofit/>
          </a:bodyPr>
          <a:lstStyle/>
          <a:p>
            <a:pPr indent="0" lvl="0" marL="0" rtl="0" algn="l">
              <a:spcBef>
                <a:spcPts val="0"/>
              </a:spcBef>
              <a:spcAft>
                <a:spcPts val="0"/>
              </a:spcAft>
              <a:buNone/>
            </a:pPr>
            <a:r>
              <a:t/>
            </a:r>
            <a:endParaRPr sz="400">
              <a:solidFill>
                <a:schemeClr val="dk1"/>
              </a:solidFill>
            </a:endParaRPr>
          </a:p>
          <a:p>
            <a:pPr indent="0" lvl="0" marL="0" rtl="0" algn="l">
              <a:spcBef>
                <a:spcPts val="0"/>
              </a:spcBef>
              <a:spcAft>
                <a:spcPts val="0"/>
              </a:spcAft>
              <a:buNone/>
            </a:pPr>
            <a:r>
              <a:t/>
            </a:r>
            <a:endParaRPr sz="600"/>
          </a:p>
        </p:txBody>
      </p:sp>
      <p:sp>
        <p:nvSpPr>
          <p:cNvPr id="59" name="Google Shape;59;p13"/>
          <p:cNvSpPr txBox="1"/>
          <p:nvPr/>
        </p:nvSpPr>
        <p:spPr>
          <a:xfrm>
            <a:off x="168875" y="779675"/>
            <a:ext cx="2247600" cy="1564200"/>
          </a:xfrm>
          <a:prstGeom prst="rect">
            <a:avLst/>
          </a:prstGeom>
          <a:solidFill>
            <a:srgbClr val="FFFFFF"/>
          </a:solidFill>
          <a:ln>
            <a:noFill/>
          </a:ln>
        </p:spPr>
        <p:txBody>
          <a:bodyPr anchorCtr="0" anchor="t" bIns="14975" lIns="14975" spcFirstLastPara="1" rIns="14975" wrap="square" tIns="14975">
            <a:noAutofit/>
          </a:bodyPr>
          <a:lstStyle/>
          <a:p>
            <a:pPr indent="0" lvl="0" marL="76200" rtl="0" algn="l">
              <a:lnSpc>
                <a:spcPct val="115000"/>
              </a:lnSpc>
              <a:spcBef>
                <a:spcPts val="0"/>
              </a:spcBef>
              <a:spcAft>
                <a:spcPts val="0"/>
              </a:spcAft>
              <a:buNone/>
            </a:pPr>
            <a:r>
              <a:t/>
            </a:r>
            <a:endParaRPr sz="6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b="1" i="1" lang="en" sz="700">
                <a:solidFill>
                  <a:schemeClr val="dk1"/>
                </a:solidFill>
                <a:latin typeface="Century Gothic"/>
                <a:ea typeface="Century Gothic"/>
                <a:cs typeface="Century Gothic"/>
                <a:sym typeface="Century Gothic"/>
              </a:rPr>
              <a:t>Our project shows how the health of fish can indicate the quality of the water.</a:t>
            </a:r>
            <a:endParaRPr b="1" i="1" sz="7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 sz="500">
                <a:solidFill>
                  <a:schemeClr val="dk1"/>
                </a:solidFill>
              </a:rPr>
              <a:t>Our hypothesis is that the creek will produce more fish because it has a better flow of water.</a:t>
            </a:r>
            <a:endParaRPr sz="700">
              <a:solidFill>
                <a:schemeClr val="dk1"/>
              </a:solidFill>
              <a:latin typeface="Century Gothic"/>
              <a:ea typeface="Century Gothic"/>
              <a:cs typeface="Century Gothic"/>
              <a:sym typeface="Century Gothic"/>
            </a:endParaRPr>
          </a:p>
          <a:p>
            <a:pPr indent="-260350" lvl="0" marL="457200" rtl="0" algn="l">
              <a:lnSpc>
                <a:spcPct val="115000"/>
              </a:lnSpc>
              <a:spcBef>
                <a:spcPts val="0"/>
              </a:spcBef>
              <a:spcAft>
                <a:spcPts val="0"/>
              </a:spcAft>
              <a:buClr>
                <a:schemeClr val="dk1"/>
              </a:buClr>
              <a:buSzPts val="500"/>
              <a:buFont typeface="Century Gothic"/>
              <a:buChar char="●"/>
            </a:pPr>
            <a:r>
              <a:rPr lang="en" sz="500">
                <a:solidFill>
                  <a:schemeClr val="dk1"/>
                </a:solidFill>
                <a:latin typeface="Century Gothic"/>
                <a:ea typeface="Century Gothic"/>
                <a:cs typeface="Century Gothic"/>
                <a:sym typeface="Century Gothic"/>
              </a:rPr>
              <a:t>This article (EPA 2022)talks about how fish will sense pollutants and even start relocating themselves to </a:t>
            </a:r>
            <a:r>
              <a:rPr lang="en" sz="500">
                <a:solidFill>
                  <a:schemeClr val="dk1"/>
                </a:solidFill>
                <a:latin typeface="Century Gothic"/>
                <a:ea typeface="Century Gothic"/>
                <a:cs typeface="Century Gothic"/>
                <a:sym typeface="Century Gothic"/>
              </a:rPr>
              <a:t>avoid</a:t>
            </a:r>
            <a:r>
              <a:rPr lang="en" sz="500">
                <a:solidFill>
                  <a:schemeClr val="dk1"/>
                </a:solidFill>
                <a:latin typeface="Century Gothic"/>
                <a:ea typeface="Century Gothic"/>
                <a:cs typeface="Century Gothic"/>
                <a:sym typeface="Century Gothic"/>
              </a:rPr>
              <a:t> poor water quality. So with that being said, the easiest way to identify the poor water quality is to evaluate fish assemblage.</a:t>
            </a:r>
            <a:endParaRPr sz="500">
              <a:solidFill>
                <a:schemeClr val="dk1"/>
              </a:solidFill>
              <a:latin typeface="Century Gothic"/>
              <a:ea typeface="Century Gothic"/>
              <a:cs typeface="Century Gothic"/>
              <a:sym typeface="Century Gothic"/>
            </a:endParaRPr>
          </a:p>
          <a:p>
            <a:pPr indent="-260350" lvl="0" marL="457200" rtl="0" algn="l">
              <a:lnSpc>
                <a:spcPct val="115000"/>
              </a:lnSpc>
              <a:spcBef>
                <a:spcPts val="0"/>
              </a:spcBef>
              <a:spcAft>
                <a:spcPts val="0"/>
              </a:spcAft>
              <a:buClr>
                <a:schemeClr val="dk1"/>
              </a:buClr>
              <a:buSzPts val="500"/>
              <a:buFont typeface="Century Gothic"/>
              <a:buChar char="●"/>
            </a:pPr>
            <a:r>
              <a:rPr lang="en" sz="500">
                <a:solidFill>
                  <a:schemeClr val="dk1"/>
                </a:solidFill>
                <a:latin typeface="Century Gothic"/>
                <a:ea typeface="Century Gothic"/>
                <a:cs typeface="Century Gothic"/>
                <a:sym typeface="Century Gothic"/>
              </a:rPr>
              <a:t>The next article explains the purpose and difference between the different indicator species. They can be an important factor in determining the quality of the water because, they can die off or relocate themselves too find better water quality. Which is why we think the creek  will produce more and </a:t>
            </a:r>
            <a:r>
              <a:rPr lang="en" sz="500">
                <a:solidFill>
                  <a:schemeClr val="dk1"/>
                </a:solidFill>
                <a:latin typeface="Century Gothic"/>
                <a:ea typeface="Century Gothic"/>
                <a:cs typeface="Century Gothic"/>
                <a:sym typeface="Century Gothic"/>
              </a:rPr>
              <a:t>healthier</a:t>
            </a:r>
            <a:r>
              <a:rPr lang="en" sz="500">
                <a:solidFill>
                  <a:schemeClr val="dk1"/>
                </a:solidFill>
                <a:latin typeface="Century Gothic"/>
                <a:ea typeface="Century Gothic"/>
                <a:cs typeface="Century Gothic"/>
                <a:sym typeface="Century Gothic"/>
              </a:rPr>
              <a:t> fish and </a:t>
            </a:r>
            <a:r>
              <a:rPr lang="en" sz="500">
                <a:solidFill>
                  <a:schemeClr val="dk1"/>
                </a:solidFill>
                <a:latin typeface="Century Gothic"/>
                <a:ea typeface="Century Gothic"/>
                <a:cs typeface="Century Gothic"/>
                <a:sym typeface="Century Gothic"/>
              </a:rPr>
              <a:t>determined</a:t>
            </a:r>
            <a:r>
              <a:rPr lang="en" sz="500">
                <a:solidFill>
                  <a:schemeClr val="dk1"/>
                </a:solidFill>
                <a:latin typeface="Century Gothic"/>
                <a:ea typeface="Century Gothic"/>
                <a:cs typeface="Century Gothic"/>
                <a:sym typeface="Century Gothic"/>
              </a:rPr>
              <a:t> the water health </a:t>
            </a:r>
            <a:r>
              <a:rPr lang="en" sz="500">
                <a:solidFill>
                  <a:schemeClr val="dk1"/>
                </a:solidFill>
                <a:latin typeface="Century Gothic"/>
                <a:ea typeface="Century Gothic"/>
                <a:cs typeface="Century Gothic"/>
                <a:sym typeface="Century Gothic"/>
              </a:rPr>
              <a:t>through</a:t>
            </a:r>
            <a:r>
              <a:rPr lang="en" sz="500">
                <a:solidFill>
                  <a:schemeClr val="dk1"/>
                </a:solidFill>
                <a:latin typeface="Century Gothic"/>
                <a:ea typeface="Century Gothic"/>
                <a:cs typeface="Century Gothic"/>
                <a:sym typeface="Century Gothic"/>
              </a:rPr>
              <a:t> </a:t>
            </a:r>
            <a:r>
              <a:rPr lang="en" sz="500">
                <a:solidFill>
                  <a:schemeClr val="dk1"/>
                </a:solidFill>
                <a:latin typeface="Century Gothic"/>
                <a:ea typeface="Century Gothic"/>
                <a:cs typeface="Century Gothic"/>
                <a:sym typeface="Century Gothic"/>
              </a:rPr>
              <a:t>fish</a:t>
            </a:r>
            <a:r>
              <a:rPr lang="en" sz="500">
                <a:solidFill>
                  <a:schemeClr val="dk1"/>
                </a:solidFill>
                <a:latin typeface="Century Gothic"/>
                <a:ea typeface="Century Gothic"/>
                <a:cs typeface="Century Gothic"/>
                <a:sym typeface="Century Gothic"/>
              </a:rPr>
              <a:t> </a:t>
            </a:r>
            <a:r>
              <a:rPr lang="en" sz="500">
                <a:solidFill>
                  <a:schemeClr val="dk1"/>
                </a:solidFill>
                <a:latin typeface="Century Gothic"/>
                <a:ea typeface="Century Gothic"/>
                <a:cs typeface="Century Gothic"/>
                <a:sym typeface="Century Gothic"/>
              </a:rPr>
              <a:t>size</a:t>
            </a:r>
            <a:r>
              <a:rPr lang="en" sz="500">
                <a:solidFill>
                  <a:schemeClr val="dk1"/>
                </a:solidFill>
                <a:latin typeface="Century Gothic"/>
                <a:ea typeface="Century Gothic"/>
                <a:cs typeface="Century Gothic"/>
                <a:sym typeface="Century Gothic"/>
              </a:rPr>
              <a:t> and </a:t>
            </a:r>
            <a:r>
              <a:rPr lang="en" sz="500">
                <a:solidFill>
                  <a:schemeClr val="dk1"/>
                </a:solidFill>
                <a:latin typeface="Century Gothic"/>
                <a:ea typeface="Century Gothic"/>
                <a:cs typeface="Century Gothic"/>
                <a:sym typeface="Century Gothic"/>
              </a:rPr>
              <a:t>weight</a:t>
            </a:r>
            <a:r>
              <a:rPr lang="en" sz="500">
                <a:solidFill>
                  <a:schemeClr val="dk1"/>
                </a:solidFill>
                <a:latin typeface="Century Gothic"/>
                <a:ea typeface="Century Gothic"/>
                <a:cs typeface="Century Gothic"/>
                <a:sym typeface="Century Gothic"/>
              </a:rPr>
              <a:t> (FDACS,2021).</a:t>
            </a:r>
            <a:endParaRPr sz="500">
              <a:solidFill>
                <a:schemeClr val="dk1"/>
              </a:solidFill>
              <a:latin typeface="Century Gothic"/>
              <a:ea typeface="Century Gothic"/>
              <a:cs typeface="Century Gothic"/>
              <a:sym typeface="Century Gothic"/>
            </a:endParaRPr>
          </a:p>
          <a:p>
            <a:pPr indent="0" lvl="0" marL="76200" rtl="0" algn="l">
              <a:lnSpc>
                <a:spcPct val="115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0" name="Google Shape;60;p13"/>
          <p:cNvSpPr txBox="1"/>
          <p:nvPr/>
        </p:nvSpPr>
        <p:spPr>
          <a:xfrm>
            <a:off x="168875" y="2989150"/>
            <a:ext cx="2247600" cy="454500"/>
          </a:xfrm>
          <a:prstGeom prst="rect">
            <a:avLst/>
          </a:prstGeom>
          <a:solidFill>
            <a:srgbClr val="FFFFFF"/>
          </a:solidFill>
          <a:ln>
            <a:noFill/>
          </a:ln>
        </p:spPr>
        <p:txBody>
          <a:bodyPr anchorCtr="0" anchor="t" bIns="14975" lIns="14975" spcFirstLastPara="1" rIns="14975" wrap="square" tIns="14975">
            <a:noAutofit/>
          </a:bodyPr>
          <a:lstStyle/>
          <a:p>
            <a:pPr indent="0" lvl="0" marL="0" rtl="0" algn="l">
              <a:spcBef>
                <a:spcPts val="0"/>
              </a:spcBef>
              <a:spcAft>
                <a:spcPts val="0"/>
              </a:spcAft>
              <a:buNone/>
            </a:pPr>
            <a:r>
              <a:rPr lang="en" sz="1000"/>
              <a:t>The </a:t>
            </a:r>
            <a:r>
              <a:rPr lang="en" sz="1000"/>
              <a:t>objective is to determine whether the creek or pond has better water quality.</a:t>
            </a:r>
            <a:endParaRPr sz="1000"/>
          </a:p>
        </p:txBody>
      </p:sp>
      <p:sp>
        <p:nvSpPr>
          <p:cNvPr id="61" name="Google Shape;61;p13"/>
          <p:cNvSpPr txBox="1"/>
          <p:nvPr/>
        </p:nvSpPr>
        <p:spPr>
          <a:xfrm>
            <a:off x="167667" y="3603094"/>
            <a:ext cx="2247600" cy="1479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14975" lIns="14975" spcFirstLastPara="1" rIns="14975" wrap="square" tIns="14975">
            <a:noAutofit/>
          </a:bodyPr>
          <a:lstStyle/>
          <a:p>
            <a:pPr indent="0" lvl="0" marL="0" rtl="0" algn="l">
              <a:spcBef>
                <a:spcPts val="0"/>
              </a:spcBef>
              <a:spcAft>
                <a:spcPts val="0"/>
              </a:spcAft>
              <a:buClr>
                <a:schemeClr val="dk1"/>
              </a:buClr>
              <a:buSzPts val="200"/>
              <a:buFont typeface="Arial"/>
              <a:buNone/>
            </a:pPr>
            <a:r>
              <a:t/>
            </a:r>
            <a:endParaRPr b="1" sz="1100" u="sng">
              <a:latin typeface="Century Gothic"/>
              <a:ea typeface="Century Gothic"/>
              <a:cs typeface="Century Gothic"/>
              <a:sym typeface="Century Gothic"/>
            </a:endParaRPr>
          </a:p>
          <a:p>
            <a:pPr indent="-266700" lvl="0" marL="457200" rtl="0" algn="l">
              <a:spcBef>
                <a:spcPts val="0"/>
              </a:spcBef>
              <a:spcAft>
                <a:spcPts val="0"/>
              </a:spcAft>
              <a:buSzPts val="600"/>
              <a:buFont typeface="Century Gothic"/>
              <a:buAutoNum type="arabicPeriod"/>
            </a:pPr>
            <a:r>
              <a:rPr lang="en" sz="600">
                <a:latin typeface="Century Gothic"/>
                <a:ea typeface="Century Gothic"/>
                <a:cs typeface="Century Gothic"/>
                <a:sym typeface="Century Gothic"/>
              </a:rPr>
              <a:t>Go to creek and stream one </a:t>
            </a:r>
            <a:endParaRPr sz="600">
              <a:latin typeface="Century Gothic"/>
              <a:ea typeface="Century Gothic"/>
              <a:cs typeface="Century Gothic"/>
              <a:sym typeface="Century Gothic"/>
            </a:endParaRPr>
          </a:p>
          <a:p>
            <a:pPr indent="0" lvl="0" marL="457200" rtl="0" algn="l">
              <a:spcBef>
                <a:spcPts val="0"/>
              </a:spcBef>
              <a:spcAft>
                <a:spcPts val="0"/>
              </a:spcAft>
              <a:buNone/>
            </a:pPr>
            <a:r>
              <a:t/>
            </a:r>
            <a:endParaRPr sz="600">
              <a:latin typeface="Century Gothic"/>
              <a:ea typeface="Century Gothic"/>
              <a:cs typeface="Century Gothic"/>
              <a:sym typeface="Century Gothic"/>
            </a:endParaRPr>
          </a:p>
          <a:p>
            <a:pPr indent="-266700" lvl="0" marL="457200" rtl="0" algn="l">
              <a:spcBef>
                <a:spcPts val="0"/>
              </a:spcBef>
              <a:spcAft>
                <a:spcPts val="0"/>
              </a:spcAft>
              <a:buSzPts val="600"/>
              <a:buFont typeface="Century Gothic"/>
              <a:buAutoNum type="arabicPeriod"/>
            </a:pPr>
            <a:r>
              <a:rPr lang="en" sz="600">
                <a:latin typeface="Century Gothic"/>
                <a:ea typeface="Century Gothic"/>
                <a:cs typeface="Century Gothic"/>
                <a:sym typeface="Century Gothic"/>
              </a:rPr>
              <a:t>Head to creek 2, collect data</a:t>
            </a:r>
            <a:endParaRPr sz="600">
              <a:latin typeface="Century Gothic"/>
              <a:ea typeface="Century Gothic"/>
              <a:cs typeface="Century Gothic"/>
              <a:sym typeface="Century Gothic"/>
            </a:endParaRPr>
          </a:p>
          <a:p>
            <a:pPr indent="0" lvl="0" marL="457200" rtl="0" algn="l">
              <a:spcBef>
                <a:spcPts val="0"/>
              </a:spcBef>
              <a:spcAft>
                <a:spcPts val="0"/>
              </a:spcAft>
              <a:buNone/>
            </a:pPr>
            <a:r>
              <a:t/>
            </a:r>
            <a:endParaRPr sz="600">
              <a:latin typeface="Century Gothic"/>
              <a:ea typeface="Century Gothic"/>
              <a:cs typeface="Century Gothic"/>
              <a:sym typeface="Century Gothic"/>
            </a:endParaRPr>
          </a:p>
          <a:p>
            <a:pPr indent="-266700" lvl="0" marL="457200" rtl="0" algn="l">
              <a:spcBef>
                <a:spcPts val="0"/>
              </a:spcBef>
              <a:spcAft>
                <a:spcPts val="0"/>
              </a:spcAft>
              <a:buSzPts val="600"/>
              <a:buFont typeface="Century Gothic"/>
              <a:buAutoNum type="arabicPeriod"/>
            </a:pPr>
            <a:r>
              <a:rPr lang="en" sz="600">
                <a:latin typeface="Century Gothic"/>
                <a:ea typeface="Century Gothic"/>
                <a:cs typeface="Century Gothic"/>
                <a:sym typeface="Century Gothic"/>
              </a:rPr>
              <a:t>Head to pond 2  collect data</a:t>
            </a:r>
            <a:endParaRPr sz="600">
              <a:latin typeface="Century Gothic"/>
              <a:ea typeface="Century Gothic"/>
              <a:cs typeface="Century Gothic"/>
              <a:sym typeface="Century Gothic"/>
            </a:endParaRPr>
          </a:p>
          <a:p>
            <a:pPr indent="0" lvl="0" marL="457200" rtl="0" algn="l">
              <a:spcBef>
                <a:spcPts val="0"/>
              </a:spcBef>
              <a:spcAft>
                <a:spcPts val="0"/>
              </a:spcAft>
              <a:buNone/>
            </a:pPr>
            <a:r>
              <a:t/>
            </a:r>
            <a:endParaRPr sz="600">
              <a:latin typeface="Century Gothic"/>
              <a:ea typeface="Century Gothic"/>
              <a:cs typeface="Century Gothic"/>
              <a:sym typeface="Century Gothic"/>
            </a:endParaRPr>
          </a:p>
          <a:p>
            <a:pPr indent="-266700" lvl="0" marL="457200" rtl="0" algn="l">
              <a:spcBef>
                <a:spcPts val="0"/>
              </a:spcBef>
              <a:spcAft>
                <a:spcPts val="0"/>
              </a:spcAft>
              <a:buSzPts val="600"/>
              <a:buFont typeface="Century Gothic"/>
              <a:buAutoNum type="arabicPeriod"/>
            </a:pPr>
            <a:r>
              <a:rPr lang="en" sz="600">
                <a:latin typeface="Century Gothic"/>
                <a:ea typeface="Century Gothic"/>
                <a:cs typeface="Century Gothic"/>
                <a:sym typeface="Century Gothic"/>
              </a:rPr>
              <a:t>Reset traps or take them out</a:t>
            </a:r>
            <a:endParaRPr sz="600">
              <a:latin typeface="Century Gothic"/>
              <a:ea typeface="Century Gothic"/>
              <a:cs typeface="Century Gothic"/>
              <a:sym typeface="Century Gothic"/>
            </a:endParaRPr>
          </a:p>
          <a:p>
            <a:pPr indent="0" lvl="0" marL="457200" rtl="0" algn="l">
              <a:spcBef>
                <a:spcPts val="0"/>
              </a:spcBef>
              <a:spcAft>
                <a:spcPts val="0"/>
              </a:spcAft>
              <a:buNone/>
            </a:pPr>
            <a:r>
              <a:t/>
            </a:r>
            <a:endParaRPr sz="600">
              <a:latin typeface="Century Gothic"/>
              <a:ea typeface="Century Gothic"/>
              <a:cs typeface="Century Gothic"/>
              <a:sym typeface="Century Gothic"/>
            </a:endParaRPr>
          </a:p>
          <a:p>
            <a:pPr indent="-266700" lvl="0" marL="457200" rtl="0" algn="l">
              <a:spcBef>
                <a:spcPts val="0"/>
              </a:spcBef>
              <a:spcAft>
                <a:spcPts val="0"/>
              </a:spcAft>
              <a:buSzPts val="600"/>
              <a:buFont typeface="Century Gothic"/>
              <a:buAutoNum type="arabicPeriod"/>
            </a:pPr>
            <a:r>
              <a:rPr lang="en" sz="600">
                <a:latin typeface="Century Gothic"/>
                <a:ea typeface="Century Gothic"/>
                <a:cs typeface="Century Gothic"/>
                <a:sym typeface="Century Gothic"/>
              </a:rPr>
              <a:t>Measure the fishes weight and length</a:t>
            </a:r>
            <a:endParaRPr sz="600">
              <a:latin typeface="Century Gothic"/>
              <a:ea typeface="Century Gothic"/>
              <a:cs typeface="Century Gothic"/>
              <a:sym typeface="Century Gothic"/>
            </a:endParaRPr>
          </a:p>
          <a:p>
            <a:pPr indent="0" lvl="0" marL="457200" rtl="0" algn="l">
              <a:spcBef>
                <a:spcPts val="0"/>
              </a:spcBef>
              <a:spcAft>
                <a:spcPts val="0"/>
              </a:spcAft>
              <a:buNone/>
            </a:pPr>
            <a:r>
              <a:t/>
            </a:r>
            <a:endParaRPr sz="600">
              <a:latin typeface="Century Gothic"/>
              <a:ea typeface="Century Gothic"/>
              <a:cs typeface="Century Gothic"/>
              <a:sym typeface="Century Gothic"/>
            </a:endParaRPr>
          </a:p>
          <a:p>
            <a:pPr indent="-266700" lvl="0" marL="457200" rtl="0" algn="l">
              <a:spcBef>
                <a:spcPts val="0"/>
              </a:spcBef>
              <a:spcAft>
                <a:spcPts val="0"/>
              </a:spcAft>
              <a:buSzPts val="600"/>
              <a:buFont typeface="Century Gothic"/>
              <a:buAutoNum type="arabicPeriod"/>
            </a:pPr>
            <a:r>
              <a:rPr lang="en" sz="600">
                <a:latin typeface="Century Gothic"/>
                <a:ea typeface="Century Gothic"/>
                <a:cs typeface="Century Gothic"/>
                <a:sym typeface="Century Gothic"/>
              </a:rPr>
              <a:t>Measure the ph and turbidity of the water at each site and enter results into the globe database</a:t>
            </a:r>
            <a:endParaRPr sz="600">
              <a:latin typeface="Century Gothic"/>
              <a:ea typeface="Century Gothic"/>
              <a:cs typeface="Century Gothic"/>
              <a:sym typeface="Century Gothic"/>
            </a:endParaRPr>
          </a:p>
          <a:p>
            <a:pPr indent="0" lvl="0" marL="0" rtl="0" algn="l">
              <a:spcBef>
                <a:spcPts val="0"/>
              </a:spcBef>
              <a:spcAft>
                <a:spcPts val="0"/>
              </a:spcAft>
              <a:buNone/>
            </a:pPr>
            <a:r>
              <a:t/>
            </a:r>
            <a:endParaRPr sz="900">
              <a:latin typeface="Century Gothic"/>
              <a:ea typeface="Century Gothic"/>
              <a:cs typeface="Century Gothic"/>
              <a:sym typeface="Century Gothic"/>
            </a:endParaRPr>
          </a:p>
          <a:p>
            <a:pPr indent="0" lvl="0" marL="457200" rtl="0" algn="l">
              <a:spcBef>
                <a:spcPts val="0"/>
              </a:spcBef>
              <a:spcAft>
                <a:spcPts val="0"/>
              </a:spcAft>
              <a:buNone/>
            </a:pPr>
            <a:r>
              <a:t/>
            </a:r>
            <a:endParaRPr sz="700">
              <a:latin typeface="Century Gothic"/>
              <a:ea typeface="Century Gothic"/>
              <a:cs typeface="Century Gothic"/>
              <a:sym typeface="Century Gothic"/>
            </a:endParaRPr>
          </a:p>
          <a:p>
            <a:pPr indent="0" lvl="0" marL="0" rtl="0" algn="l">
              <a:spcBef>
                <a:spcPts val="0"/>
              </a:spcBef>
              <a:spcAft>
                <a:spcPts val="0"/>
              </a:spcAft>
              <a:buNone/>
            </a:pPr>
            <a:r>
              <a:t/>
            </a:r>
            <a:endParaRPr sz="700">
              <a:latin typeface="Century Gothic"/>
              <a:ea typeface="Century Gothic"/>
              <a:cs typeface="Century Gothic"/>
              <a:sym typeface="Century Gothic"/>
            </a:endParaRPr>
          </a:p>
        </p:txBody>
      </p:sp>
      <p:sp>
        <p:nvSpPr>
          <p:cNvPr id="62" name="Google Shape;62;p13"/>
          <p:cNvSpPr txBox="1"/>
          <p:nvPr/>
        </p:nvSpPr>
        <p:spPr>
          <a:xfrm>
            <a:off x="2063775" y="71675"/>
            <a:ext cx="4955400" cy="642900"/>
          </a:xfrm>
          <a:prstGeom prst="rect">
            <a:avLst/>
          </a:prstGeom>
          <a:solidFill>
            <a:srgbClr val="0B5394"/>
          </a:solidFill>
          <a:ln cap="flat" cmpd="sng" w="28575">
            <a:solidFill>
              <a:srgbClr val="0B5394"/>
            </a:solidFill>
            <a:prstDash val="solid"/>
            <a:round/>
            <a:headEnd len="sm" w="sm" type="none"/>
            <a:tailEnd len="sm" w="sm" type="none"/>
          </a:ln>
        </p:spPr>
        <p:txBody>
          <a:bodyPr anchorCtr="0" anchor="t" bIns="14975" lIns="14975" spcFirstLastPara="1" rIns="14975" wrap="square" tIns="14975">
            <a:noAutofit/>
          </a:bodyPr>
          <a:lstStyle/>
          <a:p>
            <a:pPr indent="0" lvl="0" marL="0" rtl="0" algn="ctr">
              <a:spcBef>
                <a:spcPts val="0"/>
              </a:spcBef>
              <a:spcAft>
                <a:spcPts val="0"/>
              </a:spcAft>
              <a:buClr>
                <a:schemeClr val="dk1"/>
              </a:buClr>
              <a:buSzPts val="200"/>
              <a:buFont typeface="Arial"/>
              <a:buNone/>
            </a:pPr>
            <a:r>
              <a:rPr b="1" lang="en">
                <a:solidFill>
                  <a:schemeClr val="lt1"/>
                </a:solidFill>
                <a:latin typeface="Century Gothic"/>
                <a:ea typeface="Century Gothic"/>
                <a:cs typeface="Century Gothic"/>
                <a:sym typeface="Century Gothic"/>
              </a:rPr>
              <a:t>Creek V Pond At TBG</a:t>
            </a:r>
            <a:endParaRPr b="1">
              <a:solidFill>
                <a:schemeClr val="lt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200"/>
              <a:buFont typeface="Arial"/>
              <a:buNone/>
            </a:pPr>
            <a:r>
              <a:rPr b="1" lang="en">
                <a:solidFill>
                  <a:schemeClr val="lt1"/>
                </a:solidFill>
                <a:latin typeface="Century Gothic"/>
                <a:ea typeface="Century Gothic"/>
                <a:cs typeface="Century Gothic"/>
                <a:sym typeface="Century Gothic"/>
              </a:rPr>
              <a:t>  Natural Science Technology Center </a:t>
            </a:r>
            <a:endParaRPr b="1">
              <a:solidFill>
                <a:schemeClr val="lt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200"/>
              <a:buFont typeface="Arial"/>
              <a:buNone/>
            </a:pPr>
            <a:r>
              <a:rPr b="1" lang="en">
                <a:solidFill>
                  <a:schemeClr val="lt1"/>
                </a:solidFill>
                <a:latin typeface="Century Gothic"/>
                <a:ea typeface="Century Gothic"/>
                <a:cs typeface="Century Gothic"/>
                <a:sym typeface="Century Gothic"/>
              </a:rPr>
              <a:t>Devon Hartford,Logan Zolciak</a:t>
            </a:r>
            <a:endParaRPr b="1">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 sz="100"/>
              <a:t> </a:t>
            </a:r>
            <a:endParaRPr sz="100"/>
          </a:p>
        </p:txBody>
      </p:sp>
      <p:sp>
        <p:nvSpPr>
          <p:cNvPr id="63" name="Google Shape;63;p13"/>
          <p:cNvSpPr txBox="1"/>
          <p:nvPr/>
        </p:nvSpPr>
        <p:spPr>
          <a:xfrm>
            <a:off x="6874050" y="3401475"/>
            <a:ext cx="2121600" cy="9912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14975" lIns="14975" spcFirstLastPara="1" rIns="14975" wrap="square" tIns="14975">
            <a:noAutofit/>
          </a:bodyPr>
          <a:lstStyle/>
          <a:p>
            <a:pPr indent="0" lvl="0" marL="228600" rtl="0" algn="l">
              <a:lnSpc>
                <a:spcPct val="115000"/>
              </a:lnSpc>
              <a:spcBef>
                <a:spcPts val="0"/>
              </a:spcBef>
              <a:spcAft>
                <a:spcPts val="0"/>
              </a:spcAft>
              <a:buNone/>
            </a:pPr>
            <a:r>
              <a:t/>
            </a:r>
            <a:endParaRPr sz="600">
              <a:latin typeface="Calibri"/>
              <a:ea typeface="Calibri"/>
              <a:cs typeface="Calibri"/>
              <a:sym typeface="Calibri"/>
            </a:endParaRPr>
          </a:p>
          <a:p>
            <a:pPr indent="0" lvl="0" marL="0" rtl="0" algn="l">
              <a:lnSpc>
                <a:spcPct val="115000"/>
              </a:lnSpc>
              <a:spcBef>
                <a:spcPts val="0"/>
              </a:spcBef>
              <a:spcAft>
                <a:spcPts val="0"/>
              </a:spcAft>
              <a:buClr>
                <a:schemeClr val="dk1"/>
              </a:buClr>
              <a:buSzPts val="200"/>
              <a:buFont typeface="Arial"/>
              <a:buNone/>
            </a:pPr>
            <a:r>
              <a:rPr lang="en" sz="700">
                <a:latin typeface="Century Gothic"/>
                <a:ea typeface="Century Gothic"/>
                <a:cs typeface="Century Gothic"/>
                <a:sym typeface="Century Gothic"/>
              </a:rPr>
              <a:t>The conclusion is that the creek is healthier than the pond, because the creek has good health due to fish coloration and size. Even though the abundance of fish was higher in the pond</a:t>
            </a:r>
            <a:endParaRPr sz="700">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200"/>
              <a:buFont typeface="Arial"/>
              <a:buNone/>
            </a:pPr>
            <a:r>
              <a:rPr lang="en" sz="700">
                <a:latin typeface="Century Gothic"/>
                <a:ea typeface="Century Gothic"/>
                <a:cs typeface="Century Gothic"/>
                <a:sym typeface="Century Gothic"/>
              </a:rPr>
              <a:t>•The  hypothesis was supported by the average size and weight but, not abundance of fish.</a:t>
            </a:r>
            <a:endParaRPr sz="700">
              <a:latin typeface="Century Gothic"/>
              <a:ea typeface="Century Gothic"/>
              <a:cs typeface="Century Gothic"/>
              <a:sym typeface="Century Gothic"/>
            </a:endParaRPr>
          </a:p>
          <a:p>
            <a:pPr indent="0" lvl="0" marL="228600" rtl="0" algn="l">
              <a:lnSpc>
                <a:spcPct val="115000"/>
              </a:lnSpc>
              <a:spcBef>
                <a:spcPts val="0"/>
              </a:spcBef>
              <a:spcAft>
                <a:spcPts val="0"/>
              </a:spcAft>
              <a:buNone/>
            </a:pPr>
            <a:r>
              <a:t/>
            </a:r>
            <a:endParaRPr sz="600">
              <a:latin typeface="Century Gothic"/>
              <a:ea typeface="Century Gothic"/>
              <a:cs typeface="Century Gothic"/>
              <a:sym typeface="Century Gothic"/>
            </a:endParaRPr>
          </a:p>
        </p:txBody>
      </p:sp>
      <p:sp>
        <p:nvSpPr>
          <p:cNvPr id="64" name="Google Shape;64;p13"/>
          <p:cNvSpPr txBox="1"/>
          <p:nvPr/>
        </p:nvSpPr>
        <p:spPr>
          <a:xfrm>
            <a:off x="6852625" y="1806336"/>
            <a:ext cx="2121600" cy="1479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14975" lIns="14975" spcFirstLastPara="1" rIns="14975" wrap="square" tIns="14975">
            <a:noAutofit/>
          </a:bodyPr>
          <a:lstStyle/>
          <a:p>
            <a:pPr indent="0" lvl="0" marL="0" rtl="0" algn="l">
              <a:spcBef>
                <a:spcPts val="0"/>
              </a:spcBef>
              <a:spcAft>
                <a:spcPts val="0"/>
              </a:spcAft>
              <a:buNone/>
            </a:pPr>
            <a:r>
              <a:t/>
            </a:r>
            <a:endParaRPr sz="600">
              <a:latin typeface="Calibri"/>
              <a:ea typeface="Calibri"/>
              <a:cs typeface="Calibri"/>
              <a:sym typeface="Calibri"/>
            </a:endParaRPr>
          </a:p>
          <a:p>
            <a:pPr indent="0" lvl="0" marL="0" rtl="0" algn="l">
              <a:spcBef>
                <a:spcPts val="0"/>
              </a:spcBef>
              <a:spcAft>
                <a:spcPts val="0"/>
              </a:spcAft>
              <a:buNone/>
            </a:pPr>
            <a:r>
              <a:t/>
            </a:r>
            <a:endParaRPr sz="600">
              <a:latin typeface="Calibri"/>
              <a:ea typeface="Calibri"/>
              <a:cs typeface="Calibri"/>
              <a:sym typeface="Calibri"/>
            </a:endParaRPr>
          </a:p>
        </p:txBody>
      </p:sp>
      <p:sp>
        <p:nvSpPr>
          <p:cNvPr id="65" name="Google Shape;65;p13"/>
          <p:cNvSpPr txBox="1"/>
          <p:nvPr/>
        </p:nvSpPr>
        <p:spPr>
          <a:xfrm>
            <a:off x="7325179" y="2110359"/>
            <a:ext cx="1483200" cy="535800"/>
          </a:xfrm>
          <a:prstGeom prst="rect">
            <a:avLst/>
          </a:prstGeom>
          <a:solidFill>
            <a:srgbClr val="FFFFFF"/>
          </a:solidFill>
          <a:ln>
            <a:noFill/>
          </a:ln>
        </p:spPr>
        <p:txBody>
          <a:bodyPr anchorCtr="0" anchor="t" bIns="14975" lIns="14975" spcFirstLastPara="1" rIns="14975" wrap="square" tIns="14975">
            <a:noAutofit/>
          </a:bodyPr>
          <a:lstStyle/>
          <a:p>
            <a:pPr indent="0" lvl="0" marL="0" rtl="0" algn="l">
              <a:spcBef>
                <a:spcPts val="0"/>
              </a:spcBef>
              <a:spcAft>
                <a:spcPts val="0"/>
              </a:spcAft>
              <a:buNone/>
            </a:pPr>
            <a:r>
              <a:rPr lang="en" sz="600">
                <a:latin typeface="Calibri"/>
                <a:ea typeface="Calibri"/>
                <a:cs typeface="Calibri"/>
                <a:sym typeface="Calibri"/>
              </a:rPr>
              <a:t>Kosi River:</a:t>
            </a:r>
            <a:endParaRPr sz="600">
              <a:latin typeface="Calibri"/>
              <a:ea typeface="Calibri"/>
              <a:cs typeface="Calibri"/>
              <a:sym typeface="Calibri"/>
            </a:endParaRPr>
          </a:p>
          <a:p>
            <a:pPr indent="-76200" lvl="0" marL="76200" rtl="0" algn="l">
              <a:spcBef>
                <a:spcPts val="0"/>
              </a:spcBef>
              <a:spcAft>
                <a:spcPts val="0"/>
              </a:spcAft>
              <a:buSzPts val="600"/>
              <a:buFont typeface="Calibri"/>
              <a:buChar char="●"/>
            </a:pPr>
            <a:r>
              <a:rPr lang="en" sz="600">
                <a:latin typeface="Calibri"/>
                <a:ea typeface="Calibri"/>
                <a:cs typeface="Calibri"/>
                <a:sym typeface="Calibri"/>
              </a:rPr>
              <a:t>GRACE missed steep drop in AOD correlating to extreme flooding</a:t>
            </a:r>
            <a:endParaRPr sz="600">
              <a:latin typeface="Calibri"/>
              <a:ea typeface="Calibri"/>
              <a:cs typeface="Calibri"/>
              <a:sym typeface="Calibri"/>
            </a:endParaRPr>
          </a:p>
          <a:p>
            <a:pPr indent="-76200" lvl="0" marL="76200" rtl="0" algn="l">
              <a:spcBef>
                <a:spcPts val="0"/>
              </a:spcBef>
              <a:spcAft>
                <a:spcPts val="0"/>
              </a:spcAft>
              <a:buSzPts val="600"/>
              <a:buFont typeface="Calibri"/>
              <a:buChar char="●"/>
            </a:pPr>
            <a:r>
              <a:rPr lang="en" sz="600">
                <a:latin typeface="Calibri"/>
                <a:ea typeface="Calibri"/>
                <a:cs typeface="Calibri"/>
                <a:sym typeface="Calibri"/>
              </a:rPr>
              <a:t>Affected 2.3 million people in Bihar in North India</a:t>
            </a:r>
            <a:endParaRPr sz="600">
              <a:latin typeface="Calibri"/>
              <a:ea typeface="Calibri"/>
              <a:cs typeface="Calibri"/>
              <a:sym typeface="Calibri"/>
            </a:endParaRPr>
          </a:p>
          <a:p>
            <a:pPr indent="-76200" lvl="0" marL="76200" rtl="0" algn="l">
              <a:spcBef>
                <a:spcPts val="0"/>
              </a:spcBef>
              <a:spcAft>
                <a:spcPts val="0"/>
              </a:spcAft>
              <a:buSzPts val="600"/>
              <a:buFont typeface="Calibri"/>
              <a:buChar char="●"/>
            </a:pPr>
            <a:r>
              <a:rPr lang="en" sz="600">
                <a:latin typeface="Calibri"/>
                <a:ea typeface="Calibri"/>
                <a:cs typeface="Calibri"/>
                <a:sym typeface="Calibri"/>
              </a:rPr>
              <a:t>Embankments broke and the river changed course</a:t>
            </a:r>
            <a:endParaRPr sz="600">
              <a:latin typeface="Calibri"/>
              <a:ea typeface="Calibri"/>
              <a:cs typeface="Calibri"/>
              <a:sym typeface="Calibri"/>
            </a:endParaRPr>
          </a:p>
          <a:p>
            <a:pPr indent="0" lvl="0" marL="0" rtl="0" algn="l">
              <a:spcBef>
                <a:spcPts val="0"/>
              </a:spcBef>
              <a:spcAft>
                <a:spcPts val="0"/>
              </a:spcAft>
              <a:buNone/>
            </a:pPr>
            <a:r>
              <a:t/>
            </a:r>
            <a:endParaRPr sz="600">
              <a:latin typeface="Calibri"/>
              <a:ea typeface="Calibri"/>
              <a:cs typeface="Calibri"/>
              <a:sym typeface="Calibri"/>
            </a:endParaRPr>
          </a:p>
        </p:txBody>
      </p:sp>
      <p:sp>
        <p:nvSpPr>
          <p:cNvPr id="66" name="Google Shape;66;p13"/>
          <p:cNvSpPr txBox="1"/>
          <p:nvPr/>
        </p:nvSpPr>
        <p:spPr>
          <a:xfrm>
            <a:off x="5758451" y="4544414"/>
            <a:ext cx="714600" cy="171300"/>
          </a:xfrm>
          <a:prstGeom prst="rect">
            <a:avLst/>
          </a:prstGeom>
          <a:noFill/>
          <a:ln>
            <a:noFill/>
          </a:ln>
        </p:spPr>
        <p:txBody>
          <a:bodyPr anchorCtr="0" anchor="t" bIns="14975" lIns="14975" spcFirstLastPara="1" rIns="14975" wrap="square" tIns="14975">
            <a:noAutofit/>
          </a:bodyPr>
          <a:lstStyle/>
          <a:p>
            <a:pPr indent="0" lvl="0" marL="0" rtl="0" algn="l">
              <a:spcBef>
                <a:spcPts val="0"/>
              </a:spcBef>
              <a:spcAft>
                <a:spcPts val="0"/>
              </a:spcAft>
              <a:buNone/>
            </a:pPr>
            <a:r>
              <a:rPr lang="en" sz="500">
                <a:solidFill>
                  <a:srgbClr val="FFFFFF"/>
                </a:solidFill>
              </a:rPr>
              <a:t>QR Code</a:t>
            </a:r>
            <a:endParaRPr sz="500">
              <a:solidFill>
                <a:srgbClr val="FFFFFF"/>
              </a:solidFill>
            </a:endParaRPr>
          </a:p>
        </p:txBody>
      </p:sp>
      <p:sp>
        <p:nvSpPr>
          <p:cNvPr id="67" name="Google Shape;67;p13"/>
          <p:cNvSpPr txBox="1"/>
          <p:nvPr/>
        </p:nvSpPr>
        <p:spPr>
          <a:xfrm>
            <a:off x="6874075" y="1859375"/>
            <a:ext cx="2048700" cy="1385700"/>
          </a:xfrm>
          <a:prstGeom prst="rect">
            <a:avLst/>
          </a:prstGeom>
          <a:solidFill>
            <a:srgbClr val="FFFFFF"/>
          </a:solidFill>
          <a:ln>
            <a:noFill/>
          </a:ln>
        </p:spPr>
        <p:txBody>
          <a:bodyPr anchorCtr="0" anchor="t" bIns="14975" lIns="14975" spcFirstLastPara="1" rIns="14975" wrap="square" tIns="14975">
            <a:noAutofit/>
          </a:bodyPr>
          <a:lstStyle/>
          <a:p>
            <a:pPr indent="0" lvl="0" marL="7620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The creek had a higher relative </a:t>
            </a:r>
            <a:r>
              <a:rPr lang="en" sz="1100">
                <a:latin typeface="Calibri"/>
                <a:ea typeface="Calibri"/>
                <a:cs typeface="Calibri"/>
                <a:sym typeface="Calibri"/>
              </a:rPr>
              <a:t>abundance</a:t>
            </a:r>
            <a:r>
              <a:rPr lang="en" sz="1100">
                <a:latin typeface="Calibri"/>
                <a:ea typeface="Calibri"/>
                <a:cs typeface="Calibri"/>
                <a:sym typeface="Calibri"/>
              </a:rPr>
              <a:t> of fish than the pond. We came to this </a:t>
            </a:r>
            <a:r>
              <a:rPr lang="en" sz="1100">
                <a:latin typeface="Calibri"/>
                <a:ea typeface="Calibri"/>
                <a:cs typeface="Calibri"/>
                <a:sym typeface="Calibri"/>
              </a:rPr>
              <a:t>conclusion, </a:t>
            </a:r>
            <a:r>
              <a:rPr lang="en" sz="1100">
                <a:latin typeface="Calibri"/>
                <a:ea typeface="Calibri"/>
                <a:cs typeface="Calibri"/>
                <a:sym typeface="Calibri"/>
              </a:rPr>
              <a:t>because the fish </a:t>
            </a:r>
            <a:r>
              <a:rPr lang="en" sz="1100">
                <a:latin typeface="Calibri"/>
                <a:ea typeface="Calibri"/>
                <a:cs typeface="Calibri"/>
                <a:sym typeface="Calibri"/>
              </a:rPr>
              <a:t>were</a:t>
            </a:r>
            <a:r>
              <a:rPr lang="en" sz="1100">
                <a:latin typeface="Calibri"/>
                <a:ea typeface="Calibri"/>
                <a:cs typeface="Calibri"/>
                <a:sym typeface="Calibri"/>
              </a:rPr>
              <a:t> generally </a:t>
            </a:r>
            <a:r>
              <a:rPr lang="en" sz="1100">
                <a:latin typeface="Calibri"/>
                <a:ea typeface="Calibri"/>
                <a:cs typeface="Calibri"/>
                <a:sym typeface="Calibri"/>
              </a:rPr>
              <a:t>larger</a:t>
            </a:r>
            <a:r>
              <a:rPr lang="en" sz="1100">
                <a:latin typeface="Calibri"/>
                <a:ea typeface="Calibri"/>
                <a:cs typeface="Calibri"/>
                <a:sym typeface="Calibri"/>
              </a:rPr>
              <a:t> in the creek but the fish were caught more </a:t>
            </a:r>
            <a:r>
              <a:rPr lang="en" sz="1100">
                <a:latin typeface="Calibri"/>
                <a:ea typeface="Calibri"/>
                <a:cs typeface="Calibri"/>
                <a:sym typeface="Calibri"/>
              </a:rPr>
              <a:t>consistently</a:t>
            </a:r>
            <a:r>
              <a:rPr lang="en" sz="1100">
                <a:latin typeface="Calibri"/>
                <a:ea typeface="Calibri"/>
                <a:cs typeface="Calibri"/>
                <a:sym typeface="Calibri"/>
              </a:rPr>
              <a:t> than in the pond.</a:t>
            </a:r>
            <a:endParaRPr sz="1100">
              <a:latin typeface="Calibri"/>
              <a:ea typeface="Calibri"/>
              <a:cs typeface="Calibri"/>
              <a:sym typeface="Calibri"/>
            </a:endParaRPr>
          </a:p>
          <a:p>
            <a:pPr indent="0" lvl="0" marL="76200" rtl="0" algn="l">
              <a:spcBef>
                <a:spcPts val="0"/>
              </a:spcBef>
              <a:spcAft>
                <a:spcPts val="0"/>
              </a:spcAft>
              <a:buNone/>
            </a:pPr>
            <a:r>
              <a:t/>
            </a:r>
            <a:endParaRPr sz="1100">
              <a:latin typeface="Calibri"/>
              <a:ea typeface="Calibri"/>
              <a:cs typeface="Calibri"/>
              <a:sym typeface="Calibri"/>
            </a:endParaRPr>
          </a:p>
          <a:p>
            <a:pPr indent="0" lvl="0" marL="76200" rtl="0" algn="l">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p:txBody>
      </p:sp>
      <p:grpSp>
        <p:nvGrpSpPr>
          <p:cNvPr id="68" name="Google Shape;68;p13"/>
          <p:cNvGrpSpPr/>
          <p:nvPr/>
        </p:nvGrpSpPr>
        <p:grpSpPr>
          <a:xfrm>
            <a:off x="550963" y="681827"/>
            <a:ext cx="1483177" cy="189658"/>
            <a:chOff x="2645043" y="4644379"/>
            <a:chExt cx="7120387" cy="1213421"/>
          </a:xfrm>
        </p:grpSpPr>
        <p:sp>
          <p:nvSpPr>
            <p:cNvPr id="69" name="Google Shape;69;p13"/>
            <p:cNvSpPr/>
            <p:nvPr/>
          </p:nvSpPr>
          <p:spPr>
            <a:xfrm>
              <a:off x="2646130" y="4644379"/>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17450" lIns="17450" spcFirstLastPara="1" rIns="17450" wrap="square" tIns="17450">
              <a:noAutofit/>
            </a:bodyPr>
            <a:lstStyle/>
            <a:p>
              <a:pPr indent="0" lvl="0" marL="0" rtl="0" algn="ctr">
                <a:spcBef>
                  <a:spcPts val="0"/>
                </a:spcBef>
                <a:spcAft>
                  <a:spcPts val="0"/>
                </a:spcAft>
                <a:buNone/>
              </a:pPr>
              <a:r>
                <a:rPr b="1" lang="en" sz="900">
                  <a:solidFill>
                    <a:srgbClr val="0B5394"/>
                  </a:solidFill>
                  <a:latin typeface="Century Gothic"/>
                  <a:ea typeface="Century Gothic"/>
                  <a:cs typeface="Century Gothic"/>
                  <a:sym typeface="Century Gothic"/>
                </a:rPr>
                <a:t>Introduction </a:t>
              </a:r>
              <a:endParaRPr b="1" sz="900">
                <a:solidFill>
                  <a:srgbClr val="0B5394"/>
                </a:solidFill>
                <a:latin typeface="Century Gothic"/>
                <a:ea typeface="Century Gothic"/>
                <a:cs typeface="Century Gothic"/>
                <a:sym typeface="Century Gothic"/>
              </a:endParaRPr>
            </a:p>
          </p:txBody>
        </p:sp>
        <p:sp>
          <p:nvSpPr>
            <p:cNvPr id="70" name="Google Shape;70;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sp>
          <p:nvSpPr>
            <p:cNvPr id="71" name="Google Shape;71;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grpSp>
      <p:grpSp>
        <p:nvGrpSpPr>
          <p:cNvPr id="72" name="Google Shape;72;p13"/>
          <p:cNvGrpSpPr/>
          <p:nvPr/>
        </p:nvGrpSpPr>
        <p:grpSpPr>
          <a:xfrm>
            <a:off x="530744" y="2809161"/>
            <a:ext cx="1482952" cy="132089"/>
            <a:chOff x="2645043" y="5012700"/>
            <a:chExt cx="7119307" cy="845100"/>
          </a:xfrm>
        </p:grpSpPr>
        <p:sp>
          <p:nvSpPr>
            <p:cNvPr id="73" name="Google Shape;73;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17450" lIns="17450" spcFirstLastPara="1" rIns="17450" wrap="square" tIns="17450">
              <a:noAutofit/>
            </a:bodyPr>
            <a:lstStyle/>
            <a:p>
              <a:pPr indent="0" lvl="0" marL="0" rtl="0" algn="ctr">
                <a:spcBef>
                  <a:spcPts val="0"/>
                </a:spcBef>
                <a:spcAft>
                  <a:spcPts val="0"/>
                </a:spcAft>
                <a:buNone/>
              </a:pPr>
              <a:r>
                <a:rPr b="1" lang="en" sz="900">
                  <a:solidFill>
                    <a:srgbClr val="0B5394"/>
                  </a:solidFill>
                  <a:latin typeface="Century Gothic"/>
                  <a:ea typeface="Century Gothic"/>
                  <a:cs typeface="Century Gothic"/>
                  <a:sym typeface="Century Gothic"/>
                </a:rPr>
                <a:t>Objective </a:t>
              </a:r>
              <a:endParaRPr b="1" sz="900">
                <a:solidFill>
                  <a:srgbClr val="0B5394"/>
                </a:solidFill>
                <a:latin typeface="Century Gothic"/>
                <a:ea typeface="Century Gothic"/>
                <a:cs typeface="Century Gothic"/>
                <a:sym typeface="Century Gothic"/>
              </a:endParaRPr>
            </a:p>
          </p:txBody>
        </p:sp>
        <p:sp>
          <p:nvSpPr>
            <p:cNvPr id="74" name="Google Shape;74;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sp>
          <p:nvSpPr>
            <p:cNvPr id="75" name="Google Shape;75;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grpSp>
      <p:grpSp>
        <p:nvGrpSpPr>
          <p:cNvPr id="76" name="Google Shape;76;p13"/>
          <p:cNvGrpSpPr/>
          <p:nvPr/>
        </p:nvGrpSpPr>
        <p:grpSpPr>
          <a:xfrm>
            <a:off x="7171754" y="3342303"/>
            <a:ext cx="1482952" cy="132089"/>
            <a:chOff x="2645043" y="5012700"/>
            <a:chExt cx="7119307" cy="845100"/>
          </a:xfrm>
        </p:grpSpPr>
        <p:sp>
          <p:nvSpPr>
            <p:cNvPr id="77" name="Google Shape;77;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17450" lIns="17450" spcFirstLastPara="1" rIns="17450" wrap="square" tIns="17450">
              <a:noAutofit/>
            </a:bodyPr>
            <a:lstStyle/>
            <a:p>
              <a:pPr indent="0" lvl="0" marL="0" rtl="0" algn="ctr">
                <a:spcBef>
                  <a:spcPts val="0"/>
                </a:spcBef>
                <a:spcAft>
                  <a:spcPts val="0"/>
                </a:spcAft>
                <a:buNone/>
              </a:pPr>
              <a:r>
                <a:rPr b="1" lang="en" sz="900">
                  <a:solidFill>
                    <a:srgbClr val="0B5394"/>
                  </a:solidFill>
                </a:rPr>
                <a:t>Conclusion </a:t>
              </a:r>
              <a:endParaRPr b="1" sz="900">
                <a:solidFill>
                  <a:srgbClr val="0B5394"/>
                </a:solidFill>
              </a:endParaRPr>
            </a:p>
          </p:txBody>
        </p:sp>
        <p:sp>
          <p:nvSpPr>
            <p:cNvPr id="78" name="Google Shape;78;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sp>
          <p:nvSpPr>
            <p:cNvPr id="79" name="Google Shape;79;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grpSp>
      <p:grpSp>
        <p:nvGrpSpPr>
          <p:cNvPr id="80" name="Google Shape;80;p13"/>
          <p:cNvGrpSpPr/>
          <p:nvPr/>
        </p:nvGrpSpPr>
        <p:grpSpPr>
          <a:xfrm>
            <a:off x="550963" y="3513790"/>
            <a:ext cx="1482952" cy="132089"/>
            <a:chOff x="2645043" y="5012700"/>
            <a:chExt cx="7119307" cy="845100"/>
          </a:xfrm>
        </p:grpSpPr>
        <p:sp>
          <p:nvSpPr>
            <p:cNvPr id="81" name="Google Shape;81;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17450" lIns="17450" spcFirstLastPara="1" rIns="17450" wrap="square" tIns="17450">
              <a:noAutofit/>
            </a:bodyPr>
            <a:lstStyle/>
            <a:p>
              <a:pPr indent="0" lvl="0" marL="0" rtl="0" algn="ctr">
                <a:spcBef>
                  <a:spcPts val="0"/>
                </a:spcBef>
                <a:spcAft>
                  <a:spcPts val="0"/>
                </a:spcAft>
                <a:buNone/>
              </a:pPr>
              <a:r>
                <a:rPr b="1" lang="en" sz="900">
                  <a:solidFill>
                    <a:srgbClr val="0B5394"/>
                  </a:solidFill>
                  <a:latin typeface="Century Gothic"/>
                  <a:ea typeface="Century Gothic"/>
                  <a:cs typeface="Century Gothic"/>
                  <a:sym typeface="Century Gothic"/>
                </a:rPr>
                <a:t>Methods</a:t>
              </a:r>
              <a:endParaRPr b="1" sz="900">
                <a:solidFill>
                  <a:srgbClr val="0B5394"/>
                </a:solidFill>
                <a:latin typeface="Century Gothic"/>
                <a:ea typeface="Century Gothic"/>
                <a:cs typeface="Century Gothic"/>
                <a:sym typeface="Century Gothic"/>
              </a:endParaRPr>
            </a:p>
          </p:txBody>
        </p:sp>
        <p:sp>
          <p:nvSpPr>
            <p:cNvPr id="82" name="Google Shape;82;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sp>
          <p:nvSpPr>
            <p:cNvPr id="83" name="Google Shape;83;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grpSp>
      <p:grpSp>
        <p:nvGrpSpPr>
          <p:cNvPr id="84" name="Google Shape;84;p13"/>
          <p:cNvGrpSpPr/>
          <p:nvPr/>
        </p:nvGrpSpPr>
        <p:grpSpPr>
          <a:xfrm>
            <a:off x="7177749" y="4392583"/>
            <a:ext cx="1482952" cy="132089"/>
            <a:chOff x="2645043" y="5012700"/>
            <a:chExt cx="7119307" cy="845100"/>
          </a:xfrm>
        </p:grpSpPr>
        <p:sp>
          <p:nvSpPr>
            <p:cNvPr id="85" name="Google Shape;85;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17450" lIns="17450" spcFirstLastPara="1" rIns="17450" wrap="square" tIns="17450">
              <a:noAutofit/>
            </a:bodyPr>
            <a:lstStyle/>
            <a:p>
              <a:pPr indent="0" lvl="0" marL="0" rtl="0" algn="ctr">
                <a:spcBef>
                  <a:spcPts val="0"/>
                </a:spcBef>
                <a:spcAft>
                  <a:spcPts val="0"/>
                </a:spcAft>
                <a:buNone/>
              </a:pPr>
              <a:r>
                <a:rPr b="1" lang="en" sz="900">
                  <a:solidFill>
                    <a:srgbClr val="0B5394"/>
                  </a:solidFill>
                </a:rPr>
                <a:t>Acknowledgments</a:t>
              </a:r>
              <a:r>
                <a:rPr b="1" lang="en" sz="900"/>
                <a:t> </a:t>
              </a:r>
              <a:endParaRPr b="1" sz="900"/>
            </a:p>
          </p:txBody>
        </p:sp>
        <p:sp>
          <p:nvSpPr>
            <p:cNvPr id="86" name="Google Shape;86;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sp>
          <p:nvSpPr>
            <p:cNvPr id="87" name="Google Shape;87;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grpSp>
      <p:grpSp>
        <p:nvGrpSpPr>
          <p:cNvPr id="88" name="Google Shape;88;p13"/>
          <p:cNvGrpSpPr/>
          <p:nvPr/>
        </p:nvGrpSpPr>
        <p:grpSpPr>
          <a:xfrm>
            <a:off x="3902973" y="4716098"/>
            <a:ext cx="1482952" cy="132089"/>
            <a:chOff x="2645043" y="5012700"/>
            <a:chExt cx="7119307" cy="845100"/>
          </a:xfrm>
        </p:grpSpPr>
        <p:sp>
          <p:nvSpPr>
            <p:cNvPr id="89" name="Google Shape;89;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17450" lIns="17450" spcFirstLastPara="1" rIns="17450" wrap="square" tIns="17450">
              <a:noAutofit/>
            </a:bodyPr>
            <a:lstStyle/>
            <a:p>
              <a:pPr indent="0" lvl="0" marL="0" rtl="0" algn="ctr">
                <a:spcBef>
                  <a:spcPts val="0"/>
                </a:spcBef>
                <a:spcAft>
                  <a:spcPts val="0"/>
                </a:spcAft>
                <a:buNone/>
              </a:pPr>
              <a:r>
                <a:rPr b="1" lang="en" sz="900">
                  <a:solidFill>
                    <a:srgbClr val="0B5394"/>
                  </a:solidFill>
                  <a:latin typeface="Century Gothic"/>
                  <a:ea typeface="Century Gothic"/>
                  <a:cs typeface="Century Gothic"/>
                  <a:sym typeface="Century Gothic"/>
                </a:rPr>
                <a:t>References </a:t>
              </a:r>
              <a:endParaRPr b="1" sz="900">
                <a:solidFill>
                  <a:srgbClr val="0B5394"/>
                </a:solidFill>
                <a:latin typeface="Century Gothic"/>
                <a:ea typeface="Century Gothic"/>
                <a:cs typeface="Century Gothic"/>
                <a:sym typeface="Century Gothic"/>
              </a:endParaRPr>
            </a:p>
          </p:txBody>
        </p:sp>
        <p:sp>
          <p:nvSpPr>
            <p:cNvPr id="90" name="Google Shape;90;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sp>
          <p:nvSpPr>
            <p:cNvPr id="91" name="Google Shape;91;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grpSp>
      <p:grpSp>
        <p:nvGrpSpPr>
          <p:cNvPr id="92" name="Google Shape;92;p13"/>
          <p:cNvGrpSpPr/>
          <p:nvPr/>
        </p:nvGrpSpPr>
        <p:grpSpPr>
          <a:xfrm>
            <a:off x="7171754" y="790423"/>
            <a:ext cx="1482952" cy="132089"/>
            <a:chOff x="2645043" y="5012700"/>
            <a:chExt cx="7119307" cy="845100"/>
          </a:xfrm>
        </p:grpSpPr>
        <p:sp>
          <p:nvSpPr>
            <p:cNvPr id="93" name="Google Shape;93;p13"/>
            <p:cNvSpPr/>
            <p:nvPr/>
          </p:nvSpPr>
          <p:spPr>
            <a:xfrm>
              <a:off x="2645050" y="5049250"/>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17450" lIns="17450" spcFirstLastPara="1" rIns="17450" wrap="square" tIns="17450">
              <a:noAutofit/>
            </a:bodyPr>
            <a:lstStyle/>
            <a:p>
              <a:pPr indent="0" lvl="0" marL="0" rtl="0" algn="ctr">
                <a:spcBef>
                  <a:spcPts val="0"/>
                </a:spcBef>
                <a:spcAft>
                  <a:spcPts val="0"/>
                </a:spcAft>
                <a:buNone/>
              </a:pPr>
              <a:r>
                <a:rPr b="1" lang="en" sz="900">
                  <a:solidFill>
                    <a:srgbClr val="0B5394"/>
                  </a:solidFill>
                </a:rPr>
                <a:t>Abstract </a:t>
              </a:r>
              <a:endParaRPr b="1" sz="900">
                <a:solidFill>
                  <a:srgbClr val="0B5394"/>
                </a:solidFill>
              </a:endParaRPr>
            </a:p>
          </p:txBody>
        </p:sp>
        <p:sp>
          <p:nvSpPr>
            <p:cNvPr id="94" name="Google Shape;94;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sp>
          <p:nvSpPr>
            <p:cNvPr id="95" name="Google Shape;95;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grpSp>
      <p:grpSp>
        <p:nvGrpSpPr>
          <p:cNvPr id="96" name="Google Shape;96;p13"/>
          <p:cNvGrpSpPr/>
          <p:nvPr/>
        </p:nvGrpSpPr>
        <p:grpSpPr>
          <a:xfrm>
            <a:off x="7193171" y="1730844"/>
            <a:ext cx="1482952" cy="132089"/>
            <a:chOff x="2645043" y="5012700"/>
            <a:chExt cx="7119307" cy="845100"/>
          </a:xfrm>
        </p:grpSpPr>
        <p:sp>
          <p:nvSpPr>
            <p:cNvPr id="97" name="Google Shape;97;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17450" lIns="17450" spcFirstLastPara="1" rIns="17450" wrap="square" tIns="17450">
              <a:noAutofit/>
            </a:bodyPr>
            <a:lstStyle/>
            <a:p>
              <a:pPr indent="0" lvl="0" marL="0" rtl="0" algn="ctr">
                <a:spcBef>
                  <a:spcPts val="0"/>
                </a:spcBef>
                <a:spcAft>
                  <a:spcPts val="0"/>
                </a:spcAft>
                <a:buNone/>
              </a:pPr>
              <a:r>
                <a:rPr b="1" lang="en" sz="900">
                  <a:solidFill>
                    <a:srgbClr val="0B5394"/>
                  </a:solidFill>
                </a:rPr>
                <a:t>Results </a:t>
              </a:r>
              <a:endParaRPr b="1" sz="900">
                <a:solidFill>
                  <a:srgbClr val="0B5394"/>
                </a:solidFill>
              </a:endParaRPr>
            </a:p>
          </p:txBody>
        </p:sp>
        <p:sp>
          <p:nvSpPr>
            <p:cNvPr id="98" name="Google Shape;98;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sp>
          <p:nvSpPr>
            <p:cNvPr id="99" name="Google Shape;99;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grpSp>
      <p:sp>
        <p:nvSpPr>
          <p:cNvPr id="100" name="Google Shape;100;p13"/>
          <p:cNvSpPr txBox="1"/>
          <p:nvPr/>
        </p:nvSpPr>
        <p:spPr>
          <a:xfrm>
            <a:off x="2805332" y="922511"/>
            <a:ext cx="3636900" cy="2053200"/>
          </a:xfrm>
          <a:prstGeom prst="rect">
            <a:avLst/>
          </a:prstGeom>
          <a:solidFill>
            <a:srgbClr val="FFFFFF"/>
          </a:solidFill>
          <a:ln>
            <a:noFill/>
          </a:ln>
        </p:spPr>
        <p:txBody>
          <a:bodyPr anchorCtr="0" anchor="t" bIns="17450" lIns="17450" spcFirstLastPara="1" rIns="17450" wrap="square" tIns="17450">
            <a:noAutofit/>
          </a:bodyPr>
          <a:lstStyle/>
          <a:p>
            <a:pPr indent="0" lvl="0" marL="0" rtl="0" algn="ctr">
              <a:spcBef>
                <a:spcPts val="0"/>
              </a:spcBef>
              <a:spcAft>
                <a:spcPts val="0"/>
              </a:spcAft>
              <a:buNone/>
            </a:pPr>
            <a:r>
              <a:rPr b="1" lang="en" sz="1600">
                <a:latin typeface="Century Gothic"/>
                <a:ea typeface="Century Gothic"/>
                <a:cs typeface="Century Gothic"/>
                <a:sym typeface="Century Gothic"/>
              </a:rPr>
              <a:t>Due to flowing water the creek is the better habitat for fish according to results of abundance,size and weight.</a:t>
            </a:r>
            <a:endParaRPr b="1" sz="1600">
              <a:latin typeface="Century Gothic"/>
              <a:ea typeface="Century Gothic"/>
              <a:cs typeface="Century Gothic"/>
              <a:sym typeface="Century Gothic"/>
            </a:endParaRPr>
          </a:p>
        </p:txBody>
      </p:sp>
      <p:sp>
        <p:nvSpPr>
          <p:cNvPr id="101" name="Google Shape;101;p13"/>
          <p:cNvSpPr txBox="1"/>
          <p:nvPr/>
        </p:nvSpPr>
        <p:spPr>
          <a:xfrm>
            <a:off x="168765" y="2515527"/>
            <a:ext cx="2247600" cy="268500"/>
          </a:xfrm>
          <a:prstGeom prst="rect">
            <a:avLst/>
          </a:prstGeom>
          <a:solidFill>
            <a:srgbClr val="FFFFFF"/>
          </a:solidFill>
          <a:ln>
            <a:noFill/>
          </a:ln>
        </p:spPr>
        <p:txBody>
          <a:bodyPr anchorCtr="0" anchor="t" bIns="14975" lIns="14975" spcFirstLastPara="1" rIns="14975" wrap="square" tIns="14975">
            <a:noAutofit/>
          </a:bodyPr>
          <a:lstStyle/>
          <a:p>
            <a:pPr indent="0" lvl="0" marL="0" rtl="0" algn="l">
              <a:spcBef>
                <a:spcPts val="0"/>
              </a:spcBef>
              <a:spcAft>
                <a:spcPts val="0"/>
              </a:spcAft>
              <a:buNone/>
            </a:pPr>
            <a:r>
              <a:rPr lang="en" sz="800"/>
              <a:t>The creek will produce more fish because it has a better flow of water.</a:t>
            </a:r>
            <a:endParaRPr sz="800"/>
          </a:p>
        </p:txBody>
      </p:sp>
      <p:grpSp>
        <p:nvGrpSpPr>
          <p:cNvPr id="102" name="Google Shape;102;p13"/>
          <p:cNvGrpSpPr/>
          <p:nvPr/>
        </p:nvGrpSpPr>
        <p:grpSpPr>
          <a:xfrm>
            <a:off x="530744" y="2383430"/>
            <a:ext cx="1482952" cy="132089"/>
            <a:chOff x="2645043" y="5012700"/>
            <a:chExt cx="7119307" cy="845100"/>
          </a:xfrm>
        </p:grpSpPr>
        <p:sp>
          <p:nvSpPr>
            <p:cNvPr id="103" name="Google Shape;103;p13"/>
            <p:cNvSpPr/>
            <p:nvPr/>
          </p:nvSpPr>
          <p:spPr>
            <a:xfrm>
              <a:off x="2645050" y="5030975"/>
              <a:ext cx="7119300" cy="808550"/>
            </a:xfrm>
            <a:prstGeom prst="flowChartProcess">
              <a:avLst/>
            </a:prstGeom>
            <a:solidFill>
              <a:srgbClr val="EFEFEF"/>
            </a:solidFill>
            <a:ln cap="flat" cmpd="sng" w="76200">
              <a:solidFill>
                <a:srgbClr val="0B5394"/>
              </a:solidFill>
              <a:prstDash val="solid"/>
              <a:round/>
              <a:headEnd len="sm" w="sm" type="none"/>
              <a:tailEnd len="sm" w="sm" type="none"/>
            </a:ln>
          </p:spPr>
          <p:txBody>
            <a:bodyPr anchorCtr="0" anchor="ctr" bIns="17450" lIns="17450" spcFirstLastPara="1" rIns="17450" wrap="square" tIns="17450">
              <a:noAutofit/>
            </a:bodyPr>
            <a:lstStyle/>
            <a:p>
              <a:pPr indent="0" lvl="0" marL="0" rtl="0" algn="ctr">
                <a:spcBef>
                  <a:spcPts val="0"/>
                </a:spcBef>
                <a:spcAft>
                  <a:spcPts val="0"/>
                </a:spcAft>
                <a:buNone/>
              </a:pPr>
              <a:r>
                <a:rPr b="1" lang="en" sz="900">
                  <a:solidFill>
                    <a:srgbClr val="0B5394"/>
                  </a:solidFill>
                  <a:latin typeface="Century Gothic"/>
                  <a:ea typeface="Century Gothic"/>
                  <a:cs typeface="Century Gothic"/>
                  <a:sym typeface="Century Gothic"/>
                </a:rPr>
                <a:t>Hypothesis</a:t>
              </a:r>
              <a:endParaRPr b="1" sz="900">
                <a:solidFill>
                  <a:srgbClr val="0B5394"/>
                </a:solidFill>
                <a:latin typeface="Century Gothic"/>
                <a:ea typeface="Century Gothic"/>
                <a:cs typeface="Century Gothic"/>
                <a:sym typeface="Century Gothic"/>
              </a:endParaRPr>
            </a:p>
          </p:txBody>
        </p:sp>
        <p:sp>
          <p:nvSpPr>
            <p:cNvPr id="104" name="Google Shape;104;p13"/>
            <p:cNvSpPr/>
            <p:nvPr/>
          </p:nvSpPr>
          <p:spPr>
            <a:xfrm rot="5250906">
              <a:off x="2756716" y="4939180"/>
              <a:ext cx="802655" cy="992141"/>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sp>
          <p:nvSpPr>
            <p:cNvPr id="105" name="Google Shape;105;p13"/>
            <p:cNvSpPr/>
            <p:nvPr/>
          </p:nvSpPr>
          <p:spPr>
            <a:xfrm rot="-5400000">
              <a:off x="8866850" y="4939200"/>
              <a:ext cx="802800" cy="992100"/>
            </a:xfrm>
            <a:prstGeom prst="rtTriangle">
              <a:avLst/>
            </a:prstGeom>
            <a:solidFill>
              <a:srgbClr val="0B5394"/>
            </a:solidFill>
            <a:ln cap="flat" cmpd="sng" w="9525">
              <a:solidFill>
                <a:schemeClr val="dk2"/>
              </a:solidFill>
              <a:prstDash val="solid"/>
              <a:round/>
              <a:headEnd len="sm" w="sm" type="none"/>
              <a:tailEnd len="sm" w="sm" type="none"/>
            </a:ln>
          </p:spPr>
          <p:txBody>
            <a:bodyPr anchorCtr="0" anchor="ctr" bIns="17450" lIns="17450" spcFirstLastPara="1" rIns="17450" wrap="square" tIns="17450">
              <a:noAutofit/>
            </a:bodyPr>
            <a:lstStyle/>
            <a:p>
              <a:pPr indent="0" lvl="0" marL="0" rtl="0" algn="l">
                <a:spcBef>
                  <a:spcPts val="0"/>
                </a:spcBef>
                <a:spcAft>
                  <a:spcPts val="0"/>
                </a:spcAft>
                <a:buNone/>
              </a:pPr>
              <a:r>
                <a:t/>
              </a:r>
              <a:endParaRPr/>
            </a:p>
          </p:txBody>
        </p:sp>
      </p:grpSp>
      <p:pic>
        <p:nvPicPr>
          <p:cNvPr id="106" name="Google Shape;106;p13" title="Chart"/>
          <p:cNvPicPr preferRelativeResize="0"/>
          <p:nvPr/>
        </p:nvPicPr>
        <p:blipFill rotWithShape="1">
          <a:blip r:embed="rId3">
            <a:alphaModFix/>
          </a:blip>
          <a:srcRect b="0" l="0" r="0" t="0"/>
          <a:stretch/>
        </p:blipFill>
        <p:spPr>
          <a:xfrm>
            <a:off x="5154059" y="1874850"/>
            <a:ext cx="1533690" cy="991201"/>
          </a:xfrm>
          <a:prstGeom prst="rect">
            <a:avLst/>
          </a:prstGeom>
          <a:noFill/>
          <a:ln>
            <a:noFill/>
          </a:ln>
        </p:spPr>
      </p:pic>
      <p:pic>
        <p:nvPicPr>
          <p:cNvPr id="107" name="Google Shape;107;p13" title="Chart"/>
          <p:cNvPicPr preferRelativeResize="0"/>
          <p:nvPr/>
        </p:nvPicPr>
        <p:blipFill>
          <a:blip r:embed="rId4">
            <a:alphaModFix/>
          </a:blip>
          <a:stretch>
            <a:fillRect/>
          </a:stretch>
        </p:blipFill>
        <p:spPr>
          <a:xfrm>
            <a:off x="2621898" y="1763073"/>
            <a:ext cx="1482951" cy="979477"/>
          </a:xfrm>
          <a:prstGeom prst="rect">
            <a:avLst/>
          </a:prstGeom>
          <a:noFill/>
          <a:ln>
            <a:noFill/>
          </a:ln>
        </p:spPr>
      </p:pic>
      <p:pic>
        <p:nvPicPr>
          <p:cNvPr id="108" name="Google Shape;108;p13" title="Chart"/>
          <p:cNvPicPr preferRelativeResize="0"/>
          <p:nvPr/>
        </p:nvPicPr>
        <p:blipFill>
          <a:blip r:embed="rId5">
            <a:alphaModFix/>
          </a:blip>
          <a:stretch>
            <a:fillRect/>
          </a:stretch>
        </p:blipFill>
        <p:spPr>
          <a:xfrm>
            <a:off x="2582800" y="3474400"/>
            <a:ext cx="1744821" cy="1078875"/>
          </a:xfrm>
          <a:prstGeom prst="rect">
            <a:avLst/>
          </a:prstGeom>
          <a:noFill/>
          <a:ln>
            <a:noFill/>
          </a:ln>
        </p:spPr>
      </p:pic>
      <p:pic>
        <p:nvPicPr>
          <p:cNvPr id="109" name="Google Shape;109;p13"/>
          <p:cNvPicPr preferRelativeResize="0"/>
          <p:nvPr/>
        </p:nvPicPr>
        <p:blipFill>
          <a:blip r:embed="rId6">
            <a:alphaModFix/>
          </a:blip>
          <a:stretch>
            <a:fillRect/>
          </a:stretch>
        </p:blipFill>
        <p:spPr>
          <a:xfrm>
            <a:off x="243450" y="18675"/>
            <a:ext cx="714600" cy="642975"/>
          </a:xfrm>
          <a:prstGeom prst="rect">
            <a:avLst/>
          </a:prstGeom>
          <a:noFill/>
          <a:ln>
            <a:noFill/>
          </a:ln>
        </p:spPr>
      </p:pic>
      <p:pic>
        <p:nvPicPr>
          <p:cNvPr id="110" name="Google Shape;110;p13"/>
          <p:cNvPicPr preferRelativeResize="0"/>
          <p:nvPr/>
        </p:nvPicPr>
        <p:blipFill>
          <a:blip r:embed="rId7">
            <a:alphaModFix/>
          </a:blip>
          <a:stretch>
            <a:fillRect/>
          </a:stretch>
        </p:blipFill>
        <p:spPr>
          <a:xfrm>
            <a:off x="8124900" y="19507"/>
            <a:ext cx="535800" cy="642968"/>
          </a:xfrm>
          <a:prstGeom prst="rect">
            <a:avLst/>
          </a:prstGeom>
          <a:noFill/>
          <a:ln>
            <a:noFill/>
          </a:ln>
        </p:spPr>
      </p:pic>
      <p:pic>
        <p:nvPicPr>
          <p:cNvPr id="111" name="Google Shape;111;p13"/>
          <p:cNvPicPr preferRelativeResize="0"/>
          <p:nvPr/>
        </p:nvPicPr>
        <p:blipFill>
          <a:blip r:embed="rId8">
            <a:alphaModFix/>
          </a:blip>
          <a:stretch>
            <a:fillRect/>
          </a:stretch>
        </p:blipFill>
        <p:spPr>
          <a:xfrm>
            <a:off x="2034150" y="45047"/>
            <a:ext cx="680100" cy="680100"/>
          </a:xfrm>
          <a:prstGeom prst="rect">
            <a:avLst/>
          </a:prstGeom>
          <a:noFill/>
          <a:ln>
            <a:noFill/>
          </a:ln>
        </p:spPr>
      </p:pic>
      <p:sp>
        <p:nvSpPr>
          <p:cNvPr id="112" name="Google Shape;112;p13"/>
          <p:cNvSpPr txBox="1"/>
          <p:nvPr/>
        </p:nvSpPr>
        <p:spPr>
          <a:xfrm rot="-5400000">
            <a:off x="4902875" y="2201500"/>
            <a:ext cx="6801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t>Number of fish</a:t>
            </a:r>
            <a:endParaRPr sz="500"/>
          </a:p>
        </p:txBody>
      </p:sp>
      <p:sp>
        <p:nvSpPr>
          <p:cNvPr id="113" name="Google Shape;113;p13"/>
          <p:cNvSpPr txBox="1"/>
          <p:nvPr/>
        </p:nvSpPr>
        <p:spPr>
          <a:xfrm rot="-5400000">
            <a:off x="2396400" y="2122013"/>
            <a:ext cx="535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t>Fish size </a:t>
            </a:r>
            <a:endParaRPr/>
          </a:p>
        </p:txBody>
      </p:sp>
      <p:sp>
        <p:nvSpPr>
          <p:cNvPr id="114" name="Google Shape;114;p13"/>
          <p:cNvSpPr txBox="1"/>
          <p:nvPr/>
        </p:nvSpPr>
        <p:spPr>
          <a:xfrm>
            <a:off x="3233213" y="4392675"/>
            <a:ext cx="535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t>Fish weight</a:t>
            </a:r>
            <a:endParaRPr sz="500"/>
          </a:p>
        </p:txBody>
      </p:sp>
      <p:sp>
        <p:nvSpPr>
          <p:cNvPr id="115" name="Google Shape;115;p13"/>
          <p:cNvSpPr txBox="1"/>
          <p:nvPr/>
        </p:nvSpPr>
        <p:spPr>
          <a:xfrm>
            <a:off x="2582800" y="4777800"/>
            <a:ext cx="4103400" cy="40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500">
                <a:latin typeface="Times New Roman"/>
                <a:ea typeface="Times New Roman"/>
                <a:cs typeface="Times New Roman"/>
                <a:sym typeface="Times New Roman"/>
              </a:rPr>
              <a:t>Fish Assemblage</a:t>
            </a:r>
            <a:r>
              <a:rPr lang="en" sz="500">
                <a:latin typeface="Times New Roman"/>
                <a:ea typeface="Times New Roman"/>
                <a:cs typeface="Times New Roman"/>
                <a:sym typeface="Times New Roman"/>
              </a:rPr>
              <a:t>. (2022, June 16). US EPA. https://www.epa.gov/national-aquatic-resource-surveys/indicators-fish-assemblage</a:t>
            </a:r>
            <a:endParaRPr sz="5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0"/>
              <a:t> </a:t>
            </a:r>
            <a:r>
              <a:rPr i="1" lang="en" sz="400">
                <a:solidFill>
                  <a:schemeClr val="dk1"/>
                </a:solidFill>
              </a:rPr>
              <a:t>Aquarium Water Quality: pH</a:t>
            </a:r>
            <a:r>
              <a:rPr lang="en" sz="400">
                <a:solidFill>
                  <a:schemeClr val="dk1"/>
                </a:solidFill>
              </a:rPr>
              <a:t>. (2021). fdacs.gov.   Freid https://fdacs.gov/Consumer-Resources/Recreation-and-Leisure/Aquarium-Fish/Aquarium-Water-Quality-pH</a:t>
            </a:r>
            <a:endParaRPr sz="400">
              <a:solidFill>
                <a:schemeClr val="dk1"/>
              </a:solidFill>
            </a:endParaRPr>
          </a:p>
          <a:p>
            <a:pPr indent="0" lvl="0" marL="0" rtl="0" algn="l">
              <a:lnSpc>
                <a:spcPct val="115000"/>
              </a:lnSpc>
              <a:spcBef>
                <a:spcPts val="0"/>
              </a:spcBef>
              <a:spcAft>
                <a:spcPts val="0"/>
              </a:spcAft>
              <a:buNone/>
            </a:pPr>
            <a:r>
              <a:t/>
            </a:r>
            <a:endParaRPr sz="300"/>
          </a:p>
        </p:txBody>
      </p:sp>
      <p:pic>
        <p:nvPicPr>
          <p:cNvPr id="116" name="Google Shape;116;p13"/>
          <p:cNvPicPr preferRelativeResize="0"/>
          <p:nvPr/>
        </p:nvPicPr>
        <p:blipFill>
          <a:blip r:embed="rId9">
            <a:alphaModFix/>
          </a:blip>
          <a:stretch>
            <a:fillRect/>
          </a:stretch>
        </p:blipFill>
        <p:spPr>
          <a:xfrm>
            <a:off x="2582800" y="2806225"/>
            <a:ext cx="9525" cy="9525"/>
          </a:xfrm>
          <a:prstGeom prst="rect">
            <a:avLst/>
          </a:prstGeom>
          <a:noFill/>
          <a:ln>
            <a:noFill/>
          </a:ln>
        </p:spPr>
      </p:pic>
      <p:pic>
        <p:nvPicPr>
          <p:cNvPr id="117" name="Google Shape;117;p13" title="Image"/>
          <p:cNvPicPr preferRelativeResize="0"/>
          <p:nvPr/>
        </p:nvPicPr>
        <p:blipFill>
          <a:blip r:embed="rId10">
            <a:alphaModFix/>
          </a:blip>
          <a:stretch>
            <a:fillRect/>
          </a:stretch>
        </p:blipFill>
        <p:spPr>
          <a:xfrm>
            <a:off x="2735200" y="2958625"/>
            <a:ext cx="152400" cy="152400"/>
          </a:xfrm>
          <a:prstGeom prst="rect">
            <a:avLst/>
          </a:prstGeom>
          <a:noFill/>
          <a:ln>
            <a:noFill/>
          </a:ln>
        </p:spPr>
      </p:pic>
      <p:pic>
        <p:nvPicPr>
          <p:cNvPr id="118" name="Google Shape;118;p13"/>
          <p:cNvPicPr preferRelativeResize="0"/>
          <p:nvPr/>
        </p:nvPicPr>
        <p:blipFill>
          <a:blip r:embed="rId11">
            <a:alphaModFix/>
          </a:blip>
          <a:stretch>
            <a:fillRect/>
          </a:stretch>
        </p:blipFill>
        <p:spPr>
          <a:xfrm>
            <a:off x="5247714" y="3513797"/>
            <a:ext cx="1438490" cy="1078875"/>
          </a:xfrm>
          <a:prstGeom prst="rect">
            <a:avLst/>
          </a:prstGeom>
          <a:noFill/>
          <a:ln>
            <a:noFill/>
          </a:ln>
        </p:spPr>
      </p:pic>
      <p:pic>
        <p:nvPicPr>
          <p:cNvPr id="119" name="Google Shape;119;p13"/>
          <p:cNvPicPr preferRelativeResize="0"/>
          <p:nvPr/>
        </p:nvPicPr>
        <p:blipFill>
          <a:blip r:embed="rId12">
            <a:alphaModFix/>
          </a:blip>
          <a:stretch>
            <a:fillRect/>
          </a:stretch>
        </p:blipFill>
        <p:spPr>
          <a:xfrm>
            <a:off x="6405025" y="45050"/>
            <a:ext cx="680100" cy="680100"/>
          </a:xfrm>
          <a:prstGeom prst="rect">
            <a:avLst/>
          </a:prstGeom>
          <a:noFill/>
          <a:ln>
            <a:noFill/>
          </a:ln>
        </p:spPr>
      </p:pic>
      <p:pic>
        <p:nvPicPr>
          <p:cNvPr id="120" name="Google Shape;120;p13"/>
          <p:cNvPicPr preferRelativeResize="0"/>
          <p:nvPr/>
        </p:nvPicPr>
        <p:blipFill>
          <a:blip r:embed="rId13">
            <a:alphaModFix/>
          </a:blip>
          <a:stretch>
            <a:fillRect/>
          </a:stretch>
        </p:blipFill>
        <p:spPr>
          <a:xfrm>
            <a:off x="4136100" y="2037074"/>
            <a:ext cx="986712" cy="1574264"/>
          </a:xfrm>
          <a:prstGeom prst="rect">
            <a:avLst/>
          </a:prstGeom>
          <a:noFill/>
          <a:ln>
            <a:noFill/>
          </a:ln>
        </p:spPr>
      </p:pic>
      <p:sp>
        <p:nvSpPr>
          <p:cNvPr id="121" name="Google Shape;121;p13"/>
          <p:cNvSpPr/>
          <p:nvPr/>
        </p:nvSpPr>
        <p:spPr>
          <a:xfrm>
            <a:off x="5238125" y="2040725"/>
            <a:ext cx="9600" cy="96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4762500" y="2786075"/>
            <a:ext cx="9600" cy="96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4876800" y="2819400"/>
            <a:ext cx="9600" cy="96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4738700" y="2743200"/>
            <a:ext cx="9600" cy="96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4929200" y="2762250"/>
            <a:ext cx="9600" cy="96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4703550" y="2725075"/>
            <a:ext cx="100500" cy="78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4864484" y="2725075"/>
            <a:ext cx="69000" cy="78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4804050" y="2819400"/>
            <a:ext cx="69000" cy="78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9" name="Google Shape;129;p13"/>
          <p:cNvCxnSpPr>
            <a:endCxn id="126" idx="2"/>
          </p:cNvCxnSpPr>
          <p:nvPr/>
        </p:nvCxnSpPr>
        <p:spPr>
          <a:xfrm flipH="1" rot="10800000">
            <a:off x="3730950" y="2764375"/>
            <a:ext cx="972600" cy="518100"/>
          </a:xfrm>
          <a:prstGeom prst="straightConnector1">
            <a:avLst/>
          </a:prstGeom>
          <a:noFill/>
          <a:ln cap="flat" cmpd="sng" w="9525">
            <a:solidFill>
              <a:schemeClr val="dk2"/>
            </a:solidFill>
            <a:prstDash val="solid"/>
            <a:round/>
            <a:headEnd len="med" w="med" type="none"/>
            <a:tailEnd len="med" w="med" type="triangle"/>
          </a:ln>
        </p:spPr>
      </p:cxnSp>
      <p:sp>
        <p:nvSpPr>
          <p:cNvPr id="130" name="Google Shape;130;p13"/>
          <p:cNvSpPr txBox="1"/>
          <p:nvPr/>
        </p:nvSpPr>
        <p:spPr>
          <a:xfrm rot="-1800436">
            <a:off x="3539879" y="2812797"/>
            <a:ext cx="715043" cy="27714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stream/creek 1</a:t>
            </a:r>
            <a:endParaRPr sz="600"/>
          </a:p>
        </p:txBody>
      </p:sp>
      <p:cxnSp>
        <p:nvCxnSpPr>
          <p:cNvPr id="131" name="Google Shape;131;p13"/>
          <p:cNvCxnSpPr/>
          <p:nvPr/>
        </p:nvCxnSpPr>
        <p:spPr>
          <a:xfrm rot="10800000">
            <a:off x="4993900" y="2795800"/>
            <a:ext cx="1046100" cy="405300"/>
          </a:xfrm>
          <a:prstGeom prst="straightConnector1">
            <a:avLst/>
          </a:prstGeom>
          <a:noFill/>
          <a:ln cap="flat" cmpd="sng" w="9525">
            <a:solidFill>
              <a:schemeClr val="dk2"/>
            </a:solidFill>
            <a:prstDash val="solid"/>
            <a:round/>
            <a:headEnd len="med" w="med" type="none"/>
            <a:tailEnd len="med" w="med" type="triangle"/>
          </a:ln>
        </p:spPr>
      </p:cxnSp>
      <p:sp>
        <p:nvSpPr>
          <p:cNvPr id="132" name="Google Shape;132;p13"/>
          <p:cNvSpPr txBox="1"/>
          <p:nvPr/>
        </p:nvSpPr>
        <p:spPr>
          <a:xfrm>
            <a:off x="5437425" y="3183625"/>
            <a:ext cx="912300" cy="276900"/>
          </a:xfrm>
          <a:prstGeom prst="rect">
            <a:avLst/>
          </a:prstGeom>
          <a:solidFill>
            <a:srgbClr val="FFFFFF"/>
          </a:solidFill>
          <a:ln cap="flat" cmpd="sng" w="28575">
            <a:solidFill>
              <a:srgbClr val="11111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600"/>
              <a:t>Creek 2</a:t>
            </a:r>
            <a:endParaRPr sz="600"/>
          </a:p>
        </p:txBody>
      </p:sp>
      <p:cxnSp>
        <p:nvCxnSpPr>
          <p:cNvPr id="133" name="Google Shape;133;p13"/>
          <p:cNvCxnSpPr>
            <a:endCxn id="128" idx="4"/>
          </p:cNvCxnSpPr>
          <p:nvPr/>
        </p:nvCxnSpPr>
        <p:spPr>
          <a:xfrm flipH="1" rot="10800000">
            <a:off x="4347750" y="2898000"/>
            <a:ext cx="490800" cy="870000"/>
          </a:xfrm>
          <a:prstGeom prst="straightConnector1">
            <a:avLst/>
          </a:prstGeom>
          <a:noFill/>
          <a:ln cap="flat" cmpd="sng" w="9525">
            <a:solidFill>
              <a:schemeClr val="dk2"/>
            </a:solidFill>
            <a:prstDash val="solid"/>
            <a:round/>
            <a:headEnd len="med" w="med" type="none"/>
            <a:tailEnd len="med" w="med" type="triangle"/>
          </a:ln>
        </p:spPr>
      </p:cxnSp>
      <p:sp>
        <p:nvSpPr>
          <p:cNvPr id="134" name="Google Shape;134;p13"/>
          <p:cNvSpPr txBox="1"/>
          <p:nvPr/>
        </p:nvSpPr>
        <p:spPr>
          <a:xfrm>
            <a:off x="4381513" y="3827400"/>
            <a:ext cx="855600" cy="292500"/>
          </a:xfrm>
          <a:prstGeom prst="rect">
            <a:avLst/>
          </a:prstGeom>
          <a:solidFill>
            <a:srgbClr val="FFFFFF"/>
          </a:solidFill>
          <a:ln cap="flat" cmpd="sng" w="28575">
            <a:solidFill>
              <a:srgbClr val="11111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700"/>
              <a:t>Pond 2</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