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Helvetica Neue"/>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HelveticaNeue-regular.fntdata"/><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HelveticaNeue-italic.fntdata"/><Relationship Id="rId14" Type="http://schemas.openxmlformats.org/officeDocument/2006/relationships/font" Target="fonts/HelveticaNeue-bold.fntdata"/><Relationship Id="rId16" Type="http://schemas.openxmlformats.org/officeDocument/2006/relationships/font" Target="fonts/HelveticaNeue-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g87cac94803_7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g87cac94803_7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 name="Google Shape;71;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 name="Google Shape;78;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 name="Shape 83"/>
        <p:cNvGrpSpPr/>
        <p:nvPr/>
      </p:nvGrpSpPr>
      <p:grpSpPr>
        <a:xfrm>
          <a:off x="0" y="0"/>
          <a:ext cx="0" cy="0"/>
          <a:chOff x="0" y="0"/>
          <a:chExt cx="0" cy="0"/>
        </a:xfrm>
      </p:grpSpPr>
      <p:sp>
        <p:nvSpPr>
          <p:cNvPr id="84" name="Google Shape;84;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 name="Google Shape;85;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Google Shape;92;p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 name="Google Shape;93;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 name="Google Shape;100;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3" name="Shape 13"/>
        <p:cNvGrpSpPr/>
        <p:nvPr/>
      </p:nvGrpSpPr>
      <p:grpSpPr>
        <a:xfrm>
          <a:off x="0" y="0"/>
          <a:ext cx="0" cy="0"/>
          <a:chOff x="0" y="0"/>
          <a:chExt cx="0" cy="0"/>
        </a:xfrm>
      </p:grpSpPr>
      <p:sp>
        <p:nvSpPr>
          <p:cNvPr id="14" name="Google Shape;14;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b="1" sz="3000"/>
            </a:lvl1pPr>
            <a:lvl2pPr lvl="1" algn="ctr">
              <a:lnSpc>
                <a:spcPct val="100000"/>
              </a:lnSpc>
              <a:spcBef>
                <a:spcPts val="0"/>
              </a:spcBef>
              <a:spcAft>
                <a:spcPts val="0"/>
              </a:spcAft>
              <a:buSzPts val="3000"/>
              <a:buNone/>
              <a:defRPr b="1" sz="3000"/>
            </a:lvl2pPr>
            <a:lvl3pPr lvl="2" algn="ctr">
              <a:lnSpc>
                <a:spcPct val="100000"/>
              </a:lnSpc>
              <a:spcBef>
                <a:spcPts val="0"/>
              </a:spcBef>
              <a:spcAft>
                <a:spcPts val="0"/>
              </a:spcAft>
              <a:buSzPts val="3000"/>
              <a:buNone/>
              <a:defRPr b="1" sz="3000"/>
            </a:lvl3pPr>
            <a:lvl4pPr lvl="3" algn="ctr">
              <a:lnSpc>
                <a:spcPct val="100000"/>
              </a:lnSpc>
              <a:spcBef>
                <a:spcPts val="0"/>
              </a:spcBef>
              <a:spcAft>
                <a:spcPts val="0"/>
              </a:spcAft>
              <a:buSzPts val="3000"/>
              <a:buNone/>
              <a:defRPr b="1" sz="3000"/>
            </a:lvl4pPr>
            <a:lvl5pPr lvl="4" algn="ctr">
              <a:lnSpc>
                <a:spcPct val="100000"/>
              </a:lnSpc>
              <a:spcBef>
                <a:spcPts val="0"/>
              </a:spcBef>
              <a:spcAft>
                <a:spcPts val="0"/>
              </a:spcAft>
              <a:buSzPts val="3000"/>
              <a:buNone/>
              <a:defRPr b="1" sz="3000"/>
            </a:lvl5pPr>
            <a:lvl6pPr lvl="5" algn="ctr">
              <a:lnSpc>
                <a:spcPct val="100000"/>
              </a:lnSpc>
              <a:spcBef>
                <a:spcPts val="0"/>
              </a:spcBef>
              <a:spcAft>
                <a:spcPts val="0"/>
              </a:spcAft>
              <a:buSzPts val="3000"/>
              <a:buNone/>
              <a:defRPr b="1" sz="3000"/>
            </a:lvl6pPr>
            <a:lvl7pPr lvl="6" algn="ctr">
              <a:lnSpc>
                <a:spcPct val="100000"/>
              </a:lnSpc>
              <a:spcBef>
                <a:spcPts val="0"/>
              </a:spcBef>
              <a:spcAft>
                <a:spcPts val="0"/>
              </a:spcAft>
              <a:buSzPts val="3000"/>
              <a:buNone/>
              <a:defRPr b="1" sz="3000"/>
            </a:lvl7pPr>
            <a:lvl8pPr lvl="7" algn="ctr">
              <a:lnSpc>
                <a:spcPct val="100000"/>
              </a:lnSpc>
              <a:spcBef>
                <a:spcPts val="0"/>
              </a:spcBef>
              <a:spcAft>
                <a:spcPts val="0"/>
              </a:spcAft>
              <a:buSzPts val="3000"/>
              <a:buNone/>
              <a:defRPr b="1" sz="3000"/>
            </a:lvl8pPr>
            <a:lvl9pPr lvl="8" algn="ctr">
              <a:lnSpc>
                <a:spcPct val="100000"/>
              </a:lnSpc>
              <a:spcBef>
                <a:spcPts val="0"/>
              </a:spcBef>
              <a:spcAft>
                <a:spcPts val="0"/>
              </a:spcAft>
              <a:buSzPts val="3000"/>
              <a:buNone/>
              <a:defRPr b="1" sz="3000"/>
            </a:lvl9pPr>
          </a:lstStyle>
          <a:p/>
        </p:txBody>
      </p:sp>
      <p:sp>
        <p:nvSpPr>
          <p:cNvPr id="15" name="Google Shape;15;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81000" lvl="0" marL="457200" algn="l">
              <a:lnSpc>
                <a:spcPct val="115000"/>
              </a:lnSpc>
              <a:spcBef>
                <a:spcPts val="0"/>
              </a:spcBef>
              <a:spcAft>
                <a:spcPts val="0"/>
              </a:spcAft>
              <a:buSzPts val="2400"/>
              <a:buChar char="●"/>
              <a:defRPr sz="2400"/>
            </a:lvl1pPr>
            <a:lvl2pPr indent="-368300" lvl="1" marL="914400" algn="l">
              <a:lnSpc>
                <a:spcPct val="115000"/>
              </a:lnSpc>
              <a:spcBef>
                <a:spcPts val="1600"/>
              </a:spcBef>
              <a:spcAft>
                <a:spcPts val="0"/>
              </a:spcAft>
              <a:buSzPts val="2200"/>
              <a:buChar char="○"/>
              <a:defRPr sz="2200"/>
            </a:lvl2pPr>
            <a:lvl3pPr indent="-355600" lvl="2" marL="1371600" algn="l">
              <a:lnSpc>
                <a:spcPct val="115000"/>
              </a:lnSpc>
              <a:spcBef>
                <a:spcPts val="1600"/>
              </a:spcBef>
              <a:spcAft>
                <a:spcPts val="0"/>
              </a:spcAft>
              <a:buSzPts val="2000"/>
              <a:buChar char="■"/>
              <a:defRPr sz="2000"/>
            </a:lvl3pPr>
            <a:lvl4pPr indent="-342900" lvl="3" marL="1828800" algn="l">
              <a:lnSpc>
                <a:spcPct val="115000"/>
              </a:lnSpc>
              <a:spcBef>
                <a:spcPts val="1600"/>
              </a:spcBef>
              <a:spcAft>
                <a:spcPts val="0"/>
              </a:spcAft>
              <a:buSzPts val="1800"/>
              <a:buChar char="●"/>
              <a:defRPr sz="1800"/>
            </a:lvl4pPr>
            <a:lvl5pPr indent="-342900" lvl="4" marL="2286000" algn="l">
              <a:lnSpc>
                <a:spcPct val="115000"/>
              </a:lnSpc>
              <a:spcBef>
                <a:spcPts val="1600"/>
              </a:spcBef>
              <a:spcAft>
                <a:spcPts val="0"/>
              </a:spcAft>
              <a:buSzPts val="1800"/>
              <a:buChar char="○"/>
              <a:defRPr sz="1800"/>
            </a:lvl5pPr>
            <a:lvl6pPr indent="-342900" lvl="5" marL="2743200" algn="l">
              <a:lnSpc>
                <a:spcPct val="115000"/>
              </a:lnSpc>
              <a:spcBef>
                <a:spcPts val="1600"/>
              </a:spcBef>
              <a:spcAft>
                <a:spcPts val="0"/>
              </a:spcAft>
              <a:buSzPts val="1800"/>
              <a:buChar char="■"/>
              <a:defRPr sz="1800"/>
            </a:lvl6pPr>
            <a:lvl7pPr indent="-342900" lvl="6" marL="3200400" algn="l">
              <a:lnSpc>
                <a:spcPct val="115000"/>
              </a:lnSpc>
              <a:spcBef>
                <a:spcPts val="1600"/>
              </a:spcBef>
              <a:spcAft>
                <a:spcPts val="0"/>
              </a:spcAft>
              <a:buSzPts val="1800"/>
              <a:buChar char="●"/>
              <a:defRPr sz="1800"/>
            </a:lvl7pPr>
            <a:lvl8pPr indent="-342900" lvl="7" marL="3657600" algn="l">
              <a:lnSpc>
                <a:spcPct val="115000"/>
              </a:lnSpc>
              <a:spcBef>
                <a:spcPts val="1600"/>
              </a:spcBef>
              <a:spcAft>
                <a:spcPts val="0"/>
              </a:spcAft>
              <a:buSzPts val="1800"/>
              <a:buChar char="○"/>
              <a:defRPr sz="1800"/>
            </a:lvl8pPr>
            <a:lvl9pPr indent="-342900" lvl="8" marL="4114800" algn="l">
              <a:lnSpc>
                <a:spcPct val="115000"/>
              </a:lnSpc>
              <a:spcBef>
                <a:spcPts val="1600"/>
              </a:spcBef>
              <a:spcAft>
                <a:spcPts val="1600"/>
              </a:spcAft>
              <a:buSzPts val="1800"/>
              <a:buChar char="■"/>
              <a:defRPr sz="1800"/>
            </a:lvl9pPr>
          </a:lstStyle>
          <a:p/>
        </p:txBody>
      </p:sp>
      <p:sp>
        <p:nvSpPr>
          <p:cNvPr id="16" name="Google Shape;16;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7" name="Shape 17"/>
        <p:cNvGrpSpPr/>
        <p:nvPr/>
      </p:nvGrpSpPr>
      <p:grpSpPr>
        <a:xfrm>
          <a:off x="0" y="0"/>
          <a:ext cx="0" cy="0"/>
          <a:chOff x="0" y="0"/>
          <a:chExt cx="0" cy="0"/>
        </a:xfrm>
      </p:grpSpPr>
      <p:sp>
        <p:nvSpPr>
          <p:cNvPr id="18" name="Google Shape;18;p4"/>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9"/>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rgbClr val="000000"/>
              </a:buClr>
              <a:buSzPts val="1800"/>
              <a:buFont typeface="Calibri"/>
              <a:buChar char="●"/>
              <a:defRPr b="0" i="0" sz="1800" u="none" cap="none" strike="noStrike">
                <a:solidFill>
                  <a:srgbClr val="000000"/>
                </a:solidFill>
                <a:latin typeface="Calibri"/>
                <a:ea typeface="Calibri"/>
                <a:cs typeface="Calibri"/>
                <a:sym typeface="Calibri"/>
              </a:defRPr>
            </a:lvl1pPr>
            <a:lvl2pPr indent="-317500" lvl="1" marL="9144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2pPr>
            <a:lvl3pPr indent="-317500" lvl="2" marL="13716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3pPr>
            <a:lvl4pPr indent="-317500" lvl="3" marL="18288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4pPr>
            <a:lvl5pPr indent="-317500" lvl="4" marL="22860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5pPr>
            <a:lvl6pPr indent="-317500" lvl="5" marL="27432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6pPr>
            <a:lvl7pPr indent="-317500" lvl="6" marL="32004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7pPr>
            <a:lvl8pPr indent="-317500" lvl="7" marL="36576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8pPr>
            <a:lvl9pPr indent="-317500" lvl="8" marL="4114800" marR="0" rtl="0" algn="l">
              <a:lnSpc>
                <a:spcPct val="115000"/>
              </a:lnSpc>
              <a:spcBef>
                <a:spcPts val="1600"/>
              </a:spcBef>
              <a:spcAft>
                <a:spcPts val="160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hyperlink" Target="https://www.quora.com/Aerodynamics-What-is-a-wind-tunnel-effec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whyy.org/segments/the-science-of-wind-tunnels-where-and-why-those-harsh-winds-strike/"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grpSp>
        <p:nvGrpSpPr>
          <p:cNvPr id="54" name="Google Shape;54;p13"/>
          <p:cNvGrpSpPr/>
          <p:nvPr/>
        </p:nvGrpSpPr>
        <p:grpSpPr>
          <a:xfrm>
            <a:off x="5325" y="-2208"/>
            <a:ext cx="9159586" cy="5147911"/>
            <a:chOff x="0" y="0"/>
            <a:chExt cx="8858400" cy="1212900"/>
          </a:xfrm>
        </p:grpSpPr>
        <p:sp>
          <p:nvSpPr>
            <p:cNvPr id="55" name="Google Shape;55;p13"/>
            <p:cNvSpPr/>
            <p:nvPr/>
          </p:nvSpPr>
          <p:spPr>
            <a:xfrm>
              <a:off x="0" y="0"/>
              <a:ext cx="8858400" cy="1212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0" i="0" lang="en" sz="1200" u="none" cap="none" strike="noStrike">
                  <a:solidFill>
                    <a:srgbClr val="000000"/>
                  </a:solidFill>
                  <a:latin typeface="Calibri"/>
                  <a:ea typeface="Calibri"/>
                  <a:cs typeface="Calibri"/>
                  <a:sym typeface="Calibri"/>
                </a:rPr>
                <a:t> </a:t>
              </a:r>
              <a:endParaRPr/>
            </a:p>
          </p:txBody>
        </p:sp>
        <p:sp>
          <p:nvSpPr>
            <p:cNvPr id="56" name="Google Shape;56;p13"/>
            <p:cNvSpPr/>
            <p:nvPr/>
          </p:nvSpPr>
          <p:spPr>
            <a:xfrm>
              <a:off x="0" y="0"/>
              <a:ext cx="8858400" cy="1212900"/>
            </a:xfrm>
            <a:prstGeom prst="roundRect">
              <a:avLst>
                <a:gd fmla="val 10870" name="adj"/>
              </a:avLst>
            </a:prstGeom>
            <a:gradFill>
              <a:gsLst>
                <a:gs pos="0">
                  <a:srgbClr val="A7C4FF"/>
                </a:gs>
                <a:gs pos="100000">
                  <a:schemeClr val="lt1"/>
                </a:gs>
              </a:gsLst>
              <a:lin ang="5400012" scaled="0"/>
            </a:gra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0" i="0" lang="en" sz="1200" u="none" cap="none" strike="noStrike">
                  <a:solidFill>
                    <a:srgbClr val="000000"/>
                  </a:solidFill>
                  <a:latin typeface="Calibri"/>
                  <a:ea typeface="Calibri"/>
                  <a:cs typeface="Calibri"/>
                  <a:sym typeface="Calibri"/>
                </a:rPr>
                <a:t> </a:t>
              </a:r>
              <a:endParaRPr/>
            </a:p>
          </p:txBody>
        </p:sp>
        <p:sp>
          <p:nvSpPr>
            <p:cNvPr id="57" name="Google Shape;57;p13"/>
            <p:cNvSpPr/>
            <p:nvPr/>
          </p:nvSpPr>
          <p:spPr>
            <a:xfrm>
              <a:off x="93291" y="72197"/>
              <a:ext cx="8524200" cy="1140600"/>
            </a:xfrm>
            <a:prstGeom prst="rect">
              <a:avLst/>
            </a:prstGeom>
            <a:noFill/>
            <a:ln>
              <a:noFill/>
            </a:ln>
          </p:spPr>
          <p:txBody>
            <a:bodyPr anchorCtr="0" anchor="t" bIns="9325" lIns="18650" spcFirstLastPara="1" rIns="18650" wrap="square" tIns="9325">
              <a:noAutofit/>
            </a:bodyPr>
            <a:lstStyle/>
            <a:p>
              <a:pPr indent="0" lvl="0" marL="0" rtl="0" algn="l">
                <a:spcBef>
                  <a:spcPts val="0"/>
                </a:spcBef>
                <a:spcAft>
                  <a:spcPts val="0"/>
                </a:spcAft>
                <a:buSzPts val="1100"/>
                <a:buNone/>
              </a:pPr>
              <a:r>
                <a:t/>
              </a:r>
              <a:endParaRPr b="1">
                <a:latin typeface="Helvetica Neue"/>
                <a:ea typeface="Helvetica Neue"/>
                <a:cs typeface="Helvetica Neue"/>
                <a:sym typeface="Helvetica Neue"/>
              </a:endParaRPr>
            </a:p>
            <a:p>
              <a:pPr indent="0" lvl="0" marL="0" rtl="0" algn="l">
                <a:spcBef>
                  <a:spcPts val="0"/>
                </a:spcBef>
                <a:spcAft>
                  <a:spcPts val="0"/>
                </a:spcAft>
                <a:buSzPts val="1100"/>
                <a:buNone/>
              </a:pPr>
              <a:r>
                <a:t/>
              </a:r>
              <a:endParaRPr b="1">
                <a:latin typeface="Helvetica Neue"/>
                <a:ea typeface="Helvetica Neue"/>
                <a:cs typeface="Helvetica Neue"/>
                <a:sym typeface="Helvetica Neue"/>
              </a:endParaRPr>
            </a:p>
            <a:p>
              <a:pPr indent="0" lvl="0" marL="0" rtl="0" algn="l">
                <a:spcBef>
                  <a:spcPts val="0"/>
                </a:spcBef>
                <a:spcAft>
                  <a:spcPts val="0"/>
                </a:spcAft>
                <a:buSzPts val="1100"/>
                <a:buNone/>
              </a:pPr>
              <a:r>
                <a:t/>
              </a:r>
              <a:endParaRPr b="1">
                <a:latin typeface="Helvetica Neue"/>
                <a:ea typeface="Helvetica Neue"/>
                <a:cs typeface="Helvetica Neue"/>
                <a:sym typeface="Helvetica Neue"/>
              </a:endParaRPr>
            </a:p>
            <a:p>
              <a:pPr indent="0" lvl="0" marL="0" rtl="0" algn="ctr">
                <a:spcBef>
                  <a:spcPts val="0"/>
                </a:spcBef>
                <a:spcAft>
                  <a:spcPts val="0"/>
                </a:spcAft>
                <a:buSzPts val="1100"/>
                <a:buNone/>
              </a:pPr>
              <a:r>
                <a:rPr b="1" lang="en" sz="3800">
                  <a:latin typeface="Helvetica Neue"/>
                  <a:ea typeface="Helvetica Neue"/>
                  <a:cs typeface="Helvetica Neue"/>
                  <a:sym typeface="Helvetica Neue"/>
                </a:rPr>
                <a:t>Wind Tunnel Effect</a:t>
              </a:r>
              <a:endParaRPr b="0" i="0" sz="38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rPr b="1" lang="en" sz="3000">
                  <a:latin typeface="Helvetica Neue"/>
                  <a:ea typeface="Helvetica Neue"/>
                  <a:cs typeface="Helvetica Neue"/>
                  <a:sym typeface="Helvetica Neue"/>
                </a:rPr>
                <a:t>Ben C.</a:t>
              </a:r>
              <a:endParaRPr b="0" i="0" sz="3000" u="none" cap="none" strike="noStrike">
                <a:solidFill>
                  <a:srgbClr val="000000"/>
                </a:solidFill>
                <a:latin typeface="Calibri"/>
                <a:ea typeface="Calibri"/>
                <a:cs typeface="Calibri"/>
                <a:sym typeface="Calibri"/>
              </a:endParaRPr>
            </a:p>
            <a:p>
              <a:pPr indent="0" lvl="0" marL="0" marR="0" rtl="0" algn="ctr">
                <a:lnSpc>
                  <a:spcPct val="100000"/>
                </a:lnSpc>
                <a:spcBef>
                  <a:spcPts val="1000"/>
                </a:spcBef>
                <a:spcAft>
                  <a:spcPts val="0"/>
                </a:spcAft>
                <a:buNone/>
              </a:pPr>
              <a:r>
                <a:rPr b="1" i="1" lang="en" sz="2800">
                  <a:latin typeface="Helvetica Neue"/>
                  <a:ea typeface="Helvetica Neue"/>
                  <a:cs typeface="Helvetica Neue"/>
                  <a:sym typeface="Helvetica Neue"/>
                </a:rPr>
                <a:t>Ms. Nugent</a:t>
              </a:r>
              <a:endParaRPr b="1" i="1" sz="2800">
                <a:latin typeface="Helvetica Neue"/>
                <a:ea typeface="Helvetica Neue"/>
                <a:cs typeface="Helvetica Neue"/>
                <a:sym typeface="Helvetica Neue"/>
              </a:endParaRPr>
            </a:p>
            <a:p>
              <a:pPr indent="0" lvl="0" marL="0" marR="0" rtl="0" algn="ctr">
                <a:lnSpc>
                  <a:spcPct val="100000"/>
                </a:lnSpc>
                <a:spcBef>
                  <a:spcPts val="1000"/>
                </a:spcBef>
                <a:spcAft>
                  <a:spcPts val="0"/>
                </a:spcAft>
                <a:buNone/>
              </a:pPr>
              <a:r>
                <a:rPr b="1" i="1" lang="en" sz="2800">
                  <a:latin typeface="Helvetica Neue"/>
                  <a:ea typeface="Helvetica Neue"/>
                  <a:cs typeface="Helvetica Neue"/>
                  <a:sym typeface="Helvetica Neue"/>
                </a:rPr>
                <a:t>Grade 6</a:t>
              </a:r>
              <a:endParaRPr b="1" i="1" sz="2800">
                <a:latin typeface="Helvetica Neue"/>
                <a:ea typeface="Helvetica Neue"/>
                <a:cs typeface="Helvetica Neue"/>
                <a:sym typeface="Helvetica Neue"/>
              </a:endParaRPr>
            </a:p>
            <a:p>
              <a:pPr indent="0" lvl="0" marL="0" marR="0" rtl="0" algn="ctr">
                <a:lnSpc>
                  <a:spcPct val="100000"/>
                </a:lnSpc>
                <a:spcBef>
                  <a:spcPts val="1000"/>
                </a:spcBef>
                <a:spcAft>
                  <a:spcPts val="0"/>
                </a:spcAft>
                <a:buNone/>
              </a:pPr>
              <a:r>
                <a:rPr b="1" i="1" lang="en" sz="2800">
                  <a:latin typeface="Helvetica Neue"/>
                  <a:ea typeface="Helvetica Neue"/>
                  <a:cs typeface="Helvetica Neue"/>
                  <a:sym typeface="Helvetica Neue"/>
                </a:rPr>
                <a:t>Nathan Bishop Middle School</a:t>
              </a:r>
              <a:endParaRPr b="1" i="1" sz="2800" u="none" cap="none" strike="noStrike">
                <a:solidFill>
                  <a:srgbClr val="000000"/>
                </a:solidFill>
                <a:latin typeface="Helvetica Neue"/>
                <a:ea typeface="Helvetica Neue"/>
                <a:cs typeface="Helvetica Neue"/>
                <a:sym typeface="Helvetica Neue"/>
              </a:endParaRPr>
            </a:p>
            <a:p>
              <a:pPr indent="0" lvl="0" marL="0" marR="0" rtl="0" algn="ctr">
                <a:lnSpc>
                  <a:spcPct val="100000"/>
                </a:lnSpc>
                <a:spcBef>
                  <a:spcPts val="1000"/>
                </a:spcBef>
                <a:spcAft>
                  <a:spcPts val="1000"/>
                </a:spcAft>
                <a:buNone/>
              </a:pPr>
              <a:r>
                <a:rPr lang="en" sz="2400">
                  <a:solidFill>
                    <a:srgbClr val="666666"/>
                  </a:solidFill>
                  <a:latin typeface="Helvetica Neue"/>
                  <a:ea typeface="Helvetica Neue"/>
                  <a:cs typeface="Helvetica Neue"/>
                  <a:sym typeface="Helvetica Neue"/>
                </a:rPr>
                <a:t>This project connects to GLOBE Wind Protocols</a:t>
              </a:r>
              <a:endParaRPr i="1" sz="2800">
                <a:solidFill>
                  <a:srgbClr val="666666"/>
                </a:solidFill>
                <a:latin typeface="Helvetica Neue"/>
                <a:ea typeface="Helvetica Neue"/>
                <a:cs typeface="Helvetica Neue"/>
                <a:sym typeface="Helvetica Neue"/>
              </a:endParaRPr>
            </a:p>
          </p:txBody>
        </p:sp>
        <p:pic>
          <p:nvPicPr>
            <p:cNvPr id="58" name="Google Shape;58;p13"/>
            <p:cNvPicPr preferRelativeResize="0"/>
            <p:nvPr/>
          </p:nvPicPr>
          <p:blipFill rotWithShape="1">
            <a:blip r:embed="rId3">
              <a:alphaModFix/>
            </a:blip>
            <a:srcRect b="0" l="0" r="0" t="0"/>
            <a:stretch/>
          </p:blipFill>
          <p:spPr>
            <a:xfrm>
              <a:off x="6441092" y="1042953"/>
              <a:ext cx="2013743" cy="147625"/>
            </a:xfrm>
            <a:prstGeom prst="rect">
              <a:avLst/>
            </a:prstGeom>
            <a:noFill/>
            <a:ln cap="flat" cmpd="sng" w="9525">
              <a:solidFill>
                <a:srgbClr val="0046D2"/>
              </a:solidFill>
              <a:prstDash val="solid"/>
              <a:round/>
              <a:headEnd len="sm" w="sm" type="none"/>
              <a:tailEnd len="sm" w="sm" type="none"/>
            </a:ln>
          </p:spPr>
        </p:pic>
      </p:grpSp>
      <p:pic>
        <p:nvPicPr>
          <p:cNvPr id="59" name="Google Shape;59;p13"/>
          <p:cNvPicPr preferRelativeResize="0"/>
          <p:nvPr/>
        </p:nvPicPr>
        <p:blipFill>
          <a:blip r:embed="rId4">
            <a:alphaModFix/>
          </a:blip>
          <a:stretch>
            <a:fillRect/>
          </a:stretch>
        </p:blipFill>
        <p:spPr>
          <a:xfrm>
            <a:off x="397800" y="4289875"/>
            <a:ext cx="911450" cy="761075"/>
          </a:xfrm>
          <a:prstGeom prst="rect">
            <a:avLst/>
          </a:prstGeom>
          <a:noFill/>
          <a:ln>
            <a:noFill/>
          </a:ln>
        </p:spPr>
      </p:pic>
      <p:pic>
        <p:nvPicPr>
          <p:cNvPr id="60" name="Google Shape;60;p13"/>
          <p:cNvPicPr preferRelativeResize="0"/>
          <p:nvPr/>
        </p:nvPicPr>
        <p:blipFill>
          <a:blip r:embed="rId5">
            <a:alphaModFix/>
          </a:blip>
          <a:stretch>
            <a:fillRect/>
          </a:stretch>
        </p:blipFill>
        <p:spPr>
          <a:xfrm>
            <a:off x="3880625" y="4490062"/>
            <a:ext cx="1382749" cy="619076"/>
          </a:xfrm>
          <a:prstGeom prst="rect">
            <a:avLst/>
          </a:prstGeom>
          <a:noFill/>
          <a:ln>
            <a:noFill/>
          </a:ln>
        </p:spPr>
      </p:pic>
      <p:pic>
        <p:nvPicPr>
          <p:cNvPr id="61" name="Google Shape;61;p13"/>
          <p:cNvPicPr preferRelativeResize="0"/>
          <p:nvPr/>
        </p:nvPicPr>
        <p:blipFill>
          <a:blip r:embed="rId6">
            <a:alphaModFix/>
          </a:blip>
          <a:stretch>
            <a:fillRect/>
          </a:stretch>
        </p:blipFill>
        <p:spPr>
          <a:xfrm>
            <a:off x="3790500" y="46025"/>
            <a:ext cx="1589225" cy="681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4A86E8"/>
        </a:solidFill>
      </p:bgPr>
    </p:bg>
    <p:spTree>
      <p:nvGrpSpPr>
        <p:cNvPr id="65" name="Shape 65"/>
        <p:cNvGrpSpPr/>
        <p:nvPr/>
      </p:nvGrpSpPr>
      <p:grpSpPr>
        <a:xfrm>
          <a:off x="0" y="0"/>
          <a:ext cx="0" cy="0"/>
          <a:chOff x="0" y="0"/>
          <a:chExt cx="0" cy="0"/>
        </a:xfrm>
      </p:grpSpPr>
      <p:sp>
        <p:nvSpPr>
          <p:cNvPr id="66" name="Google Shape;66;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
                <a:solidFill>
                  <a:srgbClr val="FFFFFF"/>
                </a:solidFill>
              </a:rPr>
              <a:t>Research Questions OR What I Like About GLOBE</a:t>
            </a:r>
            <a:endParaRPr>
              <a:solidFill>
                <a:srgbClr val="FFFFFF"/>
              </a:solidFill>
            </a:endParaRPr>
          </a:p>
        </p:txBody>
      </p:sp>
      <p:sp>
        <p:nvSpPr>
          <p:cNvPr id="67" name="Google Shape;67;p1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solidFill>
                  <a:srgbClr val="FFFFFF"/>
                </a:solidFill>
                <a:latin typeface="Helvetica Neue"/>
                <a:ea typeface="Helvetica Neue"/>
                <a:cs typeface="Helvetica Neue"/>
                <a:sym typeface="Helvetica Neue"/>
              </a:rPr>
              <a:t>I will be </a:t>
            </a:r>
            <a:r>
              <a:rPr lang="en">
                <a:solidFill>
                  <a:srgbClr val="FFFFFF"/>
                </a:solidFill>
                <a:latin typeface="Helvetica Neue"/>
                <a:ea typeface="Helvetica Neue"/>
                <a:cs typeface="Helvetica Neue"/>
                <a:sym typeface="Helvetica Neue"/>
              </a:rPr>
              <a:t>researching</a:t>
            </a:r>
            <a:r>
              <a:rPr lang="en">
                <a:solidFill>
                  <a:srgbClr val="FFFFFF"/>
                </a:solidFill>
                <a:latin typeface="Helvetica Neue"/>
                <a:ea typeface="Helvetica Neue"/>
                <a:cs typeface="Helvetica Neue"/>
                <a:sym typeface="Helvetica Neue"/>
              </a:rPr>
              <a:t> why wind gets stronger in between buildings.</a:t>
            </a:r>
            <a:endParaRPr>
              <a:solidFill>
                <a:srgbClr val="FFFFFF"/>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a:solidFill>
                <a:srgbClr val="FFFFFF"/>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a:solidFill>
                <a:srgbClr val="FFFFFF"/>
              </a:solidFill>
              <a:latin typeface="Helvetica Neue"/>
              <a:ea typeface="Helvetica Neue"/>
              <a:cs typeface="Helvetica Neue"/>
              <a:sym typeface="Helvetica Neue"/>
            </a:endParaRPr>
          </a:p>
        </p:txBody>
      </p:sp>
      <p:pic>
        <p:nvPicPr>
          <p:cNvPr id="68" name="Google Shape;68;p14"/>
          <p:cNvPicPr preferRelativeResize="0"/>
          <p:nvPr/>
        </p:nvPicPr>
        <p:blipFill>
          <a:blip r:embed="rId3">
            <a:alphaModFix/>
          </a:blip>
          <a:stretch>
            <a:fillRect/>
          </a:stretch>
        </p:blipFill>
        <p:spPr>
          <a:xfrm>
            <a:off x="2044012" y="1727100"/>
            <a:ext cx="5055988" cy="34164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4A86E8"/>
        </a:solidFill>
      </p:bgPr>
    </p:bg>
    <p:spTree>
      <p:nvGrpSpPr>
        <p:cNvPr id="72" name="Shape 72"/>
        <p:cNvGrpSpPr/>
        <p:nvPr/>
      </p:nvGrpSpPr>
      <p:grpSpPr>
        <a:xfrm>
          <a:off x="0" y="0"/>
          <a:ext cx="0" cy="0"/>
          <a:chOff x="0" y="0"/>
          <a:chExt cx="0" cy="0"/>
        </a:xfrm>
      </p:grpSpPr>
      <p:sp>
        <p:nvSpPr>
          <p:cNvPr id="73" name="Google Shape;73;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
                <a:solidFill>
                  <a:srgbClr val="FFFFFF"/>
                </a:solidFill>
              </a:rPr>
              <a:t>Predictions</a:t>
            </a:r>
            <a:endParaRPr>
              <a:solidFill>
                <a:srgbClr val="FFFFFF"/>
              </a:solidFill>
            </a:endParaRPr>
          </a:p>
        </p:txBody>
      </p:sp>
      <p:sp>
        <p:nvSpPr>
          <p:cNvPr id="74" name="Google Shape;74;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rgbClr val="FFFFFF"/>
                </a:solidFill>
                <a:latin typeface="Helvetica Neue"/>
                <a:ea typeface="Helvetica Neue"/>
                <a:cs typeface="Helvetica Neue"/>
                <a:sym typeface="Helvetica Neue"/>
              </a:rPr>
              <a:t>I predict that wind will get stronger in between buildings.</a:t>
            </a:r>
            <a:endParaRPr>
              <a:solidFill>
                <a:srgbClr val="FFFFFF"/>
              </a:solidFill>
              <a:latin typeface="Helvetica Neue"/>
              <a:ea typeface="Helvetica Neue"/>
              <a:cs typeface="Helvetica Neue"/>
              <a:sym typeface="Helvetica Neue"/>
            </a:endParaRPr>
          </a:p>
        </p:txBody>
      </p:sp>
      <p:pic>
        <p:nvPicPr>
          <p:cNvPr id="75" name="Google Shape;75;p15"/>
          <p:cNvPicPr preferRelativeResize="0"/>
          <p:nvPr/>
        </p:nvPicPr>
        <p:blipFill>
          <a:blip r:embed="rId3">
            <a:alphaModFix/>
          </a:blip>
          <a:stretch>
            <a:fillRect/>
          </a:stretch>
        </p:blipFill>
        <p:spPr>
          <a:xfrm>
            <a:off x="2296740" y="1964300"/>
            <a:ext cx="4550525" cy="2990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4A86E8"/>
        </a:solidFill>
      </p:bgPr>
    </p:bg>
    <p:spTree>
      <p:nvGrpSpPr>
        <p:cNvPr id="79" name="Shape 79"/>
        <p:cNvGrpSpPr/>
        <p:nvPr/>
      </p:nvGrpSpPr>
      <p:grpSpPr>
        <a:xfrm>
          <a:off x="0" y="0"/>
          <a:ext cx="0" cy="0"/>
          <a:chOff x="0" y="0"/>
          <a:chExt cx="0" cy="0"/>
        </a:xfrm>
      </p:grpSpPr>
      <p:sp>
        <p:nvSpPr>
          <p:cNvPr id="80" name="Google Shape;80;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
                <a:solidFill>
                  <a:srgbClr val="FFFFFF"/>
                </a:solidFill>
              </a:rPr>
              <a:t>Methods of Data Collection</a:t>
            </a:r>
            <a:endParaRPr>
              <a:solidFill>
                <a:srgbClr val="FFFFFF"/>
              </a:solidFill>
            </a:endParaRPr>
          </a:p>
        </p:txBody>
      </p:sp>
      <p:sp>
        <p:nvSpPr>
          <p:cNvPr id="81" name="Google Shape;81;p16"/>
          <p:cNvSpPr txBox="1"/>
          <p:nvPr>
            <p:ph idx="1" type="body"/>
          </p:nvPr>
        </p:nvSpPr>
        <p:spPr>
          <a:xfrm>
            <a:off x="457025" y="1747950"/>
            <a:ext cx="3630600" cy="1647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rgbClr val="FFFFFF"/>
                </a:solidFill>
                <a:latin typeface="Helvetica Neue"/>
                <a:ea typeface="Helvetica Neue"/>
                <a:cs typeface="Helvetica Neue"/>
                <a:sym typeface="Helvetica Neue"/>
              </a:rPr>
              <a:t>I will be researching online why wind gets stronger in between buildings.</a:t>
            </a:r>
            <a:endParaRPr>
              <a:solidFill>
                <a:srgbClr val="FFFFFF"/>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100"/>
              <a:buFont typeface="Arial"/>
              <a:buNone/>
            </a:pPr>
            <a:r>
              <a:t/>
            </a:r>
            <a:endParaRPr>
              <a:solidFill>
                <a:srgbClr val="FFFFFF"/>
              </a:solidFill>
              <a:latin typeface="Helvetica Neue"/>
              <a:ea typeface="Helvetica Neue"/>
              <a:cs typeface="Helvetica Neue"/>
              <a:sym typeface="Helvetica Neue"/>
            </a:endParaRPr>
          </a:p>
        </p:txBody>
      </p:sp>
      <p:pic>
        <p:nvPicPr>
          <p:cNvPr id="82" name="Google Shape;82;p16"/>
          <p:cNvPicPr preferRelativeResize="0"/>
          <p:nvPr/>
        </p:nvPicPr>
        <p:blipFill>
          <a:blip r:embed="rId3">
            <a:alphaModFix/>
          </a:blip>
          <a:stretch>
            <a:fillRect/>
          </a:stretch>
        </p:blipFill>
        <p:spPr>
          <a:xfrm>
            <a:off x="4428451" y="1244725"/>
            <a:ext cx="4403850" cy="31432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4A86E8"/>
        </a:solidFill>
      </p:bgPr>
    </p:bg>
    <p:spTree>
      <p:nvGrpSpPr>
        <p:cNvPr id="86" name="Shape 86"/>
        <p:cNvGrpSpPr/>
        <p:nvPr/>
      </p:nvGrpSpPr>
      <p:grpSpPr>
        <a:xfrm>
          <a:off x="0" y="0"/>
          <a:ext cx="0" cy="0"/>
          <a:chOff x="0" y="0"/>
          <a:chExt cx="0" cy="0"/>
        </a:xfrm>
      </p:grpSpPr>
      <p:sp>
        <p:nvSpPr>
          <p:cNvPr id="87" name="Google Shape;87;p17"/>
          <p:cNvSpPr txBox="1"/>
          <p:nvPr>
            <p:ph type="title"/>
          </p:nvPr>
        </p:nvSpPr>
        <p:spPr>
          <a:xfrm>
            <a:off x="311700" y="-1217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
                <a:solidFill>
                  <a:srgbClr val="FFFFFF"/>
                </a:solidFill>
              </a:rPr>
              <a:t>Results</a:t>
            </a:r>
            <a:endParaRPr>
              <a:solidFill>
                <a:srgbClr val="FFFFFF"/>
              </a:solidFill>
            </a:endParaRPr>
          </a:p>
        </p:txBody>
      </p:sp>
      <p:sp>
        <p:nvSpPr>
          <p:cNvPr id="88" name="Google Shape;88;p17"/>
          <p:cNvSpPr txBox="1"/>
          <p:nvPr>
            <p:ph idx="1" type="body"/>
          </p:nvPr>
        </p:nvSpPr>
        <p:spPr>
          <a:xfrm>
            <a:off x="311700" y="4666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2000">
                <a:solidFill>
                  <a:srgbClr val="FFFFFF"/>
                </a:solidFill>
                <a:latin typeface="Times New Roman"/>
                <a:ea typeface="Times New Roman"/>
                <a:cs typeface="Times New Roman"/>
                <a:sym typeface="Times New Roman"/>
              </a:rPr>
              <a:t>The wind </a:t>
            </a:r>
            <a:r>
              <a:rPr lang="en" sz="2000">
                <a:solidFill>
                  <a:srgbClr val="FFFFFF"/>
                </a:solidFill>
                <a:latin typeface="Times New Roman"/>
                <a:ea typeface="Times New Roman"/>
                <a:cs typeface="Times New Roman"/>
                <a:sym typeface="Times New Roman"/>
              </a:rPr>
              <a:t>tunnel</a:t>
            </a:r>
            <a:r>
              <a:rPr lang="en" sz="2000">
                <a:solidFill>
                  <a:srgbClr val="FFFFFF"/>
                </a:solidFill>
                <a:latin typeface="Times New Roman"/>
                <a:ea typeface="Times New Roman"/>
                <a:cs typeface="Times New Roman"/>
                <a:sym typeface="Times New Roman"/>
              </a:rPr>
              <a:t> effect is when wind gets stronger in between buildings, because buildings are close together the air pressure drops, causing the wind to move faster and circle between the two buildings. There are a couple parts to a wind tunnel The Settling Chamber, the Contraction Cone, the Test Section, the </a:t>
            </a:r>
            <a:r>
              <a:rPr lang="en" sz="2000">
                <a:solidFill>
                  <a:srgbClr val="FFFFFF"/>
                </a:solidFill>
                <a:latin typeface="Times New Roman"/>
                <a:ea typeface="Times New Roman"/>
                <a:cs typeface="Times New Roman"/>
                <a:sym typeface="Times New Roman"/>
              </a:rPr>
              <a:t>Drive Section</a:t>
            </a:r>
            <a:r>
              <a:rPr lang="en" sz="2000">
                <a:solidFill>
                  <a:srgbClr val="FFFFFF"/>
                </a:solidFill>
                <a:latin typeface="Times New Roman"/>
                <a:ea typeface="Times New Roman"/>
                <a:cs typeface="Times New Roman"/>
                <a:sym typeface="Times New Roman"/>
              </a:rPr>
              <a:t>, and the </a:t>
            </a:r>
            <a:r>
              <a:rPr lang="en" sz="2000">
                <a:solidFill>
                  <a:srgbClr val="FFFFFF"/>
                </a:solidFill>
                <a:latin typeface="Times New Roman"/>
                <a:ea typeface="Times New Roman"/>
                <a:cs typeface="Times New Roman"/>
                <a:sym typeface="Times New Roman"/>
              </a:rPr>
              <a:t>Diffuser.</a:t>
            </a:r>
            <a:endParaRPr sz="2000">
              <a:solidFill>
                <a:srgbClr val="FFFFFF"/>
              </a:solidFill>
              <a:latin typeface="Times New Roman"/>
              <a:ea typeface="Times New Roman"/>
              <a:cs typeface="Times New Roman"/>
              <a:sym typeface="Times New Roman"/>
            </a:endParaRPr>
          </a:p>
        </p:txBody>
      </p:sp>
      <p:pic>
        <p:nvPicPr>
          <p:cNvPr id="89" name="Google Shape;89;p17"/>
          <p:cNvPicPr preferRelativeResize="0"/>
          <p:nvPr/>
        </p:nvPicPr>
        <p:blipFill rotWithShape="1">
          <a:blip r:embed="rId3">
            <a:alphaModFix/>
          </a:blip>
          <a:srcRect b="8900" l="0" r="0" t="0"/>
          <a:stretch/>
        </p:blipFill>
        <p:spPr>
          <a:xfrm>
            <a:off x="3303075" y="1905800"/>
            <a:ext cx="3200525" cy="2949526"/>
          </a:xfrm>
          <a:prstGeom prst="rect">
            <a:avLst/>
          </a:prstGeom>
          <a:noFill/>
          <a:ln>
            <a:noFill/>
          </a:ln>
        </p:spPr>
      </p:pic>
      <p:sp>
        <p:nvSpPr>
          <p:cNvPr id="90" name="Google Shape;90;p17"/>
          <p:cNvSpPr txBox="1"/>
          <p:nvPr/>
        </p:nvSpPr>
        <p:spPr>
          <a:xfrm>
            <a:off x="87175" y="4790100"/>
            <a:ext cx="7189800" cy="14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D0E0E3"/>
                </a:solidFill>
                <a:hlinkClick r:id="rId4"/>
              </a:rPr>
              <a:t>https://www.quora.com/Aerodynamics-What-is-a-wind-tunnel-effect</a:t>
            </a:r>
            <a:endParaRPr>
              <a:solidFill>
                <a:srgbClr val="D0E0E3"/>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4A86E8"/>
        </a:solidFill>
      </p:bgPr>
    </p:bg>
    <p:spTree>
      <p:nvGrpSpPr>
        <p:cNvPr id="94" name="Shape 94"/>
        <p:cNvGrpSpPr/>
        <p:nvPr/>
      </p:nvGrpSpPr>
      <p:grpSpPr>
        <a:xfrm>
          <a:off x="0" y="0"/>
          <a:ext cx="0" cy="0"/>
          <a:chOff x="0" y="0"/>
          <a:chExt cx="0" cy="0"/>
        </a:xfrm>
      </p:grpSpPr>
      <p:sp>
        <p:nvSpPr>
          <p:cNvPr id="95" name="Google Shape;95;p18"/>
          <p:cNvSpPr txBox="1"/>
          <p:nvPr>
            <p:ph type="title"/>
          </p:nvPr>
        </p:nvSpPr>
        <p:spPr>
          <a:xfrm>
            <a:off x="311700" y="0"/>
            <a:ext cx="8520600" cy="1017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
                <a:solidFill>
                  <a:srgbClr val="FFFFFF"/>
                </a:solidFill>
              </a:rPr>
              <a:t>Conclusions and Future Work OR Something I would like do with GLOBE and NASA</a:t>
            </a:r>
            <a:endParaRPr>
              <a:solidFill>
                <a:srgbClr val="FFFFFF"/>
              </a:solidFill>
            </a:endParaRPr>
          </a:p>
        </p:txBody>
      </p:sp>
      <p:sp>
        <p:nvSpPr>
          <p:cNvPr id="96" name="Google Shape;96;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rgbClr val="FFFFFF"/>
                </a:solidFill>
                <a:latin typeface="Helvetica Neue"/>
                <a:ea typeface="Helvetica Neue"/>
                <a:cs typeface="Helvetica Neue"/>
                <a:sym typeface="Helvetica Neue"/>
              </a:rPr>
              <a:t>It was fun to research the wind tunnel effect, I will do research like this next year if I have the chance.</a:t>
            </a:r>
            <a:endParaRPr>
              <a:solidFill>
                <a:srgbClr val="FFFFFF"/>
              </a:solidFill>
              <a:latin typeface="Helvetica Neue"/>
              <a:ea typeface="Helvetica Neue"/>
              <a:cs typeface="Helvetica Neue"/>
              <a:sym typeface="Helvetica Neue"/>
            </a:endParaRPr>
          </a:p>
          <a:p>
            <a:pPr indent="0" lvl="0" marL="0" rtl="0" algn="l">
              <a:lnSpc>
                <a:spcPct val="115000"/>
              </a:lnSpc>
              <a:spcBef>
                <a:spcPts val="0"/>
              </a:spcBef>
              <a:spcAft>
                <a:spcPts val="1600"/>
              </a:spcAft>
              <a:buSzPts val="2400"/>
              <a:buNone/>
            </a:pPr>
            <a:r>
              <a:t/>
            </a:r>
            <a:endParaRPr>
              <a:solidFill>
                <a:srgbClr val="FFFFFF"/>
              </a:solidFill>
            </a:endParaRPr>
          </a:p>
        </p:txBody>
      </p:sp>
      <p:pic>
        <p:nvPicPr>
          <p:cNvPr id="97" name="Google Shape;97;p18"/>
          <p:cNvPicPr preferRelativeResize="0"/>
          <p:nvPr/>
        </p:nvPicPr>
        <p:blipFill>
          <a:blip r:embed="rId3">
            <a:alphaModFix/>
          </a:blip>
          <a:stretch>
            <a:fillRect/>
          </a:stretch>
        </p:blipFill>
        <p:spPr>
          <a:xfrm>
            <a:off x="2354440" y="2144075"/>
            <a:ext cx="4435126" cy="28975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4A86E8"/>
        </a:solidFill>
      </p:bgPr>
    </p:bg>
    <p:spTree>
      <p:nvGrpSpPr>
        <p:cNvPr id="101" name="Shape 101"/>
        <p:cNvGrpSpPr/>
        <p:nvPr/>
      </p:nvGrpSpPr>
      <p:grpSpPr>
        <a:xfrm>
          <a:off x="0" y="0"/>
          <a:ext cx="0" cy="0"/>
          <a:chOff x="0" y="0"/>
          <a:chExt cx="0" cy="0"/>
        </a:xfrm>
      </p:grpSpPr>
      <p:sp>
        <p:nvSpPr>
          <p:cNvPr id="102" name="Google Shape;102;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
              <a:t>References</a:t>
            </a:r>
            <a:endParaRPr/>
          </a:p>
        </p:txBody>
      </p:sp>
      <p:sp>
        <p:nvSpPr>
          <p:cNvPr id="103" name="Google Shape;103;p1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2400"/>
              <a:buNone/>
            </a:pPr>
            <a:r>
              <a:rPr lang="en" u="sng">
                <a:solidFill>
                  <a:srgbClr val="CFE2F3"/>
                </a:solidFill>
                <a:latin typeface="Helvetica Neue"/>
                <a:ea typeface="Helvetica Neue"/>
                <a:cs typeface="Helvetica Neue"/>
                <a:sym typeface="Helvetica Neue"/>
                <a:hlinkClick r:id="rId3"/>
              </a:rPr>
              <a:t>https://whyy.org/segments/the-science-of-wind-tunnels-where-and-why-those-harsh-winds-strike/</a:t>
            </a:r>
            <a:r>
              <a:rPr lang="en">
                <a:solidFill>
                  <a:srgbClr val="CFE2F3"/>
                </a:solidFill>
                <a:latin typeface="Helvetica Neue"/>
                <a:ea typeface="Helvetica Neue"/>
                <a:cs typeface="Helvetica Neue"/>
                <a:sym typeface="Helvetica Neue"/>
              </a:rPr>
              <a:t> </a:t>
            </a:r>
            <a:r>
              <a:rPr lang="en">
                <a:solidFill>
                  <a:srgbClr val="FFFFFF"/>
                </a:solidFill>
                <a:latin typeface="Helvetica Neue"/>
                <a:ea typeface="Helvetica Neue"/>
                <a:cs typeface="Helvetica Neue"/>
                <a:sym typeface="Helvetica Neue"/>
              </a:rPr>
              <a:t>- PBS</a:t>
            </a:r>
            <a:endParaRPr>
              <a:solidFill>
                <a:srgbClr val="FFFFFF"/>
              </a:solidFill>
              <a:latin typeface="Helvetica Neue"/>
              <a:ea typeface="Helvetica Neue"/>
              <a:cs typeface="Helvetica Neue"/>
              <a:sym typeface="Helvetica Neue"/>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