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7cac94803_7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87cac94803_7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b="1" sz="3000"/>
            </a:lvl1pPr>
            <a:lvl2pPr lvl="1" algn="ctr">
              <a:lnSpc>
                <a:spcPct val="100000"/>
              </a:lnSpc>
              <a:spcBef>
                <a:spcPts val="0"/>
              </a:spcBef>
              <a:spcAft>
                <a:spcPts val="0"/>
              </a:spcAft>
              <a:buSzPts val="3000"/>
              <a:buNone/>
              <a:defRPr b="1" sz="3000"/>
            </a:lvl2pPr>
            <a:lvl3pPr lvl="2" algn="ctr">
              <a:lnSpc>
                <a:spcPct val="100000"/>
              </a:lnSpc>
              <a:spcBef>
                <a:spcPts val="0"/>
              </a:spcBef>
              <a:spcAft>
                <a:spcPts val="0"/>
              </a:spcAft>
              <a:buSzPts val="3000"/>
              <a:buNone/>
              <a:defRPr b="1" sz="3000"/>
            </a:lvl3pPr>
            <a:lvl4pPr lvl="3" algn="ctr">
              <a:lnSpc>
                <a:spcPct val="100000"/>
              </a:lnSpc>
              <a:spcBef>
                <a:spcPts val="0"/>
              </a:spcBef>
              <a:spcAft>
                <a:spcPts val="0"/>
              </a:spcAft>
              <a:buSzPts val="3000"/>
              <a:buNone/>
              <a:defRPr b="1" sz="3000"/>
            </a:lvl4pPr>
            <a:lvl5pPr lvl="4" algn="ctr">
              <a:lnSpc>
                <a:spcPct val="100000"/>
              </a:lnSpc>
              <a:spcBef>
                <a:spcPts val="0"/>
              </a:spcBef>
              <a:spcAft>
                <a:spcPts val="0"/>
              </a:spcAft>
              <a:buSzPts val="3000"/>
              <a:buNone/>
              <a:defRPr b="1" sz="3000"/>
            </a:lvl5pPr>
            <a:lvl6pPr lvl="5" algn="ctr">
              <a:lnSpc>
                <a:spcPct val="100000"/>
              </a:lnSpc>
              <a:spcBef>
                <a:spcPts val="0"/>
              </a:spcBef>
              <a:spcAft>
                <a:spcPts val="0"/>
              </a:spcAft>
              <a:buSzPts val="3000"/>
              <a:buNone/>
              <a:defRPr b="1" sz="3000"/>
            </a:lvl6pPr>
            <a:lvl7pPr lvl="6" algn="ctr">
              <a:lnSpc>
                <a:spcPct val="100000"/>
              </a:lnSpc>
              <a:spcBef>
                <a:spcPts val="0"/>
              </a:spcBef>
              <a:spcAft>
                <a:spcPts val="0"/>
              </a:spcAft>
              <a:buSzPts val="3000"/>
              <a:buNone/>
              <a:defRPr b="1" sz="3000"/>
            </a:lvl7pPr>
            <a:lvl8pPr lvl="7" algn="ctr">
              <a:lnSpc>
                <a:spcPct val="100000"/>
              </a:lnSpc>
              <a:spcBef>
                <a:spcPts val="0"/>
              </a:spcBef>
              <a:spcAft>
                <a:spcPts val="0"/>
              </a:spcAft>
              <a:buSzPts val="3000"/>
              <a:buNone/>
              <a:defRPr b="1" sz="3000"/>
            </a:lvl8pPr>
            <a:lvl9pPr lvl="8" algn="ctr">
              <a:lnSpc>
                <a:spcPct val="100000"/>
              </a:lnSpc>
              <a:spcBef>
                <a:spcPts val="0"/>
              </a:spcBef>
              <a:spcAft>
                <a:spcPts val="0"/>
              </a:spcAft>
              <a:buSzPts val="3000"/>
              <a:buNone/>
              <a:defRPr b="1" sz="3000"/>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sz="2400"/>
            </a:lvl1pPr>
            <a:lvl2pPr indent="-368300" lvl="1" marL="914400" algn="l">
              <a:lnSpc>
                <a:spcPct val="115000"/>
              </a:lnSpc>
              <a:spcBef>
                <a:spcPts val="1600"/>
              </a:spcBef>
              <a:spcAft>
                <a:spcPts val="0"/>
              </a:spcAft>
              <a:buSzPts val="2200"/>
              <a:buChar char="○"/>
              <a:defRPr sz="2200"/>
            </a:lvl2pPr>
            <a:lvl3pPr indent="-355600" lvl="2" marL="1371600" algn="l">
              <a:lnSpc>
                <a:spcPct val="115000"/>
              </a:lnSpc>
              <a:spcBef>
                <a:spcPts val="1600"/>
              </a:spcBef>
              <a:spcAft>
                <a:spcPts val="0"/>
              </a:spcAft>
              <a:buSzPts val="2000"/>
              <a:buChar char="■"/>
              <a:defRPr sz="2000"/>
            </a:lvl3pPr>
            <a:lvl4pPr indent="-342900" lvl="3" marL="1828800" algn="l">
              <a:lnSpc>
                <a:spcPct val="115000"/>
              </a:lnSpc>
              <a:spcBef>
                <a:spcPts val="1600"/>
              </a:spcBef>
              <a:spcAft>
                <a:spcPts val="0"/>
              </a:spcAft>
              <a:buSzPts val="1800"/>
              <a:buChar char="●"/>
              <a:defRPr sz="1800"/>
            </a:lvl4pPr>
            <a:lvl5pPr indent="-342900" lvl="4" marL="2286000" algn="l">
              <a:lnSpc>
                <a:spcPct val="115000"/>
              </a:lnSpc>
              <a:spcBef>
                <a:spcPts val="1600"/>
              </a:spcBef>
              <a:spcAft>
                <a:spcPts val="0"/>
              </a:spcAft>
              <a:buSzPts val="1800"/>
              <a:buChar char="○"/>
              <a:defRPr sz="1800"/>
            </a:lvl5pPr>
            <a:lvl6pPr indent="-342900" lvl="5" marL="2743200" algn="l">
              <a:lnSpc>
                <a:spcPct val="115000"/>
              </a:lnSpc>
              <a:spcBef>
                <a:spcPts val="1600"/>
              </a:spcBef>
              <a:spcAft>
                <a:spcPts val="0"/>
              </a:spcAft>
              <a:buSzPts val="1800"/>
              <a:buChar char="■"/>
              <a:defRPr sz="1800"/>
            </a:lvl6pPr>
            <a:lvl7pPr indent="-342900" lvl="6" marL="3200400" algn="l">
              <a:lnSpc>
                <a:spcPct val="115000"/>
              </a:lnSpc>
              <a:spcBef>
                <a:spcPts val="1600"/>
              </a:spcBef>
              <a:spcAft>
                <a:spcPts val="0"/>
              </a:spcAft>
              <a:buSzPts val="1800"/>
              <a:buChar char="●"/>
              <a:defRPr sz="1800"/>
            </a:lvl7pPr>
            <a:lvl8pPr indent="-342900" lvl="7" marL="3657600" algn="l">
              <a:lnSpc>
                <a:spcPct val="115000"/>
              </a:lnSpc>
              <a:spcBef>
                <a:spcPts val="1600"/>
              </a:spcBef>
              <a:spcAft>
                <a:spcPts val="0"/>
              </a:spcAft>
              <a:buSzPts val="1800"/>
              <a:buChar char="○"/>
              <a:defRPr sz="1800"/>
            </a:lvl8pPr>
            <a:lvl9pPr indent="-342900" lvl="8" marL="4114800" algn="l">
              <a:lnSpc>
                <a:spcPct val="115000"/>
              </a:lnSpc>
              <a:spcBef>
                <a:spcPts val="1600"/>
              </a:spcBef>
              <a:spcAft>
                <a:spcPts val="1600"/>
              </a:spcAft>
              <a:buSzPts val="1800"/>
              <a:buChar char="■"/>
              <a:defRPr sz="1800"/>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Calibri"/>
              <a:buChar char="●"/>
              <a:defRPr b="0" i="0" sz="1800" u="none" cap="none" strike="noStrike">
                <a:solidFill>
                  <a:srgbClr val="000000"/>
                </a:solidFill>
                <a:latin typeface="Calibri"/>
                <a:ea typeface="Calibri"/>
                <a:cs typeface="Calibri"/>
                <a:sym typeface="Calibri"/>
              </a:defRPr>
            </a:lvl1pPr>
            <a:lvl2pPr indent="-317500" lvl="1" marL="9144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2pPr>
            <a:lvl3pPr indent="-317500" lvl="2" marL="13716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3pPr>
            <a:lvl4pPr indent="-317500" lvl="3" marL="18288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4pPr>
            <a:lvl5pPr indent="-317500" lvl="4" marL="22860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5pPr>
            <a:lvl6pPr indent="-317500" lvl="5" marL="27432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6pPr>
            <a:lvl7pPr indent="-317500" lvl="6" marL="32004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7pPr>
            <a:lvl8pPr indent="-317500" lvl="7" marL="36576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8pPr>
            <a:lvl9pPr indent="-317500" lvl="8" marL="4114800" marR="0" rtl="0" algn="l">
              <a:lnSpc>
                <a:spcPct val="115000"/>
              </a:lnSpc>
              <a:spcBef>
                <a:spcPts val="1600"/>
              </a:spcBef>
              <a:spcAft>
                <a:spcPts val="160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www.quora.com/Aerodynamics-What-is-a-wind-tunnel-eff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hyy.org/segments/the-science-of-wind-tunnels-where-and-why-those-harsh-winds-strik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grpSp>
        <p:nvGrpSpPr>
          <p:cNvPr id="54" name="Google Shape;54;p13"/>
          <p:cNvGrpSpPr/>
          <p:nvPr/>
        </p:nvGrpSpPr>
        <p:grpSpPr>
          <a:xfrm>
            <a:off x="5325" y="-2208"/>
            <a:ext cx="9159586" cy="5147911"/>
            <a:chOff x="0" y="0"/>
            <a:chExt cx="8858400" cy="1212900"/>
          </a:xfrm>
        </p:grpSpPr>
        <p:sp>
          <p:nvSpPr>
            <p:cNvPr id="55" name="Google Shape;55;p13"/>
            <p:cNvSpPr/>
            <p:nvPr/>
          </p:nvSpPr>
          <p:spPr>
            <a:xfrm>
              <a:off x="0" y="0"/>
              <a:ext cx="8858400" cy="121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Calibri"/>
                  <a:ea typeface="Calibri"/>
                  <a:cs typeface="Calibri"/>
                  <a:sym typeface="Calibri"/>
                </a:rPr>
                <a:t> </a:t>
              </a:r>
              <a:endParaRPr/>
            </a:p>
          </p:txBody>
        </p:sp>
        <p:sp>
          <p:nvSpPr>
            <p:cNvPr id="56" name="Google Shape;56;p13"/>
            <p:cNvSpPr/>
            <p:nvPr/>
          </p:nvSpPr>
          <p:spPr>
            <a:xfrm>
              <a:off x="0" y="0"/>
              <a:ext cx="8858400" cy="1212900"/>
            </a:xfrm>
            <a:prstGeom prst="roundRect">
              <a:avLst>
                <a:gd fmla="val 10870" name="adj"/>
              </a:avLst>
            </a:prstGeom>
            <a:gradFill>
              <a:gsLst>
                <a:gs pos="0">
                  <a:srgbClr val="A7C4FF"/>
                </a:gs>
                <a:gs pos="100000">
                  <a:schemeClr val="lt1"/>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Calibri"/>
                  <a:ea typeface="Calibri"/>
                  <a:cs typeface="Calibri"/>
                  <a:sym typeface="Calibri"/>
                </a:rPr>
                <a:t> </a:t>
              </a:r>
              <a:endParaRPr/>
            </a:p>
          </p:txBody>
        </p:sp>
        <p:sp>
          <p:nvSpPr>
            <p:cNvPr id="57" name="Google Shape;57;p13"/>
            <p:cNvSpPr/>
            <p:nvPr/>
          </p:nvSpPr>
          <p:spPr>
            <a:xfrm>
              <a:off x="93291" y="72197"/>
              <a:ext cx="8524200" cy="1140600"/>
            </a:xfrm>
            <a:prstGeom prst="rect">
              <a:avLst/>
            </a:prstGeom>
            <a:noFill/>
            <a:ln>
              <a:noFill/>
            </a:ln>
          </p:spPr>
          <p:txBody>
            <a:bodyPr anchorCtr="0" anchor="t" bIns="9325" lIns="18650" spcFirstLastPara="1" rIns="18650" wrap="square" tIns="9325">
              <a:noAutofit/>
            </a:bodyPr>
            <a:lstStyle/>
            <a:p>
              <a:pPr indent="0" lvl="0" marL="0" rtl="0" algn="l">
                <a:spcBef>
                  <a:spcPts val="0"/>
                </a:spcBef>
                <a:spcAft>
                  <a:spcPts val="0"/>
                </a:spcAft>
                <a:buSzPts val="1100"/>
                <a:buNone/>
              </a:pPr>
              <a:r>
                <a:t/>
              </a:r>
              <a:endParaRPr b="1">
                <a:latin typeface="Helvetica Neue"/>
                <a:ea typeface="Helvetica Neue"/>
                <a:cs typeface="Helvetica Neue"/>
                <a:sym typeface="Helvetica Neue"/>
              </a:endParaRPr>
            </a:p>
            <a:p>
              <a:pPr indent="0" lvl="0" marL="0" rtl="0" algn="l">
                <a:spcBef>
                  <a:spcPts val="0"/>
                </a:spcBef>
                <a:spcAft>
                  <a:spcPts val="0"/>
                </a:spcAft>
                <a:buSzPts val="1100"/>
                <a:buNone/>
              </a:pPr>
              <a:r>
                <a:t/>
              </a:r>
              <a:endParaRPr b="1">
                <a:latin typeface="Helvetica Neue"/>
                <a:ea typeface="Helvetica Neue"/>
                <a:cs typeface="Helvetica Neue"/>
                <a:sym typeface="Helvetica Neue"/>
              </a:endParaRPr>
            </a:p>
            <a:p>
              <a:pPr indent="0" lvl="0" marL="0" rtl="0" algn="l">
                <a:spcBef>
                  <a:spcPts val="0"/>
                </a:spcBef>
                <a:spcAft>
                  <a:spcPts val="0"/>
                </a:spcAft>
                <a:buSzPts val="1100"/>
                <a:buNone/>
              </a:pPr>
              <a:r>
                <a:t/>
              </a:r>
              <a:endParaRPr b="1">
                <a:latin typeface="Helvetica Neue"/>
                <a:ea typeface="Helvetica Neue"/>
                <a:cs typeface="Helvetica Neue"/>
                <a:sym typeface="Helvetica Neue"/>
              </a:endParaRPr>
            </a:p>
            <a:p>
              <a:pPr indent="0" lvl="0" marL="0" rtl="0" algn="ctr">
                <a:spcBef>
                  <a:spcPts val="0"/>
                </a:spcBef>
                <a:spcAft>
                  <a:spcPts val="0"/>
                </a:spcAft>
                <a:buSzPts val="1100"/>
                <a:buNone/>
              </a:pPr>
              <a:r>
                <a:rPr b="1" lang="en" sz="3800">
                  <a:latin typeface="Helvetica Neue"/>
                  <a:ea typeface="Helvetica Neue"/>
                  <a:cs typeface="Helvetica Neue"/>
                  <a:sym typeface="Helvetica Neue"/>
                </a:rPr>
                <a:t>Wind Tunnel Effect</a:t>
              </a:r>
              <a:endParaRPr b="0" i="0" sz="3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lang="en" sz="3000">
                  <a:latin typeface="Helvetica Neue"/>
                  <a:ea typeface="Helvetica Neue"/>
                  <a:cs typeface="Helvetica Neue"/>
                  <a:sym typeface="Helvetica Neue"/>
                </a:rPr>
                <a:t>Ben C.</a:t>
              </a:r>
              <a:endParaRPr b="0" i="0" sz="3000" u="none" cap="none" strike="noStrike">
                <a:solidFill>
                  <a:srgbClr val="000000"/>
                </a:solidFill>
                <a:latin typeface="Calibri"/>
                <a:ea typeface="Calibri"/>
                <a:cs typeface="Calibri"/>
                <a:sym typeface="Calibri"/>
              </a:endParaRPr>
            </a:p>
            <a:p>
              <a:pPr indent="0" lvl="0" marL="0" marR="0" rtl="0" algn="ctr">
                <a:lnSpc>
                  <a:spcPct val="100000"/>
                </a:lnSpc>
                <a:spcBef>
                  <a:spcPts val="1000"/>
                </a:spcBef>
                <a:spcAft>
                  <a:spcPts val="0"/>
                </a:spcAft>
                <a:buNone/>
              </a:pPr>
              <a:r>
                <a:rPr b="1" i="1" lang="en" sz="2800">
                  <a:latin typeface="Helvetica Neue"/>
                  <a:ea typeface="Helvetica Neue"/>
                  <a:cs typeface="Helvetica Neue"/>
                  <a:sym typeface="Helvetica Neue"/>
                </a:rPr>
                <a:t>Ms. Nugent</a:t>
              </a:r>
              <a:endParaRPr b="1" i="1" sz="2800">
                <a:latin typeface="Helvetica Neue"/>
                <a:ea typeface="Helvetica Neue"/>
                <a:cs typeface="Helvetica Neue"/>
                <a:sym typeface="Helvetica Neue"/>
              </a:endParaRPr>
            </a:p>
            <a:p>
              <a:pPr indent="0" lvl="0" marL="0" marR="0" rtl="0" algn="ctr">
                <a:lnSpc>
                  <a:spcPct val="100000"/>
                </a:lnSpc>
                <a:spcBef>
                  <a:spcPts val="1000"/>
                </a:spcBef>
                <a:spcAft>
                  <a:spcPts val="0"/>
                </a:spcAft>
                <a:buNone/>
              </a:pPr>
              <a:r>
                <a:rPr b="1" i="1" lang="en" sz="2800">
                  <a:latin typeface="Helvetica Neue"/>
                  <a:ea typeface="Helvetica Neue"/>
                  <a:cs typeface="Helvetica Neue"/>
                  <a:sym typeface="Helvetica Neue"/>
                </a:rPr>
                <a:t>Grade 6</a:t>
              </a:r>
              <a:endParaRPr b="1" i="1" sz="2800">
                <a:latin typeface="Helvetica Neue"/>
                <a:ea typeface="Helvetica Neue"/>
                <a:cs typeface="Helvetica Neue"/>
                <a:sym typeface="Helvetica Neue"/>
              </a:endParaRPr>
            </a:p>
            <a:p>
              <a:pPr indent="0" lvl="0" marL="0" marR="0" rtl="0" algn="ctr">
                <a:lnSpc>
                  <a:spcPct val="100000"/>
                </a:lnSpc>
                <a:spcBef>
                  <a:spcPts val="1000"/>
                </a:spcBef>
                <a:spcAft>
                  <a:spcPts val="0"/>
                </a:spcAft>
                <a:buNone/>
              </a:pPr>
              <a:r>
                <a:rPr b="1" i="1" lang="en" sz="2800">
                  <a:latin typeface="Helvetica Neue"/>
                  <a:ea typeface="Helvetica Neue"/>
                  <a:cs typeface="Helvetica Neue"/>
                  <a:sym typeface="Helvetica Neue"/>
                </a:rPr>
                <a:t>Nathan Bishop Middle School</a:t>
              </a:r>
              <a:endParaRPr b="1" i="1" sz="28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1000"/>
                </a:spcBef>
                <a:spcAft>
                  <a:spcPts val="1000"/>
                </a:spcAft>
                <a:buNone/>
              </a:pPr>
              <a:r>
                <a:rPr lang="en" sz="2400">
                  <a:solidFill>
                    <a:srgbClr val="666666"/>
                  </a:solidFill>
                  <a:latin typeface="Helvetica Neue"/>
                  <a:ea typeface="Helvetica Neue"/>
                  <a:cs typeface="Helvetica Neue"/>
                  <a:sym typeface="Helvetica Neue"/>
                </a:rPr>
                <a:t>This project connects to GLOBE Wind Protocols</a:t>
              </a:r>
              <a:endParaRPr i="1" sz="2800">
                <a:solidFill>
                  <a:srgbClr val="666666"/>
                </a:solidFill>
                <a:latin typeface="Helvetica Neue"/>
                <a:ea typeface="Helvetica Neue"/>
                <a:cs typeface="Helvetica Neue"/>
                <a:sym typeface="Helvetica Neue"/>
              </a:endParaRPr>
            </a:p>
          </p:txBody>
        </p:sp>
        <p:pic>
          <p:nvPicPr>
            <p:cNvPr id="58" name="Google Shape;58;p13"/>
            <p:cNvPicPr preferRelativeResize="0"/>
            <p:nvPr/>
          </p:nvPicPr>
          <p:blipFill rotWithShape="1">
            <a:blip r:embed="rId3">
              <a:alphaModFix/>
            </a:blip>
            <a:srcRect b="0" l="0" r="0" t="0"/>
            <a:stretch/>
          </p:blipFill>
          <p:spPr>
            <a:xfrm>
              <a:off x="6441092" y="1042953"/>
              <a:ext cx="2013743" cy="147625"/>
            </a:xfrm>
            <a:prstGeom prst="rect">
              <a:avLst/>
            </a:prstGeom>
            <a:noFill/>
            <a:ln cap="flat" cmpd="sng" w="9525">
              <a:solidFill>
                <a:srgbClr val="0046D2"/>
              </a:solidFill>
              <a:prstDash val="solid"/>
              <a:round/>
              <a:headEnd len="sm" w="sm" type="none"/>
              <a:tailEnd len="sm" w="sm" type="none"/>
            </a:ln>
          </p:spPr>
        </p:pic>
      </p:grpSp>
      <p:pic>
        <p:nvPicPr>
          <p:cNvPr id="59" name="Google Shape;59;p13"/>
          <p:cNvPicPr preferRelativeResize="0"/>
          <p:nvPr/>
        </p:nvPicPr>
        <p:blipFill>
          <a:blip r:embed="rId4">
            <a:alphaModFix/>
          </a:blip>
          <a:stretch>
            <a:fillRect/>
          </a:stretch>
        </p:blipFill>
        <p:spPr>
          <a:xfrm>
            <a:off x="397800" y="4289875"/>
            <a:ext cx="911450" cy="761075"/>
          </a:xfrm>
          <a:prstGeom prst="rect">
            <a:avLst/>
          </a:prstGeom>
          <a:noFill/>
          <a:ln>
            <a:noFill/>
          </a:ln>
        </p:spPr>
      </p:pic>
      <p:pic>
        <p:nvPicPr>
          <p:cNvPr id="60" name="Google Shape;60;p13"/>
          <p:cNvPicPr preferRelativeResize="0"/>
          <p:nvPr/>
        </p:nvPicPr>
        <p:blipFill>
          <a:blip r:embed="rId5">
            <a:alphaModFix/>
          </a:blip>
          <a:stretch>
            <a:fillRect/>
          </a:stretch>
        </p:blipFill>
        <p:spPr>
          <a:xfrm>
            <a:off x="3880625" y="4490062"/>
            <a:ext cx="1382749" cy="619076"/>
          </a:xfrm>
          <a:prstGeom prst="rect">
            <a:avLst/>
          </a:prstGeom>
          <a:noFill/>
          <a:ln>
            <a:noFill/>
          </a:ln>
        </p:spPr>
      </p:pic>
      <p:pic>
        <p:nvPicPr>
          <p:cNvPr id="61" name="Google Shape;61;p13"/>
          <p:cNvPicPr preferRelativeResize="0"/>
          <p:nvPr/>
        </p:nvPicPr>
        <p:blipFill>
          <a:blip r:embed="rId6">
            <a:alphaModFix/>
          </a:blip>
          <a:stretch>
            <a:fillRect/>
          </a:stretch>
        </p:blipFill>
        <p:spPr>
          <a:xfrm>
            <a:off x="3790500" y="46025"/>
            <a:ext cx="1589225" cy="68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rgbClr val="FFFFFF"/>
                </a:solidFill>
              </a:rPr>
              <a:t>Research Questions OR What I Like About GLOBE</a:t>
            </a:r>
            <a:endParaRPr>
              <a:solidFill>
                <a:srgbClr val="FFFFFF"/>
              </a:solidFill>
            </a:endParaRPr>
          </a:p>
        </p:txBody>
      </p:sp>
      <p:sp>
        <p:nvSpPr>
          <p:cNvPr id="67" name="Google Shape;6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FFFFFF"/>
                </a:solidFill>
                <a:latin typeface="Helvetica Neue"/>
                <a:ea typeface="Helvetica Neue"/>
                <a:cs typeface="Helvetica Neue"/>
                <a:sym typeface="Helvetica Neue"/>
              </a:rPr>
              <a:t>I will be </a:t>
            </a:r>
            <a:r>
              <a:rPr lang="en">
                <a:solidFill>
                  <a:srgbClr val="FFFFFF"/>
                </a:solidFill>
                <a:latin typeface="Helvetica Neue"/>
                <a:ea typeface="Helvetica Neue"/>
                <a:cs typeface="Helvetica Neue"/>
                <a:sym typeface="Helvetica Neue"/>
              </a:rPr>
              <a:t>researching</a:t>
            </a:r>
            <a:r>
              <a:rPr lang="en">
                <a:solidFill>
                  <a:srgbClr val="FFFFFF"/>
                </a:solidFill>
                <a:latin typeface="Helvetica Neue"/>
                <a:ea typeface="Helvetica Neue"/>
                <a:cs typeface="Helvetica Neue"/>
                <a:sym typeface="Helvetica Neue"/>
              </a:rPr>
              <a:t> why wind gets stronger in between buildings.</a:t>
            </a:r>
            <a:endParaRPr>
              <a:solidFill>
                <a:srgbClr val="FFFFF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a:solidFill>
                <a:srgbClr val="FFFFFF"/>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a:solidFill>
                <a:srgbClr val="FFFFFF"/>
              </a:solidFill>
              <a:latin typeface="Helvetica Neue"/>
              <a:ea typeface="Helvetica Neue"/>
              <a:cs typeface="Helvetica Neue"/>
              <a:sym typeface="Helvetica Neue"/>
            </a:endParaRPr>
          </a:p>
        </p:txBody>
      </p:sp>
      <p:pic>
        <p:nvPicPr>
          <p:cNvPr id="68" name="Google Shape;68;p14"/>
          <p:cNvPicPr preferRelativeResize="0"/>
          <p:nvPr/>
        </p:nvPicPr>
        <p:blipFill>
          <a:blip r:embed="rId3">
            <a:alphaModFix/>
          </a:blip>
          <a:stretch>
            <a:fillRect/>
          </a:stretch>
        </p:blipFill>
        <p:spPr>
          <a:xfrm>
            <a:off x="2044012" y="1727100"/>
            <a:ext cx="5055988" cy="3416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rgbClr val="FFFFFF"/>
                </a:solidFill>
              </a:rPr>
              <a:t>Predictions</a:t>
            </a:r>
            <a:endParaRPr>
              <a:solidFill>
                <a:srgbClr val="FFFFFF"/>
              </a:solidFill>
            </a:endParaRPr>
          </a:p>
        </p:txBody>
      </p:sp>
      <p:sp>
        <p:nvSpPr>
          <p:cNvPr id="74" name="Google Shape;7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FFFFFF"/>
                </a:solidFill>
                <a:latin typeface="Helvetica Neue"/>
                <a:ea typeface="Helvetica Neue"/>
                <a:cs typeface="Helvetica Neue"/>
                <a:sym typeface="Helvetica Neue"/>
              </a:rPr>
              <a:t>I predict that wind will get stronger in between buildings.</a:t>
            </a:r>
            <a:endParaRPr>
              <a:solidFill>
                <a:srgbClr val="FFFFFF"/>
              </a:solidFill>
              <a:latin typeface="Helvetica Neue"/>
              <a:ea typeface="Helvetica Neue"/>
              <a:cs typeface="Helvetica Neue"/>
              <a:sym typeface="Helvetica Neue"/>
            </a:endParaRPr>
          </a:p>
        </p:txBody>
      </p:sp>
      <p:pic>
        <p:nvPicPr>
          <p:cNvPr id="75" name="Google Shape;75;p15"/>
          <p:cNvPicPr preferRelativeResize="0"/>
          <p:nvPr/>
        </p:nvPicPr>
        <p:blipFill>
          <a:blip r:embed="rId3">
            <a:alphaModFix/>
          </a:blip>
          <a:stretch>
            <a:fillRect/>
          </a:stretch>
        </p:blipFill>
        <p:spPr>
          <a:xfrm>
            <a:off x="2296740" y="1964300"/>
            <a:ext cx="4550525" cy="299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rgbClr val="FFFFFF"/>
                </a:solidFill>
              </a:rPr>
              <a:t>Methods of Data Collection</a:t>
            </a:r>
            <a:endParaRPr>
              <a:solidFill>
                <a:srgbClr val="FFFFFF"/>
              </a:solidFill>
            </a:endParaRPr>
          </a:p>
        </p:txBody>
      </p:sp>
      <p:sp>
        <p:nvSpPr>
          <p:cNvPr id="81" name="Google Shape;81;p16"/>
          <p:cNvSpPr txBox="1"/>
          <p:nvPr>
            <p:ph idx="1" type="body"/>
          </p:nvPr>
        </p:nvSpPr>
        <p:spPr>
          <a:xfrm>
            <a:off x="457025" y="1747950"/>
            <a:ext cx="3630600" cy="164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FFFFFF"/>
                </a:solidFill>
                <a:latin typeface="Helvetica Neue"/>
                <a:ea typeface="Helvetica Neue"/>
                <a:cs typeface="Helvetica Neue"/>
                <a:sym typeface="Helvetica Neue"/>
              </a:rPr>
              <a:t>I will be researching online why wind gets stronger in between buildings.</a:t>
            </a:r>
            <a:endParaRPr>
              <a:solidFill>
                <a:srgbClr val="FFFFFF"/>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a:solidFill>
                <a:srgbClr val="FFFFFF"/>
              </a:solidFill>
              <a:latin typeface="Helvetica Neue"/>
              <a:ea typeface="Helvetica Neue"/>
              <a:cs typeface="Helvetica Neue"/>
              <a:sym typeface="Helvetica Neue"/>
            </a:endParaRPr>
          </a:p>
        </p:txBody>
      </p:sp>
      <p:pic>
        <p:nvPicPr>
          <p:cNvPr id="82" name="Google Shape;82;p16"/>
          <p:cNvPicPr preferRelativeResize="0"/>
          <p:nvPr/>
        </p:nvPicPr>
        <p:blipFill>
          <a:blip r:embed="rId3">
            <a:alphaModFix/>
          </a:blip>
          <a:stretch>
            <a:fillRect/>
          </a:stretch>
        </p:blipFill>
        <p:spPr>
          <a:xfrm>
            <a:off x="4428451" y="1244725"/>
            <a:ext cx="4403850" cy="3143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86" name="Shape 86"/>
        <p:cNvGrpSpPr/>
        <p:nvPr/>
      </p:nvGrpSpPr>
      <p:grpSpPr>
        <a:xfrm>
          <a:off x="0" y="0"/>
          <a:ext cx="0" cy="0"/>
          <a:chOff x="0" y="0"/>
          <a:chExt cx="0" cy="0"/>
        </a:xfrm>
      </p:grpSpPr>
      <p:sp>
        <p:nvSpPr>
          <p:cNvPr id="87" name="Google Shape;87;p17"/>
          <p:cNvSpPr txBox="1"/>
          <p:nvPr>
            <p:ph type="title"/>
          </p:nvPr>
        </p:nvSpPr>
        <p:spPr>
          <a:xfrm>
            <a:off x="311700" y="-121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rgbClr val="FFFFFF"/>
                </a:solidFill>
              </a:rPr>
              <a:t>Results</a:t>
            </a:r>
            <a:endParaRPr>
              <a:solidFill>
                <a:srgbClr val="FFFFFF"/>
              </a:solidFill>
            </a:endParaRPr>
          </a:p>
        </p:txBody>
      </p:sp>
      <p:sp>
        <p:nvSpPr>
          <p:cNvPr id="88" name="Google Shape;88;p17"/>
          <p:cNvSpPr txBox="1"/>
          <p:nvPr>
            <p:ph idx="1" type="body"/>
          </p:nvPr>
        </p:nvSpPr>
        <p:spPr>
          <a:xfrm>
            <a:off x="311700" y="4666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rgbClr val="FFFFFF"/>
                </a:solidFill>
                <a:latin typeface="Times New Roman"/>
                <a:ea typeface="Times New Roman"/>
                <a:cs typeface="Times New Roman"/>
                <a:sym typeface="Times New Roman"/>
              </a:rPr>
              <a:t>The wind </a:t>
            </a:r>
            <a:r>
              <a:rPr lang="en" sz="2000">
                <a:solidFill>
                  <a:srgbClr val="FFFFFF"/>
                </a:solidFill>
                <a:latin typeface="Times New Roman"/>
                <a:ea typeface="Times New Roman"/>
                <a:cs typeface="Times New Roman"/>
                <a:sym typeface="Times New Roman"/>
              </a:rPr>
              <a:t>tunnel</a:t>
            </a:r>
            <a:r>
              <a:rPr lang="en" sz="2000">
                <a:solidFill>
                  <a:srgbClr val="FFFFFF"/>
                </a:solidFill>
                <a:latin typeface="Times New Roman"/>
                <a:ea typeface="Times New Roman"/>
                <a:cs typeface="Times New Roman"/>
                <a:sym typeface="Times New Roman"/>
              </a:rPr>
              <a:t> effect is when wind gets stronger in between buildings, because buildings are close together the air pressure drops, causing the wind to move faster and circle between the two buildings. There are a couple parts to a wind tunnel The Settling Chamber, the Contraction Cone, the Test Section, the </a:t>
            </a:r>
            <a:r>
              <a:rPr lang="en" sz="2000">
                <a:solidFill>
                  <a:srgbClr val="FFFFFF"/>
                </a:solidFill>
                <a:latin typeface="Times New Roman"/>
                <a:ea typeface="Times New Roman"/>
                <a:cs typeface="Times New Roman"/>
                <a:sym typeface="Times New Roman"/>
              </a:rPr>
              <a:t>Drive Section</a:t>
            </a:r>
            <a:r>
              <a:rPr lang="en" sz="2000">
                <a:solidFill>
                  <a:srgbClr val="FFFFFF"/>
                </a:solidFill>
                <a:latin typeface="Times New Roman"/>
                <a:ea typeface="Times New Roman"/>
                <a:cs typeface="Times New Roman"/>
                <a:sym typeface="Times New Roman"/>
              </a:rPr>
              <a:t>, and the </a:t>
            </a:r>
            <a:r>
              <a:rPr lang="en" sz="2000">
                <a:solidFill>
                  <a:srgbClr val="FFFFFF"/>
                </a:solidFill>
                <a:latin typeface="Times New Roman"/>
                <a:ea typeface="Times New Roman"/>
                <a:cs typeface="Times New Roman"/>
                <a:sym typeface="Times New Roman"/>
              </a:rPr>
              <a:t>Diffuser.</a:t>
            </a:r>
            <a:endParaRPr sz="2000">
              <a:solidFill>
                <a:srgbClr val="FFFFFF"/>
              </a:solidFill>
              <a:latin typeface="Times New Roman"/>
              <a:ea typeface="Times New Roman"/>
              <a:cs typeface="Times New Roman"/>
              <a:sym typeface="Times New Roman"/>
            </a:endParaRPr>
          </a:p>
        </p:txBody>
      </p:sp>
      <p:pic>
        <p:nvPicPr>
          <p:cNvPr id="89" name="Google Shape;89;p17"/>
          <p:cNvPicPr preferRelativeResize="0"/>
          <p:nvPr/>
        </p:nvPicPr>
        <p:blipFill rotWithShape="1">
          <a:blip r:embed="rId3">
            <a:alphaModFix/>
          </a:blip>
          <a:srcRect b="8900" l="0" r="0" t="0"/>
          <a:stretch/>
        </p:blipFill>
        <p:spPr>
          <a:xfrm>
            <a:off x="3303075" y="1905800"/>
            <a:ext cx="3200525" cy="2949526"/>
          </a:xfrm>
          <a:prstGeom prst="rect">
            <a:avLst/>
          </a:prstGeom>
          <a:noFill/>
          <a:ln>
            <a:noFill/>
          </a:ln>
        </p:spPr>
      </p:pic>
      <p:sp>
        <p:nvSpPr>
          <p:cNvPr id="90" name="Google Shape;90;p17"/>
          <p:cNvSpPr txBox="1"/>
          <p:nvPr/>
        </p:nvSpPr>
        <p:spPr>
          <a:xfrm>
            <a:off x="87175" y="4790100"/>
            <a:ext cx="7189800" cy="1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D0E0E3"/>
                </a:solidFill>
                <a:hlinkClick r:id="rId4"/>
              </a:rPr>
              <a:t>https://www.quora.com/Aerodynamics-What-is-a-wind-tunnel-effect</a:t>
            </a:r>
            <a:endParaRPr>
              <a:solidFill>
                <a:srgbClr val="D0E0E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94" name="Shape 94"/>
        <p:cNvGrpSpPr/>
        <p:nvPr/>
      </p:nvGrpSpPr>
      <p:grpSpPr>
        <a:xfrm>
          <a:off x="0" y="0"/>
          <a:ext cx="0" cy="0"/>
          <a:chOff x="0" y="0"/>
          <a:chExt cx="0" cy="0"/>
        </a:xfrm>
      </p:grpSpPr>
      <p:sp>
        <p:nvSpPr>
          <p:cNvPr id="95" name="Google Shape;95;p18"/>
          <p:cNvSpPr txBox="1"/>
          <p:nvPr>
            <p:ph type="title"/>
          </p:nvPr>
        </p:nvSpPr>
        <p:spPr>
          <a:xfrm>
            <a:off x="311700" y="0"/>
            <a:ext cx="8520600" cy="101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solidFill>
                  <a:srgbClr val="FFFFFF"/>
                </a:solidFill>
              </a:rPr>
              <a:t>Conclusions and Future Work OR Something I would like do with GLOBE and NASA</a:t>
            </a:r>
            <a:endParaRPr>
              <a:solidFill>
                <a:srgbClr val="FFFFFF"/>
              </a:solidFill>
            </a:endParaRPr>
          </a:p>
        </p:txBody>
      </p:sp>
      <p:sp>
        <p:nvSpPr>
          <p:cNvPr id="96" name="Google Shape;96;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FFFFFF"/>
                </a:solidFill>
                <a:latin typeface="Helvetica Neue"/>
                <a:ea typeface="Helvetica Neue"/>
                <a:cs typeface="Helvetica Neue"/>
                <a:sym typeface="Helvetica Neue"/>
              </a:rPr>
              <a:t>It was fun to research the wind tunnel effect, I will do research like this next year if I have the chance.</a:t>
            </a:r>
            <a:endParaRPr>
              <a:solidFill>
                <a:srgbClr val="FFFFFF"/>
              </a:solidFill>
              <a:latin typeface="Helvetica Neue"/>
              <a:ea typeface="Helvetica Neue"/>
              <a:cs typeface="Helvetica Neue"/>
              <a:sym typeface="Helvetica Neue"/>
            </a:endParaRPr>
          </a:p>
          <a:p>
            <a:pPr indent="0" lvl="0" marL="0" rtl="0" algn="l">
              <a:lnSpc>
                <a:spcPct val="115000"/>
              </a:lnSpc>
              <a:spcBef>
                <a:spcPts val="0"/>
              </a:spcBef>
              <a:spcAft>
                <a:spcPts val="1600"/>
              </a:spcAft>
              <a:buSzPts val="2400"/>
              <a:buNone/>
            </a:pPr>
            <a:r>
              <a:t/>
            </a:r>
            <a:endParaRPr>
              <a:solidFill>
                <a:srgbClr val="FFFFFF"/>
              </a:solidFill>
            </a:endParaRPr>
          </a:p>
        </p:txBody>
      </p:sp>
      <p:pic>
        <p:nvPicPr>
          <p:cNvPr id="97" name="Google Shape;97;p18"/>
          <p:cNvPicPr preferRelativeResize="0"/>
          <p:nvPr/>
        </p:nvPicPr>
        <p:blipFill>
          <a:blip r:embed="rId3">
            <a:alphaModFix/>
          </a:blip>
          <a:stretch>
            <a:fillRect/>
          </a:stretch>
        </p:blipFill>
        <p:spPr>
          <a:xfrm>
            <a:off x="2354440" y="2144075"/>
            <a:ext cx="4435126" cy="2897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References</a:t>
            </a:r>
            <a:endParaRPr/>
          </a:p>
        </p:txBody>
      </p:sp>
      <p:sp>
        <p:nvSpPr>
          <p:cNvPr id="103" name="Google Shape;103;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400"/>
              <a:buNone/>
            </a:pPr>
            <a:r>
              <a:rPr lang="en" u="sng">
                <a:solidFill>
                  <a:srgbClr val="CFE2F3"/>
                </a:solidFill>
                <a:latin typeface="Helvetica Neue"/>
                <a:ea typeface="Helvetica Neue"/>
                <a:cs typeface="Helvetica Neue"/>
                <a:sym typeface="Helvetica Neue"/>
                <a:hlinkClick r:id="rId3"/>
              </a:rPr>
              <a:t>https://whyy.org/segments/the-science-of-wind-tunnels-where-and-why-those-harsh-winds-strike/</a:t>
            </a:r>
            <a:r>
              <a:rPr lang="en">
                <a:solidFill>
                  <a:srgbClr val="CFE2F3"/>
                </a:solidFill>
                <a:latin typeface="Helvetica Neue"/>
                <a:ea typeface="Helvetica Neue"/>
                <a:cs typeface="Helvetica Neue"/>
                <a:sym typeface="Helvetica Neue"/>
              </a:rPr>
              <a:t> </a:t>
            </a:r>
            <a:r>
              <a:rPr lang="en">
                <a:solidFill>
                  <a:srgbClr val="FFFFFF"/>
                </a:solidFill>
                <a:latin typeface="Helvetica Neue"/>
                <a:ea typeface="Helvetica Neue"/>
                <a:cs typeface="Helvetica Neue"/>
                <a:sym typeface="Helvetica Neue"/>
              </a:rPr>
              <a:t>- PBS</a:t>
            </a:r>
            <a:endParaRPr>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