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acifico"/>
      <p:regular r:id="rId12"/>
    </p:embeddedFont>
    <p:embeddedFont>
      <p:font typeface="Comforta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mfortaa-regular.fntdata"/><Relationship Id="rId12" Type="http://schemas.openxmlformats.org/officeDocument/2006/relationships/font" Target="fonts/Pacific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543f901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543f901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543f901b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543f901b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543f901b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543f901b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543f901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543f901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543f901b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543f901b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8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00"/>
                </a:solidFill>
                <a:latin typeface="Comfortaa"/>
                <a:ea typeface="Comfortaa"/>
                <a:cs typeface="Comfortaa"/>
                <a:sym typeface="Comfortaa"/>
              </a:rPr>
              <a:t>    </a:t>
            </a:r>
            <a:r>
              <a:rPr lang="en" u="sng">
                <a:solidFill>
                  <a:srgbClr val="FF0000"/>
                </a:solidFill>
                <a:latin typeface="Comfortaa"/>
                <a:ea typeface="Comfortaa"/>
                <a:cs typeface="Comfortaa"/>
                <a:sym typeface="Comfortaa"/>
              </a:rPr>
              <a:t>LETS SAVE TIGERS!!</a:t>
            </a:r>
            <a:endParaRPr u="sng">
              <a:solidFill>
                <a:srgbClr val="FF0000"/>
              </a:solidFill>
              <a:latin typeface="Comfortaa"/>
              <a:ea typeface="Comfortaa"/>
              <a:cs typeface="Comfortaa"/>
              <a:sym typeface="Comfortaa"/>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Pacifico"/>
                <a:ea typeface="Pacifico"/>
                <a:cs typeface="Pacifico"/>
                <a:sym typeface="Pacifico"/>
              </a:rPr>
              <a:t>Endangered Habitat Project</a:t>
            </a:r>
            <a:endParaRPr>
              <a:solidFill>
                <a:srgbClr val="000000"/>
              </a:solidFill>
              <a:latin typeface="Pacifico"/>
              <a:ea typeface="Pacifico"/>
              <a:cs typeface="Pacifico"/>
              <a:sym typeface="Pacifico"/>
            </a:endParaRPr>
          </a:p>
          <a:p>
            <a:pPr indent="0" lvl="0" marL="0" rtl="0" algn="ctr">
              <a:spcBef>
                <a:spcPts val="0"/>
              </a:spcBef>
              <a:spcAft>
                <a:spcPts val="0"/>
              </a:spcAft>
              <a:buNone/>
            </a:pPr>
            <a:r>
              <a:rPr lang="en">
                <a:solidFill>
                  <a:srgbClr val="000000"/>
                </a:solidFill>
                <a:latin typeface="Pacifico"/>
                <a:ea typeface="Pacifico"/>
                <a:cs typeface="Pacifico"/>
                <a:sym typeface="Pacifico"/>
              </a:rPr>
              <a:t>4/15/2020</a:t>
            </a:r>
            <a:endParaRPr>
              <a:solidFill>
                <a:srgbClr val="000000"/>
              </a:solidFill>
              <a:latin typeface="Pacifico"/>
              <a:ea typeface="Pacifico"/>
              <a:cs typeface="Pacifico"/>
              <a:sym typeface="Pacifico"/>
            </a:endParaRPr>
          </a:p>
          <a:p>
            <a:pPr indent="0" lvl="0" marL="0" rtl="0" algn="ctr">
              <a:spcBef>
                <a:spcPts val="0"/>
              </a:spcBef>
              <a:spcAft>
                <a:spcPts val="0"/>
              </a:spcAft>
              <a:buNone/>
            </a:pPr>
            <a:r>
              <a:t/>
            </a:r>
            <a:endParaRPr>
              <a:solidFill>
                <a:srgbClr val="000000"/>
              </a:solidFill>
              <a:latin typeface="Pacifico"/>
              <a:ea typeface="Pacifico"/>
              <a:cs typeface="Pacifico"/>
              <a:sym typeface="Pacifico"/>
            </a:endParaRPr>
          </a:p>
          <a:p>
            <a:pPr indent="457200" lvl="0" marL="2743200" rtl="0" algn="l">
              <a:spcBef>
                <a:spcPts val="0"/>
              </a:spcBef>
              <a:spcAft>
                <a:spcPts val="0"/>
              </a:spcAft>
              <a:buNone/>
            </a:pPr>
            <a:r>
              <a:rPr lang="en">
                <a:solidFill>
                  <a:srgbClr val="000000"/>
                </a:solidFill>
                <a:latin typeface="Pacifico"/>
                <a:ea typeface="Pacifico"/>
                <a:cs typeface="Pacifico"/>
                <a:sym typeface="Pacifico"/>
              </a:rPr>
              <a:t>By Yazmin </a:t>
            </a:r>
            <a:endParaRPr>
              <a:solidFill>
                <a:srgbClr val="000000"/>
              </a:solidFill>
              <a:latin typeface="Pacifico"/>
              <a:ea typeface="Pacifico"/>
              <a:cs typeface="Pacifico"/>
              <a:sym typeface="Pacifico"/>
            </a:endParaRPr>
          </a:p>
        </p:txBody>
      </p:sp>
      <p:pic>
        <p:nvPicPr>
          <p:cNvPr id="56" name="Google Shape;56;p13"/>
          <p:cNvPicPr preferRelativeResize="0"/>
          <p:nvPr/>
        </p:nvPicPr>
        <p:blipFill>
          <a:blip r:embed="rId3">
            <a:alphaModFix/>
          </a:blip>
          <a:stretch>
            <a:fillRect/>
          </a:stretch>
        </p:blipFill>
        <p:spPr>
          <a:xfrm>
            <a:off x="6409700" y="0"/>
            <a:ext cx="2734300" cy="1823876"/>
          </a:xfrm>
          <a:prstGeom prst="rect">
            <a:avLst/>
          </a:prstGeom>
          <a:noFill/>
          <a:ln>
            <a:noFill/>
          </a:ln>
        </p:spPr>
      </p:pic>
      <p:pic>
        <p:nvPicPr>
          <p:cNvPr id="57" name="Google Shape;57;p13"/>
          <p:cNvPicPr preferRelativeResize="0"/>
          <p:nvPr/>
        </p:nvPicPr>
        <p:blipFill>
          <a:blip r:embed="rId4">
            <a:alphaModFix/>
          </a:blip>
          <a:stretch>
            <a:fillRect/>
          </a:stretch>
        </p:blipFill>
        <p:spPr>
          <a:xfrm>
            <a:off x="11" y="1"/>
            <a:ext cx="2426839" cy="1516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Why are </a:t>
            </a:r>
            <a:r>
              <a:rPr b="1" i="1" lang="en" u="sng"/>
              <a:t>Tigers</a:t>
            </a:r>
            <a:r>
              <a:rPr b="1" i="1" lang="en"/>
              <a:t> </a:t>
            </a:r>
            <a:r>
              <a:rPr b="1" i="1" lang="en"/>
              <a:t>Endangered</a:t>
            </a:r>
            <a:r>
              <a:rPr b="1" i="1" lang="en"/>
              <a:t>?</a:t>
            </a:r>
            <a:endParaRPr b="1" i="1"/>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highlight>
                  <a:srgbClr val="FFFFFF"/>
                </a:highlight>
                <a:latin typeface="Pacifico"/>
                <a:ea typeface="Pacifico"/>
                <a:cs typeface="Pacifico"/>
                <a:sym typeface="Pacifico"/>
              </a:rPr>
              <a:t>The main reasons </a:t>
            </a:r>
            <a:r>
              <a:rPr b="1" lang="en" sz="3000">
                <a:solidFill>
                  <a:srgbClr val="000000"/>
                </a:solidFill>
                <a:highlight>
                  <a:srgbClr val="FFFFFF"/>
                </a:highlight>
                <a:latin typeface="Pacifico"/>
                <a:ea typeface="Pacifico"/>
                <a:cs typeface="Pacifico"/>
                <a:sym typeface="Pacifico"/>
              </a:rPr>
              <a:t>tigers</a:t>
            </a:r>
            <a:r>
              <a:rPr lang="en" sz="3000">
                <a:solidFill>
                  <a:srgbClr val="000000"/>
                </a:solidFill>
                <a:highlight>
                  <a:srgbClr val="FFFFFF"/>
                </a:highlight>
                <a:latin typeface="Pacifico"/>
                <a:ea typeface="Pacifico"/>
                <a:cs typeface="Pacifico"/>
                <a:sym typeface="Pacifico"/>
              </a:rPr>
              <a:t> are </a:t>
            </a:r>
            <a:r>
              <a:rPr b="1" lang="en" sz="3000">
                <a:solidFill>
                  <a:srgbClr val="000000"/>
                </a:solidFill>
                <a:highlight>
                  <a:srgbClr val="FFFFFF"/>
                </a:highlight>
                <a:latin typeface="Pacifico"/>
                <a:ea typeface="Pacifico"/>
                <a:cs typeface="Pacifico"/>
                <a:sym typeface="Pacifico"/>
              </a:rPr>
              <a:t>endangered</a:t>
            </a:r>
            <a:r>
              <a:rPr lang="en" sz="3000">
                <a:solidFill>
                  <a:srgbClr val="000000"/>
                </a:solidFill>
                <a:highlight>
                  <a:srgbClr val="FFFFFF"/>
                </a:highlight>
                <a:latin typeface="Pacifico"/>
                <a:ea typeface="Pacifico"/>
                <a:cs typeface="Pacifico"/>
                <a:sym typeface="Pacifico"/>
              </a:rPr>
              <a:t>: </a:t>
            </a:r>
            <a:endParaRPr sz="3000">
              <a:solidFill>
                <a:srgbClr val="000000"/>
              </a:solidFill>
              <a:highlight>
                <a:srgbClr val="FFFFFF"/>
              </a:highlight>
              <a:latin typeface="Pacifico"/>
              <a:ea typeface="Pacifico"/>
              <a:cs typeface="Pacifico"/>
              <a:sym typeface="Pacifico"/>
            </a:endParaRPr>
          </a:p>
          <a:p>
            <a:pPr indent="0" lvl="0" marL="0" rtl="0" algn="l">
              <a:spcBef>
                <a:spcPts val="1600"/>
              </a:spcBef>
              <a:spcAft>
                <a:spcPts val="0"/>
              </a:spcAft>
              <a:buNone/>
            </a:pPr>
            <a:r>
              <a:rPr lang="en" sz="3000">
                <a:solidFill>
                  <a:srgbClr val="000000"/>
                </a:solidFill>
                <a:highlight>
                  <a:srgbClr val="FFFFFF"/>
                </a:highlight>
                <a:latin typeface="Pacifico"/>
                <a:ea typeface="Pacifico"/>
                <a:cs typeface="Pacifico"/>
                <a:sym typeface="Pacifico"/>
              </a:rPr>
              <a:t>1-illegal hunting for their pelts, meat and body parts used  in human  medicines   </a:t>
            </a:r>
            <a:endParaRPr sz="3000">
              <a:solidFill>
                <a:srgbClr val="000000"/>
              </a:solidFill>
              <a:highlight>
                <a:srgbClr val="FFFFFF"/>
              </a:highlight>
              <a:latin typeface="Pacifico"/>
              <a:ea typeface="Pacifico"/>
              <a:cs typeface="Pacifico"/>
              <a:sym typeface="Pacifico"/>
            </a:endParaRPr>
          </a:p>
          <a:p>
            <a:pPr indent="0" lvl="0" marL="0" rtl="0" algn="l">
              <a:spcBef>
                <a:spcPts val="1600"/>
              </a:spcBef>
              <a:spcAft>
                <a:spcPts val="1600"/>
              </a:spcAft>
              <a:buNone/>
            </a:pPr>
            <a:r>
              <a:rPr lang="en" sz="3000">
                <a:solidFill>
                  <a:srgbClr val="000000"/>
                </a:solidFill>
                <a:highlight>
                  <a:srgbClr val="FFFFFF"/>
                </a:highlight>
                <a:latin typeface="Pacifico"/>
                <a:ea typeface="Pacifico"/>
                <a:cs typeface="Pacifico"/>
                <a:sym typeface="Pacifico"/>
              </a:rPr>
              <a:t>2-habitat loss that results from </a:t>
            </a:r>
            <a:r>
              <a:rPr lang="en" sz="3000">
                <a:solidFill>
                  <a:schemeClr val="dk1"/>
                </a:solidFill>
                <a:highlight>
                  <a:schemeClr val="lt1"/>
                </a:highlight>
                <a:latin typeface="Pacifico"/>
                <a:ea typeface="Pacifico"/>
                <a:cs typeface="Pacifico"/>
                <a:sym typeface="Pacifico"/>
              </a:rPr>
              <a:t>forest destruction</a:t>
            </a:r>
            <a:r>
              <a:rPr lang="en" sz="3000">
                <a:solidFill>
                  <a:srgbClr val="000000"/>
                </a:solidFill>
                <a:highlight>
                  <a:srgbClr val="FFFFFF"/>
                </a:highlight>
                <a:latin typeface="Pacifico"/>
                <a:ea typeface="Pacifico"/>
                <a:cs typeface="Pacifico"/>
                <a:sym typeface="Pacifico"/>
              </a:rPr>
              <a:t>  and other forms of habitat loss. </a:t>
            </a:r>
            <a:endParaRPr sz="3000">
              <a:solidFill>
                <a:srgbClr val="000000"/>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highlight>
                  <a:srgbClr val="FF9900"/>
                </a:highlight>
                <a:latin typeface="Comfortaa"/>
                <a:ea typeface="Comfortaa"/>
                <a:cs typeface="Comfortaa"/>
                <a:sym typeface="Comfortaa"/>
              </a:rPr>
              <a:t>How will our </a:t>
            </a:r>
            <a:r>
              <a:rPr lang="en" u="sng">
                <a:solidFill>
                  <a:srgbClr val="FFFFFF"/>
                </a:solidFill>
                <a:highlight>
                  <a:srgbClr val="FF9900"/>
                </a:highlight>
                <a:latin typeface="Comfortaa"/>
                <a:ea typeface="Comfortaa"/>
                <a:cs typeface="Comfortaa"/>
                <a:sym typeface="Comfortaa"/>
              </a:rPr>
              <a:t>Ecosystem</a:t>
            </a:r>
            <a:r>
              <a:rPr lang="en" u="sng">
                <a:solidFill>
                  <a:srgbClr val="FFFFFF"/>
                </a:solidFill>
                <a:highlight>
                  <a:srgbClr val="FF9900"/>
                </a:highlight>
                <a:latin typeface="Comfortaa"/>
                <a:ea typeface="Comfortaa"/>
                <a:cs typeface="Comfortaa"/>
                <a:sym typeface="Comfortaa"/>
              </a:rPr>
              <a:t> be Without Tigers?</a:t>
            </a:r>
            <a:endParaRPr u="sng">
              <a:solidFill>
                <a:srgbClr val="FFFFFF"/>
              </a:solidFill>
              <a:highlight>
                <a:srgbClr val="FF9900"/>
              </a:highlight>
              <a:latin typeface="Comfortaa"/>
              <a:ea typeface="Comfortaa"/>
              <a:cs typeface="Comfortaa"/>
              <a:sym typeface="Comfortaa"/>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highlight>
                  <a:srgbClr val="FF9900"/>
                </a:highlight>
                <a:latin typeface="Pacifico"/>
                <a:ea typeface="Pacifico"/>
                <a:cs typeface="Pacifico"/>
                <a:sym typeface="Pacifico"/>
              </a:rPr>
              <a:t>Our </a:t>
            </a:r>
            <a:r>
              <a:rPr lang="en" sz="3000">
                <a:solidFill>
                  <a:srgbClr val="FFFFFF"/>
                </a:solidFill>
                <a:highlight>
                  <a:srgbClr val="FF9900"/>
                </a:highlight>
                <a:latin typeface="Pacifico"/>
                <a:ea typeface="Pacifico"/>
                <a:cs typeface="Pacifico"/>
                <a:sym typeface="Pacifico"/>
              </a:rPr>
              <a:t>Ecosystem</a:t>
            </a:r>
            <a:r>
              <a:rPr lang="en" sz="3000">
                <a:solidFill>
                  <a:srgbClr val="FFFFFF"/>
                </a:solidFill>
                <a:highlight>
                  <a:srgbClr val="FF9900"/>
                </a:highlight>
                <a:latin typeface="Pacifico"/>
                <a:ea typeface="Pacifico"/>
                <a:cs typeface="Pacifico"/>
                <a:sym typeface="Pacifico"/>
              </a:rPr>
              <a:t> without tigers will not be good because Tigers are at the </a:t>
            </a:r>
            <a:r>
              <a:rPr lang="en" sz="3000" u="sng">
                <a:solidFill>
                  <a:srgbClr val="FFFFFF"/>
                </a:solidFill>
                <a:highlight>
                  <a:srgbClr val="FF9900"/>
                </a:highlight>
                <a:latin typeface="Pacifico"/>
                <a:ea typeface="Pacifico"/>
                <a:cs typeface="Pacifico"/>
                <a:sym typeface="Pacifico"/>
              </a:rPr>
              <a:t>top of the food chain</a:t>
            </a:r>
            <a:r>
              <a:rPr lang="en" sz="3000">
                <a:solidFill>
                  <a:srgbClr val="FFFFFF"/>
                </a:solidFill>
                <a:highlight>
                  <a:srgbClr val="FF9900"/>
                </a:highlight>
                <a:latin typeface="Pacifico"/>
                <a:ea typeface="Pacifico"/>
                <a:cs typeface="Pacifico"/>
                <a:sym typeface="Pacifico"/>
              </a:rPr>
              <a:t> and without them deer, wild boar and all the animals they eat will expand too much! </a:t>
            </a:r>
            <a:endParaRPr sz="3000">
              <a:solidFill>
                <a:srgbClr val="FFFFFF"/>
              </a:solidFill>
              <a:highlight>
                <a:srgbClr val="FF9900"/>
              </a:highlight>
              <a:latin typeface="Pacifico"/>
              <a:ea typeface="Pacifico"/>
              <a:cs typeface="Pacifico"/>
              <a:sym typeface="Pacifico"/>
            </a:endParaRPr>
          </a:p>
          <a:p>
            <a:pPr indent="0" lvl="0" marL="0" rtl="0" algn="l">
              <a:spcBef>
                <a:spcPts val="1600"/>
              </a:spcBef>
              <a:spcAft>
                <a:spcPts val="1600"/>
              </a:spcAft>
              <a:buNone/>
            </a:pPr>
            <a:r>
              <a:rPr lang="en" sz="3000">
                <a:solidFill>
                  <a:srgbClr val="FFFFFF"/>
                </a:solidFill>
                <a:highlight>
                  <a:srgbClr val="FF9900"/>
                </a:highlight>
                <a:latin typeface="Pacifico"/>
                <a:ea typeface="Pacifico"/>
                <a:cs typeface="Pacifico"/>
                <a:sym typeface="Pacifico"/>
              </a:rPr>
              <a:t>Tigers keep these animals in check!! When One species goes extinct then the whole Ecosystem </a:t>
            </a:r>
            <a:r>
              <a:rPr lang="en" sz="3000">
                <a:solidFill>
                  <a:srgbClr val="FFFFFF"/>
                </a:solidFill>
                <a:highlight>
                  <a:srgbClr val="FF9900"/>
                </a:highlight>
                <a:latin typeface="Pacifico"/>
                <a:ea typeface="Pacifico"/>
                <a:cs typeface="Pacifico"/>
                <a:sym typeface="Pacifico"/>
              </a:rPr>
              <a:t>collapses!</a:t>
            </a:r>
            <a:endParaRPr sz="3000">
              <a:solidFill>
                <a:srgbClr val="FFFFFF"/>
              </a:solidFill>
              <a:highlight>
                <a:srgbClr val="FF9900"/>
              </a:highlight>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en" u="sng">
                <a:solidFill>
                  <a:srgbClr val="FF0000"/>
                </a:solidFill>
                <a:latin typeface="Comfortaa"/>
                <a:ea typeface="Comfortaa"/>
                <a:cs typeface="Comfortaa"/>
                <a:sym typeface="Comfortaa"/>
              </a:rPr>
              <a:t>How do we save Tigers?</a:t>
            </a:r>
            <a:endParaRPr u="sng">
              <a:solidFill>
                <a:srgbClr val="FF0000"/>
              </a:solidFill>
              <a:latin typeface="Comfortaa"/>
              <a:ea typeface="Comfortaa"/>
              <a:cs typeface="Comfortaa"/>
              <a:sym typeface="Comfortaa"/>
            </a:endParaRPr>
          </a:p>
        </p:txBody>
      </p:sp>
      <p:sp>
        <p:nvSpPr>
          <p:cNvPr id="75" name="Google Shape;75;p16"/>
          <p:cNvSpPr txBox="1"/>
          <p:nvPr>
            <p:ph idx="1" type="body"/>
          </p:nvPr>
        </p:nvSpPr>
        <p:spPr>
          <a:xfrm>
            <a:off x="311700" y="1017725"/>
            <a:ext cx="8656500" cy="39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latin typeface="Pacifico"/>
                <a:ea typeface="Pacifico"/>
                <a:cs typeface="Pacifico"/>
                <a:sym typeface="Pacifico"/>
              </a:rPr>
              <a:t>We have to protect the tigers from their habitat so they can be safe. We  have to reduce human-tiger killing because everybody knows the tiger will end up dying because humans always have guns with them when they are dealing with tigers. We have to promote Tiger-Friendly </a:t>
            </a:r>
            <a:r>
              <a:rPr lang="en">
                <a:solidFill>
                  <a:srgbClr val="FF0000"/>
                </a:solidFill>
                <a:latin typeface="Pacifico"/>
                <a:ea typeface="Pacifico"/>
                <a:cs typeface="Pacifico"/>
                <a:sym typeface="Pacifico"/>
              </a:rPr>
              <a:t>Policies</a:t>
            </a:r>
            <a:r>
              <a:rPr lang="en">
                <a:solidFill>
                  <a:srgbClr val="FF0000"/>
                </a:solidFill>
                <a:latin typeface="Pacifico"/>
                <a:ea typeface="Pacifico"/>
                <a:cs typeface="Pacifico"/>
                <a:sym typeface="Pacifico"/>
              </a:rPr>
              <a:t> or for short T.F.P. Last but not least we have to Monitor Tiger numbers, Popular trends, And threats to their Tiger habitat. </a:t>
            </a:r>
            <a:endParaRPr>
              <a:solidFill>
                <a:srgbClr val="FF0000"/>
              </a:solidFill>
              <a:latin typeface="Pacifico"/>
              <a:ea typeface="Pacifico"/>
              <a:cs typeface="Pacifico"/>
              <a:sym typeface="Pacifico"/>
            </a:endParaRPr>
          </a:p>
          <a:p>
            <a:pPr indent="0" lvl="0" marL="0" rtl="0" algn="ctr">
              <a:spcBef>
                <a:spcPts val="1600"/>
              </a:spcBef>
              <a:spcAft>
                <a:spcPts val="1600"/>
              </a:spcAft>
              <a:buNone/>
            </a:pPr>
            <a:r>
              <a:rPr lang="en">
                <a:solidFill>
                  <a:srgbClr val="FF0000"/>
                </a:solidFill>
                <a:latin typeface="Pacifico"/>
                <a:ea typeface="Pacifico"/>
                <a:cs typeface="Pacifico"/>
                <a:sym typeface="Pacifico"/>
              </a:rPr>
              <a:t>We have to stop taking tigers to the Zoo’s even though we love to see them there but that is also making the tiger numbers decrease. People Caging Tigers and selling them needs to stop! Take tigers out of the circus this is not good for them! They may seem happy in the show but behind the show they are being caged up and tortured.  If you want to see tigers just go to India or Siberia and drive around to see them in their natural habitat.       	               Save Tigers!</a:t>
            </a:r>
            <a:endParaRPr>
              <a:solidFill>
                <a:srgbClr val="FF0000"/>
              </a:solidFill>
              <a:latin typeface="Pacifico"/>
              <a:ea typeface="Pacifico"/>
              <a:cs typeface="Pacifico"/>
              <a:sym typeface="Pacific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latin typeface="Comfortaa"/>
                <a:ea typeface="Comfortaa"/>
                <a:cs typeface="Comfortaa"/>
                <a:sym typeface="Comfortaa"/>
              </a:rPr>
              <a:t>What is the Tiger population?</a:t>
            </a:r>
            <a:endParaRPr>
              <a:solidFill>
                <a:srgbClr val="0000FF"/>
              </a:solidFill>
              <a:latin typeface="Comfortaa"/>
              <a:ea typeface="Comfortaa"/>
              <a:cs typeface="Comfortaa"/>
              <a:sym typeface="Comfortaa"/>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Pacifico"/>
                <a:ea typeface="Pacifico"/>
                <a:cs typeface="Pacifico"/>
                <a:sym typeface="Pacifico"/>
              </a:rPr>
              <a:t>The tiger Population is………………………………………………………………………………………….</a:t>
            </a:r>
            <a:endParaRPr>
              <a:solidFill>
                <a:srgbClr val="000000"/>
              </a:solidFill>
              <a:latin typeface="Pacifico"/>
              <a:ea typeface="Pacifico"/>
              <a:cs typeface="Pacifico"/>
              <a:sym typeface="Pacifico"/>
            </a:endParaRPr>
          </a:p>
          <a:p>
            <a:pPr indent="0" lvl="0" marL="0" rtl="0" algn="ctr">
              <a:spcBef>
                <a:spcPts val="1600"/>
              </a:spcBef>
              <a:spcAft>
                <a:spcPts val="0"/>
              </a:spcAft>
              <a:buNone/>
            </a:pPr>
            <a:r>
              <a:rPr b="1" i="1" lang="en" sz="9600" u="sng">
                <a:solidFill>
                  <a:srgbClr val="000000"/>
                </a:solidFill>
                <a:latin typeface="Pacifico"/>
                <a:ea typeface="Pacifico"/>
                <a:cs typeface="Pacifico"/>
                <a:sym typeface="Pacifico"/>
              </a:rPr>
              <a:t>3,800 Tigers  </a:t>
            </a:r>
            <a:endParaRPr b="1" i="1" sz="4800" u="sng">
              <a:solidFill>
                <a:srgbClr val="000000"/>
              </a:solidFill>
              <a:latin typeface="Pacifico"/>
              <a:ea typeface="Pacifico"/>
              <a:cs typeface="Pacifico"/>
              <a:sym typeface="Pacifico"/>
            </a:endParaRPr>
          </a:p>
          <a:p>
            <a:pPr indent="0" lvl="0" marL="0" rtl="0" algn="ctr">
              <a:spcBef>
                <a:spcPts val="1600"/>
              </a:spcBef>
              <a:spcAft>
                <a:spcPts val="1600"/>
              </a:spcAft>
              <a:buNone/>
            </a:pPr>
            <a:r>
              <a:rPr b="1" i="1" lang="en" sz="4800" u="sng">
                <a:solidFill>
                  <a:srgbClr val="000000"/>
                </a:solidFill>
                <a:latin typeface="Pacifico"/>
                <a:ea typeface="Pacifico"/>
                <a:cs typeface="Pacifico"/>
                <a:sym typeface="Pacifico"/>
              </a:rPr>
              <a:t>are left in the whole world</a:t>
            </a:r>
            <a:endParaRPr b="1" i="1" sz="4800" u="sng">
              <a:solidFill>
                <a:srgbClr val="000000"/>
              </a:solidFill>
              <a:latin typeface="Pacifico"/>
              <a:ea typeface="Pacifico"/>
              <a:cs typeface="Pacifico"/>
              <a:sym typeface="Pacific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63500" y="100575"/>
            <a:ext cx="9973500" cy="8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Comfortaa"/>
                <a:ea typeface="Comfortaa"/>
                <a:cs typeface="Comfortaa"/>
                <a:sym typeface="Comfortaa"/>
              </a:rPr>
              <a:t>                    Look at these cute tiger pictures. </a:t>
            </a:r>
            <a:endParaRPr sz="2300">
              <a:latin typeface="Comfortaa"/>
              <a:ea typeface="Comfortaa"/>
              <a:cs typeface="Comfortaa"/>
              <a:sym typeface="Comfortaa"/>
            </a:endParaRPr>
          </a:p>
          <a:p>
            <a:pPr indent="0" lvl="0" marL="0" rtl="0" algn="l">
              <a:spcBef>
                <a:spcPts val="0"/>
              </a:spcBef>
              <a:spcAft>
                <a:spcPts val="0"/>
              </a:spcAft>
              <a:buNone/>
            </a:pPr>
            <a:r>
              <a:rPr lang="en" sz="2300">
                <a:latin typeface="Comfortaa"/>
                <a:ea typeface="Comfortaa"/>
                <a:cs typeface="Comfortaa"/>
                <a:sym typeface="Comfortaa"/>
              </a:rPr>
              <a:t>               Will these convince you to save them?</a:t>
            </a:r>
            <a:endParaRPr sz="2300">
              <a:latin typeface="Comfortaa"/>
              <a:ea typeface="Comfortaa"/>
              <a:cs typeface="Comfortaa"/>
              <a:sym typeface="Comfortaa"/>
            </a:endParaRPr>
          </a:p>
        </p:txBody>
      </p:sp>
      <p:pic>
        <p:nvPicPr>
          <p:cNvPr id="87" name="Google Shape;87;p18"/>
          <p:cNvPicPr preferRelativeResize="0"/>
          <p:nvPr/>
        </p:nvPicPr>
        <p:blipFill>
          <a:blip r:embed="rId3">
            <a:alphaModFix/>
          </a:blip>
          <a:stretch>
            <a:fillRect/>
          </a:stretch>
        </p:blipFill>
        <p:spPr>
          <a:xfrm>
            <a:off x="6235700" y="3337125"/>
            <a:ext cx="2908299" cy="1806375"/>
          </a:xfrm>
          <a:prstGeom prst="rect">
            <a:avLst/>
          </a:prstGeom>
          <a:noFill/>
          <a:ln>
            <a:noFill/>
          </a:ln>
        </p:spPr>
      </p:pic>
      <p:pic>
        <p:nvPicPr>
          <p:cNvPr id="88" name="Google Shape;88;p18"/>
          <p:cNvPicPr preferRelativeResize="0"/>
          <p:nvPr/>
        </p:nvPicPr>
        <p:blipFill>
          <a:blip r:embed="rId4">
            <a:alphaModFix/>
          </a:blip>
          <a:stretch>
            <a:fillRect/>
          </a:stretch>
        </p:blipFill>
        <p:spPr>
          <a:xfrm>
            <a:off x="0" y="3337125"/>
            <a:ext cx="3663955" cy="1806375"/>
          </a:xfrm>
          <a:prstGeom prst="rect">
            <a:avLst/>
          </a:prstGeom>
          <a:noFill/>
          <a:ln>
            <a:noFill/>
          </a:ln>
        </p:spPr>
      </p:pic>
      <p:pic>
        <p:nvPicPr>
          <p:cNvPr id="89" name="Google Shape;89;p18"/>
          <p:cNvPicPr preferRelativeResize="0"/>
          <p:nvPr/>
        </p:nvPicPr>
        <p:blipFill>
          <a:blip r:embed="rId5">
            <a:alphaModFix/>
          </a:blip>
          <a:stretch>
            <a:fillRect/>
          </a:stretch>
        </p:blipFill>
        <p:spPr>
          <a:xfrm>
            <a:off x="3752375" y="3106300"/>
            <a:ext cx="2766728" cy="2094100"/>
          </a:xfrm>
          <a:prstGeom prst="rect">
            <a:avLst/>
          </a:prstGeom>
          <a:noFill/>
          <a:ln>
            <a:noFill/>
          </a:ln>
        </p:spPr>
      </p:pic>
      <p:pic>
        <p:nvPicPr>
          <p:cNvPr id="90" name="Google Shape;90;p18"/>
          <p:cNvPicPr preferRelativeResize="0"/>
          <p:nvPr/>
        </p:nvPicPr>
        <p:blipFill>
          <a:blip r:embed="rId6">
            <a:alphaModFix/>
          </a:blip>
          <a:stretch>
            <a:fillRect/>
          </a:stretch>
        </p:blipFill>
        <p:spPr>
          <a:xfrm>
            <a:off x="63500" y="1016750"/>
            <a:ext cx="9080501" cy="2571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