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Nunito"/>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unito-italic.fntdata"/><Relationship Id="rId30" Type="http://schemas.openxmlformats.org/officeDocument/2006/relationships/font" Target="fonts/Nunito-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Nunito-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89b4d7e95d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89b4d7e95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81dfbf814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81dfbf814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81dfbf8149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81dfbf8149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81dfbf814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81dfbf814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81dfbf8149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81dfbf814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81dfbf8149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81dfbf8149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81dfbf8149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81dfbf8149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81dfbf8149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81dfbf8149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81dfbf8149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81dfbf8149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89b4d7e95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89b4d7e95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889b49a922_0_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889b49a922_0_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89b4d7e95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89b4d7e95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80c892176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80c892176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89b4d7e95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89b4d7e95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81d6ae32e2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81d6ae32e2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889b49a922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889b49a922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89ad9becd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89ad9becd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889b49a922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889b49a922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899b9a299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899b9a299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81d6ae32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81d6ae32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899b9a299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899b9a299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89b4d7e95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89b4d7e95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Autofit/>
          </a:bodyPr>
          <a:lstStyle>
            <a:lvl1pPr indent="-311150" lvl="0" marL="457200" algn="ctr">
              <a:spcBef>
                <a:spcPts val="0"/>
              </a:spcBef>
              <a:spcAft>
                <a:spcPts val="0"/>
              </a:spcAft>
              <a:buSzPts val="1300"/>
              <a:buChar char="●"/>
              <a:defRPr/>
            </a:lvl1pPr>
            <a:lvl2pPr indent="-298450" lvl="1" marL="914400" algn="ctr">
              <a:spcBef>
                <a:spcPts val="1600"/>
              </a:spcBef>
              <a:spcAft>
                <a:spcPts val="0"/>
              </a:spcAft>
              <a:buSzPts val="1100"/>
              <a:buChar char="○"/>
              <a:defRPr/>
            </a:lvl2pPr>
            <a:lvl3pPr indent="-298450" lvl="2" marL="1371600" algn="ctr">
              <a:spcBef>
                <a:spcPts val="1600"/>
              </a:spcBef>
              <a:spcAft>
                <a:spcPts val="0"/>
              </a:spcAft>
              <a:buSzPts val="1100"/>
              <a:buChar char="■"/>
              <a:defRPr/>
            </a:lvl3pPr>
            <a:lvl4pPr indent="-298450" lvl="3" marL="1828800" algn="ctr">
              <a:spcBef>
                <a:spcPts val="1600"/>
              </a:spcBef>
              <a:spcAft>
                <a:spcPts val="0"/>
              </a:spcAft>
              <a:buSzPts val="1100"/>
              <a:buChar char="●"/>
              <a:defRPr/>
            </a:lvl4pPr>
            <a:lvl5pPr indent="-298450" lvl="4" marL="2286000" algn="ctr">
              <a:spcBef>
                <a:spcPts val="1600"/>
              </a:spcBef>
              <a:spcAft>
                <a:spcPts val="0"/>
              </a:spcAft>
              <a:buSzPts val="1100"/>
              <a:buChar char="○"/>
              <a:defRPr/>
            </a:lvl5pPr>
            <a:lvl6pPr indent="-298450" lvl="5" marL="2743200" algn="ctr">
              <a:spcBef>
                <a:spcPts val="1600"/>
              </a:spcBef>
              <a:spcAft>
                <a:spcPts val="0"/>
              </a:spcAft>
              <a:buSzPts val="1100"/>
              <a:buChar char="■"/>
              <a:defRPr/>
            </a:lvl6pPr>
            <a:lvl7pPr indent="-298450" lvl="6" marL="3200400" algn="ctr">
              <a:spcBef>
                <a:spcPts val="1600"/>
              </a:spcBef>
              <a:spcAft>
                <a:spcPts val="0"/>
              </a:spcAft>
              <a:buSzPts val="1100"/>
              <a:buChar char="●"/>
              <a:defRPr/>
            </a:lvl7pPr>
            <a:lvl8pPr indent="-298450" lvl="7" marL="3657600" algn="ctr">
              <a:spcBef>
                <a:spcPts val="1600"/>
              </a:spcBef>
              <a:spcAft>
                <a:spcPts val="0"/>
              </a:spcAft>
              <a:buSzPts val="1100"/>
              <a:buChar char="○"/>
              <a:defRPr/>
            </a:lvl8pPr>
            <a:lvl9pPr indent="-298450" lvl="8" marL="4114800" algn="ctr">
              <a:spcBef>
                <a:spcPts val="1600"/>
              </a:spcBef>
              <a:spcAft>
                <a:spcPts val="160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jpg"/><Relationship Id="rId5"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4.jpg"/><Relationship Id="rId6"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6.png"/><Relationship Id="rId5" Type="http://schemas.openxmlformats.org/officeDocument/2006/relationships/image" Target="../media/image31.png"/><Relationship Id="rId6"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1.png"/><Relationship Id="rId4" Type="http://schemas.openxmlformats.org/officeDocument/2006/relationships/image" Target="../media/image43.png"/><Relationship Id="rId5" Type="http://schemas.openxmlformats.org/officeDocument/2006/relationships/image" Target="../media/image37.png"/><Relationship Id="rId6"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44.png"/><Relationship Id="rId6"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9.jpg"/><Relationship Id="rId4" Type="http://schemas.openxmlformats.org/officeDocument/2006/relationships/image" Target="../media/image4.jpg"/><Relationship Id="rId5" Type="http://schemas.openxmlformats.org/officeDocument/2006/relationships/image" Target="../media/image32.jpg"/><Relationship Id="rId6" Type="http://schemas.openxmlformats.org/officeDocument/2006/relationships/image" Target="../media/image18.jpg"/><Relationship Id="rId7" Type="http://schemas.openxmlformats.org/officeDocument/2006/relationships/image" Target="../media/image13.jpg"/><Relationship Id="rId8"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jpg"/><Relationship Id="rId4" Type="http://schemas.openxmlformats.org/officeDocument/2006/relationships/image" Target="../media/image21.jpg"/><Relationship Id="rId5"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13"/>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rgbClr val="38761D"/>
                </a:solidFill>
                <a:latin typeface="Impact"/>
                <a:ea typeface="Impact"/>
                <a:cs typeface="Impact"/>
                <a:sym typeface="Impact"/>
              </a:rPr>
              <a:t>Green Down at </a:t>
            </a:r>
            <a:endParaRPr sz="3400">
              <a:solidFill>
                <a:srgbClr val="38761D"/>
              </a:solidFill>
              <a:latin typeface="Impact"/>
              <a:ea typeface="Impact"/>
              <a:cs typeface="Impact"/>
              <a:sym typeface="Impact"/>
            </a:endParaRPr>
          </a:p>
          <a:p>
            <a:pPr indent="0" lvl="0" marL="0" rtl="0" algn="ctr">
              <a:spcBef>
                <a:spcPts val="0"/>
              </a:spcBef>
              <a:spcAft>
                <a:spcPts val="0"/>
              </a:spcAft>
              <a:buNone/>
            </a:pPr>
            <a:r>
              <a:rPr lang="en" sz="3400">
                <a:solidFill>
                  <a:srgbClr val="38761D"/>
                </a:solidFill>
                <a:latin typeface="Impact"/>
                <a:ea typeface="Impact"/>
                <a:cs typeface="Impact"/>
                <a:sym typeface="Impact"/>
              </a:rPr>
              <a:t>Frank D. Spaziano Elementary Outdoor Classroom</a:t>
            </a:r>
            <a:endParaRPr sz="3400">
              <a:solidFill>
                <a:srgbClr val="38761D"/>
              </a:solidFill>
              <a:latin typeface="Impact"/>
              <a:ea typeface="Impact"/>
              <a:cs typeface="Impact"/>
              <a:sym typeface="Impact"/>
            </a:endParaRPr>
          </a:p>
        </p:txBody>
      </p:sp>
      <p:sp>
        <p:nvSpPr>
          <p:cNvPr id="129" name="Google Shape;129;p13"/>
          <p:cNvSpPr txBox="1"/>
          <p:nvPr>
            <p:ph idx="1" type="subTitle"/>
          </p:nvPr>
        </p:nvSpPr>
        <p:spPr>
          <a:xfrm>
            <a:off x="1933925" y="3413150"/>
            <a:ext cx="4877100" cy="81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B45F06"/>
                </a:solidFill>
              </a:rPr>
              <a:t>		</a:t>
            </a:r>
            <a:r>
              <a:rPr b="1" lang="en" sz="2200">
                <a:solidFill>
                  <a:srgbClr val="B45F06"/>
                </a:solidFill>
                <a:latin typeface="Impact"/>
                <a:ea typeface="Impact"/>
                <a:cs typeface="Impact"/>
                <a:sym typeface="Impact"/>
              </a:rPr>
              <a:t> </a:t>
            </a:r>
            <a:r>
              <a:rPr b="1" lang="en" sz="2200">
                <a:solidFill>
                  <a:srgbClr val="A64D79"/>
                </a:solidFill>
                <a:latin typeface="Impact"/>
                <a:ea typeface="Impact"/>
                <a:cs typeface="Impact"/>
                <a:sym typeface="Impact"/>
              </a:rPr>
              <a:t>Grade 4 Bilingual- Room 8</a:t>
            </a:r>
            <a:endParaRPr b="1" sz="2200">
              <a:solidFill>
                <a:srgbClr val="A64D79"/>
              </a:solidFill>
              <a:latin typeface="Impact"/>
              <a:ea typeface="Impact"/>
              <a:cs typeface="Impact"/>
              <a:sym typeface="Impact"/>
            </a:endParaRPr>
          </a:p>
          <a:p>
            <a:pPr indent="457200" lvl="0" marL="1371600" rtl="0" algn="l">
              <a:spcBef>
                <a:spcPts val="0"/>
              </a:spcBef>
              <a:spcAft>
                <a:spcPts val="0"/>
              </a:spcAft>
              <a:buNone/>
            </a:pPr>
            <a:r>
              <a:rPr b="1" lang="en" sz="1400">
                <a:solidFill>
                  <a:srgbClr val="A64D79"/>
                </a:solidFill>
                <a:latin typeface="Impact"/>
                <a:ea typeface="Impact"/>
                <a:cs typeface="Impact"/>
                <a:sym typeface="Impact"/>
              </a:rPr>
              <a:t>Ms. S. Santana</a:t>
            </a:r>
            <a:endParaRPr b="1" sz="1400">
              <a:solidFill>
                <a:srgbClr val="A64D79"/>
              </a:solidFill>
              <a:latin typeface="Impact"/>
              <a:ea typeface="Impact"/>
              <a:cs typeface="Impact"/>
              <a:sym typeface="Impact"/>
            </a:endParaRPr>
          </a:p>
          <a:p>
            <a:pPr indent="0" lvl="0" marL="0" rtl="0" algn="l">
              <a:spcBef>
                <a:spcPts val="0"/>
              </a:spcBef>
              <a:spcAft>
                <a:spcPts val="0"/>
              </a:spcAft>
              <a:buNone/>
            </a:pPr>
            <a:r>
              <a:t/>
            </a:r>
            <a:endParaRPr b="1" sz="2200">
              <a:solidFill>
                <a:srgbClr val="A64D79"/>
              </a:solidFill>
              <a:latin typeface="Impact"/>
              <a:ea typeface="Impact"/>
              <a:cs typeface="Impact"/>
              <a:sym typeface="Impact"/>
            </a:endParaRPr>
          </a:p>
        </p:txBody>
      </p:sp>
      <p:pic>
        <p:nvPicPr>
          <p:cNvPr id="130" name="Google Shape;130;p13"/>
          <p:cNvPicPr preferRelativeResize="0"/>
          <p:nvPr/>
        </p:nvPicPr>
        <p:blipFill>
          <a:blip r:embed="rId3">
            <a:alphaModFix/>
          </a:blip>
          <a:stretch>
            <a:fillRect/>
          </a:stretch>
        </p:blipFill>
        <p:spPr>
          <a:xfrm>
            <a:off x="6856750" y="3270925"/>
            <a:ext cx="2024205" cy="1518250"/>
          </a:xfrm>
          <a:prstGeom prst="rect">
            <a:avLst/>
          </a:prstGeom>
          <a:noFill/>
          <a:ln>
            <a:noFill/>
          </a:ln>
        </p:spPr>
      </p:pic>
      <p:pic>
        <p:nvPicPr>
          <p:cNvPr id="131" name="Google Shape;131;p13"/>
          <p:cNvPicPr preferRelativeResize="0"/>
          <p:nvPr/>
        </p:nvPicPr>
        <p:blipFill>
          <a:blip r:embed="rId4">
            <a:alphaModFix/>
          </a:blip>
          <a:stretch>
            <a:fillRect/>
          </a:stretch>
        </p:blipFill>
        <p:spPr>
          <a:xfrm>
            <a:off x="3412596" y="316600"/>
            <a:ext cx="2424880" cy="1364000"/>
          </a:xfrm>
          <a:prstGeom prst="rect">
            <a:avLst/>
          </a:prstGeom>
          <a:noFill/>
          <a:ln>
            <a:noFill/>
          </a:ln>
        </p:spPr>
      </p:pic>
      <p:pic>
        <p:nvPicPr>
          <p:cNvPr id="132" name="Google Shape;132;p13"/>
          <p:cNvPicPr preferRelativeResize="0"/>
          <p:nvPr/>
        </p:nvPicPr>
        <p:blipFill>
          <a:blip r:embed="rId5">
            <a:alphaModFix/>
          </a:blip>
          <a:stretch>
            <a:fillRect/>
          </a:stretch>
        </p:blipFill>
        <p:spPr>
          <a:xfrm>
            <a:off x="353500" y="1604725"/>
            <a:ext cx="1347750" cy="2021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22"/>
          <p:cNvSpPr txBox="1"/>
          <p:nvPr>
            <p:ph type="title"/>
          </p:nvPr>
        </p:nvSpPr>
        <p:spPr>
          <a:xfrm>
            <a:off x="819150" y="845600"/>
            <a:ext cx="7505700" cy="1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2"/>
          <p:cNvSpPr txBox="1"/>
          <p:nvPr>
            <p:ph idx="1" type="body"/>
          </p:nvPr>
        </p:nvSpPr>
        <p:spPr>
          <a:xfrm>
            <a:off x="509350" y="845600"/>
            <a:ext cx="8187600" cy="3921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99" name="Google Shape;199;p22"/>
          <p:cNvPicPr preferRelativeResize="0"/>
          <p:nvPr/>
        </p:nvPicPr>
        <p:blipFill>
          <a:blip r:embed="rId3">
            <a:alphaModFix/>
          </a:blip>
          <a:stretch>
            <a:fillRect/>
          </a:stretch>
        </p:blipFill>
        <p:spPr>
          <a:xfrm rot="-5400000">
            <a:off x="258913" y="1285611"/>
            <a:ext cx="3172975" cy="2462252"/>
          </a:xfrm>
          <a:prstGeom prst="rect">
            <a:avLst/>
          </a:prstGeom>
          <a:noFill/>
          <a:ln>
            <a:noFill/>
          </a:ln>
        </p:spPr>
      </p:pic>
      <p:pic>
        <p:nvPicPr>
          <p:cNvPr id="200" name="Google Shape;200;p22"/>
          <p:cNvPicPr preferRelativeResize="0"/>
          <p:nvPr/>
        </p:nvPicPr>
        <p:blipFill>
          <a:blip r:embed="rId4">
            <a:alphaModFix/>
          </a:blip>
          <a:stretch>
            <a:fillRect/>
          </a:stretch>
        </p:blipFill>
        <p:spPr>
          <a:xfrm>
            <a:off x="5818900" y="924475"/>
            <a:ext cx="2796377" cy="2064448"/>
          </a:xfrm>
          <a:prstGeom prst="rect">
            <a:avLst/>
          </a:prstGeom>
          <a:noFill/>
          <a:ln>
            <a:noFill/>
          </a:ln>
        </p:spPr>
      </p:pic>
      <p:pic>
        <p:nvPicPr>
          <p:cNvPr id="201" name="Google Shape;201;p22"/>
          <p:cNvPicPr preferRelativeResize="0"/>
          <p:nvPr/>
        </p:nvPicPr>
        <p:blipFill rotWithShape="1">
          <a:blip r:embed="rId5">
            <a:alphaModFix/>
          </a:blip>
          <a:srcRect b="0" l="0" r="0" t="0"/>
          <a:stretch/>
        </p:blipFill>
        <p:spPr>
          <a:xfrm>
            <a:off x="3122875" y="924475"/>
            <a:ext cx="2649674" cy="2914350"/>
          </a:xfrm>
          <a:prstGeom prst="rect">
            <a:avLst/>
          </a:prstGeom>
          <a:noFill/>
          <a:ln>
            <a:noFill/>
          </a:ln>
        </p:spPr>
      </p:pic>
      <p:pic>
        <p:nvPicPr>
          <p:cNvPr id="202" name="Google Shape;202;p22"/>
          <p:cNvPicPr preferRelativeResize="0"/>
          <p:nvPr/>
        </p:nvPicPr>
        <p:blipFill rotWithShape="1">
          <a:blip r:embed="rId6">
            <a:alphaModFix/>
          </a:blip>
          <a:srcRect b="0" l="0" r="0" t="0"/>
          <a:stretch/>
        </p:blipFill>
        <p:spPr>
          <a:xfrm>
            <a:off x="5863725" y="3051600"/>
            <a:ext cx="2751548" cy="1671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23"/>
          <p:cNvSpPr txBox="1"/>
          <p:nvPr>
            <p:ph type="title"/>
          </p:nvPr>
        </p:nvSpPr>
        <p:spPr>
          <a:xfrm>
            <a:off x="819150" y="186825"/>
            <a:ext cx="7505700" cy="7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38761D"/>
                </a:solidFill>
                <a:latin typeface="Arial"/>
                <a:ea typeface="Arial"/>
                <a:cs typeface="Arial"/>
                <a:sym typeface="Arial"/>
              </a:rPr>
              <a:t>Observations - Data Collection Sheets</a:t>
            </a:r>
            <a:endParaRPr b="1" sz="2000">
              <a:solidFill>
                <a:srgbClr val="38761D"/>
              </a:solidFill>
              <a:latin typeface="Arial"/>
              <a:ea typeface="Arial"/>
              <a:cs typeface="Arial"/>
              <a:sym typeface="Arial"/>
            </a:endParaRPr>
          </a:p>
          <a:p>
            <a:pPr indent="0" lvl="0" marL="0" rtl="0" algn="ctr">
              <a:spcBef>
                <a:spcPts val="0"/>
              </a:spcBef>
              <a:spcAft>
                <a:spcPts val="0"/>
              </a:spcAft>
              <a:buNone/>
            </a:pPr>
            <a:r>
              <a:rPr b="1" lang="en" sz="2000">
                <a:solidFill>
                  <a:srgbClr val="1155CC"/>
                </a:solidFill>
                <a:latin typeface="Arial"/>
                <a:ea typeface="Arial"/>
                <a:cs typeface="Arial"/>
                <a:sym typeface="Arial"/>
              </a:rPr>
              <a:t>Observaciones - Hojas de Recolección de Datos</a:t>
            </a:r>
            <a:endParaRPr b="1" sz="2000">
              <a:solidFill>
                <a:srgbClr val="1155CC"/>
              </a:solidFill>
              <a:latin typeface="Arial"/>
              <a:ea typeface="Arial"/>
              <a:cs typeface="Arial"/>
              <a:sym typeface="Arial"/>
            </a:endParaRPr>
          </a:p>
        </p:txBody>
      </p:sp>
      <p:pic>
        <p:nvPicPr>
          <p:cNvPr id="208" name="Google Shape;208;p23"/>
          <p:cNvPicPr preferRelativeResize="0"/>
          <p:nvPr/>
        </p:nvPicPr>
        <p:blipFill rotWithShape="1">
          <a:blip r:embed="rId3">
            <a:alphaModFix/>
          </a:blip>
          <a:srcRect b="7467" l="0" r="1883" t="0"/>
          <a:stretch/>
        </p:blipFill>
        <p:spPr>
          <a:xfrm>
            <a:off x="237125" y="867850"/>
            <a:ext cx="4253076" cy="3086025"/>
          </a:xfrm>
          <a:prstGeom prst="rect">
            <a:avLst/>
          </a:prstGeom>
          <a:noFill/>
          <a:ln>
            <a:noFill/>
          </a:ln>
        </p:spPr>
      </p:pic>
      <p:pic>
        <p:nvPicPr>
          <p:cNvPr id="209" name="Google Shape;209;p23"/>
          <p:cNvPicPr preferRelativeResize="0"/>
          <p:nvPr/>
        </p:nvPicPr>
        <p:blipFill rotWithShape="1">
          <a:blip r:embed="rId4">
            <a:alphaModFix/>
          </a:blip>
          <a:srcRect b="6881" l="0" r="0" t="0"/>
          <a:stretch/>
        </p:blipFill>
        <p:spPr>
          <a:xfrm>
            <a:off x="4572000" y="914625"/>
            <a:ext cx="4253076" cy="2964225"/>
          </a:xfrm>
          <a:prstGeom prst="rect">
            <a:avLst/>
          </a:prstGeom>
          <a:noFill/>
          <a:ln>
            <a:noFill/>
          </a:ln>
        </p:spPr>
      </p:pic>
      <p:pic>
        <p:nvPicPr>
          <p:cNvPr id="210" name="Google Shape;210;p23"/>
          <p:cNvPicPr preferRelativeResize="0"/>
          <p:nvPr/>
        </p:nvPicPr>
        <p:blipFill>
          <a:blip r:embed="rId5">
            <a:alphaModFix/>
          </a:blip>
          <a:stretch>
            <a:fillRect/>
          </a:stretch>
        </p:blipFill>
        <p:spPr>
          <a:xfrm>
            <a:off x="297489" y="3949042"/>
            <a:ext cx="4185650" cy="882508"/>
          </a:xfrm>
          <a:prstGeom prst="rect">
            <a:avLst/>
          </a:prstGeom>
          <a:noFill/>
          <a:ln>
            <a:noFill/>
          </a:ln>
        </p:spPr>
      </p:pic>
      <p:pic>
        <p:nvPicPr>
          <p:cNvPr id="211" name="Google Shape;211;p23"/>
          <p:cNvPicPr preferRelativeResize="0"/>
          <p:nvPr/>
        </p:nvPicPr>
        <p:blipFill>
          <a:blip r:embed="rId6">
            <a:alphaModFix/>
          </a:blip>
          <a:stretch>
            <a:fillRect/>
          </a:stretch>
        </p:blipFill>
        <p:spPr>
          <a:xfrm>
            <a:off x="4609950" y="3861525"/>
            <a:ext cx="4185651" cy="659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24"/>
          <p:cNvSpPr txBox="1"/>
          <p:nvPr>
            <p:ph type="title"/>
          </p:nvPr>
        </p:nvSpPr>
        <p:spPr>
          <a:xfrm>
            <a:off x="819150" y="186825"/>
            <a:ext cx="7505700" cy="7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38761D"/>
                </a:solidFill>
                <a:latin typeface="Arial"/>
                <a:ea typeface="Arial"/>
                <a:cs typeface="Arial"/>
                <a:sym typeface="Arial"/>
              </a:rPr>
              <a:t>Observations - Data Collection Sheets</a:t>
            </a:r>
            <a:endParaRPr b="1" sz="2000">
              <a:solidFill>
                <a:srgbClr val="38761D"/>
              </a:solidFill>
              <a:latin typeface="Arial"/>
              <a:ea typeface="Arial"/>
              <a:cs typeface="Arial"/>
              <a:sym typeface="Arial"/>
            </a:endParaRPr>
          </a:p>
          <a:p>
            <a:pPr indent="0" lvl="0" marL="0" rtl="0" algn="ctr">
              <a:spcBef>
                <a:spcPts val="0"/>
              </a:spcBef>
              <a:spcAft>
                <a:spcPts val="0"/>
              </a:spcAft>
              <a:buNone/>
            </a:pPr>
            <a:r>
              <a:rPr b="1" lang="en" sz="2000">
                <a:solidFill>
                  <a:srgbClr val="1155CC"/>
                </a:solidFill>
                <a:latin typeface="Arial"/>
                <a:ea typeface="Arial"/>
                <a:cs typeface="Arial"/>
                <a:sym typeface="Arial"/>
              </a:rPr>
              <a:t>Observaciones - Hojas de Recolección de Datos</a:t>
            </a:r>
            <a:endParaRPr b="1" sz="2000">
              <a:solidFill>
                <a:srgbClr val="1155CC"/>
              </a:solidFill>
              <a:latin typeface="Arial"/>
              <a:ea typeface="Arial"/>
              <a:cs typeface="Arial"/>
              <a:sym typeface="Arial"/>
            </a:endParaRPr>
          </a:p>
        </p:txBody>
      </p:sp>
      <p:pic>
        <p:nvPicPr>
          <p:cNvPr id="217" name="Google Shape;217;p24"/>
          <p:cNvPicPr preferRelativeResize="0"/>
          <p:nvPr/>
        </p:nvPicPr>
        <p:blipFill>
          <a:blip r:embed="rId3">
            <a:alphaModFix/>
          </a:blip>
          <a:stretch>
            <a:fillRect/>
          </a:stretch>
        </p:blipFill>
        <p:spPr>
          <a:xfrm>
            <a:off x="237125" y="913125"/>
            <a:ext cx="4251960" cy="3041076"/>
          </a:xfrm>
          <a:prstGeom prst="rect">
            <a:avLst/>
          </a:prstGeom>
          <a:noFill/>
          <a:ln>
            <a:noFill/>
          </a:ln>
        </p:spPr>
      </p:pic>
      <p:pic>
        <p:nvPicPr>
          <p:cNvPr id="218" name="Google Shape;218;p24"/>
          <p:cNvPicPr preferRelativeResize="0"/>
          <p:nvPr/>
        </p:nvPicPr>
        <p:blipFill>
          <a:blip r:embed="rId4">
            <a:alphaModFix/>
          </a:blip>
          <a:stretch>
            <a:fillRect/>
          </a:stretch>
        </p:blipFill>
        <p:spPr>
          <a:xfrm>
            <a:off x="4535560" y="1064895"/>
            <a:ext cx="4350117" cy="2854002"/>
          </a:xfrm>
          <a:prstGeom prst="rect">
            <a:avLst/>
          </a:prstGeom>
          <a:noFill/>
          <a:ln>
            <a:noFill/>
          </a:ln>
        </p:spPr>
      </p:pic>
      <p:pic>
        <p:nvPicPr>
          <p:cNvPr id="219" name="Google Shape;219;p24"/>
          <p:cNvPicPr preferRelativeResize="0"/>
          <p:nvPr/>
        </p:nvPicPr>
        <p:blipFill rotWithShape="1">
          <a:blip r:embed="rId5">
            <a:alphaModFix/>
          </a:blip>
          <a:srcRect b="0" l="0" r="0" t="20917"/>
          <a:stretch/>
        </p:blipFill>
        <p:spPr>
          <a:xfrm>
            <a:off x="269132" y="3924292"/>
            <a:ext cx="4206239" cy="883310"/>
          </a:xfrm>
          <a:prstGeom prst="rect">
            <a:avLst/>
          </a:prstGeom>
          <a:noFill/>
          <a:ln>
            <a:noFill/>
          </a:ln>
        </p:spPr>
      </p:pic>
      <p:pic>
        <p:nvPicPr>
          <p:cNvPr id="220" name="Google Shape;220;p24"/>
          <p:cNvPicPr preferRelativeResize="0"/>
          <p:nvPr/>
        </p:nvPicPr>
        <p:blipFill>
          <a:blip r:embed="rId6">
            <a:alphaModFix/>
          </a:blip>
          <a:stretch>
            <a:fillRect/>
          </a:stretch>
        </p:blipFill>
        <p:spPr>
          <a:xfrm>
            <a:off x="4532447" y="3878869"/>
            <a:ext cx="4343398" cy="68385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25"/>
          <p:cNvSpPr txBox="1"/>
          <p:nvPr>
            <p:ph type="title"/>
          </p:nvPr>
        </p:nvSpPr>
        <p:spPr>
          <a:xfrm>
            <a:off x="819150" y="186825"/>
            <a:ext cx="7505700" cy="7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38761D"/>
                </a:solidFill>
                <a:latin typeface="Arial"/>
                <a:ea typeface="Arial"/>
                <a:cs typeface="Arial"/>
                <a:sym typeface="Arial"/>
              </a:rPr>
              <a:t>Observations - Data Collection Sheets</a:t>
            </a:r>
            <a:endParaRPr b="1" sz="2000">
              <a:solidFill>
                <a:srgbClr val="38761D"/>
              </a:solidFill>
              <a:latin typeface="Arial"/>
              <a:ea typeface="Arial"/>
              <a:cs typeface="Arial"/>
              <a:sym typeface="Arial"/>
            </a:endParaRPr>
          </a:p>
          <a:p>
            <a:pPr indent="0" lvl="0" marL="0" rtl="0" algn="ctr">
              <a:spcBef>
                <a:spcPts val="0"/>
              </a:spcBef>
              <a:spcAft>
                <a:spcPts val="0"/>
              </a:spcAft>
              <a:buNone/>
            </a:pPr>
            <a:r>
              <a:rPr b="1" lang="en" sz="2000">
                <a:solidFill>
                  <a:srgbClr val="1155CC"/>
                </a:solidFill>
                <a:latin typeface="Arial"/>
                <a:ea typeface="Arial"/>
                <a:cs typeface="Arial"/>
                <a:sym typeface="Arial"/>
              </a:rPr>
              <a:t>Observaciones - Hojas de Recolección de Datos</a:t>
            </a:r>
            <a:endParaRPr b="1" sz="2000">
              <a:solidFill>
                <a:srgbClr val="1155CC"/>
              </a:solidFill>
              <a:latin typeface="Arial"/>
              <a:ea typeface="Arial"/>
              <a:cs typeface="Arial"/>
              <a:sym typeface="Arial"/>
            </a:endParaRPr>
          </a:p>
        </p:txBody>
      </p:sp>
      <p:pic>
        <p:nvPicPr>
          <p:cNvPr id="226" name="Google Shape;226;p25"/>
          <p:cNvPicPr preferRelativeResize="0"/>
          <p:nvPr/>
        </p:nvPicPr>
        <p:blipFill>
          <a:blip r:embed="rId3">
            <a:alphaModFix/>
          </a:blip>
          <a:stretch>
            <a:fillRect/>
          </a:stretch>
        </p:blipFill>
        <p:spPr>
          <a:xfrm>
            <a:off x="239225" y="913125"/>
            <a:ext cx="4251959" cy="3031832"/>
          </a:xfrm>
          <a:prstGeom prst="rect">
            <a:avLst/>
          </a:prstGeom>
          <a:noFill/>
          <a:ln>
            <a:noFill/>
          </a:ln>
        </p:spPr>
      </p:pic>
      <p:pic>
        <p:nvPicPr>
          <p:cNvPr id="227" name="Google Shape;227;p25"/>
          <p:cNvPicPr preferRelativeResize="0"/>
          <p:nvPr/>
        </p:nvPicPr>
        <p:blipFill>
          <a:blip r:embed="rId4">
            <a:alphaModFix/>
          </a:blip>
          <a:stretch>
            <a:fillRect/>
          </a:stretch>
        </p:blipFill>
        <p:spPr>
          <a:xfrm>
            <a:off x="4520584" y="1096700"/>
            <a:ext cx="4348018" cy="2848248"/>
          </a:xfrm>
          <a:prstGeom prst="rect">
            <a:avLst/>
          </a:prstGeom>
          <a:noFill/>
          <a:ln>
            <a:noFill/>
          </a:ln>
        </p:spPr>
      </p:pic>
      <p:pic>
        <p:nvPicPr>
          <p:cNvPr id="228" name="Google Shape;228;p25"/>
          <p:cNvPicPr preferRelativeResize="0"/>
          <p:nvPr/>
        </p:nvPicPr>
        <p:blipFill>
          <a:blip r:embed="rId5">
            <a:alphaModFix/>
          </a:blip>
          <a:stretch>
            <a:fillRect/>
          </a:stretch>
        </p:blipFill>
        <p:spPr>
          <a:xfrm>
            <a:off x="246922" y="3919380"/>
            <a:ext cx="4251961" cy="868879"/>
          </a:xfrm>
          <a:prstGeom prst="rect">
            <a:avLst/>
          </a:prstGeom>
          <a:noFill/>
          <a:ln>
            <a:noFill/>
          </a:ln>
        </p:spPr>
      </p:pic>
      <p:pic>
        <p:nvPicPr>
          <p:cNvPr id="229" name="Google Shape;229;p25"/>
          <p:cNvPicPr preferRelativeResize="0"/>
          <p:nvPr/>
        </p:nvPicPr>
        <p:blipFill>
          <a:blip r:embed="rId6">
            <a:alphaModFix/>
          </a:blip>
          <a:stretch>
            <a:fillRect/>
          </a:stretch>
        </p:blipFill>
        <p:spPr>
          <a:xfrm>
            <a:off x="4528923" y="3912137"/>
            <a:ext cx="4343399" cy="67461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26"/>
          <p:cNvSpPr txBox="1"/>
          <p:nvPr>
            <p:ph type="title"/>
          </p:nvPr>
        </p:nvSpPr>
        <p:spPr>
          <a:xfrm>
            <a:off x="819150" y="186825"/>
            <a:ext cx="7505700" cy="7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38761D"/>
                </a:solidFill>
                <a:latin typeface="Arial"/>
                <a:ea typeface="Arial"/>
                <a:cs typeface="Arial"/>
                <a:sym typeface="Arial"/>
              </a:rPr>
              <a:t>Observations - Data Collection Sheets</a:t>
            </a:r>
            <a:endParaRPr b="1" sz="2000">
              <a:solidFill>
                <a:srgbClr val="38761D"/>
              </a:solidFill>
              <a:latin typeface="Arial"/>
              <a:ea typeface="Arial"/>
              <a:cs typeface="Arial"/>
              <a:sym typeface="Arial"/>
            </a:endParaRPr>
          </a:p>
          <a:p>
            <a:pPr indent="0" lvl="0" marL="0" rtl="0" algn="ctr">
              <a:spcBef>
                <a:spcPts val="0"/>
              </a:spcBef>
              <a:spcAft>
                <a:spcPts val="0"/>
              </a:spcAft>
              <a:buNone/>
            </a:pPr>
            <a:r>
              <a:rPr b="1" lang="en" sz="2000">
                <a:solidFill>
                  <a:srgbClr val="1155CC"/>
                </a:solidFill>
                <a:latin typeface="Arial"/>
                <a:ea typeface="Arial"/>
                <a:cs typeface="Arial"/>
                <a:sym typeface="Arial"/>
              </a:rPr>
              <a:t>Observaciones - Hojas de Recolección de Datos</a:t>
            </a:r>
            <a:endParaRPr b="1" sz="2000">
              <a:solidFill>
                <a:srgbClr val="1155CC"/>
              </a:solidFill>
              <a:latin typeface="Arial"/>
              <a:ea typeface="Arial"/>
              <a:cs typeface="Arial"/>
              <a:sym typeface="Arial"/>
            </a:endParaRPr>
          </a:p>
        </p:txBody>
      </p:sp>
      <p:pic>
        <p:nvPicPr>
          <p:cNvPr id="235" name="Google Shape;235;p26"/>
          <p:cNvPicPr preferRelativeResize="0"/>
          <p:nvPr/>
        </p:nvPicPr>
        <p:blipFill>
          <a:blip r:embed="rId3">
            <a:alphaModFix/>
          </a:blip>
          <a:stretch>
            <a:fillRect/>
          </a:stretch>
        </p:blipFill>
        <p:spPr>
          <a:xfrm>
            <a:off x="275375" y="913125"/>
            <a:ext cx="4251961" cy="3031832"/>
          </a:xfrm>
          <a:prstGeom prst="rect">
            <a:avLst/>
          </a:prstGeom>
          <a:noFill/>
          <a:ln>
            <a:noFill/>
          </a:ln>
        </p:spPr>
      </p:pic>
      <p:pic>
        <p:nvPicPr>
          <p:cNvPr id="236" name="Google Shape;236;p26"/>
          <p:cNvPicPr preferRelativeResize="0"/>
          <p:nvPr/>
        </p:nvPicPr>
        <p:blipFill>
          <a:blip r:embed="rId4">
            <a:alphaModFix/>
          </a:blip>
          <a:stretch>
            <a:fillRect/>
          </a:stretch>
        </p:blipFill>
        <p:spPr>
          <a:xfrm>
            <a:off x="4572011" y="1164863"/>
            <a:ext cx="4311864" cy="281378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Google Shape;241;p27"/>
          <p:cNvSpPr txBox="1"/>
          <p:nvPr>
            <p:ph type="title"/>
          </p:nvPr>
        </p:nvSpPr>
        <p:spPr>
          <a:xfrm>
            <a:off x="819150" y="157700"/>
            <a:ext cx="7505700" cy="45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38761D"/>
                </a:solidFill>
                <a:latin typeface="Arial"/>
                <a:ea typeface="Arial"/>
                <a:cs typeface="Arial"/>
                <a:sym typeface="Arial"/>
              </a:rPr>
              <a:t>Observations - Data Collection Sheets</a:t>
            </a:r>
            <a:endParaRPr b="1" sz="1800">
              <a:solidFill>
                <a:srgbClr val="38761D"/>
              </a:solidFill>
              <a:latin typeface="Arial"/>
              <a:ea typeface="Arial"/>
              <a:cs typeface="Arial"/>
              <a:sym typeface="Arial"/>
            </a:endParaRPr>
          </a:p>
          <a:p>
            <a:pPr indent="0" lvl="0" marL="0" rtl="0" algn="ctr">
              <a:spcBef>
                <a:spcPts val="0"/>
              </a:spcBef>
              <a:spcAft>
                <a:spcPts val="0"/>
              </a:spcAft>
              <a:buNone/>
            </a:pPr>
            <a:r>
              <a:rPr b="1" lang="en" sz="1800">
                <a:solidFill>
                  <a:srgbClr val="1155CC"/>
                </a:solidFill>
                <a:latin typeface="Arial"/>
                <a:ea typeface="Arial"/>
                <a:cs typeface="Arial"/>
                <a:sym typeface="Arial"/>
              </a:rPr>
              <a:t>Observaciones - Hojas de Recolección de Datos</a:t>
            </a:r>
            <a:endParaRPr b="1" sz="1800">
              <a:solidFill>
                <a:srgbClr val="1155CC"/>
              </a:solidFill>
              <a:latin typeface="Arial"/>
              <a:ea typeface="Arial"/>
              <a:cs typeface="Arial"/>
              <a:sym typeface="Arial"/>
            </a:endParaRPr>
          </a:p>
        </p:txBody>
      </p:sp>
      <p:pic>
        <p:nvPicPr>
          <p:cNvPr id="242" name="Google Shape;242;p27"/>
          <p:cNvPicPr preferRelativeResize="0"/>
          <p:nvPr/>
        </p:nvPicPr>
        <p:blipFill>
          <a:blip r:embed="rId3">
            <a:alphaModFix/>
          </a:blip>
          <a:stretch>
            <a:fillRect/>
          </a:stretch>
        </p:blipFill>
        <p:spPr>
          <a:xfrm>
            <a:off x="239225" y="913125"/>
            <a:ext cx="4251960" cy="3022588"/>
          </a:xfrm>
          <a:prstGeom prst="rect">
            <a:avLst/>
          </a:prstGeom>
          <a:noFill/>
          <a:ln>
            <a:noFill/>
          </a:ln>
        </p:spPr>
      </p:pic>
      <p:sp>
        <p:nvSpPr>
          <p:cNvPr id="243" name="Google Shape;243;p27"/>
          <p:cNvSpPr txBox="1"/>
          <p:nvPr/>
        </p:nvSpPr>
        <p:spPr>
          <a:xfrm>
            <a:off x="446104" y="765375"/>
            <a:ext cx="1685700" cy="15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Eduardo Lopez Zetino</a:t>
            </a:r>
            <a:endParaRPr sz="1000">
              <a:latin typeface="Calibri"/>
              <a:ea typeface="Calibri"/>
              <a:cs typeface="Calibri"/>
              <a:sym typeface="Calibri"/>
            </a:endParaRPr>
          </a:p>
        </p:txBody>
      </p:sp>
      <p:pic>
        <p:nvPicPr>
          <p:cNvPr id="244" name="Google Shape;244;p27"/>
          <p:cNvPicPr preferRelativeResize="0"/>
          <p:nvPr/>
        </p:nvPicPr>
        <p:blipFill>
          <a:blip r:embed="rId4">
            <a:alphaModFix/>
          </a:blip>
          <a:stretch>
            <a:fillRect/>
          </a:stretch>
        </p:blipFill>
        <p:spPr>
          <a:xfrm>
            <a:off x="4535060" y="1087475"/>
            <a:ext cx="4348015" cy="2848246"/>
          </a:xfrm>
          <a:prstGeom prst="rect">
            <a:avLst/>
          </a:prstGeom>
          <a:noFill/>
          <a:ln>
            <a:noFill/>
          </a:ln>
        </p:spPr>
      </p:pic>
      <p:pic>
        <p:nvPicPr>
          <p:cNvPr id="245" name="Google Shape;245;p27"/>
          <p:cNvPicPr preferRelativeResize="0"/>
          <p:nvPr/>
        </p:nvPicPr>
        <p:blipFill>
          <a:blip r:embed="rId5">
            <a:alphaModFix/>
          </a:blip>
          <a:stretch>
            <a:fillRect/>
          </a:stretch>
        </p:blipFill>
        <p:spPr>
          <a:xfrm>
            <a:off x="253693" y="3900827"/>
            <a:ext cx="4224528" cy="890825"/>
          </a:xfrm>
          <a:prstGeom prst="rect">
            <a:avLst/>
          </a:prstGeom>
          <a:noFill/>
          <a:ln>
            <a:noFill/>
          </a:ln>
        </p:spPr>
      </p:pic>
      <p:pic>
        <p:nvPicPr>
          <p:cNvPr id="246" name="Google Shape;246;p27"/>
          <p:cNvPicPr preferRelativeResize="0"/>
          <p:nvPr/>
        </p:nvPicPr>
        <p:blipFill>
          <a:blip r:embed="rId6">
            <a:alphaModFix/>
          </a:blip>
          <a:stretch>
            <a:fillRect/>
          </a:stretch>
        </p:blipFill>
        <p:spPr>
          <a:xfrm>
            <a:off x="4535829" y="3900814"/>
            <a:ext cx="4334256" cy="682415"/>
          </a:xfrm>
          <a:prstGeom prst="rect">
            <a:avLst/>
          </a:prstGeom>
          <a:noFill/>
          <a:ln>
            <a:noFill/>
          </a:ln>
        </p:spPr>
      </p:pic>
      <p:sp>
        <p:nvSpPr>
          <p:cNvPr id="247" name="Google Shape;247;p27"/>
          <p:cNvSpPr txBox="1"/>
          <p:nvPr/>
        </p:nvSpPr>
        <p:spPr>
          <a:xfrm>
            <a:off x="3742954" y="765375"/>
            <a:ext cx="1685700" cy="15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Room 8</a:t>
            </a:r>
            <a:endParaRPr sz="10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28"/>
          <p:cNvSpPr txBox="1"/>
          <p:nvPr>
            <p:ph type="title"/>
          </p:nvPr>
        </p:nvSpPr>
        <p:spPr>
          <a:xfrm>
            <a:off x="819150" y="186825"/>
            <a:ext cx="7505700" cy="7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38761D"/>
                </a:solidFill>
                <a:latin typeface="Arial"/>
                <a:ea typeface="Arial"/>
                <a:cs typeface="Arial"/>
                <a:sym typeface="Arial"/>
              </a:rPr>
              <a:t>Observations - Data Collection Sheets</a:t>
            </a:r>
            <a:endParaRPr b="1" sz="1800">
              <a:solidFill>
                <a:srgbClr val="38761D"/>
              </a:solidFill>
              <a:latin typeface="Arial"/>
              <a:ea typeface="Arial"/>
              <a:cs typeface="Arial"/>
              <a:sym typeface="Arial"/>
            </a:endParaRPr>
          </a:p>
          <a:p>
            <a:pPr indent="0" lvl="0" marL="0" rtl="0" algn="ctr">
              <a:spcBef>
                <a:spcPts val="0"/>
              </a:spcBef>
              <a:spcAft>
                <a:spcPts val="0"/>
              </a:spcAft>
              <a:buNone/>
            </a:pPr>
            <a:r>
              <a:rPr b="1" lang="en" sz="1800">
                <a:solidFill>
                  <a:srgbClr val="1155CC"/>
                </a:solidFill>
                <a:latin typeface="Arial"/>
                <a:ea typeface="Arial"/>
                <a:cs typeface="Arial"/>
                <a:sym typeface="Arial"/>
              </a:rPr>
              <a:t>Observaciones - Hojas de Recolección de Datos</a:t>
            </a:r>
            <a:endParaRPr b="1" sz="1800">
              <a:solidFill>
                <a:srgbClr val="1155CC"/>
              </a:solidFill>
              <a:latin typeface="Arial"/>
              <a:ea typeface="Arial"/>
              <a:cs typeface="Arial"/>
              <a:sym typeface="Arial"/>
            </a:endParaRPr>
          </a:p>
        </p:txBody>
      </p:sp>
      <p:pic>
        <p:nvPicPr>
          <p:cNvPr id="253" name="Google Shape;253;p28"/>
          <p:cNvPicPr preferRelativeResize="0"/>
          <p:nvPr/>
        </p:nvPicPr>
        <p:blipFill>
          <a:blip r:embed="rId3">
            <a:alphaModFix/>
          </a:blip>
          <a:stretch>
            <a:fillRect/>
          </a:stretch>
        </p:blipFill>
        <p:spPr>
          <a:xfrm>
            <a:off x="243850" y="913125"/>
            <a:ext cx="4251960" cy="3031832"/>
          </a:xfrm>
          <a:prstGeom prst="rect">
            <a:avLst/>
          </a:prstGeom>
          <a:noFill/>
          <a:ln>
            <a:noFill/>
          </a:ln>
        </p:spPr>
      </p:pic>
      <p:pic>
        <p:nvPicPr>
          <p:cNvPr id="254" name="Google Shape;254;p28"/>
          <p:cNvPicPr preferRelativeResize="0"/>
          <p:nvPr/>
        </p:nvPicPr>
        <p:blipFill>
          <a:blip r:embed="rId4">
            <a:alphaModFix/>
          </a:blip>
          <a:stretch>
            <a:fillRect/>
          </a:stretch>
        </p:blipFill>
        <p:spPr>
          <a:xfrm>
            <a:off x="4531981" y="1106300"/>
            <a:ext cx="4343388" cy="2838644"/>
          </a:xfrm>
          <a:prstGeom prst="rect">
            <a:avLst/>
          </a:prstGeom>
          <a:noFill/>
          <a:ln>
            <a:noFill/>
          </a:ln>
        </p:spPr>
      </p:pic>
      <p:pic>
        <p:nvPicPr>
          <p:cNvPr id="255" name="Google Shape;255;p28"/>
          <p:cNvPicPr preferRelativeResize="0"/>
          <p:nvPr/>
        </p:nvPicPr>
        <p:blipFill>
          <a:blip r:embed="rId5">
            <a:alphaModFix/>
          </a:blip>
          <a:stretch>
            <a:fillRect/>
          </a:stretch>
        </p:blipFill>
        <p:spPr>
          <a:xfrm>
            <a:off x="272791" y="3915668"/>
            <a:ext cx="4197095" cy="858073"/>
          </a:xfrm>
          <a:prstGeom prst="rect">
            <a:avLst/>
          </a:prstGeom>
          <a:noFill/>
          <a:ln>
            <a:noFill/>
          </a:ln>
        </p:spPr>
      </p:pic>
      <p:pic>
        <p:nvPicPr>
          <p:cNvPr id="256" name="Google Shape;256;p28"/>
          <p:cNvPicPr preferRelativeResize="0"/>
          <p:nvPr/>
        </p:nvPicPr>
        <p:blipFill>
          <a:blip r:embed="rId6">
            <a:alphaModFix/>
          </a:blip>
          <a:stretch>
            <a:fillRect/>
          </a:stretch>
        </p:blipFill>
        <p:spPr>
          <a:xfrm>
            <a:off x="4535829" y="3926619"/>
            <a:ext cx="4325113" cy="680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29"/>
          <p:cNvSpPr txBox="1"/>
          <p:nvPr>
            <p:ph type="title"/>
          </p:nvPr>
        </p:nvSpPr>
        <p:spPr>
          <a:xfrm>
            <a:off x="819150" y="175550"/>
            <a:ext cx="7505700" cy="64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accent1"/>
                </a:solidFill>
                <a:latin typeface="Arial"/>
                <a:ea typeface="Arial"/>
                <a:cs typeface="Arial"/>
                <a:sym typeface="Arial"/>
              </a:rPr>
              <a:t>Results</a:t>
            </a:r>
            <a:endParaRPr b="1" sz="1800">
              <a:solidFill>
                <a:schemeClr val="accent1"/>
              </a:solidFill>
              <a:latin typeface="Arial"/>
              <a:ea typeface="Arial"/>
              <a:cs typeface="Arial"/>
              <a:sym typeface="Arial"/>
            </a:endParaRPr>
          </a:p>
          <a:p>
            <a:pPr indent="0" lvl="0" marL="0" rtl="0" algn="ctr">
              <a:spcBef>
                <a:spcPts val="0"/>
              </a:spcBef>
              <a:spcAft>
                <a:spcPts val="0"/>
              </a:spcAft>
              <a:buNone/>
            </a:pPr>
            <a:r>
              <a:rPr b="1" lang="en" sz="1800">
                <a:solidFill>
                  <a:srgbClr val="1155CC"/>
                </a:solidFill>
                <a:latin typeface="Arial"/>
                <a:ea typeface="Arial"/>
                <a:cs typeface="Arial"/>
                <a:sym typeface="Arial"/>
              </a:rPr>
              <a:t>Resultados</a:t>
            </a:r>
            <a:endParaRPr b="1" sz="1800">
              <a:solidFill>
                <a:srgbClr val="1155CC"/>
              </a:solidFill>
              <a:latin typeface="Arial"/>
              <a:ea typeface="Arial"/>
              <a:cs typeface="Arial"/>
              <a:sym typeface="Arial"/>
            </a:endParaRPr>
          </a:p>
        </p:txBody>
      </p:sp>
      <p:pic>
        <p:nvPicPr>
          <p:cNvPr id="262" name="Google Shape;262;p29" title="Chart"/>
          <p:cNvPicPr preferRelativeResize="0"/>
          <p:nvPr/>
        </p:nvPicPr>
        <p:blipFill>
          <a:blip r:embed="rId3">
            <a:alphaModFix/>
          </a:blip>
          <a:stretch>
            <a:fillRect/>
          </a:stretch>
        </p:blipFill>
        <p:spPr>
          <a:xfrm>
            <a:off x="1309876" y="855600"/>
            <a:ext cx="6524252" cy="40298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30"/>
          <p:cNvSpPr txBox="1"/>
          <p:nvPr>
            <p:ph type="title"/>
          </p:nvPr>
        </p:nvSpPr>
        <p:spPr>
          <a:xfrm>
            <a:off x="819150" y="204437"/>
            <a:ext cx="7505700" cy="65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accent1"/>
                </a:solidFill>
                <a:latin typeface="Arial"/>
                <a:ea typeface="Arial"/>
                <a:cs typeface="Arial"/>
                <a:sym typeface="Arial"/>
              </a:rPr>
              <a:t>Results</a:t>
            </a:r>
            <a:endParaRPr b="1" sz="1800">
              <a:solidFill>
                <a:schemeClr val="accent1"/>
              </a:solidFill>
              <a:latin typeface="Arial"/>
              <a:ea typeface="Arial"/>
              <a:cs typeface="Arial"/>
              <a:sym typeface="Arial"/>
            </a:endParaRPr>
          </a:p>
          <a:p>
            <a:pPr indent="0" lvl="0" marL="0" rtl="0" algn="ctr">
              <a:spcBef>
                <a:spcPts val="0"/>
              </a:spcBef>
              <a:spcAft>
                <a:spcPts val="0"/>
              </a:spcAft>
              <a:buNone/>
            </a:pPr>
            <a:r>
              <a:rPr b="1" lang="en" sz="1800">
                <a:solidFill>
                  <a:srgbClr val="1155CC"/>
                </a:solidFill>
                <a:latin typeface="Arial"/>
                <a:ea typeface="Arial"/>
                <a:cs typeface="Arial"/>
                <a:sym typeface="Arial"/>
              </a:rPr>
              <a:t>Resultados</a:t>
            </a:r>
            <a:endParaRPr b="1" sz="1800">
              <a:solidFill>
                <a:srgbClr val="1155CC"/>
              </a:solidFill>
              <a:latin typeface="Arial"/>
              <a:ea typeface="Arial"/>
              <a:cs typeface="Arial"/>
              <a:sym typeface="Arial"/>
            </a:endParaRPr>
          </a:p>
        </p:txBody>
      </p:sp>
      <p:pic>
        <p:nvPicPr>
          <p:cNvPr id="268" name="Google Shape;268;p30" title="Chart"/>
          <p:cNvPicPr preferRelativeResize="0"/>
          <p:nvPr/>
        </p:nvPicPr>
        <p:blipFill>
          <a:blip r:embed="rId3">
            <a:alphaModFix/>
          </a:blip>
          <a:stretch>
            <a:fillRect/>
          </a:stretch>
        </p:blipFill>
        <p:spPr>
          <a:xfrm>
            <a:off x="804438" y="830937"/>
            <a:ext cx="7535128" cy="405166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31"/>
          <p:cNvSpPr txBox="1"/>
          <p:nvPr>
            <p:ph type="title"/>
          </p:nvPr>
        </p:nvSpPr>
        <p:spPr>
          <a:xfrm>
            <a:off x="819150" y="404125"/>
            <a:ext cx="7505700" cy="45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38761D"/>
                </a:solidFill>
                <a:latin typeface="Arial"/>
                <a:ea typeface="Arial"/>
                <a:cs typeface="Arial"/>
                <a:sym typeface="Arial"/>
              </a:rPr>
              <a:t>Results</a:t>
            </a:r>
            <a:r>
              <a:rPr b="1" lang="en" sz="2200">
                <a:solidFill>
                  <a:srgbClr val="000000"/>
                </a:solidFill>
                <a:latin typeface="Arial"/>
                <a:ea typeface="Arial"/>
                <a:cs typeface="Arial"/>
                <a:sym typeface="Arial"/>
              </a:rPr>
              <a:t> </a:t>
            </a:r>
            <a:endParaRPr b="1" sz="2200">
              <a:solidFill>
                <a:srgbClr val="1155CC"/>
              </a:solidFill>
              <a:latin typeface="Arial"/>
              <a:ea typeface="Arial"/>
              <a:cs typeface="Arial"/>
              <a:sym typeface="Arial"/>
            </a:endParaRPr>
          </a:p>
        </p:txBody>
      </p:sp>
      <p:sp>
        <p:nvSpPr>
          <p:cNvPr id="274" name="Google Shape;274;p31"/>
          <p:cNvSpPr txBox="1"/>
          <p:nvPr>
            <p:ph idx="1" type="body"/>
          </p:nvPr>
        </p:nvSpPr>
        <p:spPr>
          <a:xfrm>
            <a:off x="819150" y="863425"/>
            <a:ext cx="7505700" cy="38577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Font typeface="Arial"/>
              <a:buChar char="●"/>
            </a:pPr>
            <a:r>
              <a:rPr b="1" lang="en" sz="1600">
                <a:latin typeface="Arial"/>
                <a:ea typeface="Arial"/>
                <a:cs typeface="Arial"/>
                <a:sym typeface="Arial"/>
              </a:rPr>
              <a:t>As the air temperature went down and it became colder, the leaves started to change their colors.</a:t>
            </a:r>
            <a:endParaRPr b="1" sz="1600">
              <a:latin typeface="Arial"/>
              <a:ea typeface="Arial"/>
              <a:cs typeface="Arial"/>
              <a:sym typeface="Arial"/>
            </a:endParaRPr>
          </a:p>
          <a:p>
            <a:pPr indent="-330200" lvl="0" marL="457200" rtl="0" algn="l">
              <a:spcBef>
                <a:spcPts val="0"/>
              </a:spcBef>
              <a:spcAft>
                <a:spcPts val="0"/>
              </a:spcAft>
              <a:buSzPts val="1600"/>
              <a:buFont typeface="Arial"/>
              <a:buChar char="●"/>
            </a:pPr>
            <a:r>
              <a:rPr b="1" lang="en" sz="1600">
                <a:latin typeface="Arial"/>
                <a:ea typeface="Arial"/>
                <a:cs typeface="Arial"/>
                <a:sym typeface="Arial"/>
              </a:rPr>
              <a:t>As the air temperature went down, the surface temperature and the tree temperature went down, or decreased.</a:t>
            </a:r>
            <a:endParaRPr b="1" sz="1600">
              <a:latin typeface="Arial"/>
              <a:ea typeface="Arial"/>
              <a:cs typeface="Arial"/>
              <a:sym typeface="Arial"/>
            </a:endParaRPr>
          </a:p>
          <a:p>
            <a:pPr indent="-330200" lvl="0" marL="457200" rtl="0" algn="l">
              <a:spcBef>
                <a:spcPts val="0"/>
              </a:spcBef>
              <a:spcAft>
                <a:spcPts val="0"/>
              </a:spcAft>
              <a:buSzPts val="1600"/>
              <a:buFont typeface="Arial"/>
              <a:buChar char="●"/>
            </a:pPr>
            <a:r>
              <a:rPr b="1" lang="en" sz="1600">
                <a:latin typeface="Arial"/>
                <a:ea typeface="Arial"/>
                <a:cs typeface="Arial"/>
                <a:sym typeface="Arial"/>
              </a:rPr>
              <a:t>The tree and next to the tree temperature measures were lower than the one away from the tree. </a:t>
            </a:r>
            <a:endParaRPr b="1" sz="1600">
              <a:latin typeface="Arial"/>
              <a:ea typeface="Arial"/>
              <a:cs typeface="Arial"/>
              <a:sym typeface="Arial"/>
            </a:endParaRPr>
          </a:p>
          <a:p>
            <a:pPr indent="-330200" lvl="0" marL="457200" rtl="0" algn="l">
              <a:spcBef>
                <a:spcPts val="0"/>
              </a:spcBef>
              <a:spcAft>
                <a:spcPts val="0"/>
              </a:spcAft>
              <a:buSzPts val="1600"/>
              <a:buFont typeface="Arial"/>
              <a:buChar char="●"/>
            </a:pPr>
            <a:r>
              <a:rPr b="1" lang="en" sz="1600">
                <a:latin typeface="Arial"/>
                <a:ea typeface="Arial"/>
                <a:cs typeface="Arial"/>
                <a:sym typeface="Arial"/>
              </a:rPr>
              <a:t>When it turned colder, the sunrise was later and the sunset was earlier. There were less hours of sunlight.</a:t>
            </a:r>
            <a:endParaRPr b="1" sz="1600">
              <a:latin typeface="Arial"/>
              <a:ea typeface="Arial"/>
              <a:cs typeface="Arial"/>
              <a:sym typeface="Arial"/>
            </a:endParaRPr>
          </a:p>
          <a:p>
            <a:pPr indent="-330200" lvl="0" marL="457200" rtl="0" algn="l">
              <a:spcBef>
                <a:spcPts val="0"/>
              </a:spcBef>
              <a:spcAft>
                <a:spcPts val="0"/>
              </a:spcAft>
              <a:buSzPts val="1600"/>
              <a:buFont typeface="Arial"/>
              <a:buChar char="●"/>
            </a:pPr>
            <a:r>
              <a:rPr b="1" lang="en" sz="1600">
                <a:latin typeface="Arial"/>
                <a:ea typeface="Arial"/>
                <a:cs typeface="Arial"/>
                <a:sym typeface="Arial"/>
              </a:rPr>
              <a:t>The leaves started falling. </a:t>
            </a:r>
            <a:endParaRPr b="1" sz="1600">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14"/>
          <p:cNvSpPr txBox="1"/>
          <p:nvPr>
            <p:ph type="title"/>
          </p:nvPr>
        </p:nvSpPr>
        <p:spPr>
          <a:xfrm>
            <a:off x="203275" y="348400"/>
            <a:ext cx="8736000" cy="9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38761D"/>
                </a:solidFill>
                <a:latin typeface="Arial"/>
                <a:ea typeface="Arial"/>
                <a:cs typeface="Arial"/>
                <a:sym typeface="Arial"/>
              </a:rPr>
              <a:t>Study Site</a:t>
            </a:r>
            <a:endParaRPr b="1" sz="2200">
              <a:solidFill>
                <a:srgbClr val="38761D"/>
              </a:solidFill>
              <a:latin typeface="Arial"/>
              <a:ea typeface="Arial"/>
              <a:cs typeface="Arial"/>
              <a:sym typeface="Arial"/>
            </a:endParaRPr>
          </a:p>
          <a:p>
            <a:pPr indent="0" lvl="0" marL="0" rtl="0" algn="ctr">
              <a:spcBef>
                <a:spcPts val="0"/>
              </a:spcBef>
              <a:spcAft>
                <a:spcPts val="0"/>
              </a:spcAft>
              <a:buNone/>
            </a:pPr>
            <a:r>
              <a:rPr b="1" lang="en" sz="2200">
                <a:solidFill>
                  <a:srgbClr val="1155CC"/>
                </a:solidFill>
                <a:latin typeface="Arial"/>
                <a:ea typeface="Arial"/>
                <a:cs typeface="Arial"/>
                <a:sym typeface="Arial"/>
              </a:rPr>
              <a:t>Lugar de la Investigación</a:t>
            </a:r>
            <a:endParaRPr b="1" sz="2200">
              <a:solidFill>
                <a:srgbClr val="1155CC"/>
              </a:solidFill>
              <a:latin typeface="Arial"/>
              <a:ea typeface="Arial"/>
              <a:cs typeface="Arial"/>
              <a:sym typeface="Arial"/>
            </a:endParaRPr>
          </a:p>
        </p:txBody>
      </p:sp>
      <p:sp>
        <p:nvSpPr>
          <p:cNvPr id="138" name="Google Shape;138;p14"/>
          <p:cNvSpPr txBox="1"/>
          <p:nvPr>
            <p:ph idx="1" type="body"/>
          </p:nvPr>
        </p:nvSpPr>
        <p:spPr>
          <a:xfrm>
            <a:off x="819150" y="1219400"/>
            <a:ext cx="7505700" cy="354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Arial"/>
                <a:ea typeface="Arial"/>
                <a:cs typeface="Arial"/>
                <a:sym typeface="Arial"/>
              </a:rPr>
              <a:t>Frank D. Spaziano Elementary School Outdoor Classroom</a:t>
            </a:r>
            <a:endParaRPr b="1" sz="1800">
              <a:latin typeface="Arial"/>
              <a:ea typeface="Arial"/>
              <a:cs typeface="Arial"/>
              <a:sym typeface="Arial"/>
            </a:endParaRPr>
          </a:p>
          <a:p>
            <a:pPr indent="0" lvl="0" marL="0" rtl="0" algn="l">
              <a:spcBef>
                <a:spcPts val="1600"/>
              </a:spcBef>
              <a:spcAft>
                <a:spcPts val="0"/>
              </a:spcAft>
              <a:buNone/>
            </a:pPr>
            <a:r>
              <a:rPr b="1" lang="en" sz="1800">
                <a:latin typeface="Arial"/>
                <a:ea typeface="Arial"/>
                <a:cs typeface="Arial"/>
                <a:sym typeface="Arial"/>
              </a:rPr>
              <a:t>Providence, Rhode Island</a:t>
            </a:r>
            <a:endParaRPr b="1" sz="1800">
              <a:latin typeface="Arial"/>
              <a:ea typeface="Arial"/>
              <a:cs typeface="Arial"/>
              <a:sym typeface="Arial"/>
            </a:endParaRPr>
          </a:p>
          <a:p>
            <a:pPr indent="0" lvl="0" marL="0" rtl="0" algn="l">
              <a:spcBef>
                <a:spcPts val="1600"/>
              </a:spcBef>
              <a:spcAft>
                <a:spcPts val="0"/>
              </a:spcAft>
              <a:buNone/>
            </a:pPr>
            <a:r>
              <a:rPr b="1" lang="en" sz="1800">
                <a:latin typeface="Arial"/>
                <a:ea typeface="Arial"/>
                <a:cs typeface="Arial"/>
                <a:sym typeface="Arial"/>
              </a:rPr>
              <a:t>Site ID: 133391</a:t>
            </a:r>
            <a:endParaRPr b="1" sz="1800">
              <a:latin typeface="Arial"/>
              <a:ea typeface="Arial"/>
              <a:cs typeface="Arial"/>
              <a:sym typeface="Arial"/>
            </a:endParaRPr>
          </a:p>
          <a:p>
            <a:pPr indent="0" lvl="0" marL="0" rtl="0" algn="l">
              <a:spcBef>
                <a:spcPts val="1600"/>
              </a:spcBef>
              <a:spcAft>
                <a:spcPts val="0"/>
              </a:spcAft>
              <a:buNone/>
            </a:pPr>
            <a:r>
              <a:rPr b="1" lang="en" sz="1800">
                <a:latin typeface="Arial"/>
                <a:ea typeface="Arial"/>
                <a:cs typeface="Arial"/>
                <a:sym typeface="Arial"/>
              </a:rPr>
              <a:t>Latitude/ </a:t>
            </a:r>
            <a:r>
              <a:rPr b="1" lang="en" sz="1800">
                <a:solidFill>
                  <a:srgbClr val="1155CC"/>
                </a:solidFill>
                <a:latin typeface="Arial"/>
                <a:ea typeface="Arial"/>
                <a:cs typeface="Arial"/>
                <a:sym typeface="Arial"/>
              </a:rPr>
              <a:t>Latitud</a:t>
            </a:r>
            <a:r>
              <a:rPr b="1" lang="en" sz="1800">
                <a:latin typeface="Arial"/>
                <a:ea typeface="Arial"/>
                <a:cs typeface="Arial"/>
                <a:sym typeface="Arial"/>
              </a:rPr>
              <a:t>: 41.814798°</a:t>
            </a:r>
            <a:endParaRPr b="1" sz="1800">
              <a:latin typeface="Arial"/>
              <a:ea typeface="Arial"/>
              <a:cs typeface="Arial"/>
              <a:sym typeface="Arial"/>
            </a:endParaRPr>
          </a:p>
          <a:p>
            <a:pPr indent="0" lvl="0" marL="0" rtl="0" algn="l">
              <a:spcBef>
                <a:spcPts val="1600"/>
              </a:spcBef>
              <a:spcAft>
                <a:spcPts val="0"/>
              </a:spcAft>
              <a:buNone/>
            </a:pPr>
            <a:r>
              <a:rPr b="1" lang="en" sz="1800">
                <a:latin typeface="Arial"/>
                <a:ea typeface="Arial"/>
                <a:cs typeface="Arial"/>
                <a:sym typeface="Arial"/>
              </a:rPr>
              <a:t>Longitude/ </a:t>
            </a:r>
            <a:r>
              <a:rPr b="1" lang="en" sz="1800">
                <a:solidFill>
                  <a:srgbClr val="1155CC"/>
                </a:solidFill>
                <a:latin typeface="Arial"/>
                <a:ea typeface="Arial"/>
                <a:cs typeface="Arial"/>
                <a:sym typeface="Arial"/>
              </a:rPr>
              <a:t>Longitud</a:t>
            </a:r>
            <a:r>
              <a:rPr b="1" lang="en" sz="1800">
                <a:latin typeface="Arial"/>
                <a:ea typeface="Arial"/>
                <a:cs typeface="Arial"/>
                <a:sym typeface="Arial"/>
              </a:rPr>
              <a:t> : 71.45739°</a:t>
            </a:r>
            <a:endParaRPr b="1" sz="1800">
              <a:latin typeface="Arial"/>
              <a:ea typeface="Arial"/>
              <a:cs typeface="Arial"/>
              <a:sym typeface="Arial"/>
            </a:endParaRPr>
          </a:p>
          <a:p>
            <a:pPr indent="0" lvl="0" marL="0" rtl="0" algn="l">
              <a:spcBef>
                <a:spcPts val="1600"/>
              </a:spcBef>
              <a:spcAft>
                <a:spcPts val="0"/>
              </a:spcAft>
              <a:buNone/>
            </a:pPr>
            <a:r>
              <a:rPr b="1" lang="en" sz="1800">
                <a:latin typeface="Arial"/>
                <a:ea typeface="Arial"/>
                <a:cs typeface="Arial"/>
                <a:sym typeface="Arial"/>
              </a:rPr>
              <a:t>Elevation/ </a:t>
            </a:r>
            <a:r>
              <a:rPr b="1" lang="en" sz="1800">
                <a:solidFill>
                  <a:srgbClr val="1155CC"/>
                </a:solidFill>
                <a:latin typeface="Arial"/>
                <a:ea typeface="Arial"/>
                <a:cs typeface="Arial"/>
                <a:sym typeface="Arial"/>
              </a:rPr>
              <a:t>Elevación</a:t>
            </a:r>
            <a:r>
              <a:rPr b="1" lang="en" sz="1800">
                <a:latin typeface="Arial"/>
                <a:ea typeface="Arial"/>
                <a:cs typeface="Arial"/>
                <a:sym typeface="Arial"/>
              </a:rPr>
              <a:t>: 31.0 M</a:t>
            </a:r>
            <a:endParaRPr b="1" sz="1800">
              <a:latin typeface="Arial"/>
              <a:ea typeface="Arial"/>
              <a:cs typeface="Arial"/>
              <a:sym typeface="Arial"/>
            </a:endParaRPr>
          </a:p>
          <a:p>
            <a:pPr indent="0" lvl="0" marL="0" rtl="0" algn="l">
              <a:spcBef>
                <a:spcPts val="1600"/>
              </a:spcBef>
              <a:spcAft>
                <a:spcPts val="0"/>
              </a:spcAft>
              <a:buNone/>
            </a:pPr>
            <a:r>
              <a:rPr b="1" lang="en" sz="1800">
                <a:latin typeface="Arial"/>
                <a:ea typeface="Arial"/>
                <a:cs typeface="Arial"/>
                <a:sym typeface="Arial"/>
              </a:rPr>
              <a:t>Data Source/ </a:t>
            </a:r>
            <a:r>
              <a:rPr b="1" lang="en" sz="1800">
                <a:solidFill>
                  <a:srgbClr val="1155CC"/>
                </a:solidFill>
                <a:latin typeface="Arial"/>
                <a:ea typeface="Arial"/>
                <a:cs typeface="Arial"/>
                <a:sym typeface="Arial"/>
              </a:rPr>
              <a:t>Fuente de datos</a:t>
            </a:r>
            <a:r>
              <a:rPr b="1" lang="en" sz="1800">
                <a:latin typeface="Arial"/>
                <a:ea typeface="Arial"/>
                <a:cs typeface="Arial"/>
                <a:sym typeface="Arial"/>
              </a:rPr>
              <a:t>: GPS</a:t>
            </a:r>
            <a:endParaRPr b="1" sz="1800">
              <a:latin typeface="Arial"/>
              <a:ea typeface="Arial"/>
              <a:cs typeface="Arial"/>
              <a:sym typeface="Arial"/>
            </a:endParaRPr>
          </a:p>
          <a:p>
            <a:pPr indent="0" lvl="0" marL="0" rtl="0" algn="l">
              <a:spcBef>
                <a:spcPts val="1600"/>
              </a:spcBef>
              <a:spcAft>
                <a:spcPts val="1600"/>
              </a:spcAft>
              <a:buNone/>
            </a:pPr>
            <a:r>
              <a:t/>
            </a:r>
            <a:endParaRPr sz="2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Google Shape;279;p32"/>
          <p:cNvSpPr txBox="1"/>
          <p:nvPr>
            <p:ph type="title"/>
          </p:nvPr>
        </p:nvSpPr>
        <p:spPr>
          <a:xfrm>
            <a:off x="819150" y="385775"/>
            <a:ext cx="7505700" cy="54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1155CC"/>
                </a:solidFill>
                <a:latin typeface="Arial"/>
                <a:ea typeface="Arial"/>
                <a:cs typeface="Arial"/>
                <a:sym typeface="Arial"/>
              </a:rPr>
              <a:t>Resultados</a:t>
            </a:r>
            <a:endParaRPr b="1" sz="2200">
              <a:solidFill>
                <a:srgbClr val="1155CC"/>
              </a:solidFill>
              <a:latin typeface="Arial"/>
              <a:ea typeface="Arial"/>
              <a:cs typeface="Arial"/>
              <a:sym typeface="Arial"/>
            </a:endParaRPr>
          </a:p>
        </p:txBody>
      </p:sp>
      <p:sp>
        <p:nvSpPr>
          <p:cNvPr id="280" name="Google Shape;280;p32"/>
          <p:cNvSpPr txBox="1"/>
          <p:nvPr>
            <p:ph idx="1" type="body"/>
          </p:nvPr>
        </p:nvSpPr>
        <p:spPr>
          <a:xfrm>
            <a:off x="819150" y="927575"/>
            <a:ext cx="7505700" cy="35742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1155CC"/>
              </a:buClr>
              <a:buSzPts val="1600"/>
              <a:buFont typeface="Arial"/>
              <a:buChar char="●"/>
            </a:pPr>
            <a:r>
              <a:rPr b="1" lang="en" sz="1600">
                <a:solidFill>
                  <a:srgbClr val="1155CC"/>
                </a:solidFill>
                <a:latin typeface="Arial"/>
                <a:ea typeface="Arial"/>
                <a:cs typeface="Arial"/>
                <a:sym typeface="Arial"/>
              </a:rPr>
              <a:t>Mientras la temperatura del aire bajaba y se ponía más frío, las hojas comenzaron a cambiar de colores. </a:t>
            </a:r>
            <a:endParaRPr b="1" sz="1600">
              <a:solidFill>
                <a:srgbClr val="1155CC"/>
              </a:solidFill>
              <a:latin typeface="Arial"/>
              <a:ea typeface="Arial"/>
              <a:cs typeface="Arial"/>
              <a:sym typeface="Arial"/>
            </a:endParaRPr>
          </a:p>
          <a:p>
            <a:pPr indent="-330200" lvl="0" marL="457200" rtl="0" algn="l">
              <a:spcBef>
                <a:spcPts val="0"/>
              </a:spcBef>
              <a:spcAft>
                <a:spcPts val="0"/>
              </a:spcAft>
              <a:buClr>
                <a:srgbClr val="1155CC"/>
              </a:buClr>
              <a:buSzPts val="1600"/>
              <a:buFont typeface="Arial"/>
              <a:buChar char="●"/>
            </a:pPr>
            <a:r>
              <a:rPr b="1" lang="en" sz="1600">
                <a:solidFill>
                  <a:srgbClr val="1155CC"/>
                </a:solidFill>
                <a:latin typeface="Arial"/>
                <a:ea typeface="Arial"/>
                <a:cs typeface="Arial"/>
                <a:sym typeface="Arial"/>
              </a:rPr>
              <a:t>Mientras la temperatura del aire bajaba, la temperatura de la superficie y del árbol bajaron o disminuyeron.</a:t>
            </a:r>
            <a:endParaRPr b="1" sz="1600">
              <a:solidFill>
                <a:srgbClr val="1155CC"/>
              </a:solidFill>
              <a:latin typeface="Arial"/>
              <a:ea typeface="Arial"/>
              <a:cs typeface="Arial"/>
              <a:sym typeface="Arial"/>
            </a:endParaRPr>
          </a:p>
          <a:p>
            <a:pPr indent="-330200" lvl="0" marL="457200" rtl="0" algn="l">
              <a:spcBef>
                <a:spcPts val="0"/>
              </a:spcBef>
              <a:spcAft>
                <a:spcPts val="0"/>
              </a:spcAft>
              <a:buClr>
                <a:srgbClr val="1155CC"/>
              </a:buClr>
              <a:buSzPts val="1600"/>
              <a:buFont typeface="Arial"/>
              <a:buChar char="●"/>
            </a:pPr>
            <a:r>
              <a:rPr b="1" lang="en" sz="1600">
                <a:solidFill>
                  <a:srgbClr val="1155CC"/>
                </a:solidFill>
                <a:latin typeface="Arial"/>
                <a:ea typeface="Arial"/>
                <a:cs typeface="Arial"/>
                <a:sym typeface="Arial"/>
              </a:rPr>
              <a:t>Las medidas de temperatura del árbol y al pie del árbol eran menores que las tomadas lejos del árbol.</a:t>
            </a:r>
            <a:endParaRPr b="1" sz="1600">
              <a:solidFill>
                <a:srgbClr val="1155CC"/>
              </a:solidFill>
              <a:latin typeface="Arial"/>
              <a:ea typeface="Arial"/>
              <a:cs typeface="Arial"/>
              <a:sym typeface="Arial"/>
            </a:endParaRPr>
          </a:p>
          <a:p>
            <a:pPr indent="-330200" lvl="0" marL="457200" rtl="0" algn="l">
              <a:spcBef>
                <a:spcPts val="0"/>
              </a:spcBef>
              <a:spcAft>
                <a:spcPts val="0"/>
              </a:spcAft>
              <a:buClr>
                <a:srgbClr val="1155CC"/>
              </a:buClr>
              <a:buSzPts val="1600"/>
              <a:buFont typeface="Arial"/>
              <a:buChar char="●"/>
            </a:pPr>
            <a:r>
              <a:rPr b="1" lang="en" sz="1600">
                <a:solidFill>
                  <a:srgbClr val="1155CC"/>
                </a:solidFill>
                <a:latin typeface="Arial"/>
                <a:ea typeface="Arial"/>
                <a:cs typeface="Arial"/>
                <a:sym typeface="Arial"/>
              </a:rPr>
              <a:t>Cuando se puso más frío, amanecía más tarde y atardecía más temprano. Había menos horas de luz solar.</a:t>
            </a:r>
            <a:endParaRPr b="1" sz="1600">
              <a:solidFill>
                <a:srgbClr val="1155CC"/>
              </a:solidFill>
              <a:latin typeface="Arial"/>
              <a:ea typeface="Arial"/>
              <a:cs typeface="Arial"/>
              <a:sym typeface="Arial"/>
            </a:endParaRPr>
          </a:p>
          <a:p>
            <a:pPr indent="-330200" lvl="0" marL="457200" rtl="0" algn="l">
              <a:spcBef>
                <a:spcPts val="0"/>
              </a:spcBef>
              <a:spcAft>
                <a:spcPts val="0"/>
              </a:spcAft>
              <a:buClr>
                <a:srgbClr val="1155CC"/>
              </a:buClr>
              <a:buSzPts val="1600"/>
              <a:buFont typeface="Arial"/>
              <a:buChar char="●"/>
            </a:pPr>
            <a:r>
              <a:rPr b="1" lang="en" sz="1600">
                <a:solidFill>
                  <a:srgbClr val="1155CC"/>
                </a:solidFill>
                <a:latin typeface="Arial"/>
                <a:ea typeface="Arial"/>
                <a:cs typeface="Arial"/>
                <a:sym typeface="Arial"/>
              </a:rPr>
              <a:t>Las hojas comenzaron a caer. </a:t>
            </a:r>
            <a:endParaRPr b="1" sz="1600">
              <a:solidFill>
                <a:srgbClr val="1155CC"/>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sp>
        <p:nvSpPr>
          <p:cNvPr id="285" name="Google Shape;285;p33"/>
          <p:cNvSpPr txBox="1"/>
          <p:nvPr>
            <p:ph type="title"/>
          </p:nvPr>
        </p:nvSpPr>
        <p:spPr>
          <a:xfrm>
            <a:off x="819150" y="394950"/>
            <a:ext cx="7434000" cy="53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rgbClr val="7F6000"/>
                </a:solidFill>
                <a:latin typeface="Arial"/>
                <a:ea typeface="Arial"/>
                <a:cs typeface="Arial"/>
                <a:sym typeface="Arial"/>
              </a:rPr>
              <a:t>                                </a:t>
            </a:r>
            <a:r>
              <a:rPr b="1" lang="en" sz="2200">
                <a:solidFill>
                  <a:srgbClr val="38761D"/>
                </a:solidFill>
                <a:latin typeface="Arial"/>
                <a:ea typeface="Arial"/>
                <a:cs typeface="Arial"/>
                <a:sym typeface="Arial"/>
              </a:rPr>
              <a:t>Conclusion</a:t>
            </a:r>
            <a:endParaRPr b="1" sz="2200">
              <a:solidFill>
                <a:srgbClr val="38761D"/>
              </a:solidFill>
              <a:latin typeface="Arial"/>
              <a:ea typeface="Arial"/>
              <a:cs typeface="Arial"/>
              <a:sym typeface="Arial"/>
            </a:endParaRPr>
          </a:p>
          <a:p>
            <a:pPr indent="457200" lvl="0" marL="2286000" rtl="0" algn="l">
              <a:spcBef>
                <a:spcPts val="0"/>
              </a:spcBef>
              <a:spcAft>
                <a:spcPts val="0"/>
              </a:spcAft>
              <a:buNone/>
            </a:pPr>
            <a:r>
              <a:t/>
            </a:r>
            <a:endParaRPr b="1" sz="2200">
              <a:solidFill>
                <a:srgbClr val="1155CC"/>
              </a:solidFill>
              <a:latin typeface="Arial"/>
              <a:ea typeface="Arial"/>
              <a:cs typeface="Arial"/>
              <a:sym typeface="Arial"/>
            </a:endParaRPr>
          </a:p>
        </p:txBody>
      </p:sp>
      <p:sp>
        <p:nvSpPr>
          <p:cNvPr id="286" name="Google Shape;286;p33"/>
          <p:cNvSpPr txBox="1"/>
          <p:nvPr>
            <p:ph idx="1" type="body"/>
          </p:nvPr>
        </p:nvSpPr>
        <p:spPr>
          <a:xfrm>
            <a:off x="819150" y="925950"/>
            <a:ext cx="7505700" cy="374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Arial"/>
                <a:ea typeface="Arial"/>
                <a:cs typeface="Arial"/>
                <a:sym typeface="Arial"/>
              </a:rPr>
              <a:t>We conclude that the changes in the air temperature affect the leaves and the trees because when the air temperature goes down or decreases, the leaves change colors and fall. When the air temperature goes down, the surface temperature decreases. The temperature next to the tree is lower because the tree gives us shade. The temperature away from the tree is higher because of the sunlight. When there are less hours of sunlight, the leaves change colors and fall. The tree needs sunlight, so the leaves can grow, and for it to produce food for itself. When the Winter is coming the tree prepares to become dormant. Like the animals, the tree stores food and energy to go through the Winter. The tree is not dead in the winter, it is dormant. When the Spring comes, the tree is ready to produce leaves again. </a:t>
            </a:r>
            <a:endParaRPr b="1" sz="1600">
              <a:latin typeface="Arial"/>
              <a:ea typeface="Arial"/>
              <a:cs typeface="Arial"/>
              <a:sym typeface="Arial"/>
            </a:endParaRPr>
          </a:p>
          <a:p>
            <a:pPr indent="0" lvl="0" marL="0" rtl="0" algn="l">
              <a:spcBef>
                <a:spcPts val="1600"/>
              </a:spcBef>
              <a:spcAft>
                <a:spcPts val="1600"/>
              </a:spcAft>
              <a:buNone/>
            </a:pPr>
            <a:r>
              <a:t/>
            </a:r>
            <a:endParaRPr b="1" sz="1600">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34"/>
          <p:cNvSpPr txBox="1"/>
          <p:nvPr>
            <p:ph type="title"/>
          </p:nvPr>
        </p:nvSpPr>
        <p:spPr>
          <a:xfrm>
            <a:off x="819150" y="357575"/>
            <a:ext cx="7505700" cy="476700"/>
          </a:xfrm>
          <a:prstGeom prst="rect">
            <a:avLst/>
          </a:prstGeom>
        </p:spPr>
        <p:txBody>
          <a:bodyPr anchorCtr="0" anchor="t" bIns="91425" lIns="91425" spcFirstLastPara="1" rIns="91425" wrap="square" tIns="91425">
            <a:noAutofit/>
          </a:bodyPr>
          <a:lstStyle/>
          <a:p>
            <a:pPr indent="457200" lvl="0" marL="2286000" rtl="0" algn="l">
              <a:spcBef>
                <a:spcPts val="0"/>
              </a:spcBef>
              <a:spcAft>
                <a:spcPts val="0"/>
              </a:spcAft>
              <a:buNone/>
            </a:pPr>
            <a:r>
              <a:rPr b="1" lang="en" sz="2200">
                <a:solidFill>
                  <a:srgbClr val="1155CC"/>
                </a:solidFill>
                <a:latin typeface="Arial"/>
                <a:ea typeface="Arial"/>
                <a:cs typeface="Arial"/>
                <a:sym typeface="Arial"/>
              </a:rPr>
              <a:t>Conclusión</a:t>
            </a:r>
            <a:endParaRPr b="1" sz="2200">
              <a:solidFill>
                <a:srgbClr val="1155CC"/>
              </a:solidFill>
              <a:latin typeface="Arial"/>
              <a:ea typeface="Arial"/>
              <a:cs typeface="Arial"/>
              <a:sym typeface="Arial"/>
            </a:endParaRPr>
          </a:p>
        </p:txBody>
      </p:sp>
      <p:sp>
        <p:nvSpPr>
          <p:cNvPr id="292" name="Google Shape;292;p34"/>
          <p:cNvSpPr txBox="1"/>
          <p:nvPr>
            <p:ph idx="1" type="body"/>
          </p:nvPr>
        </p:nvSpPr>
        <p:spPr>
          <a:xfrm>
            <a:off x="819150" y="834275"/>
            <a:ext cx="7505700" cy="3604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600">
                <a:solidFill>
                  <a:srgbClr val="1155CC"/>
                </a:solidFill>
                <a:latin typeface="Arial"/>
                <a:ea typeface="Arial"/>
                <a:cs typeface="Arial"/>
                <a:sym typeface="Arial"/>
              </a:rPr>
              <a:t>Nosotros concluímos que los cambios en la temperatura del aire afectan las hojas y los árboles porque cuando la temperatura del aire baja o disminuye, las hojas cambian de colores y se caen. Cuando la temperatura del aire baja, la temperatura de la superficie disminuye. La temperatura al lado del árbol es más baja porque el árbol nos da sombra. La temperatura lejos del árbol es más alta por la luz solar. Cuando hay menos horas de luz, las hojas cambian de colores y se caen. El árbol necesita luz solar para que las hojas puedan crecer y para producir comida para sí mismo. Cuando el invierno se acerca, el árbol se prepara para invernar. Igual que los animales, el árbol almacena comida y energía para pasar el invierno. El árbol no muere en el invierno, si no que está invernando. Cuando llega la primavera, el árbol está listo para producir hojas otra vez.</a:t>
            </a:r>
            <a:endParaRPr b="1" sz="1600">
              <a:solidFill>
                <a:srgbClr val="1155CC"/>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35"/>
          <p:cNvSpPr txBox="1"/>
          <p:nvPr>
            <p:ph type="title"/>
          </p:nvPr>
        </p:nvSpPr>
        <p:spPr>
          <a:xfrm>
            <a:off x="819150" y="394250"/>
            <a:ext cx="7505700" cy="55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38761D"/>
                </a:solidFill>
                <a:latin typeface="Arial"/>
                <a:ea typeface="Arial"/>
                <a:cs typeface="Arial"/>
                <a:sym typeface="Arial"/>
              </a:rPr>
              <a:t>            Acknowledgements </a:t>
            </a:r>
            <a:r>
              <a:rPr b="1" lang="en" sz="2200">
                <a:solidFill>
                  <a:srgbClr val="000000"/>
                </a:solidFill>
                <a:latin typeface="Arial"/>
                <a:ea typeface="Arial"/>
                <a:cs typeface="Arial"/>
                <a:sym typeface="Arial"/>
              </a:rPr>
              <a:t>/ </a:t>
            </a:r>
            <a:r>
              <a:rPr b="1" lang="en" sz="2200">
                <a:solidFill>
                  <a:srgbClr val="1155CC"/>
                </a:solidFill>
                <a:latin typeface="Arial"/>
                <a:ea typeface="Arial"/>
                <a:cs typeface="Arial"/>
                <a:sym typeface="Arial"/>
              </a:rPr>
              <a:t>Reconocimientos</a:t>
            </a:r>
            <a:endParaRPr b="1" sz="2200">
              <a:solidFill>
                <a:srgbClr val="1155CC"/>
              </a:solidFill>
              <a:latin typeface="Arial"/>
              <a:ea typeface="Arial"/>
              <a:cs typeface="Arial"/>
              <a:sym typeface="Arial"/>
            </a:endParaRPr>
          </a:p>
        </p:txBody>
      </p:sp>
      <p:sp>
        <p:nvSpPr>
          <p:cNvPr id="298" name="Google Shape;298;p35"/>
          <p:cNvSpPr txBox="1"/>
          <p:nvPr>
            <p:ph idx="1" type="body"/>
          </p:nvPr>
        </p:nvSpPr>
        <p:spPr>
          <a:xfrm>
            <a:off x="819150" y="953450"/>
            <a:ext cx="7505700" cy="37308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Font typeface="Arial"/>
              <a:buChar char="●"/>
            </a:pPr>
            <a:r>
              <a:rPr b="1" lang="en" sz="1600">
                <a:latin typeface="Arial"/>
                <a:ea typeface="Arial"/>
                <a:cs typeface="Arial"/>
                <a:sym typeface="Arial"/>
              </a:rPr>
              <a:t>We want to thank the Boston University and GLOBE scientists and professors: Dr. Garik, Ms. Johnson, and Dr. DeRosa, who worked with us and helped us to learn more about plants and trees.</a:t>
            </a:r>
            <a:endParaRPr b="1" sz="1600">
              <a:latin typeface="Arial"/>
              <a:ea typeface="Arial"/>
              <a:cs typeface="Arial"/>
              <a:sym typeface="Arial"/>
            </a:endParaRPr>
          </a:p>
          <a:p>
            <a:pPr indent="-330200" lvl="0" marL="457200" rtl="0" algn="l">
              <a:spcBef>
                <a:spcPts val="0"/>
              </a:spcBef>
              <a:spcAft>
                <a:spcPts val="0"/>
              </a:spcAft>
              <a:buSzPts val="1600"/>
              <a:buFont typeface="Arial"/>
              <a:buChar char="●"/>
            </a:pPr>
            <a:r>
              <a:rPr b="1" lang="en" sz="1600">
                <a:latin typeface="Arial"/>
                <a:ea typeface="Arial"/>
                <a:cs typeface="Arial"/>
                <a:sym typeface="Arial"/>
              </a:rPr>
              <a:t>Thank you, all students in grade 4, room 8!</a:t>
            </a:r>
            <a:endParaRPr b="1" sz="1600">
              <a:latin typeface="Arial"/>
              <a:ea typeface="Arial"/>
              <a:cs typeface="Arial"/>
              <a:sym typeface="Arial"/>
            </a:endParaRPr>
          </a:p>
          <a:p>
            <a:pPr indent="0" lvl="0" marL="0" rtl="0" algn="l">
              <a:spcBef>
                <a:spcPts val="1600"/>
              </a:spcBef>
              <a:spcAft>
                <a:spcPts val="0"/>
              </a:spcAft>
              <a:buNone/>
            </a:pPr>
            <a:r>
              <a:t/>
            </a:r>
            <a:endParaRPr b="1" sz="1600">
              <a:latin typeface="Arial"/>
              <a:ea typeface="Arial"/>
              <a:cs typeface="Arial"/>
              <a:sym typeface="Arial"/>
            </a:endParaRPr>
          </a:p>
          <a:p>
            <a:pPr indent="-330200" lvl="0" marL="457200" rtl="0" algn="l">
              <a:spcBef>
                <a:spcPts val="1600"/>
              </a:spcBef>
              <a:spcAft>
                <a:spcPts val="0"/>
              </a:spcAft>
              <a:buClr>
                <a:srgbClr val="1155CC"/>
              </a:buClr>
              <a:buSzPts val="1600"/>
              <a:buFont typeface="Arial"/>
              <a:buChar char="●"/>
            </a:pPr>
            <a:r>
              <a:rPr b="1" lang="en" sz="1600">
                <a:solidFill>
                  <a:srgbClr val="1155CC"/>
                </a:solidFill>
                <a:latin typeface="Arial"/>
                <a:ea typeface="Arial"/>
                <a:cs typeface="Arial"/>
                <a:sym typeface="Arial"/>
              </a:rPr>
              <a:t>Queremos agradecer a los científicos y profesores de la Universidad de Boston y proyecto GLOBE: Dr. Garik, Sra. Johnson y  Dr. DeRosa, quienes trabajaron con nosotros y nos ayudaron a aprender más sobre las plantas y los árboles.</a:t>
            </a:r>
            <a:endParaRPr b="1" sz="1600">
              <a:solidFill>
                <a:srgbClr val="1155CC"/>
              </a:solidFill>
              <a:latin typeface="Arial"/>
              <a:ea typeface="Arial"/>
              <a:cs typeface="Arial"/>
              <a:sym typeface="Arial"/>
            </a:endParaRPr>
          </a:p>
          <a:p>
            <a:pPr indent="-330200" lvl="0" marL="457200" rtl="0" algn="l">
              <a:spcBef>
                <a:spcPts val="0"/>
              </a:spcBef>
              <a:spcAft>
                <a:spcPts val="0"/>
              </a:spcAft>
              <a:buClr>
                <a:srgbClr val="1155CC"/>
              </a:buClr>
              <a:buSzPts val="1600"/>
              <a:buFont typeface="Arial"/>
              <a:buChar char="●"/>
            </a:pPr>
            <a:r>
              <a:rPr b="1" lang="en" sz="1600">
                <a:solidFill>
                  <a:srgbClr val="1155CC"/>
                </a:solidFill>
                <a:latin typeface="Arial"/>
                <a:ea typeface="Arial"/>
                <a:cs typeface="Arial"/>
                <a:sym typeface="Arial"/>
              </a:rPr>
              <a:t>Gracias a todos los estudiantes del 4to grado, salón 8!</a:t>
            </a:r>
            <a:endParaRPr b="1" sz="1600">
              <a:solidFill>
                <a:srgbClr val="1155CC"/>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15"/>
          <p:cNvSpPr txBox="1"/>
          <p:nvPr>
            <p:ph type="title"/>
          </p:nvPr>
        </p:nvSpPr>
        <p:spPr>
          <a:xfrm>
            <a:off x="819150" y="569250"/>
            <a:ext cx="75057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38761D"/>
                </a:solidFill>
                <a:latin typeface="Arial"/>
                <a:ea typeface="Arial"/>
                <a:cs typeface="Arial"/>
                <a:sym typeface="Arial"/>
              </a:rPr>
              <a:t>Rationale</a:t>
            </a:r>
            <a:endParaRPr b="1" sz="2200">
              <a:solidFill>
                <a:srgbClr val="38761D"/>
              </a:solidFill>
              <a:latin typeface="Arial"/>
              <a:ea typeface="Arial"/>
              <a:cs typeface="Arial"/>
              <a:sym typeface="Arial"/>
            </a:endParaRPr>
          </a:p>
        </p:txBody>
      </p:sp>
      <p:sp>
        <p:nvSpPr>
          <p:cNvPr id="144" name="Google Shape;144;p15"/>
          <p:cNvSpPr txBox="1"/>
          <p:nvPr>
            <p:ph idx="1" type="body"/>
          </p:nvPr>
        </p:nvSpPr>
        <p:spPr>
          <a:xfrm>
            <a:off x="819150" y="1097850"/>
            <a:ext cx="7505700" cy="334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Arial"/>
                <a:ea typeface="Arial"/>
                <a:cs typeface="Arial"/>
                <a:sym typeface="Arial"/>
              </a:rPr>
              <a:t>We know that trees are important, but if we do not know how they work, we can end up cutting down too many of them. The way we handle trees, same as animals, depends on the knowledge we have about their jobs and importance in the universe. We also know  that the leaves change colors and fall off the trees during the fall. This change depends on the temperature and time of the year. We want to investigate how air and surface temperature affect trees. Also, we are observing the hours of daylight to find out if that is related to these changes. Investigating trees is important because other people can learn from what we study, observe, and discover.</a:t>
            </a:r>
            <a:endParaRPr b="1" sz="1600">
              <a:latin typeface="Arial"/>
              <a:ea typeface="Arial"/>
              <a:cs typeface="Arial"/>
              <a:sym typeface="Arial"/>
            </a:endParaRPr>
          </a:p>
          <a:p>
            <a:pPr indent="0" lvl="0" marL="0" rtl="0" algn="l">
              <a:spcBef>
                <a:spcPts val="1600"/>
              </a:spcBef>
              <a:spcAft>
                <a:spcPts val="1600"/>
              </a:spcAft>
              <a:buNone/>
            </a:pPr>
            <a:r>
              <a:t/>
            </a:r>
            <a:endParaRPr/>
          </a:p>
        </p:txBody>
      </p:sp>
      <p:pic>
        <p:nvPicPr>
          <p:cNvPr id="145" name="Google Shape;145;p15"/>
          <p:cNvPicPr preferRelativeResize="0"/>
          <p:nvPr/>
        </p:nvPicPr>
        <p:blipFill>
          <a:blip r:embed="rId3">
            <a:alphaModFix/>
          </a:blip>
          <a:stretch>
            <a:fillRect/>
          </a:stretch>
        </p:blipFill>
        <p:spPr>
          <a:xfrm>
            <a:off x="7593600" y="3638825"/>
            <a:ext cx="1273700" cy="1219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16"/>
          <p:cNvSpPr txBox="1"/>
          <p:nvPr>
            <p:ph type="title"/>
          </p:nvPr>
        </p:nvSpPr>
        <p:spPr>
          <a:xfrm>
            <a:off x="819150" y="421750"/>
            <a:ext cx="7505700" cy="761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1155CC"/>
                </a:solidFill>
                <a:latin typeface="Arial"/>
                <a:ea typeface="Arial"/>
                <a:cs typeface="Arial"/>
                <a:sym typeface="Arial"/>
              </a:rPr>
              <a:t>Razón Para Nuestra Investigación</a:t>
            </a:r>
            <a:endParaRPr b="1" sz="2200">
              <a:solidFill>
                <a:srgbClr val="1155CC"/>
              </a:solidFill>
              <a:latin typeface="Arial"/>
              <a:ea typeface="Arial"/>
              <a:cs typeface="Arial"/>
              <a:sym typeface="Arial"/>
            </a:endParaRPr>
          </a:p>
        </p:txBody>
      </p:sp>
      <p:sp>
        <p:nvSpPr>
          <p:cNvPr id="151" name="Google Shape;151;p16"/>
          <p:cNvSpPr txBox="1"/>
          <p:nvPr>
            <p:ph idx="1" type="body"/>
          </p:nvPr>
        </p:nvSpPr>
        <p:spPr>
          <a:xfrm>
            <a:off x="819150" y="1118550"/>
            <a:ext cx="7505700" cy="3320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600">
                <a:solidFill>
                  <a:srgbClr val="1155CC"/>
                </a:solidFill>
                <a:latin typeface="Arial"/>
                <a:ea typeface="Arial"/>
                <a:cs typeface="Arial"/>
                <a:sym typeface="Arial"/>
              </a:rPr>
              <a:t>Sabemos que los árboles son importantes, pero si no sabemos cómo funcionan, podemos terminar cortando muchos de ellos. La forma en que manejamos los árboles, al igual que a los animales, depende del conocimiento que tenemos acerca de sus funciones e importancia en el universo. También sabemos que las hojas cambian de colores en el otoño y caen del árbol. Este cambio depende de la temperatura y tiempo del año. Queremos investigar cómo la temperatura del aire y la superficie afectan los árboles. Además, estaremos observando las horas de luz solar para ver si ésto está relacionado a estos cambios. Investigar los árboles es importante porque otras personas pueden aprender de lo que nosotros estudiamos, observamos y descubrimos.</a:t>
            </a:r>
            <a:endParaRPr b="1" sz="1600">
              <a:solidFill>
                <a:srgbClr val="1155CC"/>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17"/>
          <p:cNvSpPr txBox="1"/>
          <p:nvPr>
            <p:ph type="title"/>
          </p:nvPr>
        </p:nvSpPr>
        <p:spPr>
          <a:xfrm>
            <a:off x="819150" y="293925"/>
            <a:ext cx="7505700" cy="86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38761D"/>
                </a:solidFill>
                <a:latin typeface="Arial"/>
                <a:ea typeface="Arial"/>
                <a:cs typeface="Arial"/>
                <a:sym typeface="Arial"/>
              </a:rPr>
              <a:t>Research Questions</a:t>
            </a:r>
            <a:endParaRPr b="1" sz="2200">
              <a:solidFill>
                <a:srgbClr val="38761D"/>
              </a:solidFill>
              <a:latin typeface="Arial"/>
              <a:ea typeface="Arial"/>
              <a:cs typeface="Arial"/>
              <a:sym typeface="Arial"/>
            </a:endParaRPr>
          </a:p>
          <a:p>
            <a:pPr indent="0" lvl="0" marL="0" rtl="0" algn="ctr">
              <a:spcBef>
                <a:spcPts val="0"/>
              </a:spcBef>
              <a:spcAft>
                <a:spcPts val="0"/>
              </a:spcAft>
              <a:buNone/>
            </a:pPr>
            <a:r>
              <a:rPr b="1" lang="en" sz="2200">
                <a:solidFill>
                  <a:srgbClr val="1155CC"/>
                </a:solidFill>
                <a:latin typeface="Arial"/>
                <a:ea typeface="Arial"/>
                <a:cs typeface="Arial"/>
                <a:sym typeface="Arial"/>
              </a:rPr>
              <a:t>Preguntas de Investigación</a:t>
            </a:r>
            <a:endParaRPr b="1" sz="2200">
              <a:solidFill>
                <a:srgbClr val="1155CC"/>
              </a:solidFill>
              <a:latin typeface="Arial"/>
              <a:ea typeface="Arial"/>
              <a:cs typeface="Arial"/>
              <a:sym typeface="Arial"/>
            </a:endParaRPr>
          </a:p>
          <a:p>
            <a:pPr indent="457200" lvl="0" marL="914400" rtl="0" algn="l">
              <a:spcBef>
                <a:spcPts val="0"/>
              </a:spcBef>
              <a:spcAft>
                <a:spcPts val="0"/>
              </a:spcAft>
              <a:buNone/>
            </a:pPr>
            <a:r>
              <a:t/>
            </a:r>
            <a:endParaRPr b="1" sz="2500">
              <a:solidFill>
                <a:srgbClr val="783F04"/>
              </a:solidFill>
              <a:latin typeface="Arial"/>
              <a:ea typeface="Arial"/>
              <a:cs typeface="Arial"/>
              <a:sym typeface="Arial"/>
            </a:endParaRPr>
          </a:p>
        </p:txBody>
      </p:sp>
      <p:sp>
        <p:nvSpPr>
          <p:cNvPr id="157" name="Google Shape;157;p17"/>
          <p:cNvSpPr txBox="1"/>
          <p:nvPr>
            <p:ph idx="1" type="body"/>
          </p:nvPr>
        </p:nvSpPr>
        <p:spPr>
          <a:xfrm>
            <a:off x="699975" y="1093000"/>
            <a:ext cx="7505700" cy="36474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Font typeface="Arial"/>
              <a:buChar char="●"/>
            </a:pPr>
            <a:r>
              <a:rPr b="1" lang="en" sz="1600">
                <a:latin typeface="Arial"/>
                <a:ea typeface="Arial"/>
                <a:cs typeface="Arial"/>
                <a:sym typeface="Arial"/>
              </a:rPr>
              <a:t>How changes in temperature affects the color of the leaves?</a:t>
            </a:r>
            <a:endParaRPr b="1" sz="1600">
              <a:latin typeface="Arial"/>
              <a:ea typeface="Arial"/>
              <a:cs typeface="Arial"/>
              <a:sym typeface="Arial"/>
            </a:endParaRPr>
          </a:p>
          <a:p>
            <a:pPr indent="-330200" lvl="0" marL="457200" rtl="0" algn="l">
              <a:lnSpc>
                <a:spcPct val="100000"/>
              </a:lnSpc>
              <a:spcBef>
                <a:spcPts val="0"/>
              </a:spcBef>
              <a:spcAft>
                <a:spcPts val="0"/>
              </a:spcAft>
              <a:buSzPts val="1600"/>
              <a:buFont typeface="Arial"/>
              <a:buChar char="●"/>
            </a:pPr>
            <a:r>
              <a:rPr b="1" lang="en" sz="1600">
                <a:latin typeface="Arial"/>
                <a:ea typeface="Arial"/>
                <a:cs typeface="Arial"/>
                <a:sym typeface="Arial"/>
              </a:rPr>
              <a:t>Why do trees change depending on the season?</a:t>
            </a:r>
            <a:endParaRPr b="1" sz="1600">
              <a:latin typeface="Arial"/>
              <a:ea typeface="Arial"/>
              <a:cs typeface="Arial"/>
              <a:sym typeface="Arial"/>
            </a:endParaRPr>
          </a:p>
          <a:p>
            <a:pPr indent="-330200" lvl="0" marL="457200" rtl="0" algn="l">
              <a:lnSpc>
                <a:spcPct val="100000"/>
              </a:lnSpc>
              <a:spcBef>
                <a:spcPts val="0"/>
              </a:spcBef>
              <a:spcAft>
                <a:spcPts val="0"/>
              </a:spcAft>
              <a:buSzPts val="1600"/>
              <a:buFont typeface="Arial"/>
              <a:buChar char="●"/>
            </a:pPr>
            <a:r>
              <a:rPr b="1" lang="en" sz="1600">
                <a:latin typeface="Arial"/>
                <a:ea typeface="Arial"/>
                <a:cs typeface="Arial"/>
                <a:sym typeface="Arial"/>
              </a:rPr>
              <a:t>How does the amount of sunlight affect trees?</a:t>
            </a:r>
            <a:endParaRPr b="1" sz="1600">
              <a:latin typeface="Arial"/>
              <a:ea typeface="Arial"/>
              <a:cs typeface="Arial"/>
              <a:sym typeface="Arial"/>
            </a:endParaRPr>
          </a:p>
          <a:p>
            <a:pPr indent="-330200" lvl="0" marL="457200" rtl="0" algn="l">
              <a:lnSpc>
                <a:spcPct val="100000"/>
              </a:lnSpc>
              <a:spcBef>
                <a:spcPts val="0"/>
              </a:spcBef>
              <a:spcAft>
                <a:spcPts val="0"/>
              </a:spcAft>
              <a:buSzPts val="1600"/>
              <a:buFont typeface="Arial"/>
              <a:buChar char="●"/>
            </a:pPr>
            <a:r>
              <a:rPr b="1" lang="en" sz="1600">
                <a:latin typeface="Arial"/>
                <a:ea typeface="Arial"/>
                <a:cs typeface="Arial"/>
                <a:sym typeface="Arial"/>
              </a:rPr>
              <a:t>Why is the surface temperature next to the tree different from the one away from the tree?</a:t>
            </a:r>
            <a:endParaRPr b="1" sz="1600">
              <a:latin typeface="Arial"/>
              <a:ea typeface="Arial"/>
              <a:cs typeface="Arial"/>
              <a:sym typeface="Arial"/>
            </a:endParaRPr>
          </a:p>
          <a:p>
            <a:pPr indent="0" lvl="0" marL="0" rtl="0" algn="l">
              <a:lnSpc>
                <a:spcPct val="100000"/>
              </a:lnSpc>
              <a:spcBef>
                <a:spcPts val="1600"/>
              </a:spcBef>
              <a:spcAft>
                <a:spcPts val="0"/>
              </a:spcAft>
              <a:buNone/>
            </a:pPr>
            <a:r>
              <a:t/>
            </a:r>
            <a:endParaRPr b="1" sz="1600">
              <a:latin typeface="Arial"/>
              <a:ea typeface="Arial"/>
              <a:cs typeface="Arial"/>
              <a:sym typeface="Arial"/>
            </a:endParaRPr>
          </a:p>
          <a:p>
            <a:pPr indent="-330200" lvl="0" marL="457200" rtl="0" algn="l">
              <a:lnSpc>
                <a:spcPct val="100000"/>
              </a:lnSpc>
              <a:spcBef>
                <a:spcPts val="1600"/>
              </a:spcBef>
              <a:spcAft>
                <a:spcPts val="0"/>
              </a:spcAft>
              <a:buClr>
                <a:srgbClr val="1155CC"/>
              </a:buClr>
              <a:buSzPts val="1600"/>
              <a:buFont typeface="Arial"/>
              <a:buChar char="●"/>
            </a:pPr>
            <a:r>
              <a:rPr b="1" lang="en" sz="1600">
                <a:solidFill>
                  <a:srgbClr val="1155CC"/>
                </a:solidFill>
                <a:latin typeface="Arial"/>
                <a:ea typeface="Arial"/>
                <a:cs typeface="Arial"/>
                <a:sym typeface="Arial"/>
              </a:rPr>
              <a:t>¿Cómo los cambios en la temperatura afectan el color de las hojas?</a:t>
            </a:r>
            <a:endParaRPr b="1" sz="1600">
              <a:solidFill>
                <a:srgbClr val="1155CC"/>
              </a:solidFill>
              <a:latin typeface="Arial"/>
              <a:ea typeface="Arial"/>
              <a:cs typeface="Arial"/>
              <a:sym typeface="Arial"/>
            </a:endParaRPr>
          </a:p>
          <a:p>
            <a:pPr indent="-330200" lvl="0" marL="457200" rtl="0" algn="l">
              <a:lnSpc>
                <a:spcPct val="100000"/>
              </a:lnSpc>
              <a:spcBef>
                <a:spcPts val="0"/>
              </a:spcBef>
              <a:spcAft>
                <a:spcPts val="0"/>
              </a:spcAft>
              <a:buClr>
                <a:srgbClr val="1155CC"/>
              </a:buClr>
              <a:buSzPts val="1600"/>
              <a:buFont typeface="Arial"/>
              <a:buChar char="●"/>
            </a:pPr>
            <a:r>
              <a:rPr b="1" lang="en" sz="1600">
                <a:solidFill>
                  <a:srgbClr val="1155CC"/>
                </a:solidFill>
                <a:latin typeface="Arial"/>
                <a:ea typeface="Arial"/>
                <a:cs typeface="Arial"/>
                <a:sym typeface="Arial"/>
              </a:rPr>
              <a:t>¿Por qué los árboles cambian dependiendo de la estación del año?</a:t>
            </a:r>
            <a:endParaRPr b="1" sz="1600">
              <a:solidFill>
                <a:srgbClr val="1155CC"/>
              </a:solidFill>
              <a:latin typeface="Arial"/>
              <a:ea typeface="Arial"/>
              <a:cs typeface="Arial"/>
              <a:sym typeface="Arial"/>
            </a:endParaRPr>
          </a:p>
          <a:p>
            <a:pPr indent="-330200" lvl="0" marL="457200" rtl="0" algn="l">
              <a:lnSpc>
                <a:spcPct val="100000"/>
              </a:lnSpc>
              <a:spcBef>
                <a:spcPts val="0"/>
              </a:spcBef>
              <a:spcAft>
                <a:spcPts val="0"/>
              </a:spcAft>
              <a:buClr>
                <a:srgbClr val="1155CC"/>
              </a:buClr>
              <a:buSzPts val="1600"/>
              <a:buFont typeface="Arial"/>
              <a:buChar char="●"/>
            </a:pPr>
            <a:r>
              <a:rPr b="1" lang="en" sz="1600">
                <a:solidFill>
                  <a:srgbClr val="1155CC"/>
                </a:solidFill>
                <a:latin typeface="Arial"/>
                <a:ea typeface="Arial"/>
                <a:cs typeface="Arial"/>
                <a:sym typeface="Arial"/>
              </a:rPr>
              <a:t>¿Cómo la cantidad de luz solar afecta los árboles?</a:t>
            </a:r>
            <a:endParaRPr b="1" sz="1600">
              <a:solidFill>
                <a:srgbClr val="1155CC"/>
              </a:solidFill>
              <a:latin typeface="Arial"/>
              <a:ea typeface="Arial"/>
              <a:cs typeface="Arial"/>
              <a:sym typeface="Arial"/>
            </a:endParaRPr>
          </a:p>
          <a:p>
            <a:pPr indent="-330200" lvl="0" marL="457200" rtl="0" algn="l">
              <a:lnSpc>
                <a:spcPct val="100000"/>
              </a:lnSpc>
              <a:spcBef>
                <a:spcPts val="0"/>
              </a:spcBef>
              <a:spcAft>
                <a:spcPts val="0"/>
              </a:spcAft>
              <a:buClr>
                <a:srgbClr val="1155CC"/>
              </a:buClr>
              <a:buSzPts val="1600"/>
              <a:buFont typeface="Arial"/>
              <a:buChar char="●"/>
            </a:pPr>
            <a:r>
              <a:rPr b="1" lang="en" sz="1600">
                <a:solidFill>
                  <a:srgbClr val="1155CC"/>
                </a:solidFill>
                <a:latin typeface="Arial"/>
                <a:ea typeface="Arial"/>
                <a:cs typeface="Arial"/>
                <a:sym typeface="Arial"/>
              </a:rPr>
              <a:t>¿Por qué la temperatura de la superficie al lado del árbol es diferente a cuando estamos alejados del árbol?</a:t>
            </a:r>
            <a:endParaRPr b="1" sz="1600">
              <a:solidFill>
                <a:srgbClr val="1155CC"/>
              </a:solidFill>
              <a:latin typeface="Arial"/>
              <a:ea typeface="Arial"/>
              <a:cs typeface="Arial"/>
              <a:sym typeface="Arial"/>
            </a:endParaRPr>
          </a:p>
          <a:p>
            <a:pPr indent="0" lvl="0" marL="0" rtl="0" algn="l">
              <a:spcBef>
                <a:spcPts val="1600"/>
              </a:spcBef>
              <a:spcAft>
                <a:spcPts val="1600"/>
              </a:spcAft>
              <a:buNone/>
            </a:pPr>
            <a:r>
              <a:t/>
            </a:r>
            <a:endParaRPr sz="1600"/>
          </a:p>
        </p:txBody>
      </p:sp>
      <p:pic>
        <p:nvPicPr>
          <p:cNvPr id="158" name="Google Shape;158;p17"/>
          <p:cNvPicPr preferRelativeResize="0"/>
          <p:nvPr/>
        </p:nvPicPr>
        <p:blipFill>
          <a:blip r:embed="rId3">
            <a:alphaModFix/>
          </a:blip>
          <a:stretch>
            <a:fillRect/>
          </a:stretch>
        </p:blipFill>
        <p:spPr>
          <a:xfrm>
            <a:off x="7944975" y="501550"/>
            <a:ext cx="883700" cy="1178250"/>
          </a:xfrm>
          <a:prstGeom prst="rect">
            <a:avLst/>
          </a:prstGeom>
          <a:noFill/>
          <a:ln>
            <a:noFill/>
          </a:ln>
        </p:spPr>
      </p:pic>
      <p:pic>
        <p:nvPicPr>
          <p:cNvPr id="159" name="Google Shape;159;p17"/>
          <p:cNvPicPr preferRelativeResize="0"/>
          <p:nvPr/>
        </p:nvPicPr>
        <p:blipFill>
          <a:blip r:embed="rId4">
            <a:alphaModFix/>
          </a:blip>
          <a:stretch>
            <a:fillRect/>
          </a:stretch>
        </p:blipFill>
        <p:spPr>
          <a:xfrm>
            <a:off x="7685700" y="2246272"/>
            <a:ext cx="1192925" cy="1099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18"/>
          <p:cNvSpPr txBox="1"/>
          <p:nvPr>
            <p:ph type="title"/>
          </p:nvPr>
        </p:nvSpPr>
        <p:spPr>
          <a:xfrm>
            <a:off x="819150" y="339225"/>
            <a:ext cx="7505700" cy="80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38761D"/>
                </a:solidFill>
                <a:latin typeface="Arial"/>
                <a:ea typeface="Arial"/>
                <a:cs typeface="Arial"/>
                <a:sym typeface="Arial"/>
              </a:rPr>
              <a:t>Hypothesis</a:t>
            </a:r>
            <a:endParaRPr b="1" sz="2200">
              <a:solidFill>
                <a:srgbClr val="38761D"/>
              </a:solidFill>
              <a:latin typeface="Arial"/>
              <a:ea typeface="Arial"/>
              <a:cs typeface="Arial"/>
              <a:sym typeface="Arial"/>
            </a:endParaRPr>
          </a:p>
          <a:p>
            <a:pPr indent="0" lvl="0" marL="0" rtl="0" algn="ctr">
              <a:spcBef>
                <a:spcPts val="0"/>
              </a:spcBef>
              <a:spcAft>
                <a:spcPts val="0"/>
              </a:spcAft>
              <a:buNone/>
            </a:pPr>
            <a:r>
              <a:rPr b="1" lang="en" sz="2200">
                <a:solidFill>
                  <a:srgbClr val="1155CC"/>
                </a:solidFill>
                <a:latin typeface="Arial"/>
                <a:ea typeface="Arial"/>
                <a:cs typeface="Arial"/>
                <a:sym typeface="Arial"/>
              </a:rPr>
              <a:t>Hipótesis</a:t>
            </a:r>
            <a:endParaRPr b="1" sz="2200">
              <a:solidFill>
                <a:srgbClr val="1155CC"/>
              </a:solidFill>
              <a:latin typeface="Arial"/>
              <a:ea typeface="Arial"/>
              <a:cs typeface="Arial"/>
              <a:sym typeface="Arial"/>
            </a:endParaRPr>
          </a:p>
          <a:p>
            <a:pPr indent="457200" lvl="0" marL="2286000" rtl="0" algn="ctr">
              <a:spcBef>
                <a:spcPts val="0"/>
              </a:spcBef>
              <a:spcAft>
                <a:spcPts val="0"/>
              </a:spcAft>
              <a:buNone/>
            </a:pPr>
            <a:r>
              <a:t/>
            </a:r>
            <a:endParaRPr b="1" sz="2200">
              <a:solidFill>
                <a:srgbClr val="38761D"/>
              </a:solidFill>
              <a:latin typeface="Arial"/>
              <a:ea typeface="Arial"/>
              <a:cs typeface="Arial"/>
              <a:sym typeface="Arial"/>
            </a:endParaRPr>
          </a:p>
        </p:txBody>
      </p:sp>
      <p:sp>
        <p:nvSpPr>
          <p:cNvPr id="165" name="Google Shape;165;p18"/>
          <p:cNvSpPr txBox="1"/>
          <p:nvPr>
            <p:ph idx="1" type="body"/>
          </p:nvPr>
        </p:nvSpPr>
        <p:spPr>
          <a:xfrm>
            <a:off x="819150" y="1221575"/>
            <a:ext cx="7505700" cy="336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Arial"/>
                <a:ea typeface="Arial"/>
                <a:cs typeface="Arial"/>
                <a:sym typeface="Arial"/>
              </a:rPr>
              <a:t>We predict that as the temperature changes and it gets colder, the leaves will change colors and fall. The trees need sunlight for the leaves to grow. The tree grows faster when there is more sunlight , so we think that the hours of daylight do affect the trees and the leaves.</a:t>
            </a:r>
            <a:endParaRPr b="1" sz="1600">
              <a:latin typeface="Arial"/>
              <a:ea typeface="Arial"/>
              <a:cs typeface="Arial"/>
              <a:sym typeface="Arial"/>
            </a:endParaRPr>
          </a:p>
          <a:p>
            <a:pPr indent="0" lvl="0" marL="0" rtl="0" algn="l">
              <a:spcBef>
                <a:spcPts val="1600"/>
              </a:spcBef>
              <a:spcAft>
                <a:spcPts val="0"/>
              </a:spcAft>
              <a:buNone/>
            </a:pPr>
            <a:r>
              <a:t/>
            </a:r>
            <a:endParaRPr b="1" sz="1600">
              <a:latin typeface="Arial"/>
              <a:ea typeface="Arial"/>
              <a:cs typeface="Arial"/>
              <a:sym typeface="Arial"/>
            </a:endParaRPr>
          </a:p>
          <a:p>
            <a:pPr indent="0" lvl="0" marL="0" rtl="0" algn="l">
              <a:spcBef>
                <a:spcPts val="1600"/>
              </a:spcBef>
              <a:spcAft>
                <a:spcPts val="0"/>
              </a:spcAft>
              <a:buNone/>
            </a:pPr>
            <a:r>
              <a:rPr b="1" lang="en" sz="1600">
                <a:solidFill>
                  <a:srgbClr val="1155CC"/>
                </a:solidFill>
                <a:latin typeface="Arial"/>
                <a:ea typeface="Arial"/>
                <a:cs typeface="Arial"/>
                <a:sym typeface="Arial"/>
              </a:rPr>
              <a:t>Nosotros predecimos que cuando la temperatura cambie y se ponga más frío, las hojas cambiarán de color y se caerán. Los árboles necesitan luz solar para que las hojas crezcan. El árbol crece más rápido cuando hay más luz solar, así que pensamos que las horas de luz solar sí afectan los árboles y las hojas.</a:t>
            </a:r>
            <a:endParaRPr b="1" sz="1600">
              <a:solidFill>
                <a:srgbClr val="1155CC"/>
              </a:solidFill>
              <a:latin typeface="Arial"/>
              <a:ea typeface="Arial"/>
              <a:cs typeface="Arial"/>
              <a:sym typeface="Arial"/>
            </a:endParaRPr>
          </a:p>
          <a:p>
            <a:pPr indent="0" lvl="0" marL="0" rtl="0" algn="l">
              <a:spcBef>
                <a:spcPts val="1600"/>
              </a:spcBef>
              <a:spcAft>
                <a:spcPts val="1600"/>
              </a:spcAft>
              <a:buNone/>
            </a:pPr>
            <a:r>
              <a:t/>
            </a:r>
            <a:endParaRPr b="1" sz="1600">
              <a:solidFill>
                <a:srgbClr val="1155CC"/>
              </a:solidFill>
              <a:latin typeface="Arial"/>
              <a:ea typeface="Arial"/>
              <a:cs typeface="Arial"/>
              <a:sym typeface="Arial"/>
            </a:endParaRPr>
          </a:p>
        </p:txBody>
      </p:sp>
      <p:pic>
        <p:nvPicPr>
          <p:cNvPr id="166" name="Google Shape;166;p18"/>
          <p:cNvPicPr preferRelativeResize="0"/>
          <p:nvPr/>
        </p:nvPicPr>
        <p:blipFill>
          <a:blip r:embed="rId3">
            <a:alphaModFix/>
          </a:blip>
          <a:stretch>
            <a:fillRect/>
          </a:stretch>
        </p:blipFill>
        <p:spPr>
          <a:xfrm>
            <a:off x="5927900" y="2133376"/>
            <a:ext cx="1312123" cy="984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19"/>
          <p:cNvSpPr txBox="1"/>
          <p:nvPr>
            <p:ph type="title"/>
          </p:nvPr>
        </p:nvSpPr>
        <p:spPr>
          <a:xfrm>
            <a:off x="819150" y="422500"/>
            <a:ext cx="7505700" cy="615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38761D"/>
                </a:solidFill>
                <a:latin typeface="Arial"/>
                <a:ea typeface="Arial"/>
                <a:cs typeface="Arial"/>
                <a:sym typeface="Arial"/>
              </a:rPr>
              <a:t>Materials </a:t>
            </a:r>
            <a:r>
              <a:rPr b="1" lang="en" sz="2200">
                <a:solidFill>
                  <a:srgbClr val="000000"/>
                </a:solidFill>
                <a:latin typeface="Arial"/>
                <a:ea typeface="Arial"/>
                <a:cs typeface="Arial"/>
                <a:sym typeface="Arial"/>
              </a:rPr>
              <a:t>/</a:t>
            </a:r>
            <a:r>
              <a:rPr b="1" lang="en" sz="2200">
                <a:solidFill>
                  <a:srgbClr val="38761D"/>
                </a:solidFill>
                <a:latin typeface="Arial"/>
                <a:ea typeface="Arial"/>
                <a:cs typeface="Arial"/>
                <a:sym typeface="Arial"/>
              </a:rPr>
              <a:t> </a:t>
            </a:r>
            <a:r>
              <a:rPr b="1" lang="en" sz="2200">
                <a:solidFill>
                  <a:srgbClr val="1155CC"/>
                </a:solidFill>
                <a:latin typeface="Arial"/>
                <a:ea typeface="Arial"/>
                <a:cs typeface="Arial"/>
                <a:sym typeface="Arial"/>
              </a:rPr>
              <a:t>Materiales</a:t>
            </a:r>
            <a:endParaRPr b="1" sz="2200">
              <a:solidFill>
                <a:srgbClr val="1155CC"/>
              </a:solidFill>
              <a:latin typeface="Arial"/>
              <a:ea typeface="Arial"/>
              <a:cs typeface="Arial"/>
              <a:sym typeface="Arial"/>
            </a:endParaRPr>
          </a:p>
        </p:txBody>
      </p:sp>
      <p:sp>
        <p:nvSpPr>
          <p:cNvPr id="172" name="Google Shape;172;p19"/>
          <p:cNvSpPr txBox="1"/>
          <p:nvPr>
            <p:ph idx="1" type="body"/>
          </p:nvPr>
        </p:nvSpPr>
        <p:spPr>
          <a:xfrm>
            <a:off x="589525" y="927675"/>
            <a:ext cx="8031000" cy="379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Arial"/>
                <a:ea typeface="Arial"/>
                <a:cs typeface="Arial"/>
                <a:sym typeface="Arial"/>
              </a:rPr>
              <a:t>Globe Plant Color Chart      Infrared Thermometer	Data Recording Sheets</a:t>
            </a:r>
            <a:endParaRPr b="1" sz="1600">
              <a:latin typeface="Arial"/>
              <a:ea typeface="Arial"/>
              <a:cs typeface="Arial"/>
              <a:sym typeface="Arial"/>
            </a:endParaRPr>
          </a:p>
          <a:p>
            <a:pPr indent="0" lvl="0" marL="0" rtl="0" algn="l">
              <a:spcBef>
                <a:spcPts val="1600"/>
              </a:spcBef>
              <a:spcAft>
                <a:spcPts val="0"/>
              </a:spcAft>
              <a:buNone/>
            </a:pPr>
            <a:r>
              <a:t/>
            </a:r>
            <a:endParaRPr b="1" sz="1600">
              <a:latin typeface="Arial"/>
              <a:ea typeface="Arial"/>
              <a:cs typeface="Arial"/>
              <a:sym typeface="Arial"/>
            </a:endParaRPr>
          </a:p>
          <a:p>
            <a:pPr indent="0" lvl="0" marL="0" rtl="0" algn="l">
              <a:spcBef>
                <a:spcPts val="1600"/>
              </a:spcBef>
              <a:spcAft>
                <a:spcPts val="0"/>
              </a:spcAft>
              <a:buNone/>
            </a:pPr>
            <a:r>
              <a:t/>
            </a:r>
            <a:endParaRPr b="1" sz="1600">
              <a:latin typeface="Arial"/>
              <a:ea typeface="Arial"/>
              <a:cs typeface="Arial"/>
              <a:sym typeface="Arial"/>
            </a:endParaRPr>
          </a:p>
          <a:p>
            <a:pPr indent="0" lvl="0" marL="0" rtl="0" algn="l">
              <a:spcBef>
                <a:spcPts val="1600"/>
              </a:spcBef>
              <a:spcAft>
                <a:spcPts val="0"/>
              </a:spcAft>
              <a:buNone/>
            </a:pPr>
            <a:r>
              <a:t/>
            </a:r>
            <a:endParaRPr b="1" sz="1600">
              <a:latin typeface="Arial"/>
              <a:ea typeface="Arial"/>
              <a:cs typeface="Arial"/>
              <a:sym typeface="Arial"/>
            </a:endParaRPr>
          </a:p>
          <a:p>
            <a:pPr indent="0" lvl="0" marL="0" rtl="0" algn="l">
              <a:spcBef>
                <a:spcPts val="1600"/>
              </a:spcBef>
              <a:spcAft>
                <a:spcPts val="0"/>
              </a:spcAft>
              <a:buNone/>
            </a:pPr>
            <a:r>
              <a:t/>
            </a:r>
            <a:endParaRPr b="1" sz="1600">
              <a:latin typeface="Arial"/>
              <a:ea typeface="Arial"/>
              <a:cs typeface="Arial"/>
              <a:sym typeface="Arial"/>
            </a:endParaRPr>
          </a:p>
          <a:p>
            <a:pPr indent="0" lvl="0" marL="0" rtl="0" algn="l">
              <a:spcBef>
                <a:spcPts val="1600"/>
              </a:spcBef>
              <a:spcAft>
                <a:spcPts val="1600"/>
              </a:spcAft>
              <a:buNone/>
            </a:pPr>
            <a:r>
              <a:rPr b="1" lang="en" sz="1600">
                <a:latin typeface="Arial"/>
                <a:ea typeface="Arial"/>
                <a:cs typeface="Arial"/>
                <a:sym typeface="Arial"/>
              </a:rPr>
              <a:t>Trees! </a:t>
            </a:r>
            <a:endParaRPr b="1" sz="1600">
              <a:latin typeface="Arial"/>
              <a:ea typeface="Arial"/>
              <a:cs typeface="Arial"/>
              <a:sym typeface="Arial"/>
            </a:endParaRPr>
          </a:p>
        </p:txBody>
      </p:sp>
      <p:pic>
        <p:nvPicPr>
          <p:cNvPr id="173" name="Google Shape;173;p19"/>
          <p:cNvPicPr preferRelativeResize="0"/>
          <p:nvPr/>
        </p:nvPicPr>
        <p:blipFill>
          <a:blip r:embed="rId3">
            <a:alphaModFix/>
          </a:blip>
          <a:stretch>
            <a:fillRect/>
          </a:stretch>
        </p:blipFill>
        <p:spPr>
          <a:xfrm rot="-5400000">
            <a:off x="832200" y="1486276"/>
            <a:ext cx="1660399" cy="1374748"/>
          </a:xfrm>
          <a:prstGeom prst="rect">
            <a:avLst/>
          </a:prstGeom>
          <a:noFill/>
          <a:ln>
            <a:noFill/>
          </a:ln>
        </p:spPr>
      </p:pic>
      <p:pic>
        <p:nvPicPr>
          <p:cNvPr id="174" name="Google Shape;174;p19"/>
          <p:cNvPicPr preferRelativeResize="0"/>
          <p:nvPr/>
        </p:nvPicPr>
        <p:blipFill>
          <a:blip r:embed="rId4">
            <a:alphaModFix/>
          </a:blip>
          <a:stretch>
            <a:fillRect/>
          </a:stretch>
        </p:blipFill>
        <p:spPr>
          <a:xfrm>
            <a:off x="3435368" y="1343450"/>
            <a:ext cx="1466674" cy="1194025"/>
          </a:xfrm>
          <a:prstGeom prst="rect">
            <a:avLst/>
          </a:prstGeom>
          <a:noFill/>
          <a:ln>
            <a:noFill/>
          </a:ln>
        </p:spPr>
      </p:pic>
      <p:pic>
        <p:nvPicPr>
          <p:cNvPr id="175" name="Google Shape;175;p19"/>
          <p:cNvPicPr preferRelativeResize="0"/>
          <p:nvPr/>
        </p:nvPicPr>
        <p:blipFill>
          <a:blip r:embed="rId5">
            <a:alphaModFix/>
          </a:blip>
          <a:stretch>
            <a:fillRect/>
          </a:stretch>
        </p:blipFill>
        <p:spPr>
          <a:xfrm>
            <a:off x="3039850" y="2637474"/>
            <a:ext cx="2375652" cy="1781724"/>
          </a:xfrm>
          <a:prstGeom prst="rect">
            <a:avLst/>
          </a:prstGeom>
          <a:noFill/>
          <a:ln>
            <a:noFill/>
          </a:ln>
        </p:spPr>
      </p:pic>
      <p:pic>
        <p:nvPicPr>
          <p:cNvPr id="176" name="Google Shape;176;p19"/>
          <p:cNvPicPr preferRelativeResize="0"/>
          <p:nvPr/>
        </p:nvPicPr>
        <p:blipFill>
          <a:blip r:embed="rId6">
            <a:alphaModFix/>
          </a:blip>
          <a:stretch>
            <a:fillRect/>
          </a:stretch>
        </p:blipFill>
        <p:spPr>
          <a:xfrm>
            <a:off x="5901950" y="1343450"/>
            <a:ext cx="1889728" cy="1417301"/>
          </a:xfrm>
          <a:prstGeom prst="rect">
            <a:avLst/>
          </a:prstGeom>
          <a:noFill/>
          <a:ln>
            <a:noFill/>
          </a:ln>
        </p:spPr>
      </p:pic>
      <p:pic>
        <p:nvPicPr>
          <p:cNvPr id="177" name="Google Shape;177;p19"/>
          <p:cNvPicPr preferRelativeResize="0"/>
          <p:nvPr/>
        </p:nvPicPr>
        <p:blipFill>
          <a:blip r:embed="rId7">
            <a:alphaModFix/>
          </a:blip>
          <a:stretch>
            <a:fillRect/>
          </a:stretch>
        </p:blipFill>
        <p:spPr>
          <a:xfrm>
            <a:off x="5901951" y="2819694"/>
            <a:ext cx="1889728" cy="1417296"/>
          </a:xfrm>
          <a:prstGeom prst="rect">
            <a:avLst/>
          </a:prstGeom>
          <a:noFill/>
          <a:ln>
            <a:noFill/>
          </a:ln>
        </p:spPr>
      </p:pic>
      <p:pic>
        <p:nvPicPr>
          <p:cNvPr id="178" name="Google Shape;178;p19"/>
          <p:cNvPicPr preferRelativeResize="0"/>
          <p:nvPr/>
        </p:nvPicPr>
        <p:blipFill>
          <a:blip r:embed="rId8">
            <a:alphaModFix/>
          </a:blip>
          <a:stretch>
            <a:fillRect/>
          </a:stretch>
        </p:blipFill>
        <p:spPr>
          <a:xfrm flipH="1">
            <a:off x="687650" y="3714517"/>
            <a:ext cx="1662125" cy="110808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0"/>
          <p:cNvSpPr txBox="1"/>
          <p:nvPr>
            <p:ph type="title"/>
          </p:nvPr>
        </p:nvSpPr>
        <p:spPr>
          <a:xfrm>
            <a:off x="819150" y="448150"/>
            <a:ext cx="7505700" cy="890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38761D"/>
                </a:solidFill>
                <a:latin typeface="Arial"/>
                <a:ea typeface="Arial"/>
                <a:cs typeface="Arial"/>
                <a:sym typeface="Arial"/>
              </a:rPr>
              <a:t>Methods: GLOBE Protocols and Sources</a:t>
            </a:r>
            <a:endParaRPr b="1" sz="2200">
              <a:solidFill>
                <a:srgbClr val="38761D"/>
              </a:solidFill>
              <a:latin typeface="Arial"/>
              <a:ea typeface="Arial"/>
              <a:cs typeface="Arial"/>
              <a:sym typeface="Arial"/>
            </a:endParaRPr>
          </a:p>
          <a:p>
            <a:pPr indent="0" lvl="0" marL="0" rtl="0" algn="ctr">
              <a:spcBef>
                <a:spcPts val="0"/>
              </a:spcBef>
              <a:spcAft>
                <a:spcPts val="0"/>
              </a:spcAft>
              <a:buNone/>
            </a:pPr>
            <a:r>
              <a:rPr b="1" lang="en" sz="2200">
                <a:solidFill>
                  <a:srgbClr val="1155CC"/>
                </a:solidFill>
                <a:latin typeface="Arial"/>
                <a:ea typeface="Arial"/>
                <a:cs typeface="Arial"/>
                <a:sym typeface="Arial"/>
              </a:rPr>
              <a:t>Métodos: Protocolos de GLOBE y Fuentes de Datos</a:t>
            </a:r>
            <a:endParaRPr b="1" sz="2200">
              <a:solidFill>
                <a:srgbClr val="1155CC"/>
              </a:solidFill>
              <a:latin typeface="Arial"/>
              <a:ea typeface="Arial"/>
              <a:cs typeface="Arial"/>
              <a:sym typeface="Arial"/>
            </a:endParaRPr>
          </a:p>
        </p:txBody>
      </p:sp>
      <p:sp>
        <p:nvSpPr>
          <p:cNvPr id="184" name="Google Shape;184;p20"/>
          <p:cNvSpPr txBox="1"/>
          <p:nvPr>
            <p:ph idx="1" type="body"/>
          </p:nvPr>
        </p:nvSpPr>
        <p:spPr>
          <a:xfrm>
            <a:off x="778400" y="1531125"/>
            <a:ext cx="7505700" cy="308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Arial"/>
                <a:ea typeface="Arial"/>
                <a:cs typeface="Arial"/>
                <a:sym typeface="Arial"/>
              </a:rPr>
              <a:t>GLOBE Protocols:</a:t>
            </a:r>
            <a:endParaRPr b="1" sz="1800">
              <a:latin typeface="Arial"/>
              <a:ea typeface="Arial"/>
              <a:cs typeface="Arial"/>
              <a:sym typeface="Arial"/>
            </a:endParaRPr>
          </a:p>
          <a:p>
            <a:pPr indent="-342900" lvl="0" marL="457200" rtl="0" algn="l">
              <a:spcBef>
                <a:spcPts val="1600"/>
              </a:spcBef>
              <a:spcAft>
                <a:spcPts val="0"/>
              </a:spcAft>
              <a:buSzPts val="1800"/>
              <a:buFont typeface="Arial"/>
              <a:buChar char="●"/>
            </a:pPr>
            <a:r>
              <a:rPr b="1" lang="en" sz="1800">
                <a:latin typeface="Arial"/>
                <a:ea typeface="Arial"/>
                <a:cs typeface="Arial"/>
                <a:sym typeface="Arial"/>
              </a:rPr>
              <a:t>Green Down</a:t>
            </a:r>
            <a:endParaRPr b="1" sz="1800">
              <a:latin typeface="Arial"/>
              <a:ea typeface="Arial"/>
              <a:cs typeface="Arial"/>
              <a:sym typeface="Arial"/>
            </a:endParaRPr>
          </a:p>
          <a:p>
            <a:pPr indent="-342900" lvl="0" marL="457200" rtl="0" algn="l">
              <a:spcBef>
                <a:spcPts val="0"/>
              </a:spcBef>
              <a:spcAft>
                <a:spcPts val="0"/>
              </a:spcAft>
              <a:buSzPts val="1800"/>
              <a:buFont typeface="Arial"/>
              <a:buChar char="●"/>
            </a:pPr>
            <a:r>
              <a:rPr b="1" lang="en" sz="1800">
                <a:latin typeface="Arial"/>
                <a:ea typeface="Arial"/>
                <a:cs typeface="Arial"/>
                <a:sym typeface="Arial"/>
              </a:rPr>
              <a:t>Surface Temperature</a:t>
            </a:r>
            <a:endParaRPr b="1" sz="1800">
              <a:latin typeface="Arial"/>
              <a:ea typeface="Arial"/>
              <a:cs typeface="Arial"/>
              <a:sym typeface="Arial"/>
            </a:endParaRPr>
          </a:p>
          <a:p>
            <a:pPr indent="0" lvl="0" marL="0" rtl="0" algn="l">
              <a:spcBef>
                <a:spcPts val="1600"/>
              </a:spcBef>
              <a:spcAft>
                <a:spcPts val="0"/>
              </a:spcAft>
              <a:buNone/>
            </a:pPr>
            <a:r>
              <a:rPr b="1" lang="en" sz="1800">
                <a:latin typeface="Arial"/>
                <a:ea typeface="Arial"/>
                <a:cs typeface="Arial"/>
                <a:sym typeface="Arial"/>
              </a:rPr>
              <a:t>Other Sources:</a:t>
            </a:r>
            <a:endParaRPr b="1" sz="1800">
              <a:latin typeface="Arial"/>
              <a:ea typeface="Arial"/>
              <a:cs typeface="Arial"/>
              <a:sym typeface="Arial"/>
            </a:endParaRPr>
          </a:p>
          <a:p>
            <a:pPr indent="-342900" lvl="0" marL="457200" rtl="0" algn="l">
              <a:spcBef>
                <a:spcPts val="1600"/>
              </a:spcBef>
              <a:spcAft>
                <a:spcPts val="0"/>
              </a:spcAft>
              <a:buSzPts val="1800"/>
              <a:buFont typeface="Arial"/>
              <a:buChar char="●"/>
            </a:pPr>
            <a:r>
              <a:rPr b="1" lang="en" sz="1800">
                <a:latin typeface="Arial"/>
                <a:ea typeface="Arial"/>
                <a:cs typeface="Arial"/>
                <a:sym typeface="Arial"/>
              </a:rPr>
              <a:t>Timeanddate.com (for air temperature, sunset, sunrise times, and daylength)</a:t>
            </a:r>
            <a:endParaRPr b="1" sz="1800">
              <a:latin typeface="Arial"/>
              <a:ea typeface="Arial"/>
              <a:cs typeface="Arial"/>
              <a:sym typeface="Arial"/>
            </a:endParaRPr>
          </a:p>
          <a:p>
            <a:pPr indent="0" lvl="0" marL="457200" rtl="0" algn="l">
              <a:spcBef>
                <a:spcPts val="1600"/>
              </a:spcBef>
              <a:spcAft>
                <a:spcPts val="0"/>
              </a:spcAft>
              <a:buNone/>
            </a:pPr>
            <a:r>
              <a:t/>
            </a:r>
            <a:endParaRPr b="1" sz="1800">
              <a:latin typeface="Arial"/>
              <a:ea typeface="Arial"/>
              <a:cs typeface="Arial"/>
              <a:sym typeface="Arial"/>
            </a:endParaRPr>
          </a:p>
          <a:p>
            <a:pPr indent="0" lvl="0" marL="0" rtl="0" algn="l">
              <a:spcBef>
                <a:spcPts val="1600"/>
              </a:spcBef>
              <a:spcAft>
                <a:spcPts val="1600"/>
              </a:spcAft>
              <a:buNone/>
            </a:pPr>
            <a:r>
              <a:t/>
            </a:r>
            <a:endParaRPr b="1" sz="1800">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pic>
        <p:nvPicPr>
          <p:cNvPr id="189" name="Google Shape;189;p21"/>
          <p:cNvPicPr preferRelativeResize="0"/>
          <p:nvPr/>
        </p:nvPicPr>
        <p:blipFill rotWithShape="1">
          <a:blip r:embed="rId3">
            <a:alphaModFix/>
          </a:blip>
          <a:srcRect b="0" l="-542" r="0" t="0"/>
          <a:stretch/>
        </p:blipFill>
        <p:spPr>
          <a:xfrm>
            <a:off x="5772650" y="1191775"/>
            <a:ext cx="2959200" cy="2207400"/>
          </a:xfrm>
          <a:prstGeom prst="roundRect">
            <a:avLst>
              <a:gd fmla="val 16667" name="adj"/>
            </a:avLst>
          </a:prstGeom>
          <a:noFill/>
          <a:ln>
            <a:noFill/>
          </a:ln>
        </p:spPr>
      </p:pic>
      <p:sp>
        <p:nvSpPr>
          <p:cNvPr id="190" name="Google Shape;190;p21"/>
          <p:cNvSpPr txBox="1"/>
          <p:nvPr>
            <p:ph type="title"/>
          </p:nvPr>
        </p:nvSpPr>
        <p:spPr>
          <a:xfrm>
            <a:off x="819150" y="385075"/>
            <a:ext cx="7505700" cy="806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38761D"/>
                </a:solidFill>
                <a:latin typeface="Arial"/>
                <a:ea typeface="Arial"/>
                <a:cs typeface="Arial"/>
                <a:sym typeface="Arial"/>
              </a:rPr>
              <a:t>Little Scientists in action!</a:t>
            </a:r>
            <a:endParaRPr b="1" sz="2200">
              <a:solidFill>
                <a:srgbClr val="38761D"/>
              </a:solidFill>
              <a:latin typeface="Arial"/>
              <a:ea typeface="Arial"/>
              <a:cs typeface="Arial"/>
              <a:sym typeface="Arial"/>
            </a:endParaRPr>
          </a:p>
          <a:p>
            <a:pPr indent="0" lvl="0" marL="0" rtl="0" algn="ctr">
              <a:spcBef>
                <a:spcPts val="0"/>
              </a:spcBef>
              <a:spcAft>
                <a:spcPts val="0"/>
              </a:spcAft>
              <a:buNone/>
            </a:pPr>
            <a:r>
              <a:rPr b="1" lang="en" sz="2200">
                <a:solidFill>
                  <a:srgbClr val="1155CC"/>
                </a:solidFill>
                <a:latin typeface="Arial"/>
                <a:ea typeface="Arial"/>
                <a:cs typeface="Arial"/>
                <a:sym typeface="Arial"/>
              </a:rPr>
              <a:t>¡Pequeños Científicos en acción!</a:t>
            </a:r>
            <a:endParaRPr b="1" sz="2200">
              <a:solidFill>
                <a:srgbClr val="1155CC"/>
              </a:solidFill>
              <a:latin typeface="Arial"/>
              <a:ea typeface="Arial"/>
              <a:cs typeface="Arial"/>
              <a:sym typeface="Arial"/>
            </a:endParaRPr>
          </a:p>
        </p:txBody>
      </p:sp>
      <p:pic>
        <p:nvPicPr>
          <p:cNvPr id="191" name="Google Shape;191;p21"/>
          <p:cNvPicPr preferRelativeResize="0"/>
          <p:nvPr/>
        </p:nvPicPr>
        <p:blipFill rotWithShape="1">
          <a:blip r:embed="rId4">
            <a:alphaModFix/>
          </a:blip>
          <a:srcRect b="0" l="0" r="0" t="0"/>
          <a:stretch/>
        </p:blipFill>
        <p:spPr>
          <a:xfrm>
            <a:off x="3151050" y="2692575"/>
            <a:ext cx="3299100" cy="2237700"/>
          </a:xfrm>
          <a:prstGeom prst="roundRect">
            <a:avLst>
              <a:gd fmla="val 16667" name="adj"/>
            </a:avLst>
          </a:prstGeom>
          <a:noFill/>
          <a:ln>
            <a:noFill/>
          </a:ln>
        </p:spPr>
      </p:pic>
      <p:pic>
        <p:nvPicPr>
          <p:cNvPr id="192" name="Google Shape;192;p21"/>
          <p:cNvPicPr preferRelativeResize="0"/>
          <p:nvPr/>
        </p:nvPicPr>
        <p:blipFill rotWithShape="1">
          <a:blip r:embed="rId5">
            <a:alphaModFix/>
          </a:blip>
          <a:srcRect b="0" l="0" r="1700" t="0"/>
          <a:stretch/>
        </p:blipFill>
        <p:spPr>
          <a:xfrm>
            <a:off x="389200" y="1191775"/>
            <a:ext cx="3169200" cy="2418000"/>
          </a:xfrm>
          <a:prstGeom prst="roundRect">
            <a:avLst>
              <a:gd fmla="val 16667" name="adj"/>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