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PT Sans Narrow"/>
      <p:regular r:id="rId14"/>
      <p:bold r:id="rId15"/>
    </p:embeddedFont>
    <p:embeddedFont>
      <p:font typeface="Lato"/>
      <p:regular r:id="rId16"/>
      <p:bold r:id="rId17"/>
      <p:italic r:id="rId18"/>
      <p:boldItalic r:id="rId19"/>
    </p:embeddedFont>
    <p:embeddedFont>
      <p:font typeface="Helvetica Neue"/>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D37F6FE-696F-492C-A442-2911DF108701}">
  <a:tblStyle styleId="{0D37F6FE-696F-492C-A442-2911DF108701}" styleName="Table_0">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22" Type="http://schemas.openxmlformats.org/officeDocument/2006/relationships/font" Target="fonts/HelveticaNeue-italic.fntdata"/><Relationship Id="rId21" Type="http://schemas.openxmlformats.org/officeDocument/2006/relationships/font" Target="fonts/HelveticaNeue-bold.fntdata"/><Relationship Id="rId24" Type="http://schemas.openxmlformats.org/officeDocument/2006/relationships/font" Target="fonts/OpenSans-regular.fntdata"/><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PTSansNarrow-bold.fntdata"/><Relationship Id="rId14" Type="http://schemas.openxmlformats.org/officeDocument/2006/relationships/font" Target="fonts/PTSansNarrow-regular.fntdata"/><Relationship Id="rId17" Type="http://schemas.openxmlformats.org/officeDocument/2006/relationships/font" Target="fonts/Lato-bold.fntdata"/><Relationship Id="rId16" Type="http://schemas.openxmlformats.org/officeDocument/2006/relationships/font" Target="fonts/Lato-regular.fntdata"/><Relationship Id="rId19" Type="http://schemas.openxmlformats.org/officeDocument/2006/relationships/font" Target="fonts/Lato-boldItalic.fntdata"/><Relationship Id="rId18" Type="http://schemas.openxmlformats.org/officeDocument/2006/relationships/font" Target="fonts/La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880e3add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880e3add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87c3d6ae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7c3d6ae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87c3d6ae4e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7c3d6ae4e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7c3d6ae4e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7c3d6ae4e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7c3d6ae4e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7c3d6ae4e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87c3d6ae4e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7c3d6ae4e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87c3d6ae4e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7c3d6ae4e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8.jpg"/><Relationship Id="rId5"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6.jp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grpSp>
        <p:nvGrpSpPr>
          <p:cNvPr id="66" name="Google Shape;66;p13"/>
          <p:cNvGrpSpPr/>
          <p:nvPr/>
        </p:nvGrpSpPr>
        <p:grpSpPr>
          <a:xfrm>
            <a:off x="5325" y="-5333"/>
            <a:ext cx="9159586" cy="5154494"/>
            <a:chOff x="0" y="0"/>
            <a:chExt cx="8858400" cy="1217722"/>
          </a:xfrm>
        </p:grpSpPr>
        <p:sp>
          <p:nvSpPr>
            <p:cNvPr id="67" name="Google Shape;67;p13"/>
            <p:cNvSpPr/>
            <p:nvPr/>
          </p:nvSpPr>
          <p:spPr>
            <a:xfrm>
              <a:off x="0" y="0"/>
              <a:ext cx="8858400" cy="1212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Calibri"/>
                  <a:ea typeface="Calibri"/>
                  <a:cs typeface="Calibri"/>
                  <a:sym typeface="Calibri"/>
                </a:rPr>
                <a:t> </a:t>
              </a:r>
              <a:endParaRPr/>
            </a:p>
          </p:txBody>
        </p:sp>
        <p:sp>
          <p:nvSpPr>
            <p:cNvPr id="68" name="Google Shape;68;p13"/>
            <p:cNvSpPr/>
            <p:nvPr/>
          </p:nvSpPr>
          <p:spPr>
            <a:xfrm>
              <a:off x="0" y="0"/>
              <a:ext cx="8858400" cy="1212900"/>
            </a:xfrm>
            <a:prstGeom prst="roundRect">
              <a:avLst>
                <a:gd fmla="val 10870" name="adj"/>
              </a:avLst>
            </a:prstGeom>
            <a:gradFill>
              <a:gsLst>
                <a:gs pos="0">
                  <a:srgbClr val="A7C4FF"/>
                </a:gs>
                <a:gs pos="100000">
                  <a:srgbClr val="FFFFFF"/>
                </a:gs>
              </a:gsLst>
              <a:lin ang="5400012" scaled="0"/>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Calibri"/>
                  <a:ea typeface="Calibri"/>
                  <a:cs typeface="Calibri"/>
                  <a:sym typeface="Calibri"/>
                </a:rPr>
                <a:t> </a:t>
              </a:r>
              <a:endParaRPr/>
            </a:p>
          </p:txBody>
        </p:sp>
        <p:sp>
          <p:nvSpPr>
            <p:cNvPr id="69" name="Google Shape;69;p13"/>
            <p:cNvSpPr/>
            <p:nvPr/>
          </p:nvSpPr>
          <p:spPr>
            <a:xfrm>
              <a:off x="93291" y="72197"/>
              <a:ext cx="8524200" cy="1140600"/>
            </a:xfrm>
            <a:prstGeom prst="rect">
              <a:avLst/>
            </a:prstGeom>
            <a:noFill/>
            <a:ln>
              <a:noFill/>
            </a:ln>
          </p:spPr>
          <p:txBody>
            <a:bodyPr anchorCtr="0" anchor="t" bIns="9325" lIns="18650" spcFirstLastPara="1" rIns="18650" wrap="square" tIns="9325">
              <a:noAutofit/>
            </a:bodyPr>
            <a:lstStyle/>
            <a:p>
              <a:pPr indent="0" lvl="0" marL="0" rtl="0" algn="l">
                <a:spcBef>
                  <a:spcPts val="0"/>
                </a:spcBef>
                <a:spcAft>
                  <a:spcPts val="0"/>
                </a:spcAft>
                <a:buSzPts val="1100"/>
                <a:buNone/>
              </a:pPr>
              <a:r>
                <a:t/>
              </a:r>
              <a:endParaRPr b="1">
                <a:latin typeface="Helvetica Neue"/>
                <a:ea typeface="Helvetica Neue"/>
                <a:cs typeface="Helvetica Neue"/>
                <a:sym typeface="Helvetica Neue"/>
              </a:endParaRPr>
            </a:p>
            <a:p>
              <a:pPr indent="0" lvl="0" marL="0" rtl="0" algn="l">
                <a:spcBef>
                  <a:spcPts val="0"/>
                </a:spcBef>
                <a:spcAft>
                  <a:spcPts val="0"/>
                </a:spcAft>
                <a:buSzPts val="1100"/>
                <a:buNone/>
              </a:pPr>
              <a:r>
                <a:t/>
              </a:r>
              <a:endParaRPr b="1">
                <a:latin typeface="Helvetica Neue"/>
                <a:ea typeface="Helvetica Neue"/>
                <a:cs typeface="Helvetica Neue"/>
                <a:sym typeface="Helvetica Neue"/>
              </a:endParaRPr>
            </a:p>
            <a:p>
              <a:pPr indent="0" lvl="0" marL="0" rtl="0" algn="l">
                <a:spcBef>
                  <a:spcPts val="0"/>
                </a:spcBef>
                <a:spcAft>
                  <a:spcPts val="0"/>
                </a:spcAft>
                <a:buSzPts val="1100"/>
                <a:buNone/>
              </a:pPr>
              <a:r>
                <a:t/>
              </a:r>
              <a:endParaRPr b="1">
                <a:latin typeface="Helvetica Neue"/>
                <a:ea typeface="Helvetica Neue"/>
                <a:cs typeface="Helvetica Neue"/>
                <a:sym typeface="Helvetica Neue"/>
              </a:endParaRPr>
            </a:p>
            <a:p>
              <a:pPr indent="0" lvl="0" marL="0" rtl="0" algn="ctr">
                <a:lnSpc>
                  <a:spcPct val="115000"/>
                </a:lnSpc>
                <a:spcBef>
                  <a:spcPts val="0"/>
                </a:spcBef>
                <a:spcAft>
                  <a:spcPts val="0"/>
                </a:spcAft>
                <a:buNone/>
              </a:pPr>
              <a:r>
                <a:rPr b="1" lang="en" sz="3300">
                  <a:solidFill>
                    <a:srgbClr val="FF0000"/>
                  </a:solidFill>
                  <a:latin typeface="PT Sans Narrow"/>
                  <a:ea typeface="PT Sans Narrow"/>
                  <a:cs typeface="PT Sans Narrow"/>
                  <a:sym typeface="PT Sans Narrow"/>
                </a:rPr>
                <a:t>How does temperature affect the water quality in Mashapaug Pond? (Water temp and DO)</a:t>
              </a:r>
              <a:endParaRPr b="1" sz="3300">
                <a:solidFill>
                  <a:srgbClr val="FF0000"/>
                </a:solidFill>
                <a:latin typeface="PT Sans Narrow"/>
                <a:ea typeface="PT Sans Narrow"/>
                <a:cs typeface="PT Sans Narrow"/>
                <a:sym typeface="PT Sans Narrow"/>
              </a:endParaRPr>
            </a:p>
            <a:p>
              <a:pPr indent="0" lvl="0" marL="0" rtl="0" algn="ctr">
                <a:spcBef>
                  <a:spcPts val="0"/>
                </a:spcBef>
                <a:spcAft>
                  <a:spcPts val="0"/>
                </a:spcAft>
                <a:buNone/>
              </a:pPr>
              <a:r>
                <a:rPr lang="en" sz="2400">
                  <a:latin typeface="Open Sans"/>
                  <a:ea typeface="Open Sans"/>
                  <a:cs typeface="Open Sans"/>
                  <a:sym typeface="Open Sans"/>
                </a:rPr>
                <a:t>Yackelin Pinto</a:t>
              </a:r>
              <a:endParaRPr b="1" sz="3300">
                <a:solidFill>
                  <a:srgbClr val="FF0000"/>
                </a:solidFill>
                <a:latin typeface="PT Sans Narrow"/>
                <a:ea typeface="PT Sans Narrow"/>
                <a:cs typeface="PT Sans Narrow"/>
                <a:sym typeface="PT Sans Narrow"/>
              </a:endParaRPr>
            </a:p>
            <a:p>
              <a:pPr indent="0" lvl="0" marL="0" marR="0" rtl="0" algn="ctr">
                <a:lnSpc>
                  <a:spcPct val="100000"/>
                </a:lnSpc>
                <a:spcBef>
                  <a:spcPts val="0"/>
                </a:spcBef>
                <a:spcAft>
                  <a:spcPts val="0"/>
                </a:spcAft>
                <a:buNone/>
              </a:pPr>
              <a:r>
                <a:rPr b="1" i="1" lang="en" sz="1900">
                  <a:latin typeface="Helvetica Neue"/>
                  <a:ea typeface="Helvetica Neue"/>
                  <a:cs typeface="Helvetica Neue"/>
                  <a:sym typeface="Helvetica Neue"/>
                </a:rPr>
                <a:t>Ms. Goewey</a:t>
              </a:r>
              <a:endParaRPr b="1" i="1" sz="1900">
                <a:latin typeface="Helvetica Neue"/>
                <a:ea typeface="Helvetica Neue"/>
                <a:cs typeface="Helvetica Neue"/>
                <a:sym typeface="Helvetica Neue"/>
              </a:endParaRPr>
            </a:p>
            <a:p>
              <a:pPr indent="0" lvl="0" marL="0" marR="0" rtl="0" algn="ctr">
                <a:lnSpc>
                  <a:spcPct val="100000"/>
                </a:lnSpc>
                <a:spcBef>
                  <a:spcPts val="1000"/>
                </a:spcBef>
                <a:spcAft>
                  <a:spcPts val="0"/>
                </a:spcAft>
                <a:buNone/>
              </a:pPr>
              <a:r>
                <a:rPr b="1" i="1" lang="en" sz="1900">
                  <a:latin typeface="Helvetica Neue"/>
                  <a:ea typeface="Helvetica Neue"/>
                  <a:cs typeface="Helvetica Neue"/>
                  <a:sym typeface="Helvetica Neue"/>
                </a:rPr>
                <a:t>11th Grade</a:t>
              </a:r>
              <a:endParaRPr b="1" i="1" sz="1900">
                <a:latin typeface="Helvetica Neue"/>
                <a:ea typeface="Helvetica Neue"/>
                <a:cs typeface="Helvetica Neue"/>
                <a:sym typeface="Helvetica Neue"/>
              </a:endParaRPr>
            </a:p>
            <a:p>
              <a:pPr indent="0" lvl="0" marL="0" marR="0" rtl="0" algn="ctr">
                <a:lnSpc>
                  <a:spcPct val="100000"/>
                </a:lnSpc>
                <a:spcBef>
                  <a:spcPts val="1000"/>
                </a:spcBef>
                <a:spcAft>
                  <a:spcPts val="0"/>
                </a:spcAft>
                <a:buNone/>
              </a:pPr>
              <a:r>
                <a:rPr b="1" i="1" lang="en" sz="1900">
                  <a:latin typeface="Helvetica Neue"/>
                  <a:ea typeface="Helvetica Neue"/>
                  <a:cs typeface="Helvetica Neue"/>
                  <a:sym typeface="Helvetica Neue"/>
                </a:rPr>
                <a:t>Dr. Jorge Alvarez High School</a:t>
              </a:r>
              <a:endParaRPr b="1" i="1" sz="19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1000"/>
                </a:spcBef>
                <a:spcAft>
                  <a:spcPts val="1000"/>
                </a:spcAft>
                <a:buNone/>
              </a:pPr>
              <a:r>
                <a:rPr lang="en" sz="2400">
                  <a:solidFill>
                    <a:srgbClr val="666666"/>
                  </a:solidFill>
                  <a:latin typeface="Helvetica Neue"/>
                  <a:ea typeface="Helvetica Neue"/>
                  <a:cs typeface="Helvetica Neue"/>
                  <a:sym typeface="Helvetica Neue"/>
                </a:rPr>
                <a:t>This project connects to GLOBE </a:t>
              </a:r>
              <a:r>
                <a:rPr i="1" lang="en" sz="2400">
                  <a:solidFill>
                    <a:srgbClr val="666666"/>
                  </a:solidFill>
                  <a:latin typeface="Helvetica Neue"/>
                  <a:ea typeface="Helvetica Neue"/>
                  <a:cs typeface="Helvetica Neue"/>
                  <a:sym typeface="Helvetica Neue"/>
                </a:rPr>
                <a:t>hydrology</a:t>
              </a:r>
              <a:r>
                <a:rPr i="1" lang="en" sz="2400">
                  <a:solidFill>
                    <a:srgbClr val="666666"/>
                  </a:solidFill>
                  <a:latin typeface="Helvetica Neue"/>
                  <a:ea typeface="Helvetica Neue"/>
                  <a:cs typeface="Helvetica Neue"/>
                  <a:sym typeface="Helvetica Neue"/>
                </a:rPr>
                <a:t> water quality testing  </a:t>
              </a:r>
              <a:r>
                <a:rPr lang="en" sz="2800">
                  <a:solidFill>
                    <a:srgbClr val="666666"/>
                  </a:solidFill>
                  <a:latin typeface="Helvetica Neue"/>
                  <a:ea typeface="Helvetica Neue"/>
                  <a:cs typeface="Helvetica Neue"/>
                  <a:sym typeface="Helvetica Neue"/>
                </a:rPr>
                <a:t> </a:t>
              </a:r>
              <a:endParaRPr sz="2800">
                <a:solidFill>
                  <a:srgbClr val="666666"/>
                </a:solidFill>
                <a:latin typeface="Helvetica Neue"/>
                <a:ea typeface="Helvetica Neue"/>
                <a:cs typeface="Helvetica Neue"/>
                <a:sym typeface="Helvetica Neue"/>
              </a:endParaRPr>
            </a:p>
          </p:txBody>
        </p:sp>
        <p:pic>
          <p:nvPicPr>
            <p:cNvPr id="70" name="Google Shape;70;p13"/>
            <p:cNvPicPr preferRelativeResize="0"/>
            <p:nvPr/>
          </p:nvPicPr>
          <p:blipFill rotWithShape="1">
            <a:blip r:embed="rId3">
              <a:alphaModFix/>
            </a:blip>
            <a:srcRect b="0" l="0" r="0" t="0"/>
            <a:stretch/>
          </p:blipFill>
          <p:spPr>
            <a:xfrm>
              <a:off x="3411644" y="1070097"/>
              <a:ext cx="2013743" cy="147625"/>
            </a:xfrm>
            <a:prstGeom prst="rect">
              <a:avLst/>
            </a:prstGeom>
            <a:noFill/>
            <a:ln cap="flat" cmpd="sng" w="9525">
              <a:solidFill>
                <a:srgbClr val="0046D2"/>
              </a:solidFill>
              <a:prstDash val="solid"/>
              <a:round/>
              <a:headEnd len="sm" w="sm" type="none"/>
              <a:tailEnd len="sm" w="sm" type="none"/>
            </a:ln>
          </p:spPr>
        </p:pic>
      </p:grpSp>
      <p:pic>
        <p:nvPicPr>
          <p:cNvPr id="71" name="Google Shape;71;p13"/>
          <p:cNvPicPr preferRelativeResize="0"/>
          <p:nvPr/>
        </p:nvPicPr>
        <p:blipFill>
          <a:blip r:embed="rId4">
            <a:alphaModFix/>
          </a:blip>
          <a:stretch>
            <a:fillRect/>
          </a:stretch>
        </p:blipFill>
        <p:spPr>
          <a:xfrm>
            <a:off x="3827831" y="63275"/>
            <a:ext cx="1214176" cy="910325"/>
          </a:xfrm>
          <a:prstGeom prst="rect">
            <a:avLst/>
          </a:prstGeom>
          <a:noFill/>
          <a:ln>
            <a:noFill/>
          </a:ln>
        </p:spPr>
      </p:pic>
      <p:pic>
        <p:nvPicPr>
          <p:cNvPr id="72" name="Google Shape;72;p13"/>
          <p:cNvPicPr preferRelativeResize="0"/>
          <p:nvPr/>
        </p:nvPicPr>
        <p:blipFill>
          <a:blip r:embed="rId5">
            <a:alphaModFix/>
          </a:blip>
          <a:stretch>
            <a:fillRect/>
          </a:stretch>
        </p:blipFill>
        <p:spPr>
          <a:xfrm>
            <a:off x="731375" y="4279375"/>
            <a:ext cx="911450" cy="761075"/>
          </a:xfrm>
          <a:prstGeom prst="rect">
            <a:avLst/>
          </a:prstGeom>
          <a:noFill/>
          <a:ln>
            <a:noFill/>
          </a:ln>
        </p:spPr>
      </p:pic>
      <p:pic>
        <p:nvPicPr>
          <p:cNvPr id="73" name="Google Shape;73;p13"/>
          <p:cNvPicPr preferRelativeResize="0"/>
          <p:nvPr/>
        </p:nvPicPr>
        <p:blipFill>
          <a:blip r:embed="rId6">
            <a:alphaModFix/>
          </a:blip>
          <a:stretch>
            <a:fillRect/>
          </a:stretch>
        </p:blipFill>
        <p:spPr>
          <a:xfrm>
            <a:off x="7154250" y="4421375"/>
            <a:ext cx="1382749" cy="619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5A6BD"/>
        </a:solidFill>
      </p:bgPr>
    </p:bg>
    <p:spTree>
      <p:nvGrpSpPr>
        <p:cNvPr id="77" name="Shape 77"/>
        <p:cNvGrpSpPr/>
        <p:nvPr/>
      </p:nvGrpSpPr>
      <p:grpSpPr>
        <a:xfrm>
          <a:off x="0" y="0"/>
          <a:ext cx="0" cy="0"/>
          <a:chOff x="0" y="0"/>
          <a:chExt cx="0" cy="0"/>
        </a:xfrm>
      </p:grpSpPr>
      <p:sp>
        <p:nvSpPr>
          <p:cNvPr id="78" name="Google Shape;78;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Background</a:t>
            </a:r>
            <a:endParaRPr/>
          </a:p>
        </p:txBody>
      </p:sp>
      <p:sp>
        <p:nvSpPr>
          <p:cNvPr id="79" name="Google Shape;79;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400">
              <a:solidFill>
                <a:srgbClr val="000000"/>
              </a:solidFill>
              <a:latin typeface="Arial"/>
              <a:ea typeface="Arial"/>
              <a:cs typeface="Arial"/>
              <a:sym typeface="Arial"/>
            </a:endParaRPr>
          </a:p>
          <a:p>
            <a:pPr indent="0" lvl="0" marL="0" rtl="0" algn="ctr">
              <a:spcBef>
                <a:spcPts val="0"/>
              </a:spcBef>
              <a:spcAft>
                <a:spcPts val="0"/>
              </a:spcAft>
              <a:buNone/>
            </a:pPr>
            <a:r>
              <a:rPr lang="en" sz="1600">
                <a:solidFill>
                  <a:srgbClr val="000000"/>
                </a:solidFill>
                <a:latin typeface="Arial"/>
                <a:ea typeface="Arial"/>
                <a:cs typeface="Arial"/>
                <a:sym typeface="Arial"/>
              </a:rPr>
              <a:t>The Mashapaug Pond is in Providence Rhode Island. It is surrounded by Alvarez High School and houses. There used to be a factory near the pond. Throughout the past centuries the pond was contaminated with dangerous chemicals, metals and  disgusting things floating. It was unsafe for humans to be around and nobody could swim. This made the pond unsafe to be around. It was unhealthy for the environment and for the organisms living around it or in it.  After a lot of years of people trying to get it clean and healthy for the environment it is better than how it used to be. There are no chemicals or any type of dangerous things floating or chemicals in the pond. It is safe for the humans to be around the Mashapaug Pond. The water temperature of the pond can affect the quality of the pond by holding less dissolved oxygen or holding a lot more oxygen than normal. This can cause the fishes and other living organisms in the pond to not survive a long time. </a:t>
            </a:r>
            <a:endParaRPr sz="16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83" name="Shape 83"/>
        <p:cNvGrpSpPr/>
        <p:nvPr/>
      </p:nvGrpSpPr>
      <p:grpSpPr>
        <a:xfrm>
          <a:off x="0" y="0"/>
          <a:ext cx="0" cy="0"/>
          <a:chOff x="0" y="0"/>
          <a:chExt cx="0" cy="0"/>
        </a:xfrm>
      </p:grpSpPr>
      <p:pic>
        <p:nvPicPr>
          <p:cNvPr descr="Mashapaug Pond | The Trust for Public Land" id="84" name="Google Shape;84;p15"/>
          <p:cNvPicPr preferRelativeResize="0"/>
          <p:nvPr/>
        </p:nvPicPr>
        <p:blipFill>
          <a:blip r:embed="rId3">
            <a:alphaModFix/>
          </a:blip>
          <a:stretch>
            <a:fillRect/>
          </a:stretch>
        </p:blipFill>
        <p:spPr>
          <a:xfrm>
            <a:off x="301700" y="102100"/>
            <a:ext cx="4358250" cy="2469650"/>
          </a:xfrm>
          <a:prstGeom prst="rect">
            <a:avLst/>
          </a:prstGeom>
          <a:noFill/>
          <a:ln>
            <a:noFill/>
          </a:ln>
        </p:spPr>
      </p:pic>
      <p:pic>
        <p:nvPicPr>
          <p:cNvPr descr="Mashapaug Pond, Rhode Island Fishing Report" id="85" name="Google Shape;85;p15"/>
          <p:cNvPicPr preferRelativeResize="0"/>
          <p:nvPr/>
        </p:nvPicPr>
        <p:blipFill>
          <a:blip r:embed="rId4">
            <a:alphaModFix/>
          </a:blip>
          <a:stretch>
            <a:fillRect/>
          </a:stretch>
        </p:blipFill>
        <p:spPr>
          <a:xfrm>
            <a:off x="4924050" y="823900"/>
            <a:ext cx="3495700" cy="3495700"/>
          </a:xfrm>
          <a:prstGeom prst="rect">
            <a:avLst/>
          </a:prstGeom>
          <a:noFill/>
          <a:ln>
            <a:noFill/>
          </a:ln>
        </p:spPr>
      </p:pic>
      <p:pic>
        <p:nvPicPr>
          <p:cNvPr descr="Bigelow Hollow State Park on Mashapaug Pond View Trail (Bl… | Flickr" id="86" name="Google Shape;86;p15"/>
          <p:cNvPicPr preferRelativeResize="0"/>
          <p:nvPr/>
        </p:nvPicPr>
        <p:blipFill>
          <a:blip r:embed="rId5">
            <a:alphaModFix/>
          </a:blip>
          <a:stretch>
            <a:fillRect/>
          </a:stretch>
        </p:blipFill>
        <p:spPr>
          <a:xfrm>
            <a:off x="1385325" y="2667550"/>
            <a:ext cx="3186675" cy="2053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5A6BD"/>
        </a:solidFill>
      </p:bgPr>
    </p:bg>
    <p:spTree>
      <p:nvGrpSpPr>
        <p:cNvPr id="90" name="Shape 90"/>
        <p:cNvGrpSpPr/>
        <p:nvPr/>
      </p:nvGrpSpPr>
      <p:grpSpPr>
        <a:xfrm>
          <a:off x="0" y="0"/>
          <a:ext cx="0" cy="0"/>
          <a:chOff x="0" y="0"/>
          <a:chExt cx="0" cy="0"/>
        </a:xfrm>
      </p:grpSpPr>
      <p:sp>
        <p:nvSpPr>
          <p:cNvPr id="91" name="Google Shape;91;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Materials and procedures</a:t>
            </a:r>
            <a:endParaRPr/>
          </a:p>
        </p:txBody>
      </p:sp>
      <p:sp>
        <p:nvSpPr>
          <p:cNvPr id="92" name="Google Shape;92;p16"/>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Lato"/>
                <a:ea typeface="Lato"/>
                <a:cs typeface="Lato"/>
                <a:sym typeface="Lato"/>
              </a:rPr>
              <a:t>Water Temperature (procedure)</a:t>
            </a:r>
            <a:endParaRPr b="1">
              <a:solidFill>
                <a:srgbClr val="000000"/>
              </a:solidFill>
              <a:latin typeface="Lato"/>
              <a:ea typeface="Lato"/>
              <a:cs typeface="Lato"/>
              <a:sym typeface="Lato"/>
            </a:endParaRPr>
          </a:p>
          <a:p>
            <a:pPr indent="0" lvl="0" marL="0" rtl="0" algn="ctr">
              <a:spcBef>
                <a:spcPts val="0"/>
              </a:spcBef>
              <a:spcAft>
                <a:spcPts val="0"/>
              </a:spcAft>
              <a:buNone/>
            </a:pPr>
            <a:r>
              <a:t/>
            </a:r>
            <a:endParaRPr b="1">
              <a:solidFill>
                <a:srgbClr val="000000"/>
              </a:solidFill>
              <a:latin typeface="Lato"/>
              <a:ea typeface="Lato"/>
              <a:cs typeface="Lato"/>
              <a:sym typeface="Lato"/>
            </a:endParaRPr>
          </a:p>
          <a:p>
            <a:pPr indent="-317500" lvl="0" marL="914400" rtl="0" algn="l">
              <a:spcBef>
                <a:spcPts val="0"/>
              </a:spcBef>
              <a:spcAft>
                <a:spcPts val="0"/>
              </a:spcAft>
              <a:buClr>
                <a:srgbClr val="000000"/>
              </a:buClr>
              <a:buSzPts val="1400"/>
              <a:buFont typeface="Lato"/>
              <a:buChar char="●"/>
            </a:pPr>
            <a:r>
              <a:rPr lang="en">
                <a:solidFill>
                  <a:srgbClr val="000000"/>
                </a:solidFill>
                <a:latin typeface="Lato"/>
                <a:ea typeface="Lato"/>
                <a:cs typeface="Lato"/>
                <a:sym typeface="Lato"/>
              </a:rPr>
              <a:t>When we are down at the pond we need to first take the air temp. And write it down on the paper</a:t>
            </a:r>
            <a:endParaRPr>
              <a:solidFill>
                <a:srgbClr val="000000"/>
              </a:solidFill>
              <a:latin typeface="Lato"/>
              <a:ea typeface="Lato"/>
              <a:cs typeface="Lato"/>
              <a:sym typeface="Lato"/>
            </a:endParaRPr>
          </a:p>
          <a:p>
            <a:pPr indent="-317500" lvl="0" marL="914400" rtl="0" algn="l">
              <a:spcBef>
                <a:spcPts val="0"/>
              </a:spcBef>
              <a:spcAft>
                <a:spcPts val="0"/>
              </a:spcAft>
              <a:buClr>
                <a:srgbClr val="000000"/>
              </a:buClr>
              <a:buSzPts val="1400"/>
              <a:buFont typeface="Lato"/>
              <a:buChar char="●"/>
            </a:pPr>
            <a:r>
              <a:rPr lang="en">
                <a:solidFill>
                  <a:srgbClr val="000000"/>
                </a:solidFill>
                <a:latin typeface="Lato"/>
                <a:ea typeface="Lato"/>
                <a:cs typeface="Lato"/>
                <a:sym typeface="Lato"/>
              </a:rPr>
              <a:t>Then get your 3 thermometers and put it under the pond water 10cm.</a:t>
            </a:r>
            <a:endParaRPr>
              <a:solidFill>
                <a:srgbClr val="000000"/>
              </a:solidFill>
              <a:latin typeface="Lato"/>
              <a:ea typeface="Lato"/>
              <a:cs typeface="Lato"/>
              <a:sym typeface="Lato"/>
            </a:endParaRPr>
          </a:p>
          <a:p>
            <a:pPr indent="-317500" lvl="0" marL="914400" rtl="0" algn="l">
              <a:spcBef>
                <a:spcPts val="0"/>
              </a:spcBef>
              <a:spcAft>
                <a:spcPts val="0"/>
              </a:spcAft>
              <a:buClr>
                <a:srgbClr val="000000"/>
              </a:buClr>
              <a:buSzPts val="1400"/>
              <a:buFont typeface="Lato"/>
              <a:buChar char="●"/>
            </a:pPr>
            <a:r>
              <a:rPr lang="en">
                <a:solidFill>
                  <a:srgbClr val="000000"/>
                </a:solidFill>
                <a:latin typeface="Lato"/>
                <a:ea typeface="Lato"/>
                <a:cs typeface="Lato"/>
                <a:sym typeface="Lato"/>
              </a:rPr>
              <a:t>Wait 3 minutes till taking the pond water temperature </a:t>
            </a:r>
            <a:endParaRPr>
              <a:solidFill>
                <a:srgbClr val="000000"/>
              </a:solidFill>
              <a:latin typeface="Lato"/>
              <a:ea typeface="Lato"/>
              <a:cs typeface="Lato"/>
              <a:sym typeface="Lato"/>
            </a:endParaRPr>
          </a:p>
          <a:p>
            <a:pPr indent="-317500" lvl="0" marL="914400" rtl="0" algn="l">
              <a:spcBef>
                <a:spcPts val="0"/>
              </a:spcBef>
              <a:spcAft>
                <a:spcPts val="0"/>
              </a:spcAft>
              <a:buClr>
                <a:srgbClr val="000000"/>
              </a:buClr>
              <a:buSzPts val="1400"/>
              <a:buFont typeface="Lato"/>
              <a:buChar char="●"/>
            </a:pPr>
            <a:r>
              <a:rPr lang="en">
                <a:solidFill>
                  <a:srgbClr val="000000"/>
                </a:solidFill>
                <a:latin typeface="Lato"/>
                <a:ea typeface="Lato"/>
                <a:cs typeface="Lato"/>
                <a:sym typeface="Lato"/>
              </a:rPr>
              <a:t>Write the 3 temperatures on the paper</a:t>
            </a:r>
            <a:endParaRPr>
              <a:solidFill>
                <a:srgbClr val="000000"/>
              </a:solidFill>
              <a:latin typeface="Lato"/>
              <a:ea typeface="Lato"/>
              <a:cs typeface="Lato"/>
              <a:sym typeface="Lato"/>
            </a:endParaRPr>
          </a:p>
          <a:p>
            <a:pPr indent="-317500" lvl="0" marL="914400" rtl="0" algn="l">
              <a:spcBef>
                <a:spcPts val="0"/>
              </a:spcBef>
              <a:spcAft>
                <a:spcPts val="0"/>
              </a:spcAft>
              <a:buClr>
                <a:srgbClr val="000000"/>
              </a:buClr>
              <a:buSzPts val="1400"/>
              <a:buFont typeface="Lato"/>
              <a:buChar char="●"/>
            </a:pPr>
            <a:r>
              <a:rPr lang="en">
                <a:solidFill>
                  <a:srgbClr val="000000"/>
                </a:solidFill>
                <a:latin typeface="Lato"/>
                <a:ea typeface="Lato"/>
                <a:cs typeface="Lato"/>
                <a:sym typeface="Lato"/>
              </a:rPr>
              <a:t>Add all 3 temperatures to get your average of the water temperature </a:t>
            </a:r>
            <a:endParaRPr/>
          </a:p>
        </p:txBody>
      </p:sp>
      <p:sp>
        <p:nvSpPr>
          <p:cNvPr id="93" name="Google Shape;93;p16"/>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Lato"/>
                <a:ea typeface="Lato"/>
                <a:cs typeface="Lato"/>
                <a:sym typeface="Lato"/>
              </a:rPr>
              <a:t>Water temperature (</a:t>
            </a:r>
            <a:r>
              <a:rPr b="1" lang="en">
                <a:solidFill>
                  <a:srgbClr val="000000"/>
                </a:solidFill>
                <a:latin typeface="Lato"/>
                <a:ea typeface="Lato"/>
                <a:cs typeface="Lato"/>
                <a:sym typeface="Lato"/>
              </a:rPr>
              <a:t>Materials)</a:t>
            </a:r>
            <a:endParaRPr b="1">
              <a:solidFill>
                <a:srgbClr val="000000"/>
              </a:solidFill>
              <a:latin typeface="Lato"/>
              <a:ea typeface="Lato"/>
              <a:cs typeface="Lato"/>
              <a:sym typeface="Lato"/>
            </a:endParaRPr>
          </a:p>
          <a:p>
            <a:pPr indent="0" lvl="0" marL="0" rtl="0" algn="ctr">
              <a:spcBef>
                <a:spcPts val="0"/>
              </a:spcBef>
              <a:spcAft>
                <a:spcPts val="0"/>
              </a:spcAft>
              <a:buNone/>
            </a:pPr>
            <a:r>
              <a:t/>
            </a:r>
            <a:endParaRPr>
              <a:solidFill>
                <a:srgbClr val="000000"/>
              </a:solidFill>
              <a:latin typeface="Lato"/>
              <a:ea typeface="Lato"/>
              <a:cs typeface="Lato"/>
              <a:sym typeface="Lato"/>
            </a:endParaRPr>
          </a:p>
          <a:p>
            <a:pPr indent="-317500" lvl="0" marL="457200" rtl="0" algn="l">
              <a:spcBef>
                <a:spcPts val="0"/>
              </a:spcBef>
              <a:spcAft>
                <a:spcPts val="0"/>
              </a:spcAft>
              <a:buClr>
                <a:srgbClr val="000000"/>
              </a:buClr>
              <a:buSzPts val="1400"/>
              <a:buFont typeface="Lato"/>
              <a:buChar char="●"/>
            </a:pPr>
            <a:r>
              <a:rPr lang="en">
                <a:solidFill>
                  <a:srgbClr val="000000"/>
                </a:solidFill>
                <a:latin typeface="Lato"/>
                <a:ea typeface="Lato"/>
                <a:cs typeface="Lato"/>
                <a:sym typeface="Lato"/>
              </a:rPr>
              <a:t>3 thermometers </a:t>
            </a:r>
            <a:endParaRPr>
              <a:solidFill>
                <a:srgbClr val="000000"/>
              </a:solidFill>
              <a:latin typeface="Lato"/>
              <a:ea typeface="Lato"/>
              <a:cs typeface="Lato"/>
              <a:sym typeface="Lato"/>
            </a:endParaRPr>
          </a:p>
          <a:p>
            <a:pPr indent="-317500" lvl="0" marL="457200" rtl="0" algn="l">
              <a:spcBef>
                <a:spcPts val="0"/>
              </a:spcBef>
              <a:spcAft>
                <a:spcPts val="0"/>
              </a:spcAft>
              <a:buClr>
                <a:srgbClr val="000000"/>
              </a:buClr>
              <a:buSzPts val="1400"/>
              <a:buFont typeface="Lato"/>
              <a:buChar char="●"/>
            </a:pPr>
            <a:r>
              <a:rPr lang="en">
                <a:solidFill>
                  <a:srgbClr val="000000"/>
                </a:solidFill>
                <a:latin typeface="Lato"/>
                <a:ea typeface="Lato"/>
                <a:cs typeface="Lato"/>
                <a:sym typeface="Lato"/>
              </a:rPr>
              <a:t>Pencil  or pen</a:t>
            </a:r>
            <a:endParaRPr>
              <a:solidFill>
                <a:srgbClr val="000000"/>
              </a:solidFill>
              <a:latin typeface="Lato"/>
              <a:ea typeface="Lato"/>
              <a:cs typeface="Lato"/>
              <a:sym typeface="Lato"/>
            </a:endParaRPr>
          </a:p>
          <a:p>
            <a:pPr indent="-317500" lvl="0" marL="457200" rtl="0" algn="l">
              <a:spcBef>
                <a:spcPts val="0"/>
              </a:spcBef>
              <a:spcAft>
                <a:spcPts val="0"/>
              </a:spcAft>
              <a:buClr>
                <a:srgbClr val="000000"/>
              </a:buClr>
              <a:buSzPts val="1400"/>
              <a:buFont typeface="Lato"/>
              <a:buChar char="●"/>
            </a:pPr>
            <a:r>
              <a:rPr lang="en">
                <a:solidFill>
                  <a:srgbClr val="000000"/>
                </a:solidFill>
                <a:latin typeface="Lato"/>
                <a:ea typeface="Lato"/>
                <a:cs typeface="Lato"/>
                <a:sym typeface="Lato"/>
              </a:rPr>
              <a:t>Clipboard with the paper to mark down temperatures </a:t>
            </a:r>
            <a:endParaRPr>
              <a:solidFill>
                <a:srgbClr val="000000"/>
              </a:solidFill>
              <a:latin typeface="Lato"/>
              <a:ea typeface="Lato"/>
              <a:cs typeface="Lato"/>
              <a:sym typeface="Lato"/>
            </a:endParaRPr>
          </a:p>
          <a:p>
            <a:pPr indent="-317500" lvl="0" marL="457200" rtl="0" algn="l">
              <a:spcBef>
                <a:spcPts val="0"/>
              </a:spcBef>
              <a:spcAft>
                <a:spcPts val="0"/>
              </a:spcAft>
              <a:buClr>
                <a:srgbClr val="000000"/>
              </a:buClr>
              <a:buSzPts val="1400"/>
              <a:buFont typeface="Lato"/>
              <a:buChar char="●"/>
            </a:pPr>
            <a:r>
              <a:rPr lang="en">
                <a:solidFill>
                  <a:srgbClr val="000000"/>
                </a:solidFill>
                <a:latin typeface="Lato"/>
                <a:ea typeface="Lato"/>
                <a:cs typeface="Lato"/>
                <a:sym typeface="Lato"/>
              </a:rPr>
              <a:t>Calculator </a:t>
            </a:r>
            <a:endParaRPr sz="1000"/>
          </a:p>
        </p:txBody>
      </p:sp>
      <p:pic>
        <p:nvPicPr>
          <p:cNvPr descr="Thermometer, Celsius, 12&quot;" id="94" name="Google Shape;94;p16"/>
          <p:cNvPicPr preferRelativeResize="0"/>
          <p:nvPr/>
        </p:nvPicPr>
        <p:blipFill>
          <a:blip r:embed="rId3">
            <a:alphaModFix/>
          </a:blip>
          <a:stretch>
            <a:fillRect/>
          </a:stretch>
        </p:blipFill>
        <p:spPr>
          <a:xfrm>
            <a:off x="7320975" y="2894074"/>
            <a:ext cx="1339750" cy="1339750"/>
          </a:xfrm>
          <a:prstGeom prst="rect">
            <a:avLst/>
          </a:prstGeom>
          <a:noFill/>
          <a:ln>
            <a:noFill/>
          </a:ln>
        </p:spPr>
      </p:pic>
      <p:pic>
        <p:nvPicPr>
          <p:cNvPr descr="Photos - View from above blank paper and pen on clipboard 01 ..." id="95" name="Google Shape;95;p16"/>
          <p:cNvPicPr preferRelativeResize="0"/>
          <p:nvPr/>
        </p:nvPicPr>
        <p:blipFill>
          <a:blip r:embed="rId4">
            <a:alphaModFix/>
          </a:blip>
          <a:stretch>
            <a:fillRect/>
          </a:stretch>
        </p:blipFill>
        <p:spPr>
          <a:xfrm>
            <a:off x="5024425" y="3243775"/>
            <a:ext cx="891550" cy="1339750"/>
          </a:xfrm>
          <a:prstGeom prst="rect">
            <a:avLst/>
          </a:prstGeom>
          <a:noFill/>
          <a:ln>
            <a:noFill/>
          </a:ln>
        </p:spPr>
      </p:pic>
      <p:pic>
        <p:nvPicPr>
          <p:cNvPr id="96" name="Google Shape;96;p16"/>
          <p:cNvPicPr preferRelativeResize="0"/>
          <p:nvPr/>
        </p:nvPicPr>
        <p:blipFill>
          <a:blip r:embed="rId5">
            <a:alphaModFix/>
          </a:blip>
          <a:stretch>
            <a:fillRect/>
          </a:stretch>
        </p:blipFill>
        <p:spPr>
          <a:xfrm>
            <a:off x="6008863" y="3243769"/>
            <a:ext cx="1219200" cy="16621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00" name="Shape 100"/>
        <p:cNvGrpSpPr/>
        <p:nvPr/>
      </p:nvGrpSpPr>
      <p:grpSpPr>
        <a:xfrm>
          <a:off x="0" y="0"/>
          <a:ext cx="0" cy="0"/>
          <a:chOff x="0" y="0"/>
          <a:chExt cx="0" cy="0"/>
        </a:xfrm>
      </p:grpSpPr>
      <p:sp>
        <p:nvSpPr>
          <p:cNvPr id="101" name="Google Shape;101;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Data and Graph</a:t>
            </a:r>
            <a:endParaRPr/>
          </a:p>
        </p:txBody>
      </p:sp>
      <p:graphicFrame>
        <p:nvGraphicFramePr>
          <p:cNvPr id="102" name="Google Shape;102;p17"/>
          <p:cNvGraphicFramePr/>
          <p:nvPr/>
        </p:nvGraphicFramePr>
        <p:xfrm>
          <a:off x="605025" y="290825"/>
          <a:ext cx="3000000" cy="3000000"/>
        </p:xfrm>
        <a:graphic>
          <a:graphicData uri="http://schemas.openxmlformats.org/drawingml/2006/table">
            <a:tbl>
              <a:tblPr>
                <a:noFill/>
                <a:tableStyleId>{0D37F6FE-696F-492C-A442-2911DF108701}</a:tableStyleId>
              </a:tblPr>
              <a:tblGrid>
                <a:gridCol w="933450"/>
                <a:gridCol w="971550"/>
              </a:tblGrid>
              <a:tr h="200025">
                <a:tc>
                  <a:txBody>
                    <a:bodyPr/>
                    <a:lstStyle/>
                    <a:p>
                      <a:pPr indent="0" lvl="0" marL="0" rtl="0" algn="l">
                        <a:lnSpc>
                          <a:spcPct val="115000"/>
                        </a:lnSpc>
                        <a:spcBef>
                          <a:spcPts val="0"/>
                        </a:spcBef>
                        <a:spcAft>
                          <a:spcPts val="0"/>
                        </a:spcAft>
                        <a:buNone/>
                      </a:pPr>
                      <a:r>
                        <a:rPr b="1" lang="en" sz="1100"/>
                        <a:t>Water Temp</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100"/>
                        <a:t>DO</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6650">
                <a:tc>
                  <a:txBody>
                    <a:bodyPr/>
                    <a:lstStyle/>
                    <a:p>
                      <a:pPr indent="0" lvl="0" marL="0" rtl="0" algn="r">
                        <a:lnSpc>
                          <a:spcPct val="115000"/>
                        </a:lnSpc>
                        <a:spcBef>
                          <a:spcPts val="0"/>
                        </a:spcBef>
                        <a:spcAft>
                          <a:spcPts val="0"/>
                        </a:spcAft>
                        <a:buNone/>
                      </a:pPr>
                      <a:r>
                        <a:rPr b="1" lang="en" sz="1100"/>
                        <a:t>-1</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4.2</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3</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4.3</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5</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6.8</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5.33</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7.73</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5.83</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7.43</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6</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6.3</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7.3</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5.5</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7.66</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7.35</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9</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4.03</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11</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7.8</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11</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7.2</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11.66</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7.7</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12</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3.6</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12.83</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5.4</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13</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7.56</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14.83</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6.5</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b="1" lang="en" sz="1100"/>
                        <a:t>15</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100"/>
                        <a:t>4.5</a:t>
                      </a:r>
                      <a:endParaRPr b="1" sz="1100"/>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103" name="Google Shape;103;p17" title="Chart"/>
          <p:cNvPicPr preferRelativeResize="0"/>
          <p:nvPr/>
        </p:nvPicPr>
        <p:blipFill>
          <a:blip r:embed="rId3">
            <a:alphaModFix/>
          </a:blip>
          <a:stretch>
            <a:fillRect/>
          </a:stretch>
        </p:blipFill>
        <p:spPr>
          <a:xfrm>
            <a:off x="3279650" y="1221150"/>
            <a:ext cx="5191125" cy="3190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5A6BD"/>
        </a:solidFill>
      </p:bgPr>
    </p:bg>
    <p:spTree>
      <p:nvGrpSpPr>
        <p:cNvPr id="107" name="Shape 107"/>
        <p:cNvGrpSpPr/>
        <p:nvPr/>
      </p:nvGrpSpPr>
      <p:grpSpPr>
        <a:xfrm>
          <a:off x="0" y="0"/>
          <a:ext cx="0" cy="0"/>
          <a:chOff x="0" y="0"/>
          <a:chExt cx="0" cy="0"/>
        </a:xfrm>
      </p:grpSpPr>
      <p:sp>
        <p:nvSpPr>
          <p:cNvPr id="108" name="Google Shape;108;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Analysis</a:t>
            </a:r>
            <a:endParaRPr/>
          </a:p>
        </p:txBody>
      </p:sp>
      <p:sp>
        <p:nvSpPr>
          <p:cNvPr id="109" name="Google Shape;109;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rgbClr val="000000"/>
                </a:solidFill>
                <a:latin typeface="Lato"/>
                <a:ea typeface="Lato"/>
                <a:cs typeface="Lato"/>
                <a:sym typeface="Lato"/>
              </a:rPr>
              <a:t>The data on the graph shows the effect between the water temperature and the Dissolved Oxygen affecting the quality of  the water in Mashapaug Pond.  It shows that the quality of the pond water is affected. The dissolved oxygen is one of the most important qualities in water. It shows that the temp is increasing with the dissolved oxygen. When the water temperature was 11 degrees celsius the dissolved oxygen was 15. That showed that the DO was higher than any other water temp day. I think that the dissolved oxygen was increasing with the water temp. There was a lot of DO in the pond water.</a:t>
            </a:r>
            <a:endParaRPr sz="1400">
              <a:solidFill>
                <a:srgbClr val="000000"/>
              </a:solidFill>
              <a:latin typeface="Lato"/>
              <a:ea typeface="Lato"/>
              <a:cs typeface="Lato"/>
              <a:sym typeface="Lato"/>
            </a:endParaRPr>
          </a:p>
          <a:p>
            <a:pPr indent="0" lvl="0" marL="0" rtl="0" algn="l">
              <a:spcBef>
                <a:spcPts val="0"/>
              </a:spcBef>
              <a:spcAft>
                <a:spcPts val="1600"/>
              </a:spcAft>
              <a:buNone/>
            </a:pPr>
            <a:r>
              <a:t/>
            </a:r>
            <a:endParaRPr/>
          </a:p>
        </p:txBody>
      </p:sp>
      <p:pic>
        <p:nvPicPr>
          <p:cNvPr id="110" name="Google Shape;110;p18"/>
          <p:cNvPicPr preferRelativeResize="0"/>
          <p:nvPr/>
        </p:nvPicPr>
        <p:blipFill>
          <a:blip r:embed="rId3">
            <a:alphaModFix/>
          </a:blip>
          <a:stretch>
            <a:fillRect/>
          </a:stretch>
        </p:blipFill>
        <p:spPr>
          <a:xfrm>
            <a:off x="955747" y="2836475"/>
            <a:ext cx="2514400" cy="2087175"/>
          </a:xfrm>
          <a:prstGeom prst="rect">
            <a:avLst/>
          </a:prstGeom>
          <a:noFill/>
          <a:ln>
            <a:noFill/>
          </a:ln>
        </p:spPr>
      </p:pic>
      <p:pic>
        <p:nvPicPr>
          <p:cNvPr id="111" name="Google Shape;111;p18"/>
          <p:cNvPicPr preferRelativeResize="0"/>
          <p:nvPr/>
        </p:nvPicPr>
        <p:blipFill>
          <a:blip r:embed="rId4">
            <a:alphaModFix/>
          </a:blip>
          <a:stretch>
            <a:fillRect/>
          </a:stretch>
        </p:blipFill>
        <p:spPr>
          <a:xfrm>
            <a:off x="4424873" y="2836475"/>
            <a:ext cx="3735327" cy="2087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15" name="Shape 115"/>
        <p:cNvGrpSpPr/>
        <p:nvPr/>
      </p:nvGrpSpPr>
      <p:grpSpPr>
        <a:xfrm>
          <a:off x="0" y="0"/>
          <a:ext cx="0" cy="0"/>
          <a:chOff x="0" y="0"/>
          <a:chExt cx="0" cy="0"/>
        </a:xfrm>
      </p:grpSpPr>
      <p:sp>
        <p:nvSpPr>
          <p:cNvPr id="116" name="Google Shape;116;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Conclusion</a:t>
            </a:r>
            <a:r>
              <a:rPr lang="en"/>
              <a:t> </a:t>
            </a:r>
            <a:endParaRPr/>
          </a:p>
        </p:txBody>
      </p:sp>
      <p:sp>
        <p:nvSpPr>
          <p:cNvPr id="117" name="Google Shape;117;p1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Arial"/>
                <a:ea typeface="Arial"/>
                <a:cs typeface="Arial"/>
                <a:sym typeface="Arial"/>
              </a:rPr>
              <a:t>Overall, the water temperature and the dissolved oxygen affects the quality of Mashapaug Pond. The water temperature affects the water quality in Mashapaug Pond because the Dissolved Oxygen is increasing with the water temp. If there isn’t a lot of DO in the pond then it could kill the fish or any other organisms that live in the pond. Water Temperature and Dissolved Oxygen both have an affect on the quality of the water. As a community we should improve the quality of the pond by picking up after their pets and disposing of chemicals properly. People should start to stop dumping their trash wherever they want. Also stop using plastic, if you do you should recycle to not let it end up in the ocean or the pond. And as a community we should all work together to keep Mashapaug Pond in good quality conditions and make it healthy for the environment. </a:t>
            </a:r>
            <a:endParaRPr sz="16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