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embeddedFontLst>
    <p:embeddedFont>
      <p:font typeface="Roboto"/>
      <p:regular r:id="rId39"/>
      <p:bold r:id="rId40"/>
      <p:italic r:id="rId41"/>
      <p:boldItalic r:id="rId42"/>
    </p:embeddedFont>
    <p:embeddedFont>
      <p:font typeface="Nunito"/>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0890CA9-8502-46AA-A6AA-C92F1E5B1A27}">
  <a:tblStyle styleId="{40890CA9-8502-46AA-A6AA-C92F1E5B1A2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fntdata"/><Relationship Id="rId20" Type="http://schemas.openxmlformats.org/officeDocument/2006/relationships/slide" Target="slides/slide14.xml"/><Relationship Id="rId42" Type="http://schemas.openxmlformats.org/officeDocument/2006/relationships/font" Target="fonts/Roboto-boldItalic.fntdata"/><Relationship Id="rId41" Type="http://schemas.openxmlformats.org/officeDocument/2006/relationships/font" Target="fonts/Roboto-italic.fntdata"/><Relationship Id="rId22" Type="http://schemas.openxmlformats.org/officeDocument/2006/relationships/slide" Target="slides/slide16.xml"/><Relationship Id="rId44" Type="http://schemas.openxmlformats.org/officeDocument/2006/relationships/font" Target="fonts/Nunito-bold.fntdata"/><Relationship Id="rId21" Type="http://schemas.openxmlformats.org/officeDocument/2006/relationships/slide" Target="slides/slide15.xml"/><Relationship Id="rId43" Type="http://schemas.openxmlformats.org/officeDocument/2006/relationships/font" Target="fonts/Nunito-regular.fntdata"/><Relationship Id="rId24" Type="http://schemas.openxmlformats.org/officeDocument/2006/relationships/slide" Target="slides/slide18.xml"/><Relationship Id="rId46" Type="http://schemas.openxmlformats.org/officeDocument/2006/relationships/font" Target="fonts/Nunito-boldItalic.fntdata"/><Relationship Id="rId23" Type="http://schemas.openxmlformats.org/officeDocument/2006/relationships/slide" Target="slides/slide17.xml"/><Relationship Id="rId45" Type="http://schemas.openxmlformats.org/officeDocument/2006/relationships/font" Target="fonts/Nuni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Roboto-regular.fntdata"/><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8583c827da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8583c827da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8583c827da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8583c827da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8583c827da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8583c827da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8583c827da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8583c827da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8583c827da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583c827da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86114e05fb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6114e05f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86114e05fb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86114e05fb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86114e05f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86114e05f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86114e05f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86114e05f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883561efe0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883561efe0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8583c827da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8583c827da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86114e05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86114e05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g883561efe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883561efe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86114e05f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86114e05f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86114e05fb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86114e05fb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86114e05fb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86114e05fb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86114e05f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86114e05f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8583c827da_0_5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8583c827da_0_5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886e40ea7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886e40ea7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86114e05f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86114e05f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g889eb09b8e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889eb09b8e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8583c827da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8583c827da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889eb09b8e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889eb09b8e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889eb09b8e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889eb09b8e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889eb09b8e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889eb09b8e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8583c827da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8583c827da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8583c827da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8583c827da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8583c827da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8583c827da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86114e05f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86114e05f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8583c827da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8583c827da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8583c827da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8583c827da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15.jpg"/><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7.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image" Target="../media/image22.jp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3.jp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67150"/>
            <a:ext cx="8520600" cy="725100"/>
          </a:xfrm>
          <a:prstGeom prst="rect">
            <a:avLst/>
          </a:prstGeom>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274E13"/>
                </a:solidFill>
                <a:latin typeface="Comic Sans MS"/>
                <a:ea typeface="Comic Sans MS"/>
                <a:cs typeface="Comic Sans MS"/>
                <a:sym typeface="Comic Sans MS"/>
              </a:rPr>
              <a:t>Green Up/Green Down at Anthony Carnevale!</a:t>
            </a:r>
            <a:endParaRPr sz="3000">
              <a:solidFill>
                <a:srgbClr val="274E13"/>
              </a:solidFill>
              <a:latin typeface="Comic Sans MS"/>
              <a:ea typeface="Comic Sans MS"/>
              <a:cs typeface="Comic Sans MS"/>
              <a:sym typeface="Comic Sans MS"/>
            </a:endParaRPr>
          </a:p>
        </p:txBody>
      </p:sp>
      <p:sp>
        <p:nvSpPr>
          <p:cNvPr id="55" name="Google Shape;55;p13"/>
          <p:cNvSpPr txBox="1"/>
          <p:nvPr>
            <p:ph idx="1" type="subTitle"/>
          </p:nvPr>
        </p:nvSpPr>
        <p:spPr>
          <a:xfrm>
            <a:off x="123200" y="953500"/>
            <a:ext cx="8931900" cy="4071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274E13"/>
                </a:solidFill>
                <a:latin typeface="Comic Sans MS"/>
                <a:ea typeface="Comic Sans MS"/>
                <a:cs typeface="Comic Sans MS"/>
                <a:sym typeface="Comic Sans MS"/>
              </a:rPr>
              <a:t>Our GLOBE Science Inquiry </a:t>
            </a:r>
            <a:endParaRPr sz="2600">
              <a:solidFill>
                <a:srgbClr val="274E13"/>
              </a:solidFill>
              <a:latin typeface="Comic Sans MS"/>
              <a:ea typeface="Comic Sans MS"/>
              <a:cs typeface="Comic Sans MS"/>
              <a:sym typeface="Comic Sans MS"/>
            </a:endParaRPr>
          </a:p>
          <a:p>
            <a:pPr indent="0" lvl="0" marL="0" rtl="0" algn="ctr">
              <a:spcBef>
                <a:spcPts val="0"/>
              </a:spcBef>
              <a:spcAft>
                <a:spcPts val="0"/>
              </a:spcAft>
              <a:buNone/>
            </a:pPr>
            <a:r>
              <a:t/>
            </a:r>
            <a:endParaRPr sz="2600">
              <a:solidFill>
                <a:srgbClr val="274E13"/>
              </a:solidFill>
              <a:latin typeface="Comic Sans MS"/>
              <a:ea typeface="Comic Sans MS"/>
              <a:cs typeface="Comic Sans MS"/>
              <a:sym typeface="Comic Sans MS"/>
            </a:endParaRPr>
          </a:p>
          <a:p>
            <a:pPr indent="0" lvl="0" marL="0" rtl="0" algn="ctr">
              <a:spcBef>
                <a:spcPts val="0"/>
              </a:spcBef>
              <a:spcAft>
                <a:spcPts val="0"/>
              </a:spcAft>
              <a:buNone/>
            </a:pPr>
            <a:r>
              <a:rPr lang="en" sz="2400">
                <a:solidFill>
                  <a:srgbClr val="274E13"/>
                </a:solidFill>
                <a:latin typeface="Comic Sans MS"/>
                <a:ea typeface="Comic Sans MS"/>
                <a:cs typeface="Comic Sans MS"/>
                <a:sym typeface="Comic Sans MS"/>
              </a:rPr>
              <a:t>Anthony Carnevale Elementary School</a:t>
            </a:r>
            <a:endParaRPr sz="2400">
              <a:solidFill>
                <a:srgbClr val="274E13"/>
              </a:solidFill>
              <a:latin typeface="Comic Sans MS"/>
              <a:ea typeface="Comic Sans MS"/>
              <a:cs typeface="Comic Sans MS"/>
              <a:sym typeface="Comic Sans MS"/>
            </a:endParaRPr>
          </a:p>
          <a:p>
            <a:pPr indent="0" lvl="0" marL="0" rtl="0" algn="ctr">
              <a:spcBef>
                <a:spcPts val="0"/>
              </a:spcBef>
              <a:spcAft>
                <a:spcPts val="0"/>
              </a:spcAft>
              <a:buNone/>
            </a:pPr>
            <a:r>
              <a:rPr lang="en" sz="2400">
                <a:solidFill>
                  <a:srgbClr val="274E13"/>
                </a:solidFill>
                <a:latin typeface="Comic Sans MS"/>
                <a:ea typeface="Comic Sans MS"/>
                <a:cs typeface="Comic Sans MS"/>
                <a:sym typeface="Comic Sans MS"/>
              </a:rPr>
              <a:t>Providence, Rhode Island</a:t>
            </a:r>
            <a:endParaRPr/>
          </a:p>
          <a:p>
            <a:pPr indent="0" lvl="0" marL="0" rtl="0" algn="ctr">
              <a:spcBef>
                <a:spcPts val="0"/>
              </a:spcBef>
              <a:spcAft>
                <a:spcPts val="0"/>
              </a:spcAft>
              <a:buNone/>
            </a:pPr>
            <a:r>
              <a:rPr lang="en" sz="2400">
                <a:solidFill>
                  <a:srgbClr val="274E13"/>
                </a:solidFill>
                <a:latin typeface="Comic Sans MS"/>
                <a:ea typeface="Comic Sans MS"/>
                <a:cs typeface="Comic Sans MS"/>
                <a:sym typeface="Comic Sans MS"/>
              </a:rPr>
              <a:t>Grade 2, Inclusion, Room 201</a:t>
            </a:r>
            <a:endParaRPr sz="2400">
              <a:solidFill>
                <a:srgbClr val="274E13"/>
              </a:solidFill>
              <a:latin typeface="Comic Sans MS"/>
              <a:ea typeface="Comic Sans MS"/>
              <a:cs typeface="Comic Sans MS"/>
              <a:sym typeface="Comic Sans MS"/>
            </a:endParaRPr>
          </a:p>
          <a:p>
            <a:pPr indent="0" lvl="0" marL="0" rtl="0" algn="ctr">
              <a:spcBef>
                <a:spcPts val="0"/>
              </a:spcBef>
              <a:spcAft>
                <a:spcPts val="0"/>
              </a:spcAft>
              <a:buNone/>
            </a:pPr>
            <a:r>
              <a:rPr lang="en" sz="2400">
                <a:solidFill>
                  <a:srgbClr val="274E13"/>
                </a:solidFill>
                <a:latin typeface="Comic Sans MS"/>
                <a:ea typeface="Comic Sans MS"/>
                <a:cs typeface="Comic Sans MS"/>
                <a:sym typeface="Comic Sans MS"/>
              </a:rPr>
              <a:t>Mr. Tramonti/Mrs. Tavares, Classroom Teachers</a:t>
            </a:r>
            <a:endParaRPr sz="2400">
              <a:solidFill>
                <a:srgbClr val="274E13"/>
              </a:solidFill>
              <a:latin typeface="Comic Sans MS"/>
              <a:ea typeface="Comic Sans MS"/>
              <a:cs typeface="Comic Sans MS"/>
              <a:sym typeface="Comic Sans MS"/>
            </a:endParaRPr>
          </a:p>
          <a:p>
            <a:pPr indent="0" lvl="0" marL="0" rtl="0" algn="ctr">
              <a:spcBef>
                <a:spcPts val="0"/>
              </a:spcBef>
              <a:spcAft>
                <a:spcPts val="0"/>
              </a:spcAft>
              <a:buNone/>
            </a:pPr>
            <a:r>
              <a:t/>
            </a:r>
            <a:endParaRPr>
              <a:solidFill>
                <a:srgbClr val="274E13"/>
              </a:solidFill>
              <a:latin typeface="Comic Sans MS"/>
              <a:ea typeface="Comic Sans MS"/>
              <a:cs typeface="Comic Sans MS"/>
              <a:sym typeface="Comic Sans MS"/>
            </a:endParaRPr>
          </a:p>
          <a:p>
            <a:pPr indent="0" lvl="0" marL="0" rtl="0" algn="ctr">
              <a:spcBef>
                <a:spcPts val="0"/>
              </a:spcBef>
              <a:spcAft>
                <a:spcPts val="0"/>
              </a:spcAft>
              <a:buNone/>
            </a:pPr>
            <a:r>
              <a:t/>
            </a:r>
            <a:endParaRPr>
              <a:solidFill>
                <a:srgbClr val="274E13"/>
              </a:solidFill>
              <a:latin typeface="Comic Sans MS"/>
              <a:ea typeface="Comic Sans MS"/>
              <a:cs typeface="Comic Sans MS"/>
              <a:sym typeface="Comic Sans MS"/>
            </a:endParaRPr>
          </a:p>
        </p:txBody>
      </p:sp>
      <p:pic>
        <p:nvPicPr>
          <p:cNvPr id="56" name="Google Shape;56;p13"/>
          <p:cNvPicPr preferRelativeResize="0"/>
          <p:nvPr/>
        </p:nvPicPr>
        <p:blipFill>
          <a:blip r:embed="rId3">
            <a:alphaModFix/>
          </a:blip>
          <a:stretch>
            <a:fillRect/>
          </a:stretch>
        </p:blipFill>
        <p:spPr>
          <a:xfrm>
            <a:off x="3143250" y="3395875"/>
            <a:ext cx="2857500" cy="1628775"/>
          </a:xfrm>
          <a:prstGeom prst="rect">
            <a:avLst/>
          </a:prstGeom>
          <a:noFill/>
          <a:ln>
            <a:noFill/>
          </a:ln>
        </p:spPr>
      </p:pic>
      <p:pic>
        <p:nvPicPr>
          <p:cNvPr id="57" name="Google Shape;57;p13"/>
          <p:cNvPicPr preferRelativeResize="0"/>
          <p:nvPr/>
        </p:nvPicPr>
        <p:blipFill>
          <a:blip r:embed="rId4">
            <a:alphaModFix/>
          </a:blip>
          <a:stretch>
            <a:fillRect/>
          </a:stretch>
        </p:blipFill>
        <p:spPr>
          <a:xfrm>
            <a:off x="311700" y="3395875"/>
            <a:ext cx="2443167" cy="1628778"/>
          </a:xfrm>
          <a:prstGeom prst="rect">
            <a:avLst/>
          </a:prstGeom>
          <a:noFill/>
          <a:ln>
            <a:noFill/>
          </a:ln>
        </p:spPr>
      </p:pic>
      <p:pic>
        <p:nvPicPr>
          <p:cNvPr id="58" name="Google Shape;58;p13"/>
          <p:cNvPicPr preferRelativeResize="0"/>
          <p:nvPr/>
        </p:nvPicPr>
        <p:blipFill>
          <a:blip r:embed="rId5">
            <a:alphaModFix/>
          </a:blip>
          <a:stretch>
            <a:fillRect/>
          </a:stretch>
        </p:blipFill>
        <p:spPr>
          <a:xfrm>
            <a:off x="6195175" y="3336450"/>
            <a:ext cx="2744925" cy="17476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pic>
        <p:nvPicPr>
          <p:cNvPr id="122" name="Google Shape;122;p22"/>
          <p:cNvPicPr preferRelativeResize="0"/>
          <p:nvPr/>
        </p:nvPicPr>
        <p:blipFill rotWithShape="1">
          <a:blip r:embed="rId3">
            <a:alphaModFix/>
          </a:blip>
          <a:srcRect b="0" l="7876" r="0" t="2959"/>
          <a:stretch/>
        </p:blipFill>
        <p:spPr>
          <a:xfrm>
            <a:off x="3249325" y="0"/>
            <a:ext cx="3348562" cy="5143500"/>
          </a:xfrm>
          <a:prstGeom prst="rect">
            <a:avLst/>
          </a:prstGeom>
          <a:noFill/>
          <a:ln>
            <a:noFill/>
          </a:ln>
        </p:spPr>
      </p:pic>
      <p:pic>
        <p:nvPicPr>
          <p:cNvPr id="123" name="Google Shape;123;p22"/>
          <p:cNvPicPr preferRelativeResize="0"/>
          <p:nvPr/>
        </p:nvPicPr>
        <p:blipFill>
          <a:blip r:embed="rId4">
            <a:alphaModFix/>
          </a:blip>
          <a:stretch>
            <a:fillRect/>
          </a:stretch>
        </p:blipFill>
        <p:spPr>
          <a:xfrm>
            <a:off x="0" y="0"/>
            <a:ext cx="3264791" cy="5143500"/>
          </a:xfrm>
          <a:prstGeom prst="rect">
            <a:avLst/>
          </a:prstGeom>
          <a:noFill/>
          <a:ln>
            <a:noFill/>
          </a:ln>
        </p:spPr>
      </p:pic>
      <p:pic>
        <p:nvPicPr>
          <p:cNvPr id="124" name="Google Shape;124;p22"/>
          <p:cNvPicPr preferRelativeResize="0"/>
          <p:nvPr/>
        </p:nvPicPr>
        <p:blipFill>
          <a:blip r:embed="rId5">
            <a:alphaModFix/>
          </a:blip>
          <a:stretch>
            <a:fillRect/>
          </a:stretch>
        </p:blipFill>
        <p:spPr>
          <a:xfrm>
            <a:off x="6437314" y="21850"/>
            <a:ext cx="2706686" cy="51191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311700" y="92400"/>
            <a:ext cx="8520600" cy="600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omic Sans MS"/>
                <a:ea typeface="Comic Sans MS"/>
                <a:cs typeface="Comic Sans MS"/>
                <a:sym typeface="Comic Sans MS"/>
              </a:rPr>
              <a:t>Continuing Our Investigation...Bud Bursts!</a:t>
            </a:r>
            <a:endParaRPr>
              <a:latin typeface="Comic Sans MS"/>
              <a:ea typeface="Comic Sans MS"/>
              <a:cs typeface="Comic Sans MS"/>
              <a:sym typeface="Comic Sans MS"/>
            </a:endParaRPr>
          </a:p>
        </p:txBody>
      </p:sp>
      <p:sp>
        <p:nvSpPr>
          <p:cNvPr id="130" name="Google Shape;130;p23"/>
          <p:cNvSpPr txBox="1"/>
          <p:nvPr>
            <p:ph idx="1" type="body"/>
          </p:nvPr>
        </p:nvSpPr>
        <p:spPr>
          <a:xfrm>
            <a:off x="311700" y="816200"/>
            <a:ext cx="8520600" cy="411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0124D"/>
                </a:solidFill>
                <a:latin typeface="Comic Sans MS"/>
                <a:ea typeface="Comic Sans MS"/>
                <a:cs typeface="Comic Sans MS"/>
                <a:sym typeface="Comic Sans MS"/>
              </a:rPr>
              <a:t>The students continued the investigation by doing the following:</a:t>
            </a:r>
            <a:endParaRPr b="1">
              <a:solidFill>
                <a:srgbClr val="20124D"/>
              </a:solidFill>
              <a:latin typeface="Comic Sans MS"/>
              <a:ea typeface="Comic Sans MS"/>
              <a:cs typeface="Comic Sans MS"/>
              <a:sym typeface="Comic Sans MS"/>
            </a:endParaRPr>
          </a:p>
          <a:p>
            <a:pPr indent="-342900" lvl="0" marL="457200" rtl="0" algn="l">
              <a:spcBef>
                <a:spcPts val="1600"/>
              </a:spcBef>
              <a:spcAft>
                <a:spcPts val="0"/>
              </a:spcAft>
              <a:buClr>
                <a:srgbClr val="20124D"/>
              </a:buClr>
              <a:buSzPts val="1800"/>
              <a:buFont typeface="Comic Sans MS"/>
              <a:buChar char="●"/>
            </a:pPr>
            <a:r>
              <a:rPr b="1" lang="en">
                <a:solidFill>
                  <a:srgbClr val="20124D"/>
                </a:solidFill>
                <a:latin typeface="Comic Sans MS"/>
                <a:ea typeface="Comic Sans MS"/>
                <a:cs typeface="Comic Sans MS"/>
                <a:sym typeface="Comic Sans MS"/>
              </a:rPr>
              <a:t>Each team kept twigs in a cup with water and they were placed in front of a window with plenty of sunlight. Each team marked their cups.</a:t>
            </a:r>
            <a:endParaRPr b="1">
              <a:solidFill>
                <a:srgbClr val="20124D"/>
              </a:solidFill>
              <a:latin typeface="Comic Sans MS"/>
              <a:ea typeface="Comic Sans MS"/>
              <a:cs typeface="Comic Sans MS"/>
              <a:sym typeface="Comic Sans MS"/>
            </a:endParaRPr>
          </a:p>
          <a:p>
            <a:pPr indent="-342900" lvl="0" marL="457200" rtl="0" algn="l">
              <a:spcBef>
                <a:spcPts val="0"/>
              </a:spcBef>
              <a:spcAft>
                <a:spcPts val="0"/>
              </a:spcAft>
              <a:buClr>
                <a:srgbClr val="20124D"/>
              </a:buClr>
              <a:buSzPts val="1800"/>
              <a:buFont typeface="Comic Sans MS"/>
              <a:buChar char="●"/>
            </a:pPr>
            <a:r>
              <a:rPr b="1" lang="en">
                <a:solidFill>
                  <a:srgbClr val="20124D"/>
                </a:solidFill>
                <a:latin typeface="Comic Sans MS"/>
                <a:ea typeface="Comic Sans MS"/>
                <a:cs typeface="Comic Sans MS"/>
                <a:sym typeface="Comic Sans MS"/>
              </a:rPr>
              <a:t>In addition to the twigs brought in by Kathleen, each team went outside to their adopted tree, clipped their twigs and they were placed in their respective cups.</a:t>
            </a:r>
            <a:endParaRPr b="1">
              <a:solidFill>
                <a:srgbClr val="20124D"/>
              </a:solidFill>
              <a:latin typeface="Comic Sans MS"/>
              <a:ea typeface="Comic Sans MS"/>
              <a:cs typeface="Comic Sans MS"/>
              <a:sym typeface="Comic Sans MS"/>
            </a:endParaRPr>
          </a:p>
          <a:p>
            <a:pPr indent="-342900" lvl="0" marL="457200" rtl="0" algn="l">
              <a:spcBef>
                <a:spcPts val="0"/>
              </a:spcBef>
              <a:spcAft>
                <a:spcPts val="0"/>
              </a:spcAft>
              <a:buClr>
                <a:srgbClr val="20124D"/>
              </a:buClr>
              <a:buSzPts val="1800"/>
              <a:buFont typeface="Comic Sans MS"/>
              <a:buChar char="●"/>
            </a:pPr>
            <a:r>
              <a:rPr b="1" lang="en">
                <a:solidFill>
                  <a:srgbClr val="20124D"/>
                </a:solidFill>
                <a:latin typeface="Comic Sans MS"/>
                <a:ea typeface="Comic Sans MS"/>
                <a:cs typeface="Comic Sans MS"/>
                <a:sym typeface="Comic Sans MS"/>
              </a:rPr>
              <a:t>“Twig Monitors” were assigned to monitor water levels, record air temperature and mark any changes they noticed in the twigs. </a:t>
            </a:r>
            <a:endParaRPr b="1">
              <a:solidFill>
                <a:srgbClr val="20124D"/>
              </a:solidFill>
              <a:latin typeface="Comic Sans MS"/>
              <a:ea typeface="Comic Sans MS"/>
              <a:cs typeface="Comic Sans MS"/>
              <a:sym typeface="Comic Sans MS"/>
            </a:endParaRPr>
          </a:p>
          <a:p>
            <a:pPr indent="-342900" lvl="0" marL="457200" rtl="0" algn="l">
              <a:spcBef>
                <a:spcPts val="0"/>
              </a:spcBef>
              <a:spcAft>
                <a:spcPts val="0"/>
              </a:spcAft>
              <a:buClr>
                <a:srgbClr val="20124D"/>
              </a:buClr>
              <a:buSzPts val="1800"/>
              <a:buFont typeface="Comic Sans MS"/>
              <a:buChar char="●"/>
            </a:pPr>
            <a:r>
              <a:rPr b="1" lang="en">
                <a:solidFill>
                  <a:srgbClr val="20124D"/>
                </a:solidFill>
                <a:latin typeface="Comic Sans MS"/>
                <a:ea typeface="Comic Sans MS"/>
                <a:cs typeface="Comic Sans MS"/>
                <a:sym typeface="Comic Sans MS"/>
              </a:rPr>
              <a:t>All students monitored twigs weekly and recorded their noticings and presented their noticings to the entire class.</a:t>
            </a:r>
            <a:endParaRPr b="1">
              <a:solidFill>
                <a:srgbClr val="20124D"/>
              </a:solidFill>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pic>
        <p:nvPicPr>
          <p:cNvPr id="135" name="Google Shape;135;p24"/>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136" name="Google Shape;136;p24"/>
          <p:cNvPicPr preferRelativeResize="0"/>
          <p:nvPr/>
        </p:nvPicPr>
        <p:blipFill rotWithShape="1">
          <a:blip r:embed="rId4">
            <a:alphaModFix/>
          </a:blip>
          <a:srcRect b="0" l="32441" r="0" t="0"/>
          <a:stretch/>
        </p:blipFill>
        <p:spPr>
          <a:xfrm>
            <a:off x="4912501" y="304800"/>
            <a:ext cx="3416899"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id="141" name="Google Shape;141;p25"/>
          <p:cNvPicPr preferRelativeResize="0"/>
          <p:nvPr/>
        </p:nvPicPr>
        <p:blipFill rotWithShape="1">
          <a:blip r:embed="rId3">
            <a:alphaModFix/>
          </a:blip>
          <a:srcRect b="0" l="29591" r="41891" t="0"/>
          <a:stretch/>
        </p:blipFill>
        <p:spPr>
          <a:xfrm>
            <a:off x="3681401" y="0"/>
            <a:ext cx="2002176" cy="5143500"/>
          </a:xfrm>
          <a:prstGeom prst="rect">
            <a:avLst/>
          </a:prstGeom>
          <a:noFill/>
          <a:ln>
            <a:noFill/>
          </a:ln>
        </p:spPr>
      </p:pic>
      <p:pic>
        <p:nvPicPr>
          <p:cNvPr id="142" name="Google Shape;142;p25"/>
          <p:cNvPicPr preferRelativeResize="0"/>
          <p:nvPr/>
        </p:nvPicPr>
        <p:blipFill>
          <a:blip r:embed="rId4">
            <a:alphaModFix/>
          </a:blip>
          <a:stretch>
            <a:fillRect/>
          </a:stretch>
        </p:blipFill>
        <p:spPr>
          <a:xfrm>
            <a:off x="5551197" y="0"/>
            <a:ext cx="3592804" cy="5143501"/>
          </a:xfrm>
          <a:prstGeom prst="rect">
            <a:avLst/>
          </a:prstGeom>
          <a:noFill/>
          <a:ln>
            <a:noFill/>
          </a:ln>
        </p:spPr>
      </p:pic>
      <p:pic>
        <p:nvPicPr>
          <p:cNvPr id="143" name="Google Shape;143;p25"/>
          <p:cNvPicPr preferRelativeResize="0"/>
          <p:nvPr/>
        </p:nvPicPr>
        <p:blipFill>
          <a:blip r:embed="rId5">
            <a:alphaModFix/>
          </a:blip>
          <a:stretch>
            <a:fillRect/>
          </a:stretch>
        </p:blipFill>
        <p:spPr>
          <a:xfrm>
            <a:off x="0" y="0"/>
            <a:ext cx="3740723" cy="51434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pic>
        <p:nvPicPr>
          <p:cNvPr id="148" name="Google Shape;148;p26"/>
          <p:cNvPicPr preferRelativeResize="0"/>
          <p:nvPr/>
        </p:nvPicPr>
        <p:blipFill>
          <a:blip r:embed="rId3">
            <a:alphaModFix/>
          </a:blip>
          <a:stretch>
            <a:fillRect/>
          </a:stretch>
        </p:blipFill>
        <p:spPr>
          <a:xfrm rot="-5400000">
            <a:off x="365375" y="14600"/>
            <a:ext cx="4773900" cy="4991099"/>
          </a:xfrm>
          <a:prstGeom prst="rect">
            <a:avLst/>
          </a:prstGeom>
          <a:noFill/>
          <a:ln>
            <a:noFill/>
          </a:ln>
        </p:spPr>
      </p:pic>
      <p:pic>
        <p:nvPicPr>
          <p:cNvPr id="149" name="Google Shape;149;p26"/>
          <p:cNvPicPr preferRelativeResize="0"/>
          <p:nvPr/>
        </p:nvPicPr>
        <p:blipFill>
          <a:blip r:embed="rId4">
            <a:alphaModFix/>
          </a:blip>
          <a:stretch>
            <a:fillRect/>
          </a:stretch>
        </p:blipFill>
        <p:spPr>
          <a:xfrm rot="-5400000">
            <a:off x="5326150" y="156152"/>
            <a:ext cx="4712298" cy="47079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149575"/>
            <a:ext cx="8520600" cy="71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rgbClr val="0000FF"/>
                </a:solidFill>
                <a:latin typeface="Nunito"/>
                <a:ea typeface="Nunito"/>
                <a:cs typeface="Nunito"/>
                <a:sym typeface="Nunito"/>
              </a:rPr>
              <a:t>Room 201 Meterologist Protocols</a:t>
            </a:r>
            <a:endParaRPr b="1" u="sng">
              <a:solidFill>
                <a:srgbClr val="0000FF"/>
              </a:solidFill>
              <a:latin typeface="Nunito"/>
              <a:ea typeface="Nunito"/>
              <a:cs typeface="Nunito"/>
              <a:sym typeface="Nunito"/>
            </a:endParaRPr>
          </a:p>
        </p:txBody>
      </p:sp>
      <p:sp>
        <p:nvSpPr>
          <p:cNvPr id="155" name="Google Shape;155;p27"/>
          <p:cNvSpPr txBox="1"/>
          <p:nvPr>
            <p:ph idx="1" type="body"/>
          </p:nvPr>
        </p:nvSpPr>
        <p:spPr>
          <a:xfrm>
            <a:off x="311700" y="862975"/>
            <a:ext cx="8520600" cy="414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i="1" lang="en">
                <a:solidFill>
                  <a:schemeClr val="dk1"/>
                </a:solidFill>
              </a:rPr>
              <a:t>A meteorologist is a scientist who studies weather. Some meteorologists report the weather to many people!</a:t>
            </a:r>
            <a:endParaRPr b="1"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 Scroll down on the assignment page to the section marked GLOBE.</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Open up the link to the Carnevale Weather Station.</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Look at the information.</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Click on to the Weather board and fill in the information. </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DO NOT submit!</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Click on the April Weather Data Chart</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Complete the chart by adding the temperature and sky conditions</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Report out information to the class! Remember to be an awesome superstar speaker!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8"/>
          <p:cNvSpPr txBox="1"/>
          <p:nvPr>
            <p:ph type="title"/>
          </p:nvPr>
        </p:nvSpPr>
        <p:spPr>
          <a:xfrm>
            <a:off x="311700" y="107800"/>
            <a:ext cx="8520600" cy="1031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rgbClr val="0000FF"/>
                </a:solidFill>
                <a:latin typeface="Nunito"/>
                <a:ea typeface="Nunito"/>
                <a:cs typeface="Nunito"/>
                <a:sym typeface="Nunito"/>
              </a:rPr>
              <a:t>Weather Collection Tools</a:t>
            </a:r>
            <a:endParaRPr b="1" u="sng">
              <a:solidFill>
                <a:srgbClr val="0000FF"/>
              </a:solidFill>
              <a:latin typeface="Nunito"/>
              <a:ea typeface="Nunito"/>
              <a:cs typeface="Nunito"/>
              <a:sym typeface="Nunito"/>
            </a:endParaRPr>
          </a:p>
          <a:p>
            <a:pPr indent="0" lvl="0" marL="0" rtl="0" algn="ctr">
              <a:spcBef>
                <a:spcPts val="0"/>
              </a:spcBef>
              <a:spcAft>
                <a:spcPts val="0"/>
              </a:spcAft>
              <a:buNone/>
            </a:pPr>
            <a:r>
              <a:rPr b="1" lang="en" u="sng">
                <a:solidFill>
                  <a:srgbClr val="0000FF"/>
                </a:solidFill>
                <a:latin typeface="Nunito"/>
                <a:ea typeface="Nunito"/>
                <a:cs typeface="Nunito"/>
                <a:sym typeface="Nunito"/>
              </a:rPr>
              <a:t>Virtual Weather Board </a:t>
            </a:r>
            <a:endParaRPr b="1" u="sng">
              <a:solidFill>
                <a:srgbClr val="0000FF"/>
              </a:solidFill>
              <a:latin typeface="Nunito"/>
              <a:ea typeface="Nunito"/>
              <a:cs typeface="Nunito"/>
              <a:sym typeface="Nunito"/>
            </a:endParaRPr>
          </a:p>
          <a:p>
            <a:pPr indent="0" lvl="0" marL="0" rtl="0" algn="ctr">
              <a:spcBef>
                <a:spcPts val="0"/>
              </a:spcBef>
              <a:spcAft>
                <a:spcPts val="0"/>
              </a:spcAft>
              <a:buNone/>
            </a:pPr>
            <a:r>
              <a:t/>
            </a:r>
            <a:endParaRPr b="1" u="sng">
              <a:solidFill>
                <a:srgbClr val="0000FF"/>
              </a:solidFill>
              <a:latin typeface="Nunito"/>
              <a:ea typeface="Nunito"/>
              <a:cs typeface="Nunito"/>
              <a:sym typeface="Nunito"/>
            </a:endParaRPr>
          </a:p>
        </p:txBody>
      </p:sp>
      <p:sp>
        <p:nvSpPr>
          <p:cNvPr id="161" name="Google Shape;161;p28"/>
          <p:cNvSpPr txBox="1"/>
          <p:nvPr>
            <p:ph idx="1" type="body"/>
          </p:nvPr>
        </p:nvSpPr>
        <p:spPr>
          <a:xfrm>
            <a:off x="107800" y="1201175"/>
            <a:ext cx="9036300" cy="3896400"/>
          </a:xfrm>
          <a:prstGeom prst="rect">
            <a:avLst/>
          </a:prstGeom>
        </p:spPr>
        <p:txBody>
          <a:bodyPr anchorCtr="0" anchor="t" bIns="91425" lIns="91425" spcFirstLastPara="1" rIns="91425" wrap="square" tIns="91425">
            <a:noAutofit/>
          </a:bodyPr>
          <a:lstStyle/>
          <a:p>
            <a:pPr indent="0" lvl="0" marL="228600" marR="228600" rtl="0" algn="l">
              <a:lnSpc>
                <a:spcPct val="135000"/>
              </a:lnSpc>
              <a:spcBef>
                <a:spcPts val="900"/>
              </a:spcBef>
              <a:spcAft>
                <a:spcPts val="0"/>
              </a:spcAft>
              <a:buClr>
                <a:schemeClr val="dk1"/>
              </a:buClr>
              <a:buSzPts val="1100"/>
              <a:buFont typeface="Arial"/>
              <a:buNone/>
            </a:pPr>
            <a:r>
              <a:rPr lang="en" sz="2400">
                <a:solidFill>
                  <a:srgbClr val="202124"/>
                </a:solidFill>
                <a:highlight>
                  <a:srgbClr val="FFFFFF"/>
                </a:highlight>
                <a:latin typeface="Roboto"/>
                <a:ea typeface="Roboto"/>
                <a:cs typeface="Roboto"/>
                <a:sym typeface="Roboto"/>
              </a:rPr>
              <a:t>                             </a:t>
            </a:r>
            <a:r>
              <a:rPr lang="en" sz="2400" u="sng">
                <a:solidFill>
                  <a:srgbClr val="202124"/>
                </a:solidFill>
                <a:highlight>
                  <a:srgbClr val="FFFFFF"/>
                </a:highlight>
                <a:latin typeface="Roboto"/>
                <a:ea typeface="Roboto"/>
                <a:cs typeface="Roboto"/>
                <a:sym typeface="Roboto"/>
              </a:rPr>
              <a:t>Weather Board (Google Doc)</a:t>
            </a:r>
            <a:endParaRPr sz="2400" u="sng">
              <a:solidFill>
                <a:srgbClr val="202124"/>
              </a:solidFill>
              <a:highlight>
                <a:srgbClr val="FFFFFF"/>
              </a:highlight>
              <a:latin typeface="Roboto"/>
              <a:ea typeface="Roboto"/>
              <a:cs typeface="Roboto"/>
              <a:sym typeface="Roboto"/>
            </a:endParaRPr>
          </a:p>
          <a:p>
            <a:pPr indent="0" lvl="0" marL="228600" marR="228600" rtl="0" algn="l">
              <a:lnSpc>
                <a:spcPct val="136363"/>
              </a:lnSpc>
              <a:spcBef>
                <a:spcPts val="1800"/>
              </a:spcBef>
              <a:spcAft>
                <a:spcPts val="0"/>
              </a:spcAft>
              <a:buClr>
                <a:schemeClr val="dk1"/>
              </a:buClr>
              <a:buSzPts val="1100"/>
              <a:buFont typeface="Arial"/>
              <a:buNone/>
            </a:pPr>
            <a:r>
              <a:rPr b="1" lang="en" sz="2150">
                <a:solidFill>
                  <a:srgbClr val="202124"/>
                </a:solidFill>
                <a:highlight>
                  <a:srgbClr val="FFFFFF"/>
                </a:highlight>
                <a:latin typeface="Roboto"/>
                <a:ea typeface="Roboto"/>
                <a:cs typeface="Roboto"/>
                <a:sym typeface="Roboto"/>
              </a:rPr>
              <a:t>Fill in the information on the Virtual Weather Board below.  Be prepared to share your data with the class.</a:t>
            </a:r>
            <a:endParaRPr b="1" sz="2150">
              <a:solidFill>
                <a:srgbClr val="202124"/>
              </a:solidFill>
              <a:highlight>
                <a:srgbClr val="FFFFFF"/>
              </a:highlight>
              <a:latin typeface="Roboto"/>
              <a:ea typeface="Roboto"/>
              <a:cs typeface="Roboto"/>
              <a:sym typeface="Roboto"/>
            </a:endParaRPr>
          </a:p>
          <a:p>
            <a:pPr indent="0" lvl="0" marL="228600" marR="228600" rtl="0" algn="l">
              <a:lnSpc>
                <a:spcPct val="142857"/>
              </a:lnSpc>
              <a:spcBef>
                <a:spcPts val="1800"/>
              </a:spcBef>
              <a:spcAft>
                <a:spcPts val="0"/>
              </a:spcAft>
              <a:buClr>
                <a:schemeClr val="dk1"/>
              </a:buClr>
              <a:buSzPts val="1100"/>
              <a:buFont typeface="Arial"/>
              <a:buNone/>
            </a:pPr>
            <a:r>
              <a:rPr lang="en" sz="1650">
                <a:solidFill>
                  <a:srgbClr val="D93025"/>
                </a:solidFill>
                <a:highlight>
                  <a:srgbClr val="FFFFFF"/>
                </a:highlight>
                <a:latin typeface="Roboto"/>
                <a:ea typeface="Roboto"/>
                <a:cs typeface="Roboto"/>
                <a:sym typeface="Roboto"/>
              </a:rPr>
              <a:t>* Required</a:t>
            </a:r>
            <a:endParaRPr sz="1650">
              <a:solidFill>
                <a:srgbClr val="D93025"/>
              </a:solidFill>
              <a:highlight>
                <a:srgbClr val="FFFFFF"/>
              </a:highlight>
              <a:latin typeface="Roboto"/>
              <a:ea typeface="Roboto"/>
              <a:cs typeface="Roboto"/>
              <a:sym typeface="Roboto"/>
            </a:endParaRPr>
          </a:p>
          <a:p>
            <a:pPr indent="0" lvl="0" marL="228600" marR="228600" rtl="0" algn="l">
              <a:lnSpc>
                <a:spcPct val="150000"/>
              </a:lnSpc>
              <a:spcBef>
                <a:spcPts val="900"/>
              </a:spcBef>
              <a:spcAft>
                <a:spcPts val="0"/>
              </a:spcAft>
              <a:buClr>
                <a:schemeClr val="dk1"/>
              </a:buClr>
              <a:buSzPts val="1100"/>
              <a:buFont typeface="Arial"/>
              <a:buNone/>
            </a:pPr>
            <a:r>
              <a:rPr lang="en" sz="2300">
                <a:solidFill>
                  <a:srgbClr val="202124"/>
                </a:solidFill>
                <a:highlight>
                  <a:srgbClr val="FFFFFF"/>
                </a:highlight>
                <a:latin typeface="Roboto"/>
                <a:ea typeface="Roboto"/>
                <a:cs typeface="Roboto"/>
                <a:sym typeface="Roboto"/>
              </a:rPr>
              <a:t>The</a:t>
            </a:r>
            <a:r>
              <a:rPr b="1" lang="en" sz="2300">
                <a:solidFill>
                  <a:srgbClr val="202124"/>
                </a:solidFill>
                <a:highlight>
                  <a:srgbClr val="FFFFFF"/>
                </a:highlight>
                <a:latin typeface="Roboto"/>
                <a:ea typeface="Roboto"/>
                <a:cs typeface="Roboto"/>
                <a:sym typeface="Roboto"/>
              </a:rPr>
              <a:t> temperature</a:t>
            </a:r>
            <a:r>
              <a:rPr lang="en" sz="2300">
                <a:solidFill>
                  <a:srgbClr val="202124"/>
                </a:solidFill>
                <a:highlight>
                  <a:srgbClr val="FFFFFF"/>
                </a:highlight>
                <a:latin typeface="Roboto"/>
                <a:ea typeface="Roboto"/>
                <a:cs typeface="Roboto"/>
                <a:sym typeface="Roboto"/>
              </a:rPr>
              <a:t> is... </a:t>
            </a:r>
            <a:r>
              <a:rPr lang="en" sz="2300">
                <a:solidFill>
                  <a:srgbClr val="D93025"/>
                </a:solidFill>
                <a:highlight>
                  <a:srgbClr val="FFFFFF"/>
                </a:highlight>
                <a:latin typeface="Roboto"/>
                <a:ea typeface="Roboto"/>
                <a:cs typeface="Roboto"/>
                <a:sym typeface="Roboto"/>
              </a:rPr>
              <a:t>*</a:t>
            </a:r>
            <a:endParaRPr sz="2300">
              <a:solidFill>
                <a:srgbClr val="D93025"/>
              </a:solidFill>
              <a:highlight>
                <a:srgbClr val="FFFFFF"/>
              </a:highlight>
              <a:latin typeface="Roboto"/>
              <a:ea typeface="Roboto"/>
              <a:cs typeface="Roboto"/>
              <a:sym typeface="Roboto"/>
            </a:endParaRPr>
          </a:p>
          <a:p>
            <a:pPr indent="0" lvl="0" marL="228600" marR="228600" rtl="0" algn="l">
              <a:lnSpc>
                <a:spcPct val="150000"/>
              </a:lnSpc>
              <a:spcBef>
                <a:spcPts val="2100"/>
              </a:spcBef>
              <a:spcAft>
                <a:spcPts val="0"/>
              </a:spcAft>
              <a:buNone/>
            </a:pPr>
            <a:r>
              <a:rPr lang="en" sz="2200">
                <a:solidFill>
                  <a:srgbClr val="202124"/>
                </a:solidFill>
                <a:highlight>
                  <a:srgbClr val="FFFFFF"/>
                </a:highlight>
                <a:latin typeface="Roboto"/>
                <a:ea typeface="Roboto"/>
                <a:cs typeface="Roboto"/>
                <a:sym typeface="Roboto"/>
              </a:rPr>
              <a:t>The sky con</a:t>
            </a:r>
            <a:r>
              <a:rPr lang="en" sz="2200">
                <a:solidFill>
                  <a:srgbClr val="202124"/>
                </a:solidFill>
                <a:highlight>
                  <a:srgbClr val="FFFFFF"/>
                </a:highlight>
                <a:latin typeface="Roboto"/>
                <a:ea typeface="Roboto"/>
                <a:cs typeface="Roboto"/>
                <a:sym typeface="Roboto"/>
              </a:rPr>
              <a:t>ditions are... </a:t>
            </a:r>
            <a:r>
              <a:rPr lang="en" sz="2200">
                <a:solidFill>
                  <a:srgbClr val="D93025"/>
                </a:solidFill>
                <a:highlight>
                  <a:srgbClr val="FFFFFF"/>
                </a:highlight>
                <a:latin typeface="Roboto"/>
                <a:ea typeface="Roboto"/>
                <a:cs typeface="Roboto"/>
                <a:sym typeface="Roboto"/>
              </a:rPr>
              <a:t>*</a:t>
            </a:r>
            <a:r>
              <a:rPr lang="en" sz="2050">
                <a:solidFill>
                  <a:srgbClr val="202124"/>
                </a:solidFill>
                <a:highlight>
                  <a:schemeClr val="lt1"/>
                </a:highlight>
                <a:latin typeface="Roboto"/>
                <a:ea typeface="Roboto"/>
                <a:cs typeface="Roboto"/>
                <a:sym typeface="Roboto"/>
              </a:rPr>
              <a:t>sunny, partly cloudy, cloudy</a:t>
            </a:r>
            <a:endParaRPr sz="2050">
              <a:solidFill>
                <a:srgbClr val="202124"/>
              </a:solidFill>
              <a:highlight>
                <a:schemeClr val="lt1"/>
              </a:highlight>
              <a:latin typeface="Roboto"/>
              <a:ea typeface="Roboto"/>
              <a:cs typeface="Roboto"/>
              <a:sym typeface="Roboto"/>
            </a:endParaRPr>
          </a:p>
          <a:p>
            <a:pPr indent="0" lvl="0" marL="0" marR="304800" rtl="0" algn="l">
              <a:spcBef>
                <a:spcPts val="2100"/>
              </a:spcBef>
              <a:spcAft>
                <a:spcPts val="0"/>
              </a:spcAft>
              <a:buClr>
                <a:schemeClr val="dk1"/>
              </a:buClr>
              <a:buSzPts val="1100"/>
              <a:buFont typeface="Arial"/>
              <a:buNone/>
            </a:pPr>
            <a:r>
              <a:rPr lang="en" sz="1050">
                <a:solidFill>
                  <a:srgbClr val="202124"/>
                </a:solidFill>
                <a:highlight>
                  <a:schemeClr val="lt1"/>
                </a:highlight>
                <a:latin typeface="Roboto"/>
                <a:ea typeface="Roboto"/>
                <a:cs typeface="Roboto"/>
                <a:sym typeface="Roboto"/>
              </a:rPr>
              <a:t>       </a:t>
            </a:r>
            <a:endParaRPr sz="1200">
              <a:solidFill>
                <a:srgbClr val="D93025"/>
              </a:solidFill>
              <a:highlight>
                <a:srgbClr val="FFFFFF"/>
              </a:highlight>
              <a:latin typeface="Roboto"/>
              <a:ea typeface="Roboto"/>
              <a:cs typeface="Roboto"/>
              <a:sym typeface="Roboto"/>
            </a:endParaRPr>
          </a:p>
          <a:p>
            <a:pPr indent="0" lvl="0" marL="0" marR="304800" rtl="0" algn="l">
              <a:spcBef>
                <a:spcPts val="900"/>
              </a:spcBef>
              <a:spcAft>
                <a:spcPts val="0"/>
              </a:spcAft>
              <a:buNone/>
            </a:pPr>
            <a:r>
              <a:t/>
            </a:r>
            <a:endParaRPr sz="1050">
              <a:solidFill>
                <a:srgbClr val="202124"/>
              </a:solidFill>
              <a:highlight>
                <a:srgbClr val="FFFFFF"/>
              </a:highlight>
              <a:latin typeface="Roboto"/>
              <a:ea typeface="Roboto"/>
              <a:cs typeface="Roboto"/>
              <a:sym typeface="Roboto"/>
            </a:endParaRPr>
          </a:p>
          <a:p>
            <a:pPr indent="0" lvl="0" marL="228600" marR="228600" rtl="0" algn="l">
              <a:lnSpc>
                <a:spcPct val="150000"/>
              </a:lnSpc>
              <a:spcBef>
                <a:spcPts val="900"/>
              </a:spcBef>
              <a:spcAft>
                <a:spcPts val="0"/>
              </a:spcAft>
              <a:buNone/>
            </a:pPr>
            <a:r>
              <a:t/>
            </a:r>
            <a:endParaRPr sz="1200">
              <a:solidFill>
                <a:srgbClr val="D93025"/>
              </a:solidFill>
              <a:highlight>
                <a:srgbClr val="FFFFFF"/>
              </a:highlight>
              <a:latin typeface="Roboto"/>
              <a:ea typeface="Roboto"/>
              <a:cs typeface="Roboto"/>
              <a:sym typeface="Roboto"/>
            </a:endParaRPr>
          </a:p>
          <a:p>
            <a:pPr indent="0" lvl="0" marL="330200" marR="304800" rtl="0" algn="l">
              <a:spcBef>
                <a:spcPts val="2100"/>
              </a:spcBef>
              <a:spcAft>
                <a:spcPts val="900"/>
              </a:spcAft>
              <a:buClr>
                <a:schemeClr val="dk1"/>
              </a:buClr>
              <a:buSzPts val="1100"/>
              <a:buFont typeface="Arial"/>
              <a:buNone/>
            </a:pPr>
            <a:r>
              <a:t/>
            </a:r>
            <a:endParaRPr sz="1050">
              <a:solidFill>
                <a:srgbClr val="202124"/>
              </a:solidFill>
              <a:highlight>
                <a:srgbClr val="FFFFFF"/>
              </a:highlight>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9"/>
          <p:cNvSpPr txBox="1"/>
          <p:nvPr/>
        </p:nvSpPr>
        <p:spPr>
          <a:xfrm>
            <a:off x="0" y="0"/>
            <a:ext cx="9039600" cy="4982400"/>
          </a:xfrm>
          <a:prstGeom prst="rect">
            <a:avLst/>
          </a:prstGeom>
          <a:noFill/>
          <a:ln>
            <a:noFill/>
          </a:ln>
        </p:spPr>
        <p:txBody>
          <a:bodyPr anchorCtr="0" anchor="t" bIns="91425" lIns="91425" spcFirstLastPara="1" rIns="91425" wrap="square" tIns="91425">
            <a:noAutofit/>
          </a:bodyPr>
          <a:lstStyle/>
          <a:p>
            <a:pPr indent="0" lvl="0" marL="0" marR="304800" rtl="0" algn="l">
              <a:lnSpc>
                <a:spcPct val="115000"/>
              </a:lnSpc>
              <a:spcBef>
                <a:spcPts val="0"/>
              </a:spcBef>
              <a:spcAft>
                <a:spcPts val="0"/>
              </a:spcAft>
              <a:buNone/>
            </a:pPr>
            <a:r>
              <a:t/>
            </a:r>
            <a:endParaRPr sz="2350">
              <a:solidFill>
                <a:srgbClr val="202124"/>
              </a:solidFill>
              <a:highlight>
                <a:srgbClr val="FFFFFF"/>
              </a:highlight>
              <a:latin typeface="Roboto"/>
              <a:ea typeface="Roboto"/>
              <a:cs typeface="Roboto"/>
              <a:sym typeface="Roboto"/>
            </a:endParaRPr>
          </a:p>
          <a:p>
            <a:pPr indent="0" lvl="0" marL="0" marR="304800" rtl="0" algn="l">
              <a:lnSpc>
                <a:spcPct val="115000"/>
              </a:lnSpc>
              <a:spcBef>
                <a:spcPts val="900"/>
              </a:spcBef>
              <a:spcAft>
                <a:spcPts val="0"/>
              </a:spcAft>
              <a:buNone/>
            </a:pPr>
            <a:r>
              <a:rPr lang="en" sz="2350">
                <a:solidFill>
                  <a:srgbClr val="202124"/>
                </a:solidFill>
                <a:highlight>
                  <a:srgbClr val="FFFFFF"/>
                </a:highlight>
                <a:latin typeface="Roboto"/>
                <a:ea typeface="Roboto"/>
                <a:cs typeface="Roboto"/>
                <a:sym typeface="Roboto"/>
              </a:rPr>
              <a:t>The</a:t>
            </a:r>
            <a:r>
              <a:rPr b="1" lang="en" sz="2350">
                <a:solidFill>
                  <a:srgbClr val="202124"/>
                </a:solidFill>
                <a:highlight>
                  <a:srgbClr val="FFFFFF"/>
                </a:highlight>
                <a:latin typeface="Roboto"/>
                <a:ea typeface="Roboto"/>
                <a:cs typeface="Roboto"/>
                <a:sym typeface="Roboto"/>
              </a:rPr>
              <a:t> precipitation</a:t>
            </a:r>
            <a:r>
              <a:rPr lang="en" sz="2350">
                <a:solidFill>
                  <a:srgbClr val="202124"/>
                </a:solidFill>
                <a:highlight>
                  <a:srgbClr val="FFFFFF"/>
                </a:highlight>
                <a:latin typeface="Roboto"/>
                <a:ea typeface="Roboto"/>
                <a:cs typeface="Roboto"/>
                <a:sym typeface="Roboto"/>
              </a:rPr>
              <a:t> is…</a:t>
            </a:r>
            <a:endParaRPr sz="2350">
              <a:solidFill>
                <a:srgbClr val="202124"/>
              </a:solidFill>
              <a:highlight>
                <a:srgbClr val="FFFFFF"/>
              </a:highlight>
              <a:latin typeface="Roboto"/>
              <a:ea typeface="Roboto"/>
              <a:cs typeface="Roboto"/>
              <a:sym typeface="Roboto"/>
            </a:endParaRPr>
          </a:p>
          <a:p>
            <a:pPr indent="0" lvl="0" marL="0" marR="304800" rtl="0" algn="l">
              <a:lnSpc>
                <a:spcPct val="115000"/>
              </a:lnSpc>
              <a:spcBef>
                <a:spcPts val="900"/>
              </a:spcBef>
              <a:spcAft>
                <a:spcPts val="0"/>
              </a:spcAft>
              <a:buNone/>
            </a:pPr>
            <a:r>
              <a:rPr lang="en" sz="2350">
                <a:solidFill>
                  <a:srgbClr val="202124"/>
                </a:solidFill>
                <a:highlight>
                  <a:srgbClr val="FFFFFF"/>
                </a:highlight>
                <a:latin typeface="Roboto"/>
                <a:ea typeface="Roboto"/>
                <a:cs typeface="Roboto"/>
                <a:sym typeface="Roboto"/>
              </a:rPr>
              <a:t>rain, snow, freezing rain, drizzle, none</a:t>
            </a:r>
            <a:endParaRPr sz="2350">
              <a:solidFill>
                <a:srgbClr val="202124"/>
              </a:solidFill>
              <a:highlight>
                <a:srgbClr val="FFFFFF"/>
              </a:highlight>
              <a:latin typeface="Roboto"/>
              <a:ea typeface="Roboto"/>
              <a:cs typeface="Roboto"/>
              <a:sym typeface="Roboto"/>
            </a:endParaRPr>
          </a:p>
          <a:p>
            <a:pPr indent="0" lvl="0" marL="330200" marR="304800" rtl="0" algn="l">
              <a:lnSpc>
                <a:spcPct val="115000"/>
              </a:lnSpc>
              <a:spcBef>
                <a:spcPts val="900"/>
              </a:spcBef>
              <a:spcAft>
                <a:spcPts val="0"/>
              </a:spcAft>
              <a:buNone/>
            </a:pPr>
            <a:r>
              <a:t/>
            </a:r>
            <a:endParaRPr sz="1050">
              <a:solidFill>
                <a:srgbClr val="202124"/>
              </a:solidFill>
              <a:highlight>
                <a:srgbClr val="FFFFFF"/>
              </a:highlight>
              <a:latin typeface="Roboto"/>
              <a:ea typeface="Roboto"/>
              <a:cs typeface="Roboto"/>
              <a:sym typeface="Roboto"/>
            </a:endParaRPr>
          </a:p>
          <a:p>
            <a:pPr indent="0" lvl="0" marL="330200" marR="304800" rtl="0" algn="l">
              <a:lnSpc>
                <a:spcPct val="115000"/>
              </a:lnSpc>
              <a:spcBef>
                <a:spcPts val="900"/>
              </a:spcBef>
              <a:spcAft>
                <a:spcPts val="0"/>
              </a:spcAft>
              <a:buNone/>
            </a:pPr>
            <a:r>
              <a:t/>
            </a:r>
            <a:endParaRPr sz="1050">
              <a:solidFill>
                <a:srgbClr val="202124"/>
              </a:solidFill>
              <a:highlight>
                <a:srgbClr val="FFFFFF"/>
              </a:highlight>
              <a:latin typeface="Roboto"/>
              <a:ea typeface="Roboto"/>
              <a:cs typeface="Roboto"/>
              <a:sym typeface="Roboto"/>
            </a:endParaRPr>
          </a:p>
          <a:p>
            <a:pPr indent="0" lvl="0" marL="0" marR="228600" rtl="0" algn="l">
              <a:lnSpc>
                <a:spcPct val="150000"/>
              </a:lnSpc>
              <a:spcBef>
                <a:spcPts val="900"/>
              </a:spcBef>
              <a:spcAft>
                <a:spcPts val="0"/>
              </a:spcAft>
              <a:buNone/>
            </a:pPr>
            <a:r>
              <a:rPr lang="en" sz="2300">
                <a:solidFill>
                  <a:srgbClr val="202124"/>
                </a:solidFill>
                <a:highlight>
                  <a:srgbClr val="FFFFFF"/>
                </a:highlight>
                <a:latin typeface="Roboto"/>
                <a:ea typeface="Roboto"/>
                <a:cs typeface="Roboto"/>
                <a:sym typeface="Roboto"/>
              </a:rPr>
              <a:t>What kind of clouds are in the sky? </a:t>
            </a:r>
            <a:r>
              <a:rPr lang="en" sz="2300">
                <a:solidFill>
                  <a:srgbClr val="D93025"/>
                </a:solidFill>
                <a:highlight>
                  <a:srgbClr val="FFFFFF"/>
                </a:highlight>
                <a:latin typeface="Roboto"/>
                <a:ea typeface="Roboto"/>
                <a:cs typeface="Roboto"/>
                <a:sym typeface="Roboto"/>
              </a:rPr>
              <a:t>*</a:t>
            </a:r>
            <a:endParaRPr sz="2300">
              <a:solidFill>
                <a:srgbClr val="D93025"/>
              </a:solidFill>
              <a:highlight>
                <a:srgbClr val="FFFFFF"/>
              </a:highlight>
              <a:latin typeface="Roboto"/>
              <a:ea typeface="Roboto"/>
              <a:cs typeface="Roboto"/>
              <a:sym typeface="Roboto"/>
            </a:endParaRPr>
          </a:p>
          <a:p>
            <a:pPr indent="0" lvl="0" marL="0" marR="228600" rtl="0" algn="l">
              <a:lnSpc>
                <a:spcPct val="150000"/>
              </a:lnSpc>
              <a:spcBef>
                <a:spcPts val="2100"/>
              </a:spcBef>
              <a:spcAft>
                <a:spcPts val="0"/>
              </a:spcAft>
              <a:buNone/>
            </a:pPr>
            <a:r>
              <a:rPr b="1" lang="en" sz="2300">
                <a:highlight>
                  <a:srgbClr val="FFFFFF"/>
                </a:highlight>
                <a:latin typeface="Roboto"/>
                <a:ea typeface="Roboto"/>
                <a:cs typeface="Roboto"/>
                <a:sym typeface="Roboto"/>
              </a:rPr>
              <a:t>Cumulus</a:t>
            </a:r>
            <a:r>
              <a:rPr lang="en" sz="2300">
                <a:highlight>
                  <a:srgbClr val="FFFFFF"/>
                </a:highlight>
                <a:latin typeface="Roboto"/>
                <a:ea typeface="Roboto"/>
                <a:cs typeface="Roboto"/>
                <a:sym typeface="Roboto"/>
              </a:rPr>
              <a:t>, </a:t>
            </a:r>
            <a:r>
              <a:rPr b="1" lang="en" sz="2300">
                <a:highlight>
                  <a:srgbClr val="FFFFFF"/>
                </a:highlight>
                <a:latin typeface="Roboto"/>
                <a:ea typeface="Roboto"/>
                <a:cs typeface="Roboto"/>
                <a:sym typeface="Roboto"/>
              </a:rPr>
              <a:t>Cirrus</a:t>
            </a:r>
            <a:r>
              <a:rPr lang="en" sz="2300">
                <a:highlight>
                  <a:srgbClr val="FFFFFF"/>
                </a:highlight>
                <a:latin typeface="Roboto"/>
                <a:ea typeface="Roboto"/>
                <a:cs typeface="Roboto"/>
                <a:sym typeface="Roboto"/>
              </a:rPr>
              <a:t>, </a:t>
            </a:r>
            <a:r>
              <a:rPr b="1" lang="en" sz="2300">
                <a:highlight>
                  <a:srgbClr val="FFFFFF"/>
                </a:highlight>
                <a:latin typeface="Roboto"/>
                <a:ea typeface="Roboto"/>
                <a:cs typeface="Roboto"/>
                <a:sym typeface="Roboto"/>
              </a:rPr>
              <a:t>Stratus</a:t>
            </a:r>
            <a:r>
              <a:rPr lang="en" sz="2300">
                <a:highlight>
                  <a:srgbClr val="FFFFFF"/>
                </a:highlight>
                <a:latin typeface="Roboto"/>
                <a:ea typeface="Roboto"/>
                <a:cs typeface="Roboto"/>
                <a:sym typeface="Roboto"/>
              </a:rPr>
              <a:t>, No clouds...the sky is clear.</a:t>
            </a:r>
            <a:endParaRPr sz="2300">
              <a:highlight>
                <a:srgbClr val="FFFFFF"/>
              </a:highlight>
              <a:latin typeface="Roboto"/>
              <a:ea typeface="Roboto"/>
              <a:cs typeface="Roboto"/>
              <a:sym typeface="Roboto"/>
            </a:endParaRPr>
          </a:p>
          <a:p>
            <a:pPr indent="0" lvl="0" marL="0" marR="228600" rtl="0" algn="l">
              <a:lnSpc>
                <a:spcPct val="150000"/>
              </a:lnSpc>
              <a:spcBef>
                <a:spcPts val="2100"/>
              </a:spcBef>
              <a:spcAft>
                <a:spcPts val="0"/>
              </a:spcAft>
              <a:buClr>
                <a:schemeClr val="dk1"/>
              </a:buClr>
              <a:buSzPts val="1100"/>
              <a:buFont typeface="Arial"/>
              <a:buNone/>
            </a:pPr>
            <a:r>
              <a:rPr lang="en" sz="2500">
                <a:solidFill>
                  <a:srgbClr val="202124"/>
                </a:solidFill>
                <a:highlight>
                  <a:schemeClr val="lt1"/>
                </a:highlight>
                <a:latin typeface="Roboto"/>
                <a:ea typeface="Roboto"/>
                <a:cs typeface="Roboto"/>
                <a:sym typeface="Roboto"/>
              </a:rPr>
              <a:t>The </a:t>
            </a:r>
            <a:r>
              <a:rPr b="1" lang="en" sz="2500">
                <a:solidFill>
                  <a:srgbClr val="202124"/>
                </a:solidFill>
                <a:highlight>
                  <a:schemeClr val="lt1"/>
                </a:highlight>
                <a:latin typeface="Roboto"/>
                <a:ea typeface="Roboto"/>
                <a:cs typeface="Roboto"/>
                <a:sym typeface="Roboto"/>
              </a:rPr>
              <a:t>wind speed</a:t>
            </a:r>
            <a:r>
              <a:rPr lang="en" sz="2500">
                <a:solidFill>
                  <a:srgbClr val="202124"/>
                </a:solidFill>
                <a:highlight>
                  <a:schemeClr val="lt1"/>
                </a:highlight>
                <a:latin typeface="Roboto"/>
                <a:ea typeface="Roboto"/>
                <a:cs typeface="Roboto"/>
                <a:sym typeface="Roboto"/>
              </a:rPr>
              <a:t> is... </a:t>
            </a:r>
            <a:r>
              <a:rPr lang="en" sz="2500">
                <a:solidFill>
                  <a:srgbClr val="D93025"/>
                </a:solidFill>
                <a:highlight>
                  <a:schemeClr val="lt1"/>
                </a:highlight>
                <a:latin typeface="Roboto"/>
                <a:ea typeface="Roboto"/>
                <a:cs typeface="Roboto"/>
                <a:sym typeface="Roboto"/>
              </a:rPr>
              <a:t>*</a:t>
            </a:r>
            <a:endParaRPr sz="2500">
              <a:solidFill>
                <a:srgbClr val="D93025"/>
              </a:solidFill>
              <a:highlight>
                <a:schemeClr val="lt1"/>
              </a:highlight>
              <a:latin typeface="Roboto"/>
              <a:ea typeface="Roboto"/>
              <a:cs typeface="Roboto"/>
              <a:sym typeface="Roboto"/>
            </a:endParaRPr>
          </a:p>
          <a:p>
            <a:pPr indent="0" lvl="0" marL="228600" marR="228600" rtl="0" algn="l">
              <a:lnSpc>
                <a:spcPct val="142857"/>
              </a:lnSpc>
              <a:spcBef>
                <a:spcPts val="2100"/>
              </a:spcBef>
              <a:spcAft>
                <a:spcPts val="0"/>
              </a:spcAft>
              <a:buClr>
                <a:schemeClr val="dk1"/>
              </a:buClr>
              <a:buSzPts val="1100"/>
              <a:buFont typeface="Arial"/>
              <a:buNone/>
            </a:pPr>
            <a:r>
              <a:t/>
            </a:r>
            <a:endParaRPr sz="1050">
              <a:solidFill>
                <a:srgbClr val="202124"/>
              </a:solidFill>
              <a:highlight>
                <a:srgbClr val="FFFFFF"/>
              </a:highlight>
              <a:latin typeface="Roboto"/>
              <a:ea typeface="Roboto"/>
              <a:cs typeface="Roboto"/>
              <a:sym typeface="Roboto"/>
            </a:endParaRPr>
          </a:p>
          <a:p>
            <a:pPr indent="0" lvl="0" marL="228600" marR="228600" rtl="0" algn="l">
              <a:lnSpc>
                <a:spcPct val="142857"/>
              </a:lnSpc>
              <a:spcBef>
                <a:spcPts val="900"/>
              </a:spcBef>
              <a:spcAft>
                <a:spcPts val="9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30"/>
          <p:cNvSpPr txBox="1"/>
          <p:nvPr/>
        </p:nvSpPr>
        <p:spPr>
          <a:xfrm>
            <a:off x="0" y="0"/>
            <a:ext cx="9144000" cy="5020200"/>
          </a:xfrm>
          <a:prstGeom prst="rect">
            <a:avLst/>
          </a:prstGeom>
          <a:noFill/>
          <a:ln>
            <a:noFill/>
          </a:ln>
        </p:spPr>
        <p:txBody>
          <a:bodyPr anchorCtr="0" anchor="t" bIns="91425" lIns="91425" spcFirstLastPara="1" rIns="91425" wrap="square" tIns="91425">
            <a:noAutofit/>
          </a:bodyPr>
          <a:lstStyle/>
          <a:p>
            <a:pPr indent="0" lvl="0" marL="0" marR="228600" rtl="0" algn="l">
              <a:lnSpc>
                <a:spcPct val="142857"/>
              </a:lnSpc>
              <a:spcBef>
                <a:spcPts val="0"/>
              </a:spcBef>
              <a:spcAft>
                <a:spcPts val="0"/>
              </a:spcAft>
              <a:buNone/>
            </a:pPr>
            <a:r>
              <a:t/>
            </a:r>
            <a:endParaRPr sz="2300">
              <a:solidFill>
                <a:srgbClr val="202124"/>
              </a:solidFill>
              <a:highlight>
                <a:srgbClr val="FFFFFF"/>
              </a:highlight>
              <a:latin typeface="Roboto"/>
              <a:ea typeface="Roboto"/>
              <a:cs typeface="Roboto"/>
              <a:sym typeface="Roboto"/>
            </a:endParaRPr>
          </a:p>
          <a:p>
            <a:pPr indent="0" lvl="0" marL="0" marR="228600" rtl="0" algn="l">
              <a:lnSpc>
                <a:spcPct val="142857"/>
              </a:lnSpc>
              <a:spcBef>
                <a:spcPts val="900"/>
              </a:spcBef>
              <a:spcAft>
                <a:spcPts val="0"/>
              </a:spcAft>
              <a:buNone/>
            </a:pPr>
            <a:r>
              <a:rPr lang="en" sz="2300">
                <a:solidFill>
                  <a:srgbClr val="202124"/>
                </a:solidFill>
                <a:highlight>
                  <a:srgbClr val="FFFFFF"/>
                </a:highlight>
                <a:latin typeface="Roboto"/>
                <a:ea typeface="Roboto"/>
                <a:cs typeface="Roboto"/>
                <a:sym typeface="Roboto"/>
              </a:rPr>
              <a:t>The </a:t>
            </a:r>
            <a:r>
              <a:rPr b="1" lang="en" sz="2300">
                <a:solidFill>
                  <a:srgbClr val="202124"/>
                </a:solidFill>
                <a:highlight>
                  <a:srgbClr val="FFFFFF"/>
                </a:highlight>
                <a:latin typeface="Roboto"/>
                <a:ea typeface="Roboto"/>
                <a:cs typeface="Roboto"/>
                <a:sym typeface="Roboto"/>
              </a:rPr>
              <a:t>wind direction</a:t>
            </a:r>
            <a:r>
              <a:rPr lang="en" sz="2300">
                <a:solidFill>
                  <a:srgbClr val="202124"/>
                </a:solidFill>
                <a:highlight>
                  <a:srgbClr val="FFFFFF"/>
                </a:highlight>
                <a:latin typeface="Roboto"/>
                <a:ea typeface="Roboto"/>
                <a:cs typeface="Roboto"/>
                <a:sym typeface="Roboto"/>
              </a:rPr>
              <a:t> is... </a:t>
            </a:r>
            <a:r>
              <a:rPr lang="en" sz="2300">
                <a:solidFill>
                  <a:srgbClr val="D93025"/>
                </a:solidFill>
                <a:highlight>
                  <a:srgbClr val="FFFFFF"/>
                </a:highlight>
                <a:latin typeface="Roboto"/>
                <a:ea typeface="Roboto"/>
                <a:cs typeface="Roboto"/>
                <a:sym typeface="Roboto"/>
              </a:rPr>
              <a:t>*</a:t>
            </a:r>
            <a:endParaRPr sz="2300">
              <a:solidFill>
                <a:srgbClr val="D93025"/>
              </a:solidFill>
              <a:highlight>
                <a:srgbClr val="FFFFFF"/>
              </a:highlight>
              <a:latin typeface="Roboto"/>
              <a:ea typeface="Roboto"/>
              <a:cs typeface="Roboto"/>
              <a:sym typeface="Roboto"/>
            </a:endParaRPr>
          </a:p>
          <a:p>
            <a:pPr indent="0" lvl="0" marL="228600" marR="228600" rtl="0" algn="l">
              <a:lnSpc>
                <a:spcPct val="142857"/>
              </a:lnSpc>
              <a:spcBef>
                <a:spcPts val="900"/>
              </a:spcBef>
              <a:spcAft>
                <a:spcPts val="0"/>
              </a:spcAft>
              <a:buNone/>
            </a:pPr>
            <a:r>
              <a:t/>
            </a:r>
            <a:endParaRPr sz="1050">
              <a:solidFill>
                <a:srgbClr val="70757A"/>
              </a:solidFill>
              <a:highlight>
                <a:srgbClr val="FFFFFF"/>
              </a:highlight>
              <a:latin typeface="Roboto"/>
              <a:ea typeface="Roboto"/>
              <a:cs typeface="Roboto"/>
              <a:sym typeface="Roboto"/>
            </a:endParaRPr>
          </a:p>
          <a:p>
            <a:pPr indent="0" lvl="0" marL="0" marR="228600" rtl="0" algn="l">
              <a:lnSpc>
                <a:spcPct val="150000"/>
              </a:lnSpc>
              <a:spcBef>
                <a:spcPts val="900"/>
              </a:spcBef>
              <a:spcAft>
                <a:spcPts val="0"/>
              </a:spcAft>
              <a:buNone/>
            </a:pPr>
            <a:r>
              <a:rPr lang="en" sz="2300">
                <a:solidFill>
                  <a:srgbClr val="202124"/>
                </a:solidFill>
                <a:highlight>
                  <a:srgbClr val="FFFFFF"/>
                </a:highlight>
                <a:latin typeface="Roboto"/>
                <a:ea typeface="Roboto"/>
                <a:cs typeface="Roboto"/>
                <a:sym typeface="Roboto"/>
              </a:rPr>
              <a:t>The</a:t>
            </a:r>
            <a:r>
              <a:rPr b="1" lang="en" sz="2300">
                <a:solidFill>
                  <a:srgbClr val="202124"/>
                </a:solidFill>
                <a:highlight>
                  <a:srgbClr val="FFFFFF"/>
                </a:highlight>
                <a:latin typeface="Roboto"/>
                <a:ea typeface="Roboto"/>
                <a:cs typeface="Roboto"/>
                <a:sym typeface="Roboto"/>
              </a:rPr>
              <a:t> barometer </a:t>
            </a:r>
            <a:r>
              <a:rPr lang="en" sz="2300">
                <a:solidFill>
                  <a:srgbClr val="202124"/>
                </a:solidFill>
                <a:highlight>
                  <a:srgbClr val="FFFFFF"/>
                </a:highlight>
                <a:latin typeface="Roboto"/>
                <a:ea typeface="Roboto"/>
                <a:cs typeface="Roboto"/>
                <a:sym typeface="Roboto"/>
              </a:rPr>
              <a:t>is</a:t>
            </a:r>
            <a:r>
              <a:rPr lang="en" sz="2300">
                <a:solidFill>
                  <a:srgbClr val="202124"/>
                </a:solidFill>
                <a:highlight>
                  <a:srgbClr val="FFFFFF"/>
                </a:highlight>
                <a:latin typeface="Roboto"/>
                <a:ea typeface="Roboto"/>
                <a:cs typeface="Roboto"/>
                <a:sym typeface="Roboto"/>
              </a:rPr>
              <a:t>... </a:t>
            </a:r>
            <a:r>
              <a:rPr lang="en" sz="2300">
                <a:solidFill>
                  <a:srgbClr val="D93025"/>
                </a:solidFill>
                <a:highlight>
                  <a:srgbClr val="FFFFFF"/>
                </a:highlight>
                <a:latin typeface="Roboto"/>
                <a:ea typeface="Roboto"/>
                <a:cs typeface="Roboto"/>
                <a:sym typeface="Roboto"/>
              </a:rPr>
              <a:t>*</a:t>
            </a:r>
            <a:endParaRPr sz="2300">
              <a:solidFill>
                <a:srgbClr val="D93025"/>
              </a:solidFill>
              <a:highlight>
                <a:srgbClr val="FFFFFF"/>
              </a:highlight>
              <a:latin typeface="Roboto"/>
              <a:ea typeface="Roboto"/>
              <a:cs typeface="Roboto"/>
              <a:sym typeface="Roboto"/>
            </a:endParaRPr>
          </a:p>
          <a:p>
            <a:pPr indent="0" lvl="0" marL="330200" marR="304800" rtl="0" algn="l">
              <a:lnSpc>
                <a:spcPct val="115000"/>
              </a:lnSpc>
              <a:spcBef>
                <a:spcPts val="2100"/>
              </a:spcBef>
              <a:spcAft>
                <a:spcPts val="0"/>
              </a:spcAft>
              <a:buNone/>
            </a:pPr>
            <a:r>
              <a:rPr b="1" lang="en" sz="2350">
                <a:solidFill>
                  <a:srgbClr val="202124"/>
                </a:solidFill>
                <a:highlight>
                  <a:srgbClr val="FFFFFF"/>
                </a:highlight>
                <a:latin typeface="Roboto"/>
                <a:ea typeface="Roboto"/>
                <a:cs typeface="Roboto"/>
                <a:sym typeface="Roboto"/>
              </a:rPr>
              <a:t>steady</a:t>
            </a:r>
            <a:r>
              <a:rPr lang="en" sz="2350">
                <a:solidFill>
                  <a:srgbClr val="202124"/>
                </a:solidFill>
                <a:highlight>
                  <a:srgbClr val="FFFFFF"/>
                </a:highlight>
                <a:latin typeface="Roboto"/>
                <a:ea typeface="Roboto"/>
                <a:cs typeface="Roboto"/>
                <a:sym typeface="Roboto"/>
              </a:rPr>
              <a:t> (the weather is staying the same with no changes)</a:t>
            </a:r>
            <a:endParaRPr sz="2350">
              <a:solidFill>
                <a:srgbClr val="202124"/>
              </a:solidFill>
              <a:highlight>
                <a:srgbClr val="FFFFFF"/>
              </a:highlight>
              <a:latin typeface="Roboto"/>
              <a:ea typeface="Roboto"/>
              <a:cs typeface="Roboto"/>
              <a:sym typeface="Roboto"/>
            </a:endParaRPr>
          </a:p>
          <a:p>
            <a:pPr indent="0" lvl="0" marL="330200" marR="304800" rtl="0" algn="l">
              <a:lnSpc>
                <a:spcPct val="115000"/>
              </a:lnSpc>
              <a:spcBef>
                <a:spcPts val="900"/>
              </a:spcBef>
              <a:spcAft>
                <a:spcPts val="0"/>
              </a:spcAft>
              <a:buNone/>
            </a:pPr>
            <a:r>
              <a:rPr b="1" lang="en" sz="2350">
                <a:solidFill>
                  <a:srgbClr val="202124"/>
                </a:solidFill>
                <a:highlight>
                  <a:srgbClr val="FFFFFF"/>
                </a:highlight>
                <a:latin typeface="Roboto"/>
                <a:ea typeface="Roboto"/>
                <a:cs typeface="Roboto"/>
                <a:sym typeface="Roboto"/>
              </a:rPr>
              <a:t>falling </a:t>
            </a:r>
            <a:r>
              <a:rPr lang="en" sz="2350">
                <a:solidFill>
                  <a:srgbClr val="202124"/>
                </a:solidFill>
                <a:highlight>
                  <a:srgbClr val="FFFFFF"/>
                </a:highlight>
                <a:latin typeface="Roboto"/>
                <a:ea typeface="Roboto"/>
                <a:cs typeface="Roboto"/>
                <a:sym typeface="Roboto"/>
              </a:rPr>
              <a:t>(there is going to be a change in our weather...like rain, snow or a storm)</a:t>
            </a:r>
            <a:endParaRPr sz="2350">
              <a:solidFill>
                <a:srgbClr val="202124"/>
              </a:solidFill>
              <a:highlight>
                <a:srgbClr val="FFFFFF"/>
              </a:highlight>
              <a:latin typeface="Roboto"/>
              <a:ea typeface="Roboto"/>
              <a:cs typeface="Roboto"/>
              <a:sym typeface="Roboto"/>
            </a:endParaRPr>
          </a:p>
          <a:p>
            <a:pPr indent="0" lvl="0" marL="330200" marR="304800" rtl="0" algn="l">
              <a:lnSpc>
                <a:spcPct val="115000"/>
              </a:lnSpc>
              <a:spcBef>
                <a:spcPts val="900"/>
              </a:spcBef>
              <a:spcAft>
                <a:spcPts val="900"/>
              </a:spcAft>
              <a:buNone/>
            </a:pPr>
            <a:r>
              <a:rPr b="1" lang="en" sz="2350">
                <a:solidFill>
                  <a:srgbClr val="202124"/>
                </a:solidFill>
                <a:highlight>
                  <a:srgbClr val="FFFFFF"/>
                </a:highlight>
                <a:latin typeface="Roboto"/>
                <a:ea typeface="Roboto"/>
                <a:cs typeface="Roboto"/>
                <a:sym typeface="Roboto"/>
              </a:rPr>
              <a:t>rising</a:t>
            </a:r>
            <a:r>
              <a:rPr lang="en" sz="2350">
                <a:solidFill>
                  <a:srgbClr val="202124"/>
                </a:solidFill>
                <a:highlight>
                  <a:srgbClr val="FFFFFF"/>
                </a:highlight>
                <a:latin typeface="Roboto"/>
                <a:ea typeface="Roboto"/>
                <a:cs typeface="Roboto"/>
                <a:sym typeface="Roboto"/>
              </a:rPr>
              <a:t> (our weather is going to </a:t>
            </a:r>
            <a:r>
              <a:rPr lang="en" sz="2350">
                <a:solidFill>
                  <a:srgbClr val="202124"/>
                </a:solidFill>
                <a:highlight>
                  <a:srgbClr val="FFFFFF"/>
                </a:highlight>
                <a:latin typeface="Roboto"/>
                <a:ea typeface="Roboto"/>
                <a:cs typeface="Roboto"/>
                <a:sym typeface="Roboto"/>
              </a:rPr>
              <a:t>improve</a:t>
            </a:r>
            <a:r>
              <a:rPr lang="en" sz="2350">
                <a:solidFill>
                  <a:srgbClr val="202124"/>
                </a:solidFill>
                <a:highlight>
                  <a:srgbClr val="FFFFFF"/>
                </a:highlight>
                <a:latin typeface="Roboto"/>
                <a:ea typeface="Roboto"/>
                <a:cs typeface="Roboto"/>
                <a:sym typeface="Roboto"/>
              </a:rPr>
              <a:t>).</a:t>
            </a:r>
            <a:endParaRPr sz="27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1"/>
          <p:cNvSpPr txBox="1"/>
          <p:nvPr>
            <p:ph type="title"/>
          </p:nvPr>
        </p:nvSpPr>
        <p:spPr>
          <a:xfrm>
            <a:off x="311700" y="0"/>
            <a:ext cx="8520600" cy="1017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Student Air Temperature/Sky Condition </a:t>
            </a:r>
            <a:endParaRPr b="1"/>
          </a:p>
          <a:p>
            <a:pPr indent="0" lvl="0" marL="0" rtl="0" algn="ctr">
              <a:spcBef>
                <a:spcPts val="0"/>
              </a:spcBef>
              <a:spcAft>
                <a:spcPts val="0"/>
              </a:spcAft>
              <a:buNone/>
            </a:pPr>
            <a:r>
              <a:rPr b="1" lang="en"/>
              <a:t>Data Collection Sheet</a:t>
            </a:r>
            <a:endParaRPr b="1"/>
          </a:p>
          <a:p>
            <a:pPr indent="0" lvl="0" marL="0" rtl="0" algn="ctr">
              <a:spcBef>
                <a:spcPts val="0"/>
              </a:spcBef>
              <a:spcAft>
                <a:spcPts val="0"/>
              </a:spcAft>
              <a:buNone/>
            </a:pPr>
            <a:r>
              <a:t/>
            </a:r>
            <a:endParaRPr/>
          </a:p>
        </p:txBody>
      </p:sp>
      <p:sp>
        <p:nvSpPr>
          <p:cNvPr id="177" name="Google Shape;177;p31"/>
          <p:cNvSpPr txBox="1"/>
          <p:nvPr>
            <p:ph idx="1" type="body"/>
          </p:nvPr>
        </p:nvSpPr>
        <p:spPr>
          <a:xfrm>
            <a:off x="311700" y="1235525"/>
            <a:ext cx="8520600" cy="33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rPr>
              <a:t>Student meteorologists logged on to the Davis Weather Center daily during the solar noon time.</a:t>
            </a:r>
            <a:endParaRPr sz="2400">
              <a:solidFill>
                <a:srgbClr val="000000"/>
              </a:solidFill>
            </a:endParaRPr>
          </a:p>
          <a:p>
            <a:pPr indent="0" lvl="0" marL="0" rtl="0" algn="l">
              <a:spcBef>
                <a:spcPts val="1600"/>
              </a:spcBef>
              <a:spcAft>
                <a:spcPts val="0"/>
              </a:spcAft>
              <a:buNone/>
            </a:pPr>
            <a:r>
              <a:rPr lang="en" sz="2400">
                <a:solidFill>
                  <a:srgbClr val="000000"/>
                </a:solidFill>
              </a:rPr>
              <a:t>Students recorded their data on the sheet.</a:t>
            </a:r>
            <a:endParaRPr sz="2400">
              <a:solidFill>
                <a:srgbClr val="000000"/>
              </a:solidFill>
            </a:endParaRPr>
          </a:p>
          <a:p>
            <a:pPr indent="0" lvl="0" marL="0" rtl="0" algn="l">
              <a:spcBef>
                <a:spcPts val="1600"/>
              </a:spcBef>
              <a:spcAft>
                <a:spcPts val="0"/>
              </a:spcAft>
              <a:buNone/>
            </a:pPr>
            <a:r>
              <a:rPr lang="en" sz="2400">
                <a:solidFill>
                  <a:srgbClr val="000000"/>
                </a:solidFill>
              </a:rPr>
              <a:t>The data collected focused only on school days.</a:t>
            </a:r>
            <a:endParaRPr sz="2400">
              <a:solidFill>
                <a:srgbClr val="000000"/>
              </a:solidFill>
            </a:endParaRPr>
          </a:p>
          <a:p>
            <a:pPr indent="0" lvl="0" marL="0" rtl="0" algn="l">
              <a:spcBef>
                <a:spcPts val="1600"/>
              </a:spcBef>
              <a:spcAft>
                <a:spcPts val="1600"/>
              </a:spcAft>
              <a:buNone/>
            </a:pPr>
            <a:r>
              <a:rPr lang="en" sz="2400">
                <a:solidFill>
                  <a:srgbClr val="000000"/>
                </a:solidFill>
              </a:rPr>
              <a:t>The information on the collection sheet was turned into a bar graph and the data was then analyzed. </a:t>
            </a:r>
            <a:endParaRPr sz="24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61600"/>
            <a:ext cx="8520600" cy="49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0000"/>
                </a:solidFill>
                <a:latin typeface="Comic Sans MS"/>
                <a:ea typeface="Comic Sans MS"/>
                <a:cs typeface="Comic Sans MS"/>
                <a:sym typeface="Comic Sans MS"/>
              </a:rPr>
              <a:t>Adopting Our Trees...</a:t>
            </a:r>
            <a:endParaRPr b="1" sz="2400">
              <a:solidFill>
                <a:srgbClr val="000000"/>
              </a:solidFill>
              <a:latin typeface="Comic Sans MS"/>
              <a:ea typeface="Comic Sans MS"/>
              <a:cs typeface="Comic Sans MS"/>
              <a:sym typeface="Comic Sans MS"/>
            </a:endParaRPr>
          </a:p>
        </p:txBody>
      </p:sp>
      <p:sp>
        <p:nvSpPr>
          <p:cNvPr id="64" name="Google Shape;64;p14"/>
          <p:cNvSpPr txBox="1"/>
          <p:nvPr>
            <p:ph idx="1" type="body"/>
          </p:nvPr>
        </p:nvSpPr>
        <p:spPr>
          <a:xfrm>
            <a:off x="123200" y="554500"/>
            <a:ext cx="8901000" cy="45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274E13"/>
                </a:solidFill>
                <a:latin typeface="Comic Sans MS"/>
                <a:ea typeface="Comic Sans MS"/>
                <a:cs typeface="Comic Sans MS"/>
                <a:sym typeface="Comic Sans MS"/>
              </a:rPr>
              <a:t>Three Teams of students explored the school grounds. Each team adopted a different tree species that are located in our school yard that they could study throughout the school year. An Adoption sign with the team names and student pictures were placed on each tree.</a:t>
            </a:r>
            <a:endParaRPr sz="3000">
              <a:solidFill>
                <a:srgbClr val="274E13"/>
              </a:solidFill>
              <a:latin typeface="Comic Sans MS"/>
              <a:ea typeface="Comic Sans MS"/>
              <a:cs typeface="Comic Sans MS"/>
              <a:sym typeface="Comic Sans MS"/>
            </a:endParaRPr>
          </a:p>
          <a:p>
            <a:pPr indent="0" lvl="0" marL="0" rtl="0" algn="ctr">
              <a:spcBef>
                <a:spcPts val="1600"/>
              </a:spcBef>
              <a:spcAft>
                <a:spcPts val="1600"/>
              </a:spcAft>
              <a:buNone/>
            </a:pPr>
            <a:r>
              <a:t/>
            </a:r>
            <a:endParaRPr sz="3000">
              <a:solidFill>
                <a:srgbClr val="274E13"/>
              </a:solidFill>
              <a:latin typeface="Comic Sans MS"/>
              <a:ea typeface="Comic Sans MS"/>
              <a:cs typeface="Comic Sans MS"/>
              <a:sym typeface="Comic Sans MS"/>
            </a:endParaRPr>
          </a:p>
        </p:txBody>
      </p:sp>
      <p:pic>
        <p:nvPicPr>
          <p:cNvPr id="65" name="Google Shape;65;p14"/>
          <p:cNvPicPr preferRelativeResize="0"/>
          <p:nvPr/>
        </p:nvPicPr>
        <p:blipFill>
          <a:blip r:embed="rId3">
            <a:alphaModFix/>
          </a:blip>
          <a:stretch>
            <a:fillRect/>
          </a:stretch>
        </p:blipFill>
        <p:spPr>
          <a:xfrm>
            <a:off x="6767777" y="3178350"/>
            <a:ext cx="1830823" cy="18171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pic>
        <p:nvPicPr>
          <p:cNvPr id="182" name="Google Shape;182;p32"/>
          <p:cNvPicPr preferRelativeResize="0"/>
          <p:nvPr/>
        </p:nvPicPr>
        <p:blipFill>
          <a:blip r:embed="rId3">
            <a:alphaModFix/>
          </a:blip>
          <a:stretch>
            <a:fillRect/>
          </a:stretch>
        </p:blipFill>
        <p:spPr>
          <a:xfrm>
            <a:off x="246400" y="77000"/>
            <a:ext cx="8670030" cy="5066500"/>
          </a:xfrm>
          <a:prstGeom prst="rect">
            <a:avLst/>
          </a:prstGeom>
          <a:noFill/>
          <a:ln>
            <a:noFill/>
          </a:ln>
        </p:spPr>
      </p:pic>
      <p:sp>
        <p:nvSpPr>
          <p:cNvPr id="183" name="Google Shape;183;p32"/>
          <p:cNvSpPr txBox="1"/>
          <p:nvPr/>
        </p:nvSpPr>
        <p:spPr>
          <a:xfrm>
            <a:off x="4284000" y="1034075"/>
            <a:ext cx="4421400" cy="12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omic Sans MS"/>
                <a:ea typeface="Comic Sans MS"/>
                <a:cs typeface="Comic Sans MS"/>
                <a:sym typeface="Comic Sans MS"/>
              </a:rPr>
              <a:t>Student Air Temperature and Sky Condition Data Collection...January, 2020</a:t>
            </a:r>
            <a:endParaRPr b="1" sz="2400">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id="188" name="Google Shape;188;p33"/>
          <p:cNvPicPr preferRelativeResize="0"/>
          <p:nvPr/>
        </p:nvPicPr>
        <p:blipFill>
          <a:blip r:embed="rId3">
            <a:alphaModFix/>
          </a:blip>
          <a:stretch>
            <a:fillRect/>
          </a:stretch>
        </p:blipFill>
        <p:spPr>
          <a:xfrm>
            <a:off x="0" y="229400"/>
            <a:ext cx="9039623" cy="4838702"/>
          </a:xfrm>
          <a:prstGeom prst="rect">
            <a:avLst/>
          </a:prstGeom>
          <a:noFill/>
          <a:ln>
            <a:noFill/>
          </a:ln>
        </p:spPr>
      </p:pic>
      <p:sp>
        <p:nvSpPr>
          <p:cNvPr id="189" name="Google Shape;189;p33"/>
          <p:cNvSpPr txBox="1"/>
          <p:nvPr/>
        </p:nvSpPr>
        <p:spPr>
          <a:xfrm>
            <a:off x="4431725" y="658050"/>
            <a:ext cx="4233900" cy="15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dk1"/>
                </a:solidFill>
                <a:latin typeface="Comic Sans MS"/>
                <a:ea typeface="Comic Sans MS"/>
                <a:cs typeface="Comic Sans MS"/>
                <a:sym typeface="Comic Sans MS"/>
              </a:rPr>
              <a:t>Student Air Temperature and Sky Condition Data Collection...February,2020</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4"/>
          <p:cNvSpPr txBox="1"/>
          <p:nvPr/>
        </p:nvSpPr>
        <p:spPr>
          <a:xfrm>
            <a:off x="61600" y="92400"/>
            <a:ext cx="8993400" cy="49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34"/>
          <p:cNvPicPr preferRelativeResize="0"/>
          <p:nvPr/>
        </p:nvPicPr>
        <p:blipFill>
          <a:blip r:embed="rId3">
            <a:alphaModFix/>
          </a:blip>
          <a:stretch>
            <a:fillRect/>
          </a:stretch>
        </p:blipFill>
        <p:spPr>
          <a:xfrm>
            <a:off x="61599" y="0"/>
            <a:ext cx="8993396" cy="5143499"/>
          </a:xfrm>
          <a:prstGeom prst="rect">
            <a:avLst/>
          </a:prstGeom>
          <a:noFill/>
          <a:ln>
            <a:noFill/>
          </a:ln>
        </p:spPr>
      </p:pic>
      <p:sp>
        <p:nvSpPr>
          <p:cNvPr id="196" name="Google Shape;196;p34"/>
          <p:cNvSpPr txBox="1"/>
          <p:nvPr/>
        </p:nvSpPr>
        <p:spPr>
          <a:xfrm>
            <a:off x="5291225" y="1329525"/>
            <a:ext cx="2565000" cy="85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4"/>
          <p:cNvSpPr txBox="1"/>
          <p:nvPr/>
        </p:nvSpPr>
        <p:spPr>
          <a:xfrm>
            <a:off x="6354475" y="425300"/>
            <a:ext cx="2324400" cy="13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00FF"/>
                </a:solidFill>
              </a:rPr>
              <a:t>Data Analysis</a:t>
            </a:r>
            <a:endParaRPr b="1" sz="2400">
              <a:solidFill>
                <a:srgbClr val="0000FF"/>
              </a:solidFill>
            </a:endParaRPr>
          </a:p>
          <a:p>
            <a:pPr indent="0" lvl="0" marL="0" rtl="0" algn="l">
              <a:spcBef>
                <a:spcPts val="0"/>
              </a:spcBef>
              <a:spcAft>
                <a:spcPts val="0"/>
              </a:spcAft>
              <a:buNone/>
            </a:pPr>
            <a:r>
              <a:rPr b="1" lang="en" sz="2400">
                <a:solidFill>
                  <a:srgbClr val="0000FF"/>
                </a:solidFill>
              </a:rPr>
              <a:t>January, 2020</a:t>
            </a:r>
            <a:endParaRPr b="1" sz="2400">
              <a:solidFill>
                <a:srgbClr val="0000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5"/>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228600" marR="228600" rtl="0" algn="l">
              <a:lnSpc>
                <a:spcPct val="142857"/>
              </a:lnSpc>
              <a:spcBef>
                <a:spcPts val="0"/>
              </a:spcBef>
              <a:spcAft>
                <a:spcPts val="900"/>
              </a:spcAft>
              <a:buNone/>
            </a:pPr>
            <a:r>
              <a:t/>
            </a:r>
            <a:endParaRPr sz="1050">
              <a:solidFill>
                <a:srgbClr val="70757A"/>
              </a:solidFill>
              <a:highlight>
                <a:srgbClr val="FFFFFF"/>
              </a:highlight>
              <a:latin typeface="Roboto"/>
              <a:ea typeface="Roboto"/>
              <a:cs typeface="Roboto"/>
              <a:sym typeface="Roboto"/>
            </a:endParaRPr>
          </a:p>
        </p:txBody>
      </p:sp>
      <p:pic>
        <p:nvPicPr>
          <p:cNvPr id="203" name="Google Shape;203;p35"/>
          <p:cNvPicPr preferRelativeResize="0"/>
          <p:nvPr/>
        </p:nvPicPr>
        <p:blipFill>
          <a:blip r:embed="rId3">
            <a:alphaModFix/>
          </a:blip>
          <a:stretch>
            <a:fillRect/>
          </a:stretch>
        </p:blipFill>
        <p:spPr>
          <a:xfrm>
            <a:off x="0" y="92049"/>
            <a:ext cx="8991602" cy="5051448"/>
          </a:xfrm>
          <a:prstGeom prst="rect">
            <a:avLst/>
          </a:prstGeom>
          <a:noFill/>
          <a:ln>
            <a:noFill/>
          </a:ln>
        </p:spPr>
      </p:pic>
      <p:sp>
        <p:nvSpPr>
          <p:cNvPr id="204" name="Google Shape;204;p35"/>
          <p:cNvSpPr txBox="1"/>
          <p:nvPr/>
        </p:nvSpPr>
        <p:spPr>
          <a:xfrm>
            <a:off x="6313100" y="763775"/>
            <a:ext cx="2405700" cy="85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rgbClr val="FF0000"/>
                </a:solidFill>
              </a:rPr>
              <a:t>Data Analysis</a:t>
            </a:r>
            <a:endParaRPr b="1" sz="2400">
              <a:solidFill>
                <a:srgbClr val="FF0000"/>
              </a:solidFill>
            </a:endParaRPr>
          </a:p>
          <a:p>
            <a:pPr indent="0" lvl="0" marL="0" rtl="0" algn="l">
              <a:spcBef>
                <a:spcPts val="0"/>
              </a:spcBef>
              <a:spcAft>
                <a:spcPts val="0"/>
              </a:spcAft>
              <a:buClr>
                <a:schemeClr val="dk1"/>
              </a:buClr>
              <a:buSzPts val="1100"/>
              <a:buFont typeface="Arial"/>
              <a:buNone/>
            </a:pPr>
            <a:r>
              <a:rPr b="1" lang="en" sz="2400">
                <a:solidFill>
                  <a:srgbClr val="FF0000"/>
                </a:solidFill>
              </a:rPr>
              <a:t>February, 2020</a:t>
            </a:r>
            <a:endParaRPr>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36"/>
          <p:cNvSpPr txBox="1"/>
          <p:nvPr/>
        </p:nvSpPr>
        <p:spPr>
          <a:xfrm>
            <a:off x="0" y="0"/>
            <a:ext cx="9024300" cy="4912500"/>
          </a:xfrm>
          <a:prstGeom prst="rect">
            <a:avLst/>
          </a:prstGeom>
          <a:noFill/>
          <a:ln>
            <a:noFill/>
          </a:ln>
        </p:spPr>
        <p:txBody>
          <a:bodyPr anchorCtr="0" anchor="t" bIns="91425" lIns="91425" spcFirstLastPara="1" rIns="91425" wrap="square" tIns="91425">
            <a:noAutofit/>
          </a:bodyPr>
          <a:lstStyle/>
          <a:p>
            <a:pPr indent="0" lvl="0" marL="228600" marR="228600" rtl="0" algn="l">
              <a:lnSpc>
                <a:spcPct val="150000"/>
              </a:lnSpc>
              <a:spcBef>
                <a:spcPts val="0"/>
              </a:spcBef>
              <a:spcAft>
                <a:spcPts val="2100"/>
              </a:spcAft>
              <a:buNone/>
            </a:pPr>
            <a:r>
              <a:t/>
            </a:r>
            <a:endParaRPr/>
          </a:p>
        </p:txBody>
      </p:sp>
      <p:sp>
        <p:nvSpPr>
          <p:cNvPr id="210" name="Google Shape;210;p36"/>
          <p:cNvSpPr txBox="1"/>
          <p:nvPr/>
        </p:nvSpPr>
        <p:spPr>
          <a:xfrm>
            <a:off x="184800" y="154000"/>
            <a:ext cx="8746800" cy="491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200"/>
          </a:p>
        </p:txBody>
      </p:sp>
      <p:pic>
        <p:nvPicPr>
          <p:cNvPr id="211" name="Google Shape;211;p36"/>
          <p:cNvPicPr preferRelativeResize="0"/>
          <p:nvPr/>
        </p:nvPicPr>
        <p:blipFill>
          <a:blip r:embed="rId3">
            <a:alphaModFix/>
          </a:blip>
          <a:stretch>
            <a:fillRect/>
          </a:stretch>
        </p:blipFill>
        <p:spPr>
          <a:xfrm>
            <a:off x="0" y="0"/>
            <a:ext cx="9144001" cy="5143499"/>
          </a:xfrm>
          <a:prstGeom prst="rect">
            <a:avLst/>
          </a:prstGeom>
          <a:noFill/>
          <a:ln>
            <a:noFill/>
          </a:ln>
        </p:spPr>
      </p:pic>
      <p:sp>
        <p:nvSpPr>
          <p:cNvPr id="212" name="Google Shape;212;p36"/>
          <p:cNvSpPr txBox="1"/>
          <p:nvPr/>
        </p:nvSpPr>
        <p:spPr>
          <a:xfrm>
            <a:off x="631500" y="3403325"/>
            <a:ext cx="7761300" cy="109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700">
                <a:highlight>
                  <a:srgbClr val="00FF00"/>
                </a:highlight>
              </a:rPr>
              <a:t>Bud Bursts, Winter, 2020</a:t>
            </a:r>
            <a:endParaRPr b="1" sz="2700">
              <a:highlight>
                <a:srgbClr val="00FF00"/>
              </a:highlight>
            </a:endParaRPr>
          </a:p>
          <a:p>
            <a:pPr indent="0" lvl="0" marL="0" rtl="0" algn="ctr">
              <a:spcBef>
                <a:spcPts val="0"/>
              </a:spcBef>
              <a:spcAft>
                <a:spcPts val="0"/>
              </a:spcAft>
              <a:buNone/>
            </a:pPr>
            <a:r>
              <a:rPr b="1" lang="en" sz="2700">
                <a:highlight>
                  <a:srgbClr val="00FF00"/>
                </a:highlight>
              </a:rPr>
              <a:t>Anthony Carnevale School, Providence, R.I.</a:t>
            </a:r>
            <a:endParaRPr b="1" sz="2700">
              <a:highlight>
                <a:srgbClr val="00FF00"/>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Google Shape;217;p37"/>
          <p:cNvPicPr preferRelativeResize="0"/>
          <p:nvPr/>
        </p:nvPicPr>
        <p:blipFill>
          <a:blip r:embed="rId3">
            <a:alphaModFix/>
          </a:blip>
          <a:stretch>
            <a:fillRect/>
          </a:stretch>
        </p:blipFill>
        <p:spPr>
          <a:xfrm>
            <a:off x="30800" y="61600"/>
            <a:ext cx="9082403" cy="4991097"/>
          </a:xfrm>
          <a:prstGeom prst="rect">
            <a:avLst/>
          </a:prstGeom>
          <a:noFill/>
          <a:ln>
            <a:noFill/>
          </a:ln>
        </p:spPr>
      </p:pic>
      <p:sp>
        <p:nvSpPr>
          <p:cNvPr id="218" name="Google Shape;218;p37"/>
          <p:cNvSpPr txBox="1"/>
          <p:nvPr/>
        </p:nvSpPr>
        <p:spPr>
          <a:xfrm>
            <a:off x="400400" y="3588125"/>
            <a:ext cx="8238900" cy="130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700">
                <a:solidFill>
                  <a:schemeClr val="dk1"/>
                </a:solidFill>
                <a:highlight>
                  <a:srgbClr val="00FF00"/>
                </a:highlight>
              </a:rPr>
              <a:t>More </a:t>
            </a:r>
            <a:r>
              <a:rPr b="1" lang="en" sz="2700">
                <a:solidFill>
                  <a:schemeClr val="dk1"/>
                </a:solidFill>
                <a:highlight>
                  <a:srgbClr val="00FF00"/>
                </a:highlight>
              </a:rPr>
              <a:t>Bud Bursts, Winter, 2020</a:t>
            </a:r>
            <a:endParaRPr b="1" sz="2700">
              <a:solidFill>
                <a:schemeClr val="dk1"/>
              </a:solidFill>
              <a:highlight>
                <a:srgbClr val="00FF00"/>
              </a:highlight>
            </a:endParaRPr>
          </a:p>
          <a:p>
            <a:pPr indent="0" lvl="0" marL="0" rtl="0" algn="ctr">
              <a:spcBef>
                <a:spcPts val="0"/>
              </a:spcBef>
              <a:spcAft>
                <a:spcPts val="0"/>
              </a:spcAft>
              <a:buClr>
                <a:schemeClr val="dk1"/>
              </a:buClr>
              <a:buSzPts val="1100"/>
              <a:buFont typeface="Arial"/>
              <a:buNone/>
            </a:pPr>
            <a:r>
              <a:rPr b="1" lang="en" sz="2700">
                <a:solidFill>
                  <a:schemeClr val="dk1"/>
                </a:solidFill>
                <a:highlight>
                  <a:srgbClr val="00FF00"/>
                </a:highlight>
              </a:rPr>
              <a:t>Anthony Carnevale School, Providence, R.I.</a:t>
            </a:r>
            <a:endParaRPr>
              <a:highlight>
                <a:srgbClr val="00FF00"/>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8"/>
          <p:cNvSpPr txBox="1"/>
          <p:nvPr>
            <p:ph type="title"/>
          </p:nvPr>
        </p:nvSpPr>
        <p:spPr>
          <a:xfrm>
            <a:off x="311700" y="0"/>
            <a:ext cx="8520600" cy="50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FF"/>
                </a:solidFill>
                <a:latin typeface="Comic Sans MS"/>
                <a:ea typeface="Comic Sans MS"/>
                <a:cs typeface="Comic Sans MS"/>
                <a:sym typeface="Comic Sans MS"/>
              </a:rPr>
              <a:t>Our Conclusions...</a:t>
            </a:r>
            <a:endParaRPr>
              <a:solidFill>
                <a:srgbClr val="0000FF"/>
              </a:solidFill>
              <a:latin typeface="Comic Sans MS"/>
              <a:ea typeface="Comic Sans MS"/>
              <a:cs typeface="Comic Sans MS"/>
              <a:sym typeface="Comic Sans MS"/>
            </a:endParaRPr>
          </a:p>
        </p:txBody>
      </p:sp>
      <p:sp>
        <p:nvSpPr>
          <p:cNvPr id="224" name="Google Shape;224;p38"/>
          <p:cNvSpPr txBox="1"/>
          <p:nvPr>
            <p:ph idx="1" type="body"/>
          </p:nvPr>
        </p:nvSpPr>
        <p:spPr>
          <a:xfrm>
            <a:off x="61600" y="508200"/>
            <a:ext cx="8978100" cy="45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solidFill>
                <a:srgbClr val="073763"/>
              </a:solidFill>
              <a:latin typeface="Comic Sans MS"/>
              <a:ea typeface="Comic Sans MS"/>
              <a:cs typeface="Comic Sans MS"/>
              <a:sym typeface="Comic Sans MS"/>
            </a:endParaRPr>
          </a:p>
          <a:p>
            <a:pPr indent="0" lvl="0" marL="0" rtl="0" algn="l">
              <a:spcBef>
                <a:spcPts val="1600"/>
              </a:spcBef>
              <a:spcAft>
                <a:spcPts val="0"/>
              </a:spcAft>
              <a:buClr>
                <a:schemeClr val="dk1"/>
              </a:buClr>
              <a:buSzPts val="1100"/>
              <a:buFont typeface="Arial"/>
              <a:buNone/>
            </a:pPr>
            <a:r>
              <a:rPr b="1" lang="en">
                <a:solidFill>
                  <a:srgbClr val="073763"/>
                </a:solidFill>
                <a:latin typeface="Comic Sans MS"/>
                <a:ea typeface="Comic Sans MS"/>
                <a:cs typeface="Comic Sans MS"/>
                <a:sym typeface="Comic Sans MS"/>
              </a:rPr>
              <a:t>All students had to make a claim and support it with evidence they recorded on their data collection sheets.</a:t>
            </a:r>
            <a:endParaRPr b="1">
              <a:solidFill>
                <a:srgbClr val="073763"/>
              </a:solidFill>
              <a:latin typeface="Comic Sans MS"/>
              <a:ea typeface="Comic Sans MS"/>
              <a:cs typeface="Comic Sans MS"/>
              <a:sym typeface="Comic Sans MS"/>
            </a:endParaRPr>
          </a:p>
          <a:p>
            <a:pPr indent="0" lvl="0" marL="0" rtl="0" algn="l">
              <a:spcBef>
                <a:spcPts val="1600"/>
              </a:spcBef>
              <a:spcAft>
                <a:spcPts val="0"/>
              </a:spcAft>
              <a:buNone/>
            </a:pPr>
            <a:r>
              <a:rPr b="1" lang="en">
                <a:solidFill>
                  <a:srgbClr val="073763"/>
                </a:solidFill>
                <a:latin typeface="Comic Sans MS"/>
                <a:ea typeface="Comic Sans MS"/>
                <a:cs typeface="Comic Sans MS"/>
                <a:sym typeface="Comic Sans MS"/>
              </a:rPr>
              <a:t>The evidence from the 8 weeks of data collected as well as student observations helped us understand that trees and bushes are</a:t>
            </a:r>
            <a:r>
              <a:rPr b="1" lang="en">
                <a:solidFill>
                  <a:srgbClr val="FF0000"/>
                </a:solidFill>
                <a:latin typeface="Comic Sans MS"/>
                <a:ea typeface="Comic Sans MS"/>
                <a:cs typeface="Comic Sans MS"/>
                <a:sym typeface="Comic Sans MS"/>
              </a:rPr>
              <a:t> </a:t>
            </a:r>
            <a:r>
              <a:rPr b="1" lang="en" u="sng">
                <a:solidFill>
                  <a:srgbClr val="FF0000"/>
                </a:solidFill>
                <a:latin typeface="Comic Sans MS"/>
                <a:ea typeface="Comic Sans MS"/>
                <a:cs typeface="Comic Sans MS"/>
                <a:sym typeface="Comic Sans MS"/>
              </a:rPr>
              <a:t>dormant</a:t>
            </a:r>
            <a:r>
              <a:rPr b="1" lang="en">
                <a:solidFill>
                  <a:srgbClr val="073763"/>
                </a:solidFill>
                <a:latin typeface="Comic Sans MS"/>
                <a:ea typeface="Comic Sans MS"/>
                <a:cs typeface="Comic Sans MS"/>
                <a:sym typeface="Comic Sans MS"/>
              </a:rPr>
              <a:t> during the winter. The air temperature in the classroom was consistently between 68*F-72*F, the twigs were kept in water and had plenty of sunlight.</a:t>
            </a:r>
            <a:endParaRPr b="1">
              <a:solidFill>
                <a:srgbClr val="073763"/>
              </a:solidFill>
              <a:latin typeface="Comic Sans MS"/>
              <a:ea typeface="Comic Sans MS"/>
              <a:cs typeface="Comic Sans MS"/>
              <a:sym typeface="Comic Sans MS"/>
            </a:endParaRPr>
          </a:p>
          <a:p>
            <a:pPr indent="0" lvl="0" marL="0" rtl="0" algn="l">
              <a:spcBef>
                <a:spcPts val="1600"/>
              </a:spcBef>
              <a:spcAft>
                <a:spcPts val="0"/>
              </a:spcAft>
              <a:buNone/>
            </a:pPr>
            <a:r>
              <a:rPr b="1" lang="en">
                <a:solidFill>
                  <a:srgbClr val="073763"/>
                </a:solidFill>
                <a:latin typeface="Comic Sans MS"/>
                <a:ea typeface="Comic Sans MS"/>
                <a:cs typeface="Comic Sans MS"/>
                <a:sym typeface="Comic Sans MS"/>
              </a:rPr>
              <a:t>Students also based their observations based on the evidence collected on warmer than normal winter air temperatures that were recorded in the months of January and February as well as the start of very early bud bursts observed by students during this time of year, which they noticed was unusual. </a:t>
            </a:r>
            <a:endParaRPr b="1">
              <a:solidFill>
                <a:srgbClr val="073763"/>
              </a:solidFill>
              <a:latin typeface="Comic Sans MS"/>
              <a:ea typeface="Comic Sans MS"/>
              <a:cs typeface="Comic Sans MS"/>
              <a:sym typeface="Comic Sans MS"/>
            </a:endParaRPr>
          </a:p>
          <a:p>
            <a:pPr indent="0" lvl="0" marL="0" rtl="0" algn="l">
              <a:spcBef>
                <a:spcPts val="1600"/>
              </a:spcBef>
              <a:spcAft>
                <a:spcPts val="0"/>
              </a:spcAft>
              <a:buNone/>
            </a:pPr>
            <a:r>
              <a:rPr b="1" lang="en">
                <a:solidFill>
                  <a:srgbClr val="073763"/>
                </a:solidFill>
                <a:latin typeface="Comic Sans MS"/>
                <a:ea typeface="Comic Sans MS"/>
                <a:cs typeface="Comic Sans MS"/>
                <a:sym typeface="Comic Sans MS"/>
              </a:rPr>
              <a:t> </a:t>
            </a:r>
            <a:endParaRPr b="1">
              <a:solidFill>
                <a:srgbClr val="073763"/>
              </a:solidFill>
              <a:latin typeface="Comic Sans MS"/>
              <a:ea typeface="Comic Sans MS"/>
              <a:cs typeface="Comic Sans MS"/>
              <a:sym typeface="Comic Sans MS"/>
            </a:endParaRPr>
          </a:p>
          <a:p>
            <a:pPr indent="0" lvl="0" marL="0" rtl="0" algn="l">
              <a:spcBef>
                <a:spcPts val="1600"/>
              </a:spcBef>
              <a:spcAft>
                <a:spcPts val="1600"/>
              </a:spcAft>
              <a:buNone/>
            </a:pPr>
            <a:r>
              <a:t/>
            </a:r>
            <a:endParaRPr b="1">
              <a:solidFill>
                <a:srgbClr val="073763"/>
              </a:solidFill>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9"/>
          <p:cNvSpPr txBox="1"/>
          <p:nvPr/>
        </p:nvSpPr>
        <p:spPr>
          <a:xfrm>
            <a:off x="201450" y="67150"/>
            <a:ext cx="8823300" cy="49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9"/>
          <p:cNvSpPr txBox="1"/>
          <p:nvPr/>
        </p:nvSpPr>
        <p:spPr>
          <a:xfrm>
            <a:off x="201450" y="161150"/>
            <a:ext cx="8823300" cy="486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rgbClr val="073763"/>
              </a:solidFill>
              <a:latin typeface="Comic Sans MS"/>
              <a:ea typeface="Comic Sans MS"/>
              <a:cs typeface="Comic Sans MS"/>
              <a:sym typeface="Comic Sans MS"/>
            </a:endParaRPr>
          </a:p>
          <a:p>
            <a:pPr indent="0" lvl="0" marL="0" rtl="0" algn="l">
              <a:lnSpc>
                <a:spcPct val="115000"/>
              </a:lnSpc>
              <a:spcBef>
                <a:spcPts val="1600"/>
              </a:spcBef>
              <a:spcAft>
                <a:spcPts val="0"/>
              </a:spcAft>
              <a:buNone/>
            </a:pPr>
            <a:r>
              <a:rPr b="1" lang="en" sz="1800">
                <a:solidFill>
                  <a:srgbClr val="073763"/>
                </a:solidFill>
                <a:latin typeface="Comic Sans MS"/>
                <a:ea typeface="Comic Sans MS"/>
                <a:cs typeface="Comic Sans MS"/>
                <a:sym typeface="Comic Sans MS"/>
              </a:rPr>
              <a:t>After analyzing air temperature data along with the data collected on bud bursts both inside and outside the classroom, students had enough evidence to make a claim</a:t>
            </a:r>
            <a:r>
              <a:rPr b="1" lang="en" sz="1800">
                <a:solidFill>
                  <a:srgbClr val="073763"/>
                </a:solidFill>
                <a:latin typeface="Comic Sans MS"/>
                <a:ea typeface="Comic Sans MS"/>
                <a:cs typeface="Comic Sans MS"/>
                <a:sym typeface="Comic Sans MS"/>
              </a:rPr>
              <a:t>...that air temperature does have an effect on bud bursts and can cause buds to burst.</a:t>
            </a:r>
            <a:endParaRPr b="1" sz="1800">
              <a:solidFill>
                <a:srgbClr val="073763"/>
              </a:solidFill>
              <a:latin typeface="Comic Sans MS"/>
              <a:ea typeface="Comic Sans MS"/>
              <a:cs typeface="Comic Sans MS"/>
              <a:sym typeface="Comic Sans MS"/>
            </a:endParaRPr>
          </a:p>
          <a:p>
            <a:pPr indent="0" lvl="0" marL="0" rtl="0" algn="l">
              <a:lnSpc>
                <a:spcPct val="115000"/>
              </a:lnSpc>
              <a:spcBef>
                <a:spcPts val="1600"/>
              </a:spcBef>
              <a:spcAft>
                <a:spcPts val="0"/>
              </a:spcAft>
              <a:buNone/>
            </a:pPr>
            <a:r>
              <a:rPr b="1" lang="en" sz="1800">
                <a:solidFill>
                  <a:srgbClr val="073763"/>
                </a:solidFill>
                <a:latin typeface="Comic Sans MS"/>
                <a:ea typeface="Comic Sans MS"/>
                <a:cs typeface="Comic Sans MS"/>
                <a:sym typeface="Comic Sans MS"/>
              </a:rPr>
              <a:t>This evidence also proved that trees and bushes are NOT dead during the winter but remain dormant during these months. Both </a:t>
            </a:r>
            <a:r>
              <a:rPr b="1" lang="en" sz="1800" u="sng">
                <a:solidFill>
                  <a:srgbClr val="073763"/>
                </a:solidFill>
                <a:latin typeface="Comic Sans MS"/>
                <a:ea typeface="Comic Sans MS"/>
                <a:cs typeface="Comic Sans MS"/>
                <a:sym typeface="Comic Sans MS"/>
              </a:rPr>
              <a:t>The Mystery of the Winter Twig</a:t>
            </a:r>
            <a:r>
              <a:rPr b="1" lang="en" sz="1800">
                <a:solidFill>
                  <a:srgbClr val="073763"/>
                </a:solidFill>
                <a:latin typeface="Comic Sans MS"/>
                <a:ea typeface="Comic Sans MS"/>
                <a:cs typeface="Comic Sans MS"/>
                <a:sym typeface="Comic Sans MS"/>
              </a:rPr>
              <a:t> activity and the students’ own research, observations and data collection answered both questions about temperature and dormancy.</a:t>
            </a:r>
            <a:endParaRPr b="1" sz="1800">
              <a:solidFill>
                <a:srgbClr val="073763"/>
              </a:solidFill>
              <a:latin typeface="Comic Sans MS"/>
              <a:ea typeface="Comic Sans MS"/>
              <a:cs typeface="Comic Sans MS"/>
              <a:sym typeface="Comic Sans MS"/>
            </a:endParaRPr>
          </a:p>
          <a:p>
            <a:pPr indent="0" lvl="0" marL="0" rtl="0" algn="l">
              <a:lnSpc>
                <a:spcPct val="115000"/>
              </a:lnSpc>
              <a:spcBef>
                <a:spcPts val="1600"/>
              </a:spcBef>
              <a:spcAft>
                <a:spcPts val="1600"/>
              </a:spcAft>
              <a:buClr>
                <a:schemeClr val="dk1"/>
              </a:buClr>
              <a:buSzPts val="1100"/>
              <a:buFont typeface="Arial"/>
              <a:buNone/>
            </a:pPr>
            <a:r>
              <a:rPr b="1" lang="en" sz="1800">
                <a:solidFill>
                  <a:srgbClr val="073763"/>
                </a:solidFill>
                <a:latin typeface="Comic Sans MS"/>
                <a:ea typeface="Comic Sans MS"/>
                <a:cs typeface="Comic Sans MS"/>
                <a:sym typeface="Comic Sans MS"/>
              </a:rPr>
              <a:t>A final survey showed that </a:t>
            </a:r>
            <a:r>
              <a:rPr b="1" lang="en" sz="1800">
                <a:solidFill>
                  <a:srgbClr val="073763"/>
                </a:solidFill>
                <a:latin typeface="Comic Sans MS"/>
                <a:ea typeface="Comic Sans MS"/>
                <a:cs typeface="Comic Sans MS"/>
                <a:sym typeface="Comic Sans MS"/>
              </a:rPr>
              <a:t>100% of the students agreed trees/bushes were not dead or frozen during the winter but were alive but </a:t>
            </a:r>
            <a:r>
              <a:rPr b="1" lang="en" sz="1800" u="sng">
                <a:solidFill>
                  <a:srgbClr val="FF0000"/>
                </a:solidFill>
                <a:latin typeface="Comic Sans MS"/>
                <a:ea typeface="Comic Sans MS"/>
                <a:cs typeface="Comic Sans MS"/>
                <a:sym typeface="Comic Sans MS"/>
              </a:rPr>
              <a:t>dormant</a:t>
            </a:r>
            <a:r>
              <a:rPr b="1" lang="en" sz="1800">
                <a:solidFill>
                  <a:srgbClr val="073763"/>
                </a:solidFill>
                <a:latin typeface="Comic Sans MS"/>
                <a:ea typeface="Comic Sans MS"/>
                <a:cs typeface="Comic Sans MS"/>
                <a:sym typeface="Comic Sans MS"/>
              </a:rPr>
              <a:t> based on the evidence collected during the collection period.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40"/>
          <p:cNvSpPr txBox="1"/>
          <p:nvPr/>
        </p:nvSpPr>
        <p:spPr>
          <a:xfrm>
            <a:off x="73050" y="87300"/>
            <a:ext cx="8997900" cy="496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rgbClr val="073763"/>
                </a:solidFill>
                <a:latin typeface="Comic Sans MS"/>
                <a:ea typeface="Comic Sans MS"/>
                <a:cs typeface="Comic Sans MS"/>
                <a:sym typeface="Comic Sans MS"/>
              </a:rPr>
              <a:t>Differentiation...those students who have an IEP had their data collection modified and worked with our Teacher Assistant...they could draw what they saw,our TA would scribe for them, they were assigned a peer model and they could simply pull a twig from their team cup and share what they learned.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sp>
        <p:nvSpPr>
          <p:cNvPr id="240" name="Google Shape;240;p41"/>
          <p:cNvSpPr txBox="1"/>
          <p:nvPr/>
        </p:nvSpPr>
        <p:spPr>
          <a:xfrm>
            <a:off x="0" y="0"/>
            <a:ext cx="9144000" cy="506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rgbClr val="0000FF"/>
                </a:solidFill>
                <a:latin typeface="Comic Sans MS"/>
                <a:ea typeface="Comic Sans MS"/>
                <a:cs typeface="Comic Sans MS"/>
                <a:sym typeface="Comic Sans MS"/>
              </a:rPr>
              <a:t>What was your favorite GLOBE activity? (You can choose more than one!) Graphing data is based on 10 student responses.</a:t>
            </a:r>
            <a:endParaRPr b="1" sz="21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b="1" sz="1300">
              <a:solidFill>
                <a:srgbClr val="0000FF"/>
              </a:solidFill>
              <a:latin typeface="Comic Sans MS"/>
              <a:ea typeface="Comic Sans MS"/>
              <a:cs typeface="Comic Sans MS"/>
              <a:sym typeface="Comic Sans MS"/>
            </a:endParaRPr>
          </a:p>
        </p:txBody>
      </p:sp>
      <p:graphicFrame>
        <p:nvGraphicFramePr>
          <p:cNvPr id="241" name="Google Shape;241;p41"/>
          <p:cNvGraphicFramePr/>
          <p:nvPr/>
        </p:nvGraphicFramePr>
        <p:xfrm>
          <a:off x="381750" y="842050"/>
          <a:ext cx="3000000" cy="3000000"/>
        </p:xfrm>
        <a:graphic>
          <a:graphicData uri="http://schemas.openxmlformats.org/drawingml/2006/table">
            <a:tbl>
              <a:tblPr>
                <a:noFill/>
                <a:tableStyleId>{40890CA9-8502-46AA-A6AA-C92F1E5B1A27}</a:tableStyleId>
              </a:tblPr>
              <a:tblGrid>
                <a:gridCol w="2176950"/>
                <a:gridCol w="702425"/>
                <a:gridCol w="605675"/>
                <a:gridCol w="557450"/>
                <a:gridCol w="675550"/>
                <a:gridCol w="664875"/>
                <a:gridCol w="689000"/>
                <a:gridCol w="729275"/>
                <a:gridCol w="850150"/>
                <a:gridCol w="850150"/>
              </a:tblGrid>
              <a:tr h="550750">
                <a:tc>
                  <a:txBody>
                    <a:bodyPr/>
                    <a:lstStyle/>
                    <a:p>
                      <a:pPr indent="0" lvl="0" marL="0" rtl="0" algn="l">
                        <a:spcBef>
                          <a:spcPts val="0"/>
                        </a:spcBef>
                        <a:spcAft>
                          <a:spcPts val="0"/>
                        </a:spcAft>
                        <a:buNone/>
                      </a:pPr>
                      <a:r>
                        <a:rPr lang="en" sz="1000"/>
                        <a:t>Using theDavis Weather Center</a:t>
                      </a:r>
                      <a:endParaRPr sz="1000"/>
                    </a:p>
                  </a:txBody>
                  <a:tcPr marT="91425" marB="91425" marR="91425" marL="91425"/>
                </a:tc>
                <a:tc>
                  <a:txBody>
                    <a:bodyPr/>
                    <a:lstStyle/>
                    <a:p>
                      <a:pPr indent="0" lvl="0" marL="0" rtl="0" algn="l">
                        <a:spcBef>
                          <a:spcPts val="0"/>
                        </a:spcBef>
                        <a:spcAft>
                          <a:spcPts val="0"/>
                        </a:spcAft>
                        <a:buNone/>
                      </a:pPr>
                      <a:r>
                        <a:t/>
                      </a:r>
                      <a:endParaRPr>
                        <a:highlight>
                          <a:srgbClr val="FF9900"/>
                        </a:highlight>
                      </a:endParaRPr>
                    </a:p>
                  </a:txBody>
                  <a:tcPr marT="91425" marB="91425" marR="91425" marL="91425">
                    <a:solidFill>
                      <a:srgbClr val="FF9900"/>
                    </a:solidFill>
                  </a:tcPr>
                </a:tc>
                <a:tc>
                  <a:txBody>
                    <a:bodyPr/>
                    <a:lstStyle/>
                    <a:p>
                      <a:pPr indent="0" lvl="0" marL="0" rtl="0" algn="l">
                        <a:spcBef>
                          <a:spcPts val="0"/>
                        </a:spcBef>
                        <a:spcAft>
                          <a:spcPts val="0"/>
                        </a:spcAft>
                        <a:buNone/>
                      </a:pPr>
                      <a:r>
                        <a:t/>
                      </a:r>
                      <a:endParaRPr/>
                    </a:p>
                  </a:txBody>
                  <a:tcPr marT="91425" marB="91425" marR="91425" marL="91425">
                    <a:solidFill>
                      <a:srgbClr val="FF9900"/>
                    </a:solidFill>
                  </a:tcPr>
                </a:tc>
                <a:tc>
                  <a:txBody>
                    <a:bodyPr/>
                    <a:lstStyle/>
                    <a:p>
                      <a:pPr indent="0" lvl="0" marL="0" rtl="0" algn="l">
                        <a:spcBef>
                          <a:spcPts val="0"/>
                        </a:spcBef>
                        <a:spcAft>
                          <a:spcPts val="0"/>
                        </a:spcAft>
                        <a:buNone/>
                      </a:pPr>
                      <a:r>
                        <a:t/>
                      </a:r>
                      <a:endParaRPr/>
                    </a:p>
                  </a:txBody>
                  <a:tcPr marT="91425" marB="91425" marR="91425" marL="91425">
                    <a:solidFill>
                      <a:srgbClr val="FF9900"/>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37775">
                <a:tc>
                  <a:txBody>
                    <a:bodyPr/>
                    <a:lstStyle/>
                    <a:p>
                      <a:pPr indent="0" lvl="0" marL="0" rtl="0" algn="l">
                        <a:spcBef>
                          <a:spcPts val="0"/>
                        </a:spcBef>
                        <a:spcAft>
                          <a:spcPts val="0"/>
                        </a:spcAft>
                        <a:buNone/>
                      </a:pPr>
                      <a:r>
                        <a:rPr lang="en" sz="1000"/>
                        <a:t>Collecting /Presenting Weather</a:t>
                      </a:r>
                      <a:endParaRPr sz="1000"/>
                    </a:p>
                    <a:p>
                      <a:pPr indent="0" lvl="0" marL="0" rtl="0" algn="l">
                        <a:spcBef>
                          <a:spcPts val="0"/>
                        </a:spcBef>
                        <a:spcAft>
                          <a:spcPts val="0"/>
                        </a:spcAft>
                        <a:buNone/>
                      </a:pPr>
                      <a:r>
                        <a:rPr lang="en" sz="1000"/>
                        <a:t>Data/Sky Conditions.Clouds</a:t>
                      </a:r>
                      <a:endParaRPr sz="1000"/>
                    </a:p>
                  </a:txBody>
                  <a:tcPr marT="91425" marB="91425" marR="91425" marL="91425"/>
                </a:tc>
                <a:tc>
                  <a:txBody>
                    <a:bodyPr/>
                    <a:lstStyle/>
                    <a:p>
                      <a:pPr indent="0" lvl="0" marL="0" rtl="0" algn="l">
                        <a:spcBef>
                          <a:spcPts val="0"/>
                        </a:spcBef>
                        <a:spcAft>
                          <a:spcPts val="0"/>
                        </a:spcAft>
                        <a:buNone/>
                      </a:pPr>
                      <a:r>
                        <a:t/>
                      </a:r>
                      <a:endParaRPr>
                        <a:highlight>
                          <a:srgbClr val="3C78D8"/>
                        </a:highlight>
                      </a:endParaRPr>
                    </a:p>
                  </a:txBody>
                  <a:tcPr marT="91425" marB="91425" marR="91425" marL="91425">
                    <a:solidFill>
                      <a:srgbClr val="3C78D8"/>
                    </a:solidFill>
                  </a:tcPr>
                </a:tc>
                <a:tc>
                  <a:txBody>
                    <a:bodyPr/>
                    <a:lstStyle/>
                    <a:p>
                      <a:pPr indent="0" lvl="0" marL="0" rtl="0" algn="l">
                        <a:spcBef>
                          <a:spcPts val="0"/>
                        </a:spcBef>
                        <a:spcAft>
                          <a:spcPts val="0"/>
                        </a:spcAft>
                        <a:buNone/>
                      </a:pPr>
                      <a:r>
                        <a:t/>
                      </a:r>
                      <a:endParaRPr/>
                    </a:p>
                  </a:txBody>
                  <a:tcPr marT="91425" marB="91425" marR="91425" marL="91425">
                    <a:solidFill>
                      <a:srgbClr val="3D85C6"/>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45825">
                <a:tc>
                  <a:txBody>
                    <a:bodyPr/>
                    <a:lstStyle/>
                    <a:p>
                      <a:pPr indent="0" lvl="0" marL="0" rtl="0" algn="l">
                        <a:spcBef>
                          <a:spcPts val="0"/>
                        </a:spcBef>
                        <a:spcAft>
                          <a:spcPts val="0"/>
                        </a:spcAft>
                        <a:buNone/>
                      </a:pPr>
                      <a:r>
                        <a:rPr lang="en" sz="1000"/>
                        <a:t>Adopting a Tree/Observing Changes</a:t>
                      </a:r>
                      <a:endParaRPr sz="10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solidFill>
                      <a:srgbClr val="00FF00"/>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45825">
                <a:tc>
                  <a:txBody>
                    <a:bodyPr/>
                    <a:lstStyle/>
                    <a:p>
                      <a:pPr indent="0" lvl="0" marL="0" rtl="0" algn="l">
                        <a:spcBef>
                          <a:spcPts val="0"/>
                        </a:spcBef>
                        <a:spcAft>
                          <a:spcPts val="0"/>
                        </a:spcAft>
                        <a:buNone/>
                      </a:pPr>
                      <a:r>
                        <a:rPr lang="en" sz="1000"/>
                        <a:t>Studying Dormancy/Bud Bursts</a:t>
                      </a:r>
                      <a:endParaRPr sz="10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solidFill>
                      <a:srgbClr val="BF9000"/>
                    </a:solidFill>
                  </a:tcPr>
                </a:tc>
                <a:tc>
                  <a:txBody>
                    <a:bodyPr/>
                    <a:lstStyle/>
                    <a:p>
                      <a:pPr indent="0" lvl="0" marL="0" rtl="0" algn="l">
                        <a:spcBef>
                          <a:spcPts val="0"/>
                        </a:spcBef>
                        <a:spcAft>
                          <a:spcPts val="0"/>
                        </a:spcAft>
                        <a:buNone/>
                      </a:pPr>
                      <a:r>
                        <a:t/>
                      </a:r>
                      <a:endParaRPr/>
                    </a:p>
                  </a:txBody>
                  <a:tcPr marT="91425" marB="91425" marR="91425" marL="91425">
                    <a:solidFill>
                      <a:srgbClr val="BF9000"/>
                    </a:solidFill>
                  </a:tcPr>
                </a:tc>
                <a:tc>
                  <a:txBody>
                    <a:bodyPr/>
                    <a:lstStyle/>
                    <a:p>
                      <a:pPr indent="0" lvl="0" marL="0" rtl="0" algn="l">
                        <a:spcBef>
                          <a:spcPts val="0"/>
                        </a:spcBef>
                        <a:spcAft>
                          <a:spcPts val="0"/>
                        </a:spcAft>
                        <a:buNone/>
                      </a:pPr>
                      <a:r>
                        <a:t/>
                      </a:r>
                      <a:endParaRPr/>
                    </a:p>
                  </a:txBody>
                  <a:tcPr marT="91425" marB="91425" marR="91425" marL="91425">
                    <a:solidFill>
                      <a:srgbClr val="BF9000"/>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45825">
                <a:tc>
                  <a:txBody>
                    <a:bodyPr/>
                    <a:lstStyle/>
                    <a:p>
                      <a:pPr indent="0" lvl="0" marL="0" rtl="0" algn="l">
                        <a:spcBef>
                          <a:spcPts val="0"/>
                        </a:spcBef>
                        <a:spcAft>
                          <a:spcPts val="0"/>
                        </a:spcAft>
                        <a:buNone/>
                      </a:pPr>
                      <a:r>
                        <a:rPr lang="en" sz="1000"/>
                        <a:t>Dissecting Bud Bursts</a:t>
                      </a:r>
                      <a:endParaRPr sz="10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solidFill>
                      <a:srgbClr val="A64D79"/>
                    </a:solidFill>
                  </a:tcPr>
                </a:tc>
                <a:tc>
                  <a:txBody>
                    <a:bodyPr/>
                    <a:lstStyle/>
                    <a:p>
                      <a:pPr indent="0" lvl="0" marL="0" rtl="0" algn="l">
                        <a:spcBef>
                          <a:spcPts val="0"/>
                        </a:spcBef>
                        <a:spcAft>
                          <a:spcPts val="0"/>
                        </a:spcAft>
                        <a:buNone/>
                      </a:pPr>
                      <a:r>
                        <a:t/>
                      </a:r>
                      <a:endParaRPr/>
                    </a:p>
                  </a:txBody>
                  <a:tcPr marT="91425" marB="91425" marR="91425" marL="91425">
                    <a:solidFill>
                      <a:srgbClr val="A64D79"/>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45825">
                <a:tc>
                  <a:txBody>
                    <a:bodyPr/>
                    <a:lstStyle/>
                    <a:p>
                      <a:pPr indent="0" lvl="0" marL="0" rtl="0" algn="l">
                        <a:spcBef>
                          <a:spcPts val="0"/>
                        </a:spcBef>
                        <a:spcAft>
                          <a:spcPts val="0"/>
                        </a:spcAft>
                        <a:buNone/>
                      </a:pPr>
                      <a:r>
                        <a:rPr lang="en" sz="1000"/>
                        <a:t>Outdoor nature Scavenger Hunt</a:t>
                      </a:r>
                      <a:endParaRPr sz="10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solidFill>
                      <a:srgbClr val="5B0F00"/>
                    </a:solidFill>
                  </a:tcPr>
                </a:tc>
                <a:tc>
                  <a:txBody>
                    <a:bodyPr/>
                    <a:lstStyle/>
                    <a:p>
                      <a:pPr indent="0" lvl="0" marL="0" rtl="0" algn="l">
                        <a:spcBef>
                          <a:spcPts val="0"/>
                        </a:spcBef>
                        <a:spcAft>
                          <a:spcPts val="0"/>
                        </a:spcAft>
                        <a:buNone/>
                      </a:pPr>
                      <a:r>
                        <a:t/>
                      </a:r>
                      <a:endParaRPr/>
                    </a:p>
                  </a:txBody>
                  <a:tcPr marT="91425" marB="91425" marR="91425" marL="91425">
                    <a:solidFill>
                      <a:srgbClr val="5B0F00"/>
                    </a:solidFill>
                  </a:tcPr>
                </a:tc>
                <a:tc>
                  <a:txBody>
                    <a:bodyPr/>
                    <a:lstStyle/>
                    <a:p>
                      <a:pPr indent="0" lvl="0" marL="0" rtl="0" algn="l">
                        <a:spcBef>
                          <a:spcPts val="0"/>
                        </a:spcBef>
                        <a:spcAft>
                          <a:spcPts val="0"/>
                        </a:spcAft>
                        <a:buNone/>
                      </a:pPr>
                      <a:r>
                        <a:t/>
                      </a:r>
                      <a:endParaRPr/>
                    </a:p>
                  </a:txBody>
                  <a:tcPr marT="91425" marB="91425" marR="91425" marL="91425">
                    <a:solidFill>
                      <a:srgbClr val="5B0F00"/>
                    </a:solidFill>
                  </a:tcPr>
                </a:tc>
                <a:tc>
                  <a:txBody>
                    <a:bodyPr/>
                    <a:lstStyle/>
                    <a:p>
                      <a:pPr indent="0" lvl="0" marL="0" rtl="0" algn="l">
                        <a:spcBef>
                          <a:spcPts val="0"/>
                        </a:spcBef>
                        <a:spcAft>
                          <a:spcPts val="0"/>
                        </a:spcAft>
                        <a:buNone/>
                      </a:pPr>
                      <a:r>
                        <a:t/>
                      </a:r>
                      <a:endParaRPr/>
                    </a:p>
                  </a:txBody>
                  <a:tcPr marT="91425" marB="91425" marR="91425" marL="91425">
                    <a:solidFill>
                      <a:srgbClr val="5B0F00"/>
                    </a:solidFill>
                  </a:tcPr>
                </a:tc>
                <a:tc>
                  <a:txBody>
                    <a:bodyPr/>
                    <a:lstStyle/>
                    <a:p>
                      <a:pPr indent="0" lvl="0" marL="0" rtl="0" algn="l">
                        <a:spcBef>
                          <a:spcPts val="0"/>
                        </a:spcBef>
                        <a:spcAft>
                          <a:spcPts val="0"/>
                        </a:spcAft>
                        <a:buNone/>
                      </a:pPr>
                      <a:r>
                        <a:t/>
                      </a:r>
                      <a:endParaRPr/>
                    </a:p>
                  </a:txBody>
                  <a:tcPr marT="91425" marB="91425" marR="91425" marL="91425">
                    <a:solidFill>
                      <a:srgbClr val="5B0F00"/>
                    </a:solidFill>
                  </a:tcPr>
                </a:tc>
                <a:tc>
                  <a:txBody>
                    <a:bodyPr/>
                    <a:lstStyle/>
                    <a:p>
                      <a:pPr indent="0" lvl="0" marL="0" rtl="0" algn="l">
                        <a:spcBef>
                          <a:spcPts val="0"/>
                        </a:spcBef>
                        <a:spcAft>
                          <a:spcPts val="0"/>
                        </a:spcAft>
                        <a:buNone/>
                      </a:pPr>
                      <a:r>
                        <a:t/>
                      </a:r>
                      <a:endParaRPr/>
                    </a:p>
                  </a:txBody>
                  <a:tcPr marT="91425" marB="91425" marR="91425" marL="91425">
                    <a:solidFill>
                      <a:srgbClr val="5B0F00"/>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545825">
                <a:tc>
                  <a:txBody>
                    <a:bodyPr/>
                    <a:lstStyle/>
                    <a:p>
                      <a:pPr indent="0" lvl="0" marL="0" rtl="0" algn="l">
                        <a:spcBef>
                          <a:spcPts val="0"/>
                        </a:spcBef>
                        <a:spcAft>
                          <a:spcPts val="0"/>
                        </a:spcAft>
                        <a:buNone/>
                      </a:pPr>
                      <a:r>
                        <a:rPr lang="en" sz="1000"/>
                        <a:t>Pollinators/Pollination</a:t>
                      </a:r>
                      <a:endParaRPr sz="1000"/>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solidFill>
                      <a:srgbClr val="7F6000"/>
                    </a:solidFill>
                  </a:tcPr>
                </a:tc>
                <a:tc>
                  <a:txBody>
                    <a:bodyPr/>
                    <a:lstStyle/>
                    <a:p>
                      <a:pPr indent="0" lvl="0" marL="0" rtl="0" algn="l">
                        <a:spcBef>
                          <a:spcPts val="0"/>
                        </a:spcBef>
                        <a:spcAft>
                          <a:spcPts val="0"/>
                        </a:spcAft>
                        <a:buNone/>
                      </a:pPr>
                      <a:r>
                        <a:t/>
                      </a:r>
                      <a:endParaRPr/>
                    </a:p>
                  </a:txBody>
                  <a:tcPr marT="91425" marB="91425" marR="91425" marL="91425">
                    <a:solidFill>
                      <a:srgbClr val="7F6000"/>
                    </a:solidFill>
                  </a:tcPr>
                </a:tc>
                <a:tc>
                  <a:txBody>
                    <a:bodyPr/>
                    <a:lstStyle/>
                    <a:p>
                      <a:pPr indent="0" lvl="0" marL="0" rtl="0" algn="l">
                        <a:spcBef>
                          <a:spcPts val="0"/>
                        </a:spcBef>
                        <a:spcAft>
                          <a:spcPts val="0"/>
                        </a:spcAft>
                        <a:buNone/>
                      </a:pPr>
                      <a:r>
                        <a:t/>
                      </a:r>
                      <a:endParaRPr/>
                    </a:p>
                  </a:txBody>
                  <a:tcPr marT="91425" marB="91425" marR="91425" marL="91425">
                    <a:solidFill>
                      <a:srgbClr val="7F6000"/>
                    </a:solidFil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3">
            <a:alphaModFix/>
          </a:blip>
          <a:srcRect b="0" l="0" r="11473" t="0"/>
          <a:stretch/>
        </p:blipFill>
        <p:spPr>
          <a:xfrm>
            <a:off x="0" y="0"/>
            <a:ext cx="3109426" cy="5143499"/>
          </a:xfrm>
          <a:prstGeom prst="rect">
            <a:avLst/>
          </a:prstGeom>
          <a:noFill/>
          <a:ln>
            <a:noFill/>
          </a:ln>
        </p:spPr>
      </p:pic>
      <p:pic>
        <p:nvPicPr>
          <p:cNvPr id="71" name="Google Shape;71;p15"/>
          <p:cNvPicPr preferRelativeResize="0"/>
          <p:nvPr/>
        </p:nvPicPr>
        <p:blipFill rotWithShape="1">
          <a:blip r:embed="rId4">
            <a:alphaModFix/>
          </a:blip>
          <a:srcRect b="0" l="5374" r="0" t="0"/>
          <a:stretch/>
        </p:blipFill>
        <p:spPr>
          <a:xfrm>
            <a:off x="3197925" y="0"/>
            <a:ext cx="3027024" cy="5143500"/>
          </a:xfrm>
          <a:prstGeom prst="rect">
            <a:avLst/>
          </a:prstGeom>
          <a:noFill/>
          <a:ln>
            <a:noFill/>
          </a:ln>
        </p:spPr>
      </p:pic>
      <p:pic>
        <p:nvPicPr>
          <p:cNvPr id="72" name="Google Shape;72;p15"/>
          <p:cNvPicPr preferRelativeResize="0"/>
          <p:nvPr/>
        </p:nvPicPr>
        <p:blipFill rotWithShape="1">
          <a:blip r:embed="rId5">
            <a:alphaModFix/>
          </a:blip>
          <a:srcRect b="0" l="6881" r="20838" t="0"/>
          <a:stretch/>
        </p:blipFill>
        <p:spPr>
          <a:xfrm>
            <a:off x="6313450" y="0"/>
            <a:ext cx="2847826" cy="51434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2"/>
          <p:cNvSpPr txBox="1"/>
          <p:nvPr/>
        </p:nvSpPr>
        <p:spPr>
          <a:xfrm>
            <a:off x="0" y="0"/>
            <a:ext cx="9144000" cy="508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chemeClr val="dk1"/>
                </a:solidFill>
                <a:latin typeface="Comic Sans MS"/>
                <a:ea typeface="Comic Sans MS"/>
                <a:cs typeface="Comic Sans MS"/>
                <a:sym typeface="Comic Sans MS"/>
              </a:rPr>
              <a:t>                 </a:t>
            </a:r>
            <a:r>
              <a:rPr b="1" lang="en" sz="2200">
                <a:solidFill>
                  <a:srgbClr val="0000FF"/>
                </a:solidFill>
                <a:latin typeface="Comic Sans MS"/>
                <a:ea typeface="Comic Sans MS"/>
                <a:cs typeface="Comic Sans MS"/>
                <a:sym typeface="Comic Sans MS"/>
              </a:rPr>
              <a:t>Student Response Question...</a:t>
            </a:r>
            <a:endParaRPr b="1" sz="22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rPr b="1" lang="en" sz="1800">
                <a:solidFill>
                  <a:schemeClr val="dk1"/>
                </a:solidFill>
                <a:latin typeface="Comic Sans MS"/>
                <a:ea typeface="Comic Sans MS"/>
                <a:cs typeface="Comic Sans MS"/>
                <a:sym typeface="Comic Sans MS"/>
              </a:rPr>
              <a:t>Choose one of your choices. Why was that your favorite activity? Make Sure you tell us WHY you liked that activity and what you LEARNED! Use the sentence starter below to write your answer. l liked the activity ___________________________________ because I learned____________________________________...</a:t>
            </a:r>
            <a:endParaRPr b="1" sz="1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b="1" i="1" sz="25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rPr b="1" i="1" lang="en" sz="2500">
                <a:solidFill>
                  <a:srgbClr val="0000FF"/>
                </a:solidFill>
                <a:latin typeface="Comic Sans MS"/>
                <a:ea typeface="Comic Sans MS"/>
                <a:cs typeface="Comic Sans MS"/>
                <a:sym typeface="Comic Sans MS"/>
              </a:rPr>
              <a:t>Student Responses...</a:t>
            </a:r>
            <a:endParaRPr b="1" i="1" sz="25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rPr b="1" lang="en" sz="2000">
                <a:solidFill>
                  <a:schemeClr val="dk1"/>
                </a:solidFill>
              </a:rPr>
              <a:t>I liked the activity that we did pollination because we did the experiment that we could look inside the flower.</a:t>
            </a:r>
            <a:endParaRPr b="1" sz="2000">
              <a:solidFill>
                <a:schemeClr val="dk1"/>
              </a:solidFill>
            </a:endParaRPr>
          </a:p>
          <a:p>
            <a:pPr indent="0" lvl="0" marL="0" rtl="0" algn="l">
              <a:spcBef>
                <a:spcPts val="0"/>
              </a:spcBef>
              <a:spcAft>
                <a:spcPts val="0"/>
              </a:spcAft>
              <a:buNone/>
            </a:pPr>
            <a:r>
              <a:t/>
            </a:r>
            <a:endParaRPr b="1" sz="2000">
              <a:solidFill>
                <a:schemeClr val="dk1"/>
              </a:solidFill>
            </a:endParaRPr>
          </a:p>
          <a:p>
            <a:pPr indent="0" lvl="0" marL="0" rtl="0" algn="l">
              <a:spcBef>
                <a:spcPts val="0"/>
              </a:spcBef>
              <a:spcAft>
                <a:spcPts val="0"/>
              </a:spcAft>
              <a:buNone/>
            </a:pPr>
            <a:r>
              <a:rPr b="1" lang="en" sz="2000">
                <a:solidFill>
                  <a:schemeClr val="dk1"/>
                </a:solidFill>
              </a:rPr>
              <a:t>I liked the activity of the outdoor nature scavenger hunt because I got to go outside and I learned about leaves</a:t>
            </a:r>
            <a:endParaRPr b="1" sz="2000">
              <a:solidFill>
                <a:schemeClr val="dk1"/>
              </a:solidFill>
            </a:endParaRPr>
          </a:p>
          <a:p>
            <a:pPr indent="0" lvl="0" marL="0" rtl="0" algn="l">
              <a:spcBef>
                <a:spcPts val="0"/>
              </a:spcBef>
              <a:spcAft>
                <a:spcPts val="0"/>
              </a:spcAft>
              <a:buNone/>
            </a:pPr>
            <a:r>
              <a:t/>
            </a:r>
            <a:endParaRPr b="1" sz="2000">
              <a:solidFill>
                <a:schemeClr val="dk1"/>
              </a:solidFill>
            </a:endParaRPr>
          </a:p>
          <a:p>
            <a:pPr indent="0" lvl="0" marL="0" rtl="0" algn="l">
              <a:spcBef>
                <a:spcPts val="0"/>
              </a:spcBef>
              <a:spcAft>
                <a:spcPts val="0"/>
              </a:spcAft>
              <a:buNone/>
            </a:pPr>
            <a:r>
              <a:rPr b="1" lang="en" sz="2000">
                <a:solidFill>
                  <a:schemeClr val="dk1"/>
                </a:solidFill>
              </a:rPr>
              <a:t>I liked the activity adopting a tree because I learned that in winter there not dead there alive and I learned the word dormant it means it’s asleep.</a:t>
            </a:r>
            <a:endParaRPr b="1" sz="2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3"/>
          <p:cNvSpPr txBox="1"/>
          <p:nvPr/>
        </p:nvSpPr>
        <p:spPr>
          <a:xfrm>
            <a:off x="152400" y="152400"/>
            <a:ext cx="8093400" cy="474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ctr">
              <a:spcBef>
                <a:spcPts val="0"/>
              </a:spcBef>
              <a:spcAft>
                <a:spcPts val="0"/>
              </a:spcAft>
              <a:buNone/>
            </a:pPr>
            <a:r>
              <a:rPr b="1" lang="en" sz="2600">
                <a:solidFill>
                  <a:srgbClr val="0000FF"/>
                </a:solidFill>
                <a:latin typeface="Comic Sans MS"/>
                <a:ea typeface="Comic Sans MS"/>
                <a:cs typeface="Comic Sans MS"/>
                <a:sym typeface="Comic Sans MS"/>
              </a:rPr>
              <a:t>Student Comments Continued...</a:t>
            </a:r>
            <a:endParaRPr b="1" sz="2600">
              <a:solidFill>
                <a:srgbClr val="0000FF"/>
              </a:solidFill>
              <a:latin typeface="Comic Sans MS"/>
              <a:ea typeface="Comic Sans MS"/>
              <a:cs typeface="Comic Sans MS"/>
              <a:sym typeface="Comic Sans MS"/>
            </a:endParaRPr>
          </a:p>
          <a:p>
            <a:pPr indent="0" lvl="0" marL="0" rtl="0" algn="l">
              <a:spcBef>
                <a:spcPts val="0"/>
              </a:spcBef>
              <a:spcAft>
                <a:spcPts val="0"/>
              </a:spcAft>
              <a:buNone/>
            </a:pPr>
            <a:r>
              <a:t/>
            </a:r>
            <a:endParaRPr sz="1700">
              <a:solidFill>
                <a:schemeClr val="dk1"/>
              </a:solidFill>
            </a:endParaRPr>
          </a:p>
          <a:p>
            <a:pPr indent="0" lvl="0" marL="0" rtl="0" algn="l">
              <a:spcBef>
                <a:spcPts val="0"/>
              </a:spcBef>
              <a:spcAft>
                <a:spcPts val="0"/>
              </a:spcAft>
              <a:buNone/>
            </a:pPr>
            <a:r>
              <a:rPr b="1" lang="en" sz="1700">
                <a:solidFill>
                  <a:schemeClr val="dk1"/>
                </a:solidFill>
              </a:rPr>
              <a:t>I</a:t>
            </a:r>
            <a:r>
              <a:rPr b="1" lang="en" sz="1700">
                <a:solidFill>
                  <a:schemeClr val="dk1"/>
                </a:solidFill>
              </a:rPr>
              <a:t> like the outdoor nature scavenger hunt because i learned about what small seeds look like and branches look more closer and more nature stuff and it was so much fun.</a:t>
            </a:r>
            <a:endParaRPr b="1" sz="1700">
              <a:solidFill>
                <a:schemeClr val="dk1"/>
              </a:solidFill>
            </a:endParaRPr>
          </a:p>
          <a:p>
            <a:pPr indent="0" lvl="0" marL="0" rtl="0" algn="l">
              <a:spcBef>
                <a:spcPts val="0"/>
              </a:spcBef>
              <a:spcAft>
                <a:spcPts val="0"/>
              </a:spcAft>
              <a:buNone/>
            </a:pPr>
            <a:r>
              <a:t/>
            </a:r>
            <a:endParaRPr b="1" sz="1700">
              <a:solidFill>
                <a:schemeClr val="dk1"/>
              </a:solidFill>
            </a:endParaRPr>
          </a:p>
          <a:p>
            <a:pPr indent="0" lvl="0" marL="0" rtl="0" algn="l">
              <a:spcBef>
                <a:spcPts val="0"/>
              </a:spcBef>
              <a:spcAft>
                <a:spcPts val="0"/>
              </a:spcAft>
              <a:buNone/>
            </a:pPr>
            <a:r>
              <a:rPr b="1" lang="en" sz="1700">
                <a:solidFill>
                  <a:schemeClr val="dk1"/>
                </a:solidFill>
              </a:rPr>
              <a:t>I liked the weather center because I could learn how to look at the weather.</a:t>
            </a:r>
            <a:endParaRPr b="1" sz="1700">
              <a:solidFill>
                <a:schemeClr val="dk1"/>
              </a:solidFill>
            </a:endParaRPr>
          </a:p>
          <a:p>
            <a:pPr indent="0" lvl="0" marL="0" rtl="0" algn="l">
              <a:spcBef>
                <a:spcPts val="0"/>
              </a:spcBef>
              <a:spcAft>
                <a:spcPts val="0"/>
              </a:spcAft>
              <a:buNone/>
            </a:pPr>
            <a:r>
              <a:t/>
            </a:r>
            <a:endParaRPr b="1" sz="1700">
              <a:solidFill>
                <a:schemeClr val="dk1"/>
              </a:solidFill>
            </a:endParaRPr>
          </a:p>
          <a:p>
            <a:pPr indent="0" lvl="0" marL="0" rtl="0" algn="l">
              <a:spcBef>
                <a:spcPts val="0"/>
              </a:spcBef>
              <a:spcAft>
                <a:spcPts val="0"/>
              </a:spcAft>
              <a:buNone/>
            </a:pPr>
            <a:r>
              <a:rPr b="1" lang="en" sz="1700">
                <a:solidFill>
                  <a:schemeClr val="dk1"/>
                </a:solidFill>
              </a:rPr>
              <a:t>I liked Adopting a tree and watching its changes because l learned all about how they go dormant and how the levels fall off in the fall.</a:t>
            </a:r>
            <a:endParaRPr b="1" sz="1700">
              <a:solidFill>
                <a:schemeClr val="dk1"/>
              </a:solidFill>
            </a:endParaRPr>
          </a:p>
          <a:p>
            <a:pPr indent="0" lvl="0" marL="0" rtl="0" algn="l">
              <a:spcBef>
                <a:spcPts val="0"/>
              </a:spcBef>
              <a:spcAft>
                <a:spcPts val="0"/>
              </a:spcAft>
              <a:buNone/>
            </a:pPr>
            <a:r>
              <a:t/>
            </a:r>
            <a:endParaRPr b="1" sz="1700">
              <a:solidFill>
                <a:schemeClr val="dk1"/>
              </a:solidFill>
            </a:endParaRPr>
          </a:p>
          <a:p>
            <a:pPr indent="0" lvl="0" marL="0" rtl="0" algn="l">
              <a:spcBef>
                <a:spcPts val="0"/>
              </a:spcBef>
              <a:spcAft>
                <a:spcPts val="0"/>
              </a:spcAft>
              <a:buNone/>
            </a:pPr>
            <a:r>
              <a:rPr b="1" lang="en" sz="1700">
                <a:solidFill>
                  <a:schemeClr val="dk1"/>
                </a:solidFill>
              </a:rPr>
              <a:t>I liked the activity outdoor nature scavenger hunt because I learned about different flowers and pinecones.</a:t>
            </a:r>
            <a:endParaRPr b="1" sz="1700">
              <a:solidFill>
                <a:schemeClr val="dk1"/>
              </a:solidFill>
            </a:endParaRPr>
          </a:p>
          <a:p>
            <a:pPr indent="0" lvl="0" marL="0" rtl="0" algn="l">
              <a:spcBef>
                <a:spcPts val="0"/>
              </a:spcBef>
              <a:spcAft>
                <a:spcPts val="0"/>
              </a:spcAft>
              <a:buNone/>
            </a:pPr>
            <a:r>
              <a:t/>
            </a:r>
            <a:endParaRPr b="1" sz="1700">
              <a:solidFill>
                <a:schemeClr val="dk1"/>
              </a:solidFill>
            </a:endParaRPr>
          </a:p>
          <a:p>
            <a:pPr indent="0" lvl="0" marL="0" rtl="0" algn="l">
              <a:spcBef>
                <a:spcPts val="0"/>
              </a:spcBef>
              <a:spcAft>
                <a:spcPts val="0"/>
              </a:spcAft>
              <a:buNone/>
            </a:pPr>
            <a:r>
              <a:rPr b="1" lang="en" sz="1700">
                <a:solidFill>
                  <a:schemeClr val="dk1"/>
                </a:solidFill>
              </a:rPr>
              <a:t>I liked the Pollination and pollinators activity because the flowers are pretty</a:t>
            </a:r>
            <a:endParaRPr b="1" sz="1700">
              <a:solidFill>
                <a:schemeClr val="dk1"/>
              </a:solidFill>
            </a:endParaRPr>
          </a:p>
          <a:p>
            <a:pPr indent="0" lvl="0" marL="0" rtl="0" algn="l">
              <a:spcBef>
                <a:spcPts val="0"/>
              </a:spcBef>
              <a:spcAft>
                <a:spcPts val="0"/>
              </a:spcAft>
              <a:buNone/>
            </a:pPr>
            <a:r>
              <a:rPr b="1" lang="en" sz="1700">
                <a:solidFill>
                  <a:schemeClr val="dk1"/>
                </a:solidFill>
              </a:rPr>
              <a:t>and animals eat pollen.</a:t>
            </a:r>
            <a:endParaRPr b="1" sz="1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44"/>
          <p:cNvSpPr txBox="1"/>
          <p:nvPr/>
        </p:nvSpPr>
        <p:spPr>
          <a:xfrm>
            <a:off x="590900" y="107425"/>
            <a:ext cx="8116800" cy="49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4C1130"/>
                </a:solidFill>
                <a:latin typeface="Comic Sans MS"/>
                <a:ea typeface="Comic Sans MS"/>
                <a:cs typeface="Comic Sans MS"/>
                <a:sym typeface="Comic Sans MS"/>
              </a:rPr>
              <a:t>A Big Thank you to…</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rPr b="1" lang="en" sz="2400">
                <a:solidFill>
                  <a:srgbClr val="4C1130"/>
                </a:solidFill>
                <a:latin typeface="Comic Sans MS"/>
                <a:ea typeface="Comic Sans MS"/>
                <a:cs typeface="Comic Sans MS"/>
                <a:sym typeface="Comic Sans MS"/>
              </a:rPr>
              <a:t>The Providence Public Schools</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rPr b="1" lang="en" sz="2400">
                <a:solidFill>
                  <a:srgbClr val="4C1130"/>
                </a:solidFill>
                <a:latin typeface="Comic Sans MS"/>
                <a:ea typeface="Comic Sans MS"/>
                <a:cs typeface="Comic Sans MS"/>
                <a:sym typeface="Comic Sans MS"/>
              </a:rPr>
              <a:t>The GLOBE Educators from Boston University</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rPr b="1" lang="en" sz="2400">
                <a:solidFill>
                  <a:srgbClr val="4C1130"/>
                </a:solidFill>
                <a:latin typeface="Comic Sans MS"/>
                <a:ea typeface="Comic Sans MS"/>
                <a:cs typeface="Comic Sans MS"/>
                <a:sym typeface="Comic Sans MS"/>
              </a:rPr>
              <a:t>NASA</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rPr b="1" lang="en" sz="2400">
                <a:solidFill>
                  <a:srgbClr val="4C1130"/>
                </a:solidFill>
                <a:latin typeface="Comic Sans MS"/>
                <a:ea typeface="Comic Sans MS"/>
                <a:cs typeface="Comic Sans MS"/>
                <a:sym typeface="Comic Sans MS"/>
              </a:rPr>
              <a:t>For all of the materials for us to use, your fun learning activities, and your kindness to all of us!</a:t>
            </a:r>
            <a:endParaRPr b="1" sz="2400">
              <a:solidFill>
                <a:srgbClr val="4C1130"/>
              </a:solidFill>
              <a:latin typeface="Comic Sans MS"/>
              <a:ea typeface="Comic Sans MS"/>
              <a:cs typeface="Comic Sans MS"/>
              <a:sym typeface="Comic Sans MS"/>
            </a:endParaRPr>
          </a:p>
          <a:p>
            <a:pPr indent="0" lvl="0" marL="0" rtl="0" algn="l">
              <a:spcBef>
                <a:spcPts val="0"/>
              </a:spcBef>
              <a:spcAft>
                <a:spcPts val="0"/>
              </a:spcAft>
              <a:buNone/>
            </a:pPr>
            <a:r>
              <a:rPr b="1" lang="en" sz="2400">
                <a:solidFill>
                  <a:srgbClr val="4C1130"/>
                </a:solidFill>
                <a:latin typeface="Comic Sans MS"/>
                <a:ea typeface="Comic Sans MS"/>
                <a:cs typeface="Comic Sans MS"/>
                <a:sym typeface="Comic Sans MS"/>
              </a:rPr>
              <a:t>             We appreciate all that you do!</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rPr b="1" lang="en" sz="2400">
                <a:solidFill>
                  <a:srgbClr val="4C1130"/>
                </a:solidFill>
                <a:latin typeface="Comic Sans MS"/>
                <a:ea typeface="Comic Sans MS"/>
                <a:cs typeface="Comic Sans MS"/>
                <a:sym typeface="Comic Sans MS"/>
              </a:rPr>
              <a:t>Love,</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rPr b="1" lang="en" sz="2400">
                <a:solidFill>
                  <a:srgbClr val="4C1130"/>
                </a:solidFill>
                <a:latin typeface="Comic Sans MS"/>
                <a:ea typeface="Comic Sans MS"/>
                <a:cs typeface="Comic Sans MS"/>
                <a:sym typeface="Comic Sans MS"/>
              </a:rPr>
              <a:t>The Second Grade Students, Room 201 Inclusion</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rPr b="1" lang="en" sz="2400">
                <a:solidFill>
                  <a:srgbClr val="4C1130"/>
                </a:solidFill>
                <a:latin typeface="Comic Sans MS"/>
                <a:ea typeface="Comic Sans MS"/>
                <a:cs typeface="Comic Sans MS"/>
                <a:sym typeface="Comic Sans MS"/>
              </a:rPr>
              <a:t>Anthony Carnevale Elementary School</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rPr b="1" lang="en" sz="2400">
                <a:solidFill>
                  <a:srgbClr val="4C1130"/>
                </a:solidFill>
                <a:latin typeface="Comic Sans MS"/>
                <a:ea typeface="Comic Sans MS"/>
                <a:cs typeface="Comic Sans MS"/>
                <a:sym typeface="Comic Sans MS"/>
              </a:rPr>
              <a:t>Providence, Rhode Island</a:t>
            </a:r>
            <a:endParaRPr b="1" sz="2400">
              <a:solidFill>
                <a:srgbClr val="4C1130"/>
              </a:solidFill>
              <a:latin typeface="Comic Sans MS"/>
              <a:ea typeface="Comic Sans MS"/>
              <a:cs typeface="Comic Sans MS"/>
              <a:sym typeface="Comic Sans MS"/>
            </a:endParaRPr>
          </a:p>
          <a:p>
            <a:pPr indent="0" lvl="0" marL="0" rtl="0" algn="ctr">
              <a:spcBef>
                <a:spcPts val="0"/>
              </a:spcBef>
              <a:spcAft>
                <a:spcPts val="0"/>
              </a:spcAft>
              <a:buNone/>
            </a:pPr>
            <a:r>
              <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783F04"/>
                </a:solidFill>
                <a:latin typeface="Comic Sans MS"/>
                <a:ea typeface="Comic Sans MS"/>
                <a:cs typeface="Comic Sans MS"/>
                <a:sym typeface="Comic Sans MS"/>
              </a:rPr>
              <a:t>Fall Observations...</a:t>
            </a:r>
            <a:endParaRPr>
              <a:solidFill>
                <a:srgbClr val="783F04"/>
              </a:solidFill>
              <a:latin typeface="Comic Sans MS"/>
              <a:ea typeface="Comic Sans MS"/>
              <a:cs typeface="Comic Sans MS"/>
              <a:sym typeface="Comic Sans MS"/>
            </a:endParaRPr>
          </a:p>
        </p:txBody>
      </p:sp>
      <p:sp>
        <p:nvSpPr>
          <p:cNvPr id="78" name="Google Shape;78;p16"/>
          <p:cNvSpPr txBox="1"/>
          <p:nvPr>
            <p:ph idx="1" type="body"/>
          </p:nvPr>
        </p:nvSpPr>
        <p:spPr>
          <a:xfrm>
            <a:off x="77000" y="1152475"/>
            <a:ext cx="8947200" cy="3990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9" name="Google Shape;79;p16"/>
          <p:cNvPicPr preferRelativeResize="0"/>
          <p:nvPr/>
        </p:nvPicPr>
        <p:blipFill>
          <a:blip r:embed="rId3">
            <a:alphaModFix/>
          </a:blip>
          <a:stretch>
            <a:fillRect/>
          </a:stretch>
        </p:blipFill>
        <p:spPr>
          <a:xfrm>
            <a:off x="77000" y="1288650"/>
            <a:ext cx="3126151" cy="3777853"/>
          </a:xfrm>
          <a:prstGeom prst="rect">
            <a:avLst/>
          </a:prstGeom>
          <a:noFill/>
          <a:ln>
            <a:noFill/>
          </a:ln>
        </p:spPr>
      </p:pic>
      <p:pic>
        <p:nvPicPr>
          <p:cNvPr id="80" name="Google Shape;80;p16"/>
          <p:cNvPicPr preferRelativeResize="0"/>
          <p:nvPr/>
        </p:nvPicPr>
        <p:blipFill>
          <a:blip r:embed="rId4">
            <a:alphaModFix/>
          </a:blip>
          <a:stretch>
            <a:fillRect/>
          </a:stretch>
        </p:blipFill>
        <p:spPr>
          <a:xfrm>
            <a:off x="3203150" y="1288650"/>
            <a:ext cx="2879725" cy="3777853"/>
          </a:xfrm>
          <a:prstGeom prst="rect">
            <a:avLst/>
          </a:prstGeom>
          <a:noFill/>
          <a:ln>
            <a:noFill/>
          </a:ln>
        </p:spPr>
      </p:pic>
      <p:pic>
        <p:nvPicPr>
          <p:cNvPr id="81" name="Google Shape;81;p16"/>
          <p:cNvPicPr preferRelativeResize="0"/>
          <p:nvPr/>
        </p:nvPicPr>
        <p:blipFill>
          <a:blip r:embed="rId5">
            <a:alphaModFix/>
          </a:blip>
          <a:stretch>
            <a:fillRect/>
          </a:stretch>
        </p:blipFill>
        <p:spPr>
          <a:xfrm>
            <a:off x="6036700" y="1288650"/>
            <a:ext cx="2879725" cy="37778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7"/>
          <p:cNvSpPr txBox="1"/>
          <p:nvPr>
            <p:ph type="title"/>
          </p:nvPr>
        </p:nvSpPr>
        <p:spPr>
          <a:xfrm>
            <a:off x="123200" y="138600"/>
            <a:ext cx="8916300" cy="61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Comic Sans MS"/>
                <a:ea typeface="Comic Sans MS"/>
                <a:cs typeface="Comic Sans MS"/>
                <a:sym typeface="Comic Sans MS"/>
              </a:rPr>
              <a:t>Stick vs.Twig or in Other Words, Dead vs. Dormancy</a:t>
            </a:r>
            <a:endParaRPr u="sng">
              <a:latin typeface="Comic Sans MS"/>
              <a:ea typeface="Comic Sans MS"/>
              <a:cs typeface="Comic Sans MS"/>
              <a:sym typeface="Comic Sans MS"/>
            </a:endParaRPr>
          </a:p>
        </p:txBody>
      </p:sp>
      <p:sp>
        <p:nvSpPr>
          <p:cNvPr id="87" name="Google Shape;87;p17"/>
          <p:cNvSpPr txBox="1"/>
          <p:nvPr>
            <p:ph idx="1" type="body"/>
          </p:nvPr>
        </p:nvSpPr>
        <p:spPr>
          <a:xfrm>
            <a:off x="311700" y="754500"/>
            <a:ext cx="8520600" cy="4219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300" u="sng">
                <a:solidFill>
                  <a:srgbClr val="000000"/>
                </a:solidFill>
                <a:latin typeface="Comic Sans MS"/>
                <a:ea typeface="Comic Sans MS"/>
                <a:cs typeface="Comic Sans MS"/>
                <a:sym typeface="Comic Sans MS"/>
              </a:rPr>
              <a:t>Investigation #1</a:t>
            </a:r>
            <a:endParaRPr b="1" sz="3300" u="sng">
              <a:solidFill>
                <a:srgbClr val="000000"/>
              </a:solidFill>
              <a:latin typeface="Comic Sans MS"/>
              <a:ea typeface="Comic Sans MS"/>
              <a:cs typeface="Comic Sans MS"/>
              <a:sym typeface="Comic Sans MS"/>
            </a:endParaRPr>
          </a:p>
          <a:p>
            <a:pPr indent="0" lvl="0" marL="0" rtl="0" algn="l">
              <a:spcBef>
                <a:spcPts val="1600"/>
              </a:spcBef>
              <a:spcAft>
                <a:spcPts val="0"/>
              </a:spcAft>
              <a:buNone/>
            </a:pPr>
            <a:r>
              <a:rPr b="1" lang="en" sz="2500">
                <a:solidFill>
                  <a:srgbClr val="0C343D"/>
                </a:solidFill>
                <a:latin typeface="Comic Sans MS"/>
                <a:ea typeface="Comic Sans MS"/>
                <a:cs typeface="Comic Sans MS"/>
                <a:sym typeface="Comic Sans MS"/>
              </a:rPr>
              <a:t>“Are trees dead in the winter, Mr. Tramonti?” </a:t>
            </a:r>
            <a:r>
              <a:rPr b="1" lang="en" sz="3600">
                <a:solidFill>
                  <a:srgbClr val="0C343D"/>
                </a:solidFill>
                <a:latin typeface="Comic Sans MS"/>
                <a:ea typeface="Comic Sans MS"/>
                <a:cs typeface="Comic Sans MS"/>
                <a:sym typeface="Comic Sans MS"/>
              </a:rPr>
              <a:t>  </a:t>
            </a:r>
            <a:endParaRPr b="1" sz="3600">
              <a:solidFill>
                <a:srgbClr val="0C343D"/>
              </a:solidFill>
              <a:latin typeface="Comic Sans MS"/>
              <a:ea typeface="Comic Sans MS"/>
              <a:cs typeface="Comic Sans MS"/>
              <a:sym typeface="Comic Sans MS"/>
            </a:endParaRPr>
          </a:p>
          <a:p>
            <a:pPr indent="-381000" lvl="0" marL="457200" rtl="0" algn="l">
              <a:spcBef>
                <a:spcPts val="1600"/>
              </a:spcBef>
              <a:spcAft>
                <a:spcPts val="0"/>
              </a:spcAft>
              <a:buClr>
                <a:srgbClr val="0C343D"/>
              </a:buClr>
              <a:buSzPts val="2400"/>
              <a:buFont typeface="Comic Sans MS"/>
              <a:buChar char="●"/>
            </a:pPr>
            <a:r>
              <a:rPr b="1" lang="en" sz="2400">
                <a:solidFill>
                  <a:srgbClr val="0C343D"/>
                </a:solidFill>
                <a:latin typeface="Comic Sans MS"/>
                <a:ea typeface="Comic Sans MS"/>
                <a:cs typeface="Comic Sans MS"/>
                <a:sym typeface="Comic Sans MS"/>
              </a:rPr>
              <a:t>One inquiry question from a student prompted an investigation that spanned a few months.</a:t>
            </a:r>
            <a:endParaRPr b="1" sz="2400">
              <a:solidFill>
                <a:srgbClr val="0C343D"/>
              </a:solidFill>
              <a:latin typeface="Comic Sans MS"/>
              <a:ea typeface="Comic Sans MS"/>
              <a:cs typeface="Comic Sans MS"/>
              <a:sym typeface="Comic Sans MS"/>
            </a:endParaRPr>
          </a:p>
          <a:p>
            <a:pPr indent="-381000" lvl="0" marL="457200" rtl="0" algn="l">
              <a:spcBef>
                <a:spcPts val="0"/>
              </a:spcBef>
              <a:spcAft>
                <a:spcPts val="0"/>
              </a:spcAft>
              <a:buClr>
                <a:srgbClr val="0C343D"/>
              </a:buClr>
              <a:buSzPts val="2400"/>
              <a:buFont typeface="Comic Sans MS"/>
              <a:buChar char="●"/>
            </a:pPr>
            <a:r>
              <a:rPr b="1" lang="en" sz="2400">
                <a:solidFill>
                  <a:srgbClr val="0C343D"/>
                </a:solidFill>
                <a:latin typeface="Comic Sans MS"/>
                <a:ea typeface="Comic Sans MS"/>
                <a:cs typeface="Comic Sans MS"/>
                <a:sym typeface="Comic Sans MS"/>
              </a:rPr>
              <a:t>So, to learn about misconceptions that our students may have, I took an informal survey of their thoughts about this question...</a:t>
            </a:r>
            <a:endParaRPr b="1" sz="2400">
              <a:solidFill>
                <a:srgbClr val="0C343D"/>
              </a:solidFill>
              <a:latin typeface="Comic Sans MS"/>
              <a:ea typeface="Comic Sans MS"/>
              <a:cs typeface="Comic Sans MS"/>
              <a:sym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0"/>
            <a:ext cx="8712600" cy="708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latin typeface="Comic Sans MS"/>
                <a:ea typeface="Comic Sans MS"/>
                <a:cs typeface="Comic Sans MS"/>
                <a:sym typeface="Comic Sans MS"/>
              </a:rPr>
              <a:t>Common Misconceptions About Trees in the Winter</a:t>
            </a:r>
            <a:endParaRPr u="sng">
              <a:latin typeface="Comic Sans MS"/>
              <a:ea typeface="Comic Sans MS"/>
              <a:cs typeface="Comic Sans MS"/>
              <a:sym typeface="Comic Sans MS"/>
            </a:endParaRPr>
          </a:p>
        </p:txBody>
      </p:sp>
      <p:sp>
        <p:nvSpPr>
          <p:cNvPr id="93" name="Google Shape;93;p18"/>
          <p:cNvSpPr txBox="1"/>
          <p:nvPr>
            <p:ph idx="1" type="body"/>
          </p:nvPr>
        </p:nvSpPr>
        <p:spPr>
          <a:xfrm>
            <a:off x="138600" y="708500"/>
            <a:ext cx="8885700" cy="425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3000" u="sng">
                <a:solidFill>
                  <a:srgbClr val="0C343D"/>
                </a:solidFill>
              </a:rPr>
              <a:t>Student Responses were as follows:</a:t>
            </a:r>
            <a:endParaRPr b="1" i="1" sz="3000" u="sng">
              <a:solidFill>
                <a:srgbClr val="0C343D"/>
              </a:solidFill>
            </a:endParaRPr>
          </a:p>
          <a:p>
            <a:pPr indent="-419100" lvl="0" marL="457200" rtl="0" algn="l">
              <a:spcBef>
                <a:spcPts val="1600"/>
              </a:spcBef>
              <a:spcAft>
                <a:spcPts val="0"/>
              </a:spcAft>
              <a:buClr>
                <a:srgbClr val="0C343D"/>
              </a:buClr>
              <a:buSzPts val="3000"/>
              <a:buChar char="●"/>
            </a:pPr>
            <a:r>
              <a:rPr b="1" lang="en" sz="3000">
                <a:solidFill>
                  <a:srgbClr val="0C343D"/>
                </a:solidFill>
              </a:rPr>
              <a:t>Most students </a:t>
            </a:r>
            <a:r>
              <a:rPr b="1" lang="en" sz="3000">
                <a:solidFill>
                  <a:srgbClr val="0C343D"/>
                </a:solidFill>
              </a:rPr>
              <a:t>believed trees died in the winter and came alive again in spring.</a:t>
            </a:r>
            <a:endParaRPr b="1" sz="3000">
              <a:solidFill>
                <a:srgbClr val="0C343D"/>
              </a:solidFill>
            </a:endParaRPr>
          </a:p>
          <a:p>
            <a:pPr indent="-419100" lvl="0" marL="457200" rtl="0" algn="l">
              <a:spcBef>
                <a:spcPts val="0"/>
              </a:spcBef>
              <a:spcAft>
                <a:spcPts val="0"/>
              </a:spcAft>
              <a:buClr>
                <a:srgbClr val="0C343D"/>
              </a:buClr>
              <a:buSzPts val="3000"/>
              <a:buChar char="●"/>
            </a:pPr>
            <a:r>
              <a:rPr b="1" lang="en" sz="3000">
                <a:solidFill>
                  <a:srgbClr val="0C343D"/>
                </a:solidFill>
              </a:rPr>
              <a:t>Some thought they were just asleep. </a:t>
            </a:r>
            <a:endParaRPr b="1" sz="3000">
              <a:solidFill>
                <a:srgbClr val="0C343D"/>
              </a:solidFill>
            </a:endParaRPr>
          </a:p>
          <a:p>
            <a:pPr indent="-419100" lvl="0" marL="457200" rtl="0" algn="l">
              <a:spcBef>
                <a:spcPts val="0"/>
              </a:spcBef>
              <a:spcAft>
                <a:spcPts val="0"/>
              </a:spcAft>
              <a:buClr>
                <a:srgbClr val="0C343D"/>
              </a:buClr>
              <a:buSzPts val="3000"/>
              <a:buChar char="●"/>
            </a:pPr>
            <a:r>
              <a:rPr b="1" lang="en" sz="3000">
                <a:solidFill>
                  <a:srgbClr val="0C343D"/>
                </a:solidFill>
              </a:rPr>
              <a:t>Some thought they were frozen. </a:t>
            </a:r>
            <a:endParaRPr b="1" sz="3000">
              <a:solidFill>
                <a:srgbClr val="0C343D"/>
              </a:solidFill>
            </a:endParaRPr>
          </a:p>
          <a:p>
            <a:pPr indent="-419100" lvl="0" marL="457200" rtl="0" algn="l">
              <a:spcBef>
                <a:spcPts val="0"/>
              </a:spcBef>
              <a:spcAft>
                <a:spcPts val="0"/>
              </a:spcAft>
              <a:buClr>
                <a:srgbClr val="0C343D"/>
              </a:buClr>
              <a:buSzPts val="3000"/>
              <a:buChar char="●"/>
            </a:pPr>
            <a:r>
              <a:rPr b="1" lang="en" sz="3000">
                <a:solidFill>
                  <a:srgbClr val="0C343D"/>
                </a:solidFill>
              </a:rPr>
              <a:t>Some had no idea. </a:t>
            </a:r>
            <a:endParaRPr b="1" sz="3000">
              <a:solidFill>
                <a:srgbClr val="0C343D"/>
              </a:solidFill>
            </a:endParaRPr>
          </a:p>
          <a:p>
            <a:pPr indent="0" lvl="0" marL="0" rtl="0" algn="l">
              <a:spcBef>
                <a:spcPts val="1600"/>
              </a:spcBef>
              <a:spcAft>
                <a:spcPts val="1600"/>
              </a:spcAft>
              <a:buClr>
                <a:schemeClr val="dk1"/>
              </a:buClr>
              <a:buSzPts val="1100"/>
              <a:buFont typeface="Arial"/>
              <a:buNone/>
            </a:pPr>
            <a:r>
              <a:t/>
            </a:r>
            <a:endParaRPr b="1">
              <a:solidFill>
                <a:srgbClr val="0C343D"/>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9"/>
          <p:cNvSpPr txBox="1"/>
          <p:nvPr>
            <p:ph type="title"/>
          </p:nvPr>
        </p:nvSpPr>
        <p:spPr>
          <a:xfrm>
            <a:off x="174575" y="201450"/>
            <a:ext cx="8657700" cy="170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u="sng">
                <a:solidFill>
                  <a:srgbClr val="274E13"/>
                </a:solidFill>
                <a:latin typeface="Comic Sans MS"/>
                <a:ea typeface="Comic Sans MS"/>
                <a:cs typeface="Comic Sans MS"/>
                <a:sym typeface="Comic Sans MS"/>
              </a:rPr>
              <a:t>Investigation #2</a:t>
            </a:r>
            <a:endParaRPr b="1" sz="3000" u="sng">
              <a:solidFill>
                <a:srgbClr val="274E13"/>
              </a:solidFill>
              <a:latin typeface="Comic Sans MS"/>
              <a:ea typeface="Comic Sans MS"/>
              <a:cs typeface="Comic Sans MS"/>
              <a:sym typeface="Comic Sans MS"/>
            </a:endParaRPr>
          </a:p>
          <a:p>
            <a:pPr indent="0" lvl="0" marL="0" rtl="0" algn="ctr">
              <a:spcBef>
                <a:spcPts val="0"/>
              </a:spcBef>
              <a:spcAft>
                <a:spcPts val="0"/>
              </a:spcAft>
              <a:buClr>
                <a:schemeClr val="dk1"/>
              </a:buClr>
              <a:buSzPts val="1100"/>
              <a:buFont typeface="Arial"/>
              <a:buNone/>
            </a:pPr>
            <a:r>
              <a:rPr b="1" lang="en" sz="3000">
                <a:solidFill>
                  <a:srgbClr val="274E13"/>
                </a:solidFill>
                <a:latin typeface="Comic Sans MS"/>
                <a:ea typeface="Comic Sans MS"/>
                <a:cs typeface="Comic Sans MS"/>
                <a:sym typeface="Comic Sans MS"/>
              </a:rPr>
              <a:t>How Does Air Temperature Effect Bud Bursts?</a:t>
            </a:r>
            <a:endParaRPr sz="3000">
              <a:latin typeface="Comic Sans MS"/>
              <a:ea typeface="Comic Sans MS"/>
              <a:cs typeface="Comic Sans MS"/>
              <a:sym typeface="Comic Sans MS"/>
            </a:endParaRPr>
          </a:p>
        </p:txBody>
      </p:sp>
      <p:sp>
        <p:nvSpPr>
          <p:cNvPr id="99" name="Google Shape;99;p19"/>
          <p:cNvSpPr txBox="1"/>
          <p:nvPr>
            <p:ph idx="1" type="body"/>
          </p:nvPr>
        </p:nvSpPr>
        <p:spPr>
          <a:xfrm>
            <a:off x="243125" y="1718975"/>
            <a:ext cx="8520600" cy="3335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0" name="Google Shape;100;p19"/>
          <p:cNvPicPr preferRelativeResize="0"/>
          <p:nvPr/>
        </p:nvPicPr>
        <p:blipFill>
          <a:blip r:embed="rId3">
            <a:alphaModFix/>
          </a:blip>
          <a:stretch>
            <a:fillRect/>
          </a:stretch>
        </p:blipFill>
        <p:spPr>
          <a:xfrm>
            <a:off x="1034075" y="1910225"/>
            <a:ext cx="6687901" cy="31441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138600" y="231000"/>
            <a:ext cx="8885700" cy="104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ic Sans MS"/>
                <a:ea typeface="Comic Sans MS"/>
                <a:cs typeface="Comic Sans MS"/>
                <a:sym typeface="Comic Sans MS"/>
              </a:rPr>
              <a:t> How can we change these student misconceptions?</a:t>
            </a:r>
            <a:endParaRPr>
              <a:latin typeface="Comic Sans MS"/>
              <a:ea typeface="Comic Sans MS"/>
              <a:cs typeface="Comic Sans MS"/>
              <a:sym typeface="Comic Sans MS"/>
            </a:endParaRPr>
          </a:p>
          <a:p>
            <a:pPr indent="0" lvl="0" marL="0" rtl="0" algn="ctr">
              <a:spcBef>
                <a:spcPts val="0"/>
              </a:spcBef>
              <a:spcAft>
                <a:spcPts val="0"/>
              </a:spcAft>
              <a:buNone/>
            </a:pPr>
            <a:r>
              <a:rPr lang="en" u="sng">
                <a:latin typeface="Comic Sans MS"/>
                <a:ea typeface="Comic Sans MS"/>
                <a:cs typeface="Comic Sans MS"/>
                <a:sym typeface="Comic Sans MS"/>
              </a:rPr>
              <a:t>The Mystery of the Winter Twig</a:t>
            </a:r>
            <a:endParaRPr u="sng">
              <a:latin typeface="Comic Sans MS"/>
              <a:ea typeface="Comic Sans MS"/>
              <a:cs typeface="Comic Sans MS"/>
              <a:sym typeface="Comic Sans MS"/>
            </a:endParaRPr>
          </a:p>
        </p:txBody>
      </p:sp>
      <p:sp>
        <p:nvSpPr>
          <p:cNvPr id="106" name="Google Shape;106;p20"/>
          <p:cNvSpPr txBox="1"/>
          <p:nvPr>
            <p:ph idx="1" type="body"/>
          </p:nvPr>
        </p:nvSpPr>
        <p:spPr>
          <a:xfrm>
            <a:off x="138600" y="1278300"/>
            <a:ext cx="8885700" cy="3680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C343D"/>
              </a:buClr>
              <a:buSzPts val="1800"/>
              <a:buFont typeface="Comic Sans MS"/>
              <a:buChar char="●"/>
            </a:pPr>
            <a:r>
              <a:rPr b="1" lang="en">
                <a:solidFill>
                  <a:srgbClr val="0C343D"/>
                </a:solidFill>
                <a:latin typeface="Comic Sans MS"/>
                <a:ea typeface="Comic Sans MS"/>
                <a:cs typeface="Comic Sans MS"/>
                <a:sym typeface="Comic Sans MS"/>
              </a:rPr>
              <a:t>A</a:t>
            </a:r>
            <a:r>
              <a:rPr b="1" lang="en">
                <a:solidFill>
                  <a:srgbClr val="0C343D"/>
                </a:solidFill>
                <a:latin typeface="Comic Sans MS"/>
                <a:ea typeface="Comic Sans MS"/>
                <a:cs typeface="Comic Sans MS"/>
                <a:sym typeface="Comic Sans MS"/>
              </a:rPr>
              <a:t>s a class decided that an expert was needed!</a:t>
            </a:r>
            <a:endParaRPr b="1">
              <a:solidFill>
                <a:srgbClr val="0C343D"/>
              </a:solidFill>
              <a:latin typeface="Comic Sans MS"/>
              <a:ea typeface="Comic Sans MS"/>
              <a:cs typeface="Comic Sans MS"/>
              <a:sym typeface="Comic Sans MS"/>
            </a:endParaRPr>
          </a:p>
          <a:p>
            <a:pPr indent="-342900" lvl="0" marL="457200" rtl="0" algn="l">
              <a:spcBef>
                <a:spcPts val="0"/>
              </a:spcBef>
              <a:spcAft>
                <a:spcPts val="0"/>
              </a:spcAft>
              <a:buClr>
                <a:srgbClr val="0C343D"/>
              </a:buClr>
              <a:buSzPts val="1800"/>
              <a:buChar char="●"/>
            </a:pPr>
            <a:r>
              <a:rPr b="1" lang="en">
                <a:solidFill>
                  <a:srgbClr val="0C343D"/>
                </a:solidFill>
                <a:latin typeface="Comic Sans MS"/>
                <a:ea typeface="Comic Sans MS"/>
                <a:cs typeface="Comic Sans MS"/>
                <a:sym typeface="Comic Sans MS"/>
              </a:rPr>
              <a:t>We decided we wanted GLOBE help and I reached out to our BU Superhero, Ms. Kathleen! She swooped in to save the day, and had us knee deep in twigs to investigate in a top secret twig mission called </a:t>
            </a:r>
            <a:r>
              <a:rPr b="1" lang="en" u="sng">
                <a:solidFill>
                  <a:srgbClr val="0C343D"/>
                </a:solidFill>
                <a:latin typeface="Comic Sans MS"/>
                <a:ea typeface="Comic Sans MS"/>
                <a:cs typeface="Comic Sans MS"/>
                <a:sym typeface="Comic Sans MS"/>
              </a:rPr>
              <a:t>Operation: Winter Twig!</a:t>
            </a:r>
            <a:endParaRPr b="1" u="sng">
              <a:solidFill>
                <a:srgbClr val="0C343D"/>
              </a:solidFill>
              <a:latin typeface="Comic Sans MS"/>
              <a:ea typeface="Comic Sans MS"/>
              <a:cs typeface="Comic Sans MS"/>
              <a:sym typeface="Comic Sans MS"/>
            </a:endParaRPr>
          </a:p>
          <a:p>
            <a:pPr indent="0" lvl="0" marL="0" rtl="0" algn="l">
              <a:spcBef>
                <a:spcPts val="1600"/>
              </a:spcBef>
              <a:spcAft>
                <a:spcPts val="0"/>
              </a:spcAft>
              <a:buNone/>
            </a:pPr>
            <a:r>
              <a:t/>
            </a:r>
            <a:endParaRPr>
              <a:solidFill>
                <a:srgbClr val="0C343D"/>
              </a:solidFill>
            </a:endParaRPr>
          </a:p>
          <a:p>
            <a:pPr indent="0" lvl="0" marL="0" rtl="0" algn="l">
              <a:spcBef>
                <a:spcPts val="1600"/>
              </a:spcBef>
              <a:spcAft>
                <a:spcPts val="0"/>
              </a:spcAft>
              <a:buNone/>
            </a:pPr>
            <a:r>
              <a:t/>
            </a:r>
            <a:endParaRPr>
              <a:solidFill>
                <a:srgbClr val="0C343D"/>
              </a:solidFill>
            </a:endParaRPr>
          </a:p>
          <a:p>
            <a:pPr indent="0" lvl="0" marL="0" rtl="0" algn="l">
              <a:spcBef>
                <a:spcPts val="1600"/>
              </a:spcBef>
              <a:spcAft>
                <a:spcPts val="0"/>
              </a:spcAft>
              <a:buNone/>
            </a:pPr>
            <a:r>
              <a:t/>
            </a:r>
            <a:endParaRPr>
              <a:solidFill>
                <a:srgbClr val="0C343D"/>
              </a:solidFill>
            </a:endParaRPr>
          </a:p>
          <a:p>
            <a:pPr indent="0" lvl="0" marL="0" rtl="0" algn="l">
              <a:spcBef>
                <a:spcPts val="1600"/>
              </a:spcBef>
              <a:spcAft>
                <a:spcPts val="1600"/>
              </a:spcAft>
              <a:buNone/>
            </a:pPr>
            <a:r>
              <a:t/>
            </a:r>
            <a:endParaRPr>
              <a:solidFill>
                <a:srgbClr val="0C343D"/>
              </a:solidFill>
            </a:endParaRPr>
          </a:p>
        </p:txBody>
      </p:sp>
      <p:pic>
        <p:nvPicPr>
          <p:cNvPr id="107" name="Google Shape;107;p20"/>
          <p:cNvPicPr preferRelativeResize="0"/>
          <p:nvPr/>
        </p:nvPicPr>
        <p:blipFill>
          <a:blip r:embed="rId3">
            <a:alphaModFix/>
          </a:blip>
          <a:stretch>
            <a:fillRect/>
          </a:stretch>
        </p:blipFill>
        <p:spPr>
          <a:xfrm>
            <a:off x="6652675" y="3110600"/>
            <a:ext cx="2003724" cy="1540100"/>
          </a:xfrm>
          <a:prstGeom prst="rect">
            <a:avLst/>
          </a:prstGeom>
          <a:noFill/>
          <a:ln>
            <a:noFill/>
          </a:ln>
        </p:spPr>
      </p:pic>
      <p:pic>
        <p:nvPicPr>
          <p:cNvPr id="108" name="Google Shape;108;p20"/>
          <p:cNvPicPr preferRelativeResize="0"/>
          <p:nvPr/>
        </p:nvPicPr>
        <p:blipFill>
          <a:blip r:embed="rId4">
            <a:alphaModFix/>
          </a:blip>
          <a:stretch>
            <a:fillRect/>
          </a:stretch>
        </p:blipFill>
        <p:spPr>
          <a:xfrm>
            <a:off x="523600" y="3110600"/>
            <a:ext cx="2667725" cy="1667450"/>
          </a:xfrm>
          <a:prstGeom prst="rect">
            <a:avLst/>
          </a:prstGeom>
          <a:noFill/>
          <a:ln>
            <a:noFill/>
          </a:ln>
        </p:spPr>
      </p:pic>
      <p:pic>
        <p:nvPicPr>
          <p:cNvPr id="109" name="Google Shape;109;p20"/>
          <p:cNvPicPr preferRelativeResize="0"/>
          <p:nvPr/>
        </p:nvPicPr>
        <p:blipFill>
          <a:blip r:embed="rId5">
            <a:alphaModFix/>
          </a:blip>
          <a:stretch>
            <a:fillRect/>
          </a:stretch>
        </p:blipFill>
        <p:spPr>
          <a:xfrm>
            <a:off x="3326350" y="3126025"/>
            <a:ext cx="3191299" cy="16674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311700" y="169400"/>
            <a:ext cx="8520600" cy="70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omic Sans MS"/>
                <a:ea typeface="Comic Sans MS"/>
                <a:cs typeface="Comic Sans MS"/>
                <a:sym typeface="Comic Sans MS"/>
              </a:rPr>
              <a:t>Room-201 </a:t>
            </a:r>
            <a:r>
              <a:rPr lang="en">
                <a:latin typeface="Comic Sans MS"/>
                <a:ea typeface="Comic Sans MS"/>
                <a:cs typeface="Comic Sans MS"/>
                <a:sym typeface="Comic Sans MS"/>
              </a:rPr>
              <a:t>Inquiry </a:t>
            </a:r>
            <a:r>
              <a:rPr lang="en">
                <a:latin typeface="Comic Sans MS"/>
                <a:ea typeface="Comic Sans MS"/>
                <a:cs typeface="Comic Sans MS"/>
                <a:sym typeface="Comic Sans MS"/>
              </a:rPr>
              <a:t>Investigation!</a:t>
            </a:r>
            <a:endParaRPr>
              <a:latin typeface="Comic Sans MS"/>
              <a:ea typeface="Comic Sans MS"/>
              <a:cs typeface="Comic Sans MS"/>
              <a:sym typeface="Comic Sans MS"/>
            </a:endParaRPr>
          </a:p>
        </p:txBody>
      </p:sp>
      <p:pic>
        <p:nvPicPr>
          <p:cNvPr id="115" name="Google Shape;115;p21"/>
          <p:cNvPicPr preferRelativeResize="0"/>
          <p:nvPr/>
        </p:nvPicPr>
        <p:blipFill>
          <a:blip r:embed="rId3">
            <a:alphaModFix/>
          </a:blip>
          <a:stretch>
            <a:fillRect/>
          </a:stretch>
        </p:blipFill>
        <p:spPr>
          <a:xfrm>
            <a:off x="3158363" y="1000975"/>
            <a:ext cx="2956800" cy="3942390"/>
          </a:xfrm>
          <a:prstGeom prst="rect">
            <a:avLst/>
          </a:prstGeom>
          <a:noFill/>
          <a:ln>
            <a:noFill/>
          </a:ln>
        </p:spPr>
      </p:pic>
      <p:pic>
        <p:nvPicPr>
          <p:cNvPr id="116" name="Google Shape;116;p21"/>
          <p:cNvPicPr preferRelativeResize="0"/>
          <p:nvPr/>
        </p:nvPicPr>
        <p:blipFill rotWithShape="1">
          <a:blip r:embed="rId4">
            <a:alphaModFix/>
          </a:blip>
          <a:srcRect b="0" l="0" r="0" t="31931"/>
          <a:stretch/>
        </p:blipFill>
        <p:spPr>
          <a:xfrm>
            <a:off x="6244240" y="1000975"/>
            <a:ext cx="2899761" cy="3942400"/>
          </a:xfrm>
          <a:prstGeom prst="rect">
            <a:avLst/>
          </a:prstGeom>
          <a:noFill/>
          <a:ln>
            <a:noFill/>
          </a:ln>
        </p:spPr>
      </p:pic>
      <p:pic>
        <p:nvPicPr>
          <p:cNvPr id="117" name="Google Shape;117;p21"/>
          <p:cNvPicPr preferRelativeResize="0"/>
          <p:nvPr/>
        </p:nvPicPr>
        <p:blipFill>
          <a:blip r:embed="rId5">
            <a:alphaModFix/>
          </a:blip>
          <a:stretch>
            <a:fillRect/>
          </a:stretch>
        </p:blipFill>
        <p:spPr>
          <a:xfrm>
            <a:off x="72475" y="1000975"/>
            <a:ext cx="2956801" cy="39609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