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</p:sldIdLst>
  <p:sldSz cy="5143500" cx="9144000"/>
  <p:notesSz cx="6858000" cy="9144000"/>
  <p:embeddedFontLst>
    <p:embeddedFont>
      <p:font typeface="Pinyon Script"/>
      <p:regular r:id="rId1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6" Type="http://schemas.openxmlformats.org/officeDocument/2006/relationships/font" Target="fonts/PinyonScript-regular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4e8bc352df_5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4e8bc352df_5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4e991cd6e7_0_2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4e991cd6e7_0_2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4f7daf3a34_1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4f7daf3a34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4f7daf3a34_1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4f7daf3a34_1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4f7daf3a34_1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4f7daf3a34_1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4e8bc352d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4e8bc352d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4e8bc352df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4e8bc352df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4f8b2a3abf_18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4f8b2a3abf_18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4f7daf3a34_1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4f7daf3a34_1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4e8bc352df_4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4e8bc352df_4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0.jpg"/><Relationship Id="rId4" Type="http://schemas.openxmlformats.org/officeDocument/2006/relationships/image" Target="../media/image31.jpg"/><Relationship Id="rId9" Type="http://schemas.openxmlformats.org/officeDocument/2006/relationships/image" Target="../media/image6.jpg"/><Relationship Id="rId5" Type="http://schemas.openxmlformats.org/officeDocument/2006/relationships/image" Target="../media/image1.jpg"/><Relationship Id="rId6" Type="http://schemas.openxmlformats.org/officeDocument/2006/relationships/image" Target="../media/image28.jpg"/><Relationship Id="rId7" Type="http://schemas.openxmlformats.org/officeDocument/2006/relationships/image" Target="../media/image32.jpg"/><Relationship Id="rId8" Type="http://schemas.openxmlformats.org/officeDocument/2006/relationships/image" Target="../media/image2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5.jpg"/><Relationship Id="rId4" Type="http://schemas.openxmlformats.org/officeDocument/2006/relationships/image" Target="../media/image18.gif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jpg"/><Relationship Id="rId4" Type="http://schemas.openxmlformats.org/officeDocument/2006/relationships/image" Target="../media/image3.jpg"/><Relationship Id="rId5" Type="http://schemas.openxmlformats.org/officeDocument/2006/relationships/image" Target="../media/image22.jpg"/><Relationship Id="rId6" Type="http://schemas.openxmlformats.org/officeDocument/2006/relationships/image" Target="../media/image24.jpg"/><Relationship Id="rId7" Type="http://schemas.openxmlformats.org/officeDocument/2006/relationships/image" Target="../media/image17.jpg"/><Relationship Id="rId8" Type="http://schemas.openxmlformats.org/officeDocument/2006/relationships/image" Target="../media/image23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9.jpg"/><Relationship Id="rId4" Type="http://schemas.openxmlformats.org/officeDocument/2006/relationships/image" Target="../media/image11.jpg"/><Relationship Id="rId5" Type="http://schemas.openxmlformats.org/officeDocument/2006/relationships/image" Target="../media/image4.jpg"/><Relationship Id="rId6" Type="http://schemas.openxmlformats.org/officeDocument/2006/relationships/image" Target="../media/image9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jpg"/><Relationship Id="rId4" Type="http://schemas.openxmlformats.org/officeDocument/2006/relationships/image" Target="../media/image26.jpg"/><Relationship Id="rId5" Type="http://schemas.openxmlformats.org/officeDocument/2006/relationships/image" Target="../media/image29.jpg"/><Relationship Id="rId6" Type="http://schemas.openxmlformats.org/officeDocument/2006/relationships/image" Target="../media/image16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jpg"/><Relationship Id="rId4" Type="http://schemas.openxmlformats.org/officeDocument/2006/relationships/image" Target="../media/image21.jpg"/><Relationship Id="rId5" Type="http://schemas.openxmlformats.org/officeDocument/2006/relationships/image" Target="../media/image27.jpg"/><Relationship Id="rId6" Type="http://schemas.openxmlformats.org/officeDocument/2006/relationships/image" Target="../media/image12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-209442" y="151900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    </a:t>
            </a:r>
            <a:r>
              <a:rPr lang="en">
                <a:highlight>
                  <a:srgbClr val="00FFFF"/>
                </a:highlight>
              </a:rPr>
              <a:t>Presenting:The Biosphere</a:t>
            </a:r>
            <a:r>
              <a:rPr lang="en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446275" y="2175450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FF"/>
                </a:solidFill>
                <a:highlight>
                  <a:srgbClr val="000000"/>
                </a:highlight>
                <a:latin typeface="Pinyon Script"/>
                <a:ea typeface="Pinyon Script"/>
                <a:cs typeface="Pinyon Script"/>
                <a:sym typeface="Pinyon Script"/>
              </a:rPr>
              <a:t>By: Rithea,David, </a:t>
            </a:r>
            <a:r>
              <a:rPr lang="en">
                <a:solidFill>
                  <a:srgbClr val="0000FF"/>
                </a:solidFill>
                <a:highlight>
                  <a:srgbClr val="000000"/>
                </a:highlight>
                <a:latin typeface="Pinyon Script"/>
                <a:ea typeface="Pinyon Script"/>
                <a:cs typeface="Pinyon Script"/>
                <a:sym typeface="Pinyon Script"/>
              </a:rPr>
              <a:t>Albin &amp;</a:t>
            </a:r>
            <a:r>
              <a:rPr lang="en">
                <a:solidFill>
                  <a:srgbClr val="0000FF"/>
                </a:solidFill>
                <a:highlight>
                  <a:srgbClr val="000000"/>
                </a:highlight>
                <a:latin typeface="Pinyon Script"/>
                <a:ea typeface="Pinyon Script"/>
                <a:cs typeface="Pinyon Script"/>
                <a:sym typeface="Pinyon Script"/>
              </a:rPr>
              <a:t> Jayson  - Enjoy! </a:t>
            </a:r>
            <a:r>
              <a:rPr lang="en">
                <a:solidFill>
                  <a:srgbClr val="0000FF"/>
                </a:solidFill>
                <a:highlight>
                  <a:srgbClr val="000000"/>
                </a:highlight>
              </a:rPr>
              <a:t>       </a:t>
            </a:r>
            <a:endParaRPr>
              <a:solidFill>
                <a:srgbClr val="0000FF"/>
              </a:solidFill>
              <a:highlight>
                <a:srgbClr val="000000"/>
              </a:highlight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700" y="2938500"/>
            <a:ext cx="2736799" cy="2205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93483" y="3019200"/>
            <a:ext cx="2598367" cy="2052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91850" y="3038775"/>
            <a:ext cx="2928723" cy="2104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874100" y="-19300"/>
            <a:ext cx="2776324" cy="1838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8425" y="45825"/>
            <a:ext cx="2444650" cy="1430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8425" y="1588475"/>
            <a:ext cx="1408126" cy="1430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How Biosphere interacts with the Atmosphere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129" name="Google Shape;129;p22"/>
          <p:cNvSpPr txBox="1"/>
          <p:nvPr>
            <p:ph idx="1" type="body"/>
          </p:nvPr>
        </p:nvSpPr>
        <p:spPr>
          <a:xfrm>
            <a:off x="379025" y="15340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accent4"/>
                </a:solidFill>
              </a:rPr>
              <a:t>Biosphere interacts in a bad  cause because the gas that the animals </a:t>
            </a:r>
            <a:r>
              <a:rPr b="1" lang="en">
                <a:solidFill>
                  <a:schemeClr val="accent4"/>
                </a:solidFill>
              </a:rPr>
              <a:t>releases is methane gas which makes a  invisible cap and that keeps the heat in .</a:t>
            </a:r>
            <a:endParaRPr/>
          </a:p>
        </p:txBody>
      </p:sp>
      <p:sp>
        <p:nvSpPr>
          <p:cNvPr id="130" name="Google Shape;130;p22"/>
          <p:cNvSpPr txBox="1"/>
          <p:nvPr/>
        </p:nvSpPr>
        <p:spPr>
          <a:xfrm flipH="1" rot="10800000">
            <a:off x="511650" y="3589025"/>
            <a:ext cx="7335600" cy="1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3"/>
          <p:cNvSpPr txBox="1"/>
          <p:nvPr>
            <p:ph type="title"/>
          </p:nvPr>
        </p:nvSpPr>
        <p:spPr>
          <a:xfrm>
            <a:off x="664125" y="300775"/>
            <a:ext cx="8520600" cy="64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                      </a:t>
            </a:r>
            <a:r>
              <a:rPr lang="en">
                <a:solidFill>
                  <a:srgbClr val="FF0000"/>
                </a:solidFill>
              </a:rPr>
              <a:t>Credits</a:t>
            </a:r>
            <a:r>
              <a:rPr lang="en"/>
              <a:t> </a:t>
            </a:r>
            <a:endParaRPr>
              <a:solidFill>
                <a:srgbClr val="00FFFF"/>
              </a:solidFill>
            </a:endParaRPr>
          </a:p>
        </p:txBody>
      </p:sp>
      <p:pic>
        <p:nvPicPr>
          <p:cNvPr id="136" name="Google Shape;136;p23"/>
          <p:cNvPicPr preferRelativeResize="0"/>
          <p:nvPr/>
        </p:nvPicPr>
        <p:blipFill rotWithShape="1">
          <a:blip r:embed="rId4">
            <a:alphaModFix/>
          </a:blip>
          <a:srcRect b="195831" l="-169981" r="100000" t="-321158"/>
          <a:stretch/>
        </p:blipFill>
        <p:spPr>
          <a:xfrm>
            <a:off x="953500" y="-153050"/>
            <a:ext cx="1102075" cy="2696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3"/>
          <p:cNvSpPr txBox="1"/>
          <p:nvPr/>
        </p:nvSpPr>
        <p:spPr>
          <a:xfrm>
            <a:off x="1188600" y="2049950"/>
            <a:ext cx="8175000" cy="174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FF"/>
                </a:solidFill>
              </a:rPr>
              <a:t>                                                    </a:t>
            </a:r>
            <a:r>
              <a:rPr lang="en" sz="2400">
                <a:solidFill>
                  <a:srgbClr val="0000FF"/>
                </a:solidFill>
              </a:rPr>
              <a:t>    </a:t>
            </a:r>
            <a:endParaRPr sz="2400">
              <a:solidFill>
                <a:srgbClr val="FF99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9900"/>
                </a:solidFill>
              </a:rPr>
              <a:t>                  By David,Rithea,Jayson, &amp; Albin </a:t>
            </a:r>
            <a:endParaRPr>
              <a:solidFill>
                <a:srgbClr val="FF99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 txBox="1"/>
          <p:nvPr>
            <p:ph type="ctrTitle"/>
          </p:nvPr>
        </p:nvSpPr>
        <p:spPr>
          <a:xfrm>
            <a:off x="438325" y="0"/>
            <a:ext cx="8520600" cy="263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FF00"/>
                </a:solidFill>
              </a:rPr>
              <a:t>The Biosphere contain all of the living creatures on Earth!</a:t>
            </a:r>
            <a:endParaRPr>
              <a:solidFill>
                <a:srgbClr val="00FF00"/>
              </a:solidFill>
            </a:endParaRPr>
          </a:p>
        </p:txBody>
      </p:sp>
      <p:pic>
        <p:nvPicPr>
          <p:cNvPr id="67" name="Google Shape;67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449988"/>
            <a:ext cx="2885724" cy="164035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4"/>
          <p:cNvSpPr txBox="1"/>
          <p:nvPr/>
        </p:nvSpPr>
        <p:spPr>
          <a:xfrm>
            <a:off x="311200" y="84825"/>
            <a:ext cx="8214600" cy="39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FF00"/>
              </a:solidFill>
            </a:endParaRPr>
          </a:p>
        </p:txBody>
      </p:sp>
      <p:pic>
        <p:nvPicPr>
          <p:cNvPr id="69" name="Google Shape;69;p14"/>
          <p:cNvPicPr preferRelativeResize="0"/>
          <p:nvPr/>
        </p:nvPicPr>
        <p:blipFill rotWithShape="1">
          <a:blip r:embed="rId5">
            <a:alphaModFix/>
          </a:blip>
          <a:srcRect b="250939" l="-389679" r="441019" t="-250939"/>
          <a:stretch/>
        </p:blipFill>
        <p:spPr>
          <a:xfrm>
            <a:off x="-8" y="-80227"/>
            <a:ext cx="902750" cy="1461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55273" y="3708314"/>
            <a:ext cx="2746541" cy="1461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926150" y="3529325"/>
            <a:ext cx="1429123" cy="164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885725" y="3396825"/>
            <a:ext cx="2040428" cy="1746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5"/>
          <p:cNvSpPr txBox="1"/>
          <p:nvPr>
            <p:ph type="ctrTitle"/>
          </p:nvPr>
        </p:nvSpPr>
        <p:spPr>
          <a:xfrm>
            <a:off x="311708" y="0"/>
            <a:ext cx="8520600" cy="2052600"/>
          </a:xfrm>
          <a:prstGeom prst="rect">
            <a:avLst/>
          </a:prstGeom>
          <a:ln cap="flat" cmpd="sng" w="9525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Why do carnivores matter 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78" name="Google Shape;78;p15"/>
          <p:cNvSpPr txBox="1"/>
          <p:nvPr>
            <p:ph idx="1" type="subTitle"/>
          </p:nvPr>
        </p:nvSpPr>
        <p:spPr>
          <a:xfrm>
            <a:off x="311700" y="2834125"/>
            <a:ext cx="8520600" cy="2309400"/>
          </a:xfrm>
          <a:prstGeom prst="rect">
            <a:avLst/>
          </a:prstGeom>
          <a:ln cap="flat" cmpd="sng" w="9525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They keep the population of animals low  by hunting so they do not keep spreading ex) </a:t>
            </a:r>
            <a:r>
              <a:rPr lang="en">
                <a:solidFill>
                  <a:srgbClr val="FF0000"/>
                </a:solidFill>
              </a:rPr>
              <a:t>mice,deer,bunnies,etc </a:t>
            </a:r>
            <a:endParaRPr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6"/>
          <p:cNvSpPr txBox="1"/>
          <p:nvPr>
            <p:ph type="ctrTitle"/>
          </p:nvPr>
        </p:nvSpPr>
        <p:spPr>
          <a:xfrm>
            <a:off x="311700" y="0"/>
            <a:ext cx="8520600" cy="1139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FF"/>
                </a:solidFill>
                <a:highlight>
                  <a:srgbClr val="000000"/>
                </a:highlight>
              </a:rPr>
              <a:t>Why do herbivores matter?</a:t>
            </a:r>
            <a:endParaRPr>
              <a:solidFill>
                <a:srgbClr val="0000FF"/>
              </a:solidFill>
              <a:highlight>
                <a:srgbClr val="000000"/>
              </a:highlight>
            </a:endParaRPr>
          </a:p>
        </p:txBody>
      </p:sp>
      <p:sp>
        <p:nvSpPr>
          <p:cNvPr id="84" name="Google Shape;84;p16"/>
          <p:cNvSpPr txBox="1"/>
          <p:nvPr>
            <p:ph idx="1" type="subTitle"/>
          </p:nvPr>
        </p:nvSpPr>
        <p:spPr>
          <a:xfrm>
            <a:off x="373550" y="2474700"/>
            <a:ext cx="8520600" cy="2607000"/>
          </a:xfrm>
          <a:prstGeom prst="rect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FF"/>
                </a:solidFill>
                <a:highlight>
                  <a:srgbClr val="000000"/>
                </a:highlight>
              </a:rPr>
              <a:t>Herbivores matter because they eat plants so they don’t spread everywhere.  They also help to spread plant seeds in their feces.</a:t>
            </a:r>
            <a:endParaRPr>
              <a:solidFill>
                <a:srgbClr val="0000FF"/>
              </a:solidFill>
              <a:highlight>
                <a:srgbClr val="000000"/>
              </a:highlight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7"/>
          <p:cNvSpPr txBox="1"/>
          <p:nvPr>
            <p:ph type="title"/>
          </p:nvPr>
        </p:nvSpPr>
        <p:spPr>
          <a:xfrm>
            <a:off x="311700" y="424025"/>
            <a:ext cx="8520600" cy="572700"/>
          </a:xfrm>
          <a:prstGeom prst="rect">
            <a:avLst/>
          </a:prstGeom>
          <a:solidFill>
            <a:srgbClr val="F3F3F3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                       </a:t>
            </a:r>
            <a:r>
              <a:rPr lang="en" sz="3600"/>
              <a:t>C</a:t>
            </a:r>
            <a:r>
              <a:rPr lang="en" sz="3600"/>
              <a:t>arnivores!</a:t>
            </a:r>
            <a:endParaRPr sz="3600"/>
          </a:p>
        </p:txBody>
      </p:sp>
      <p:sp>
        <p:nvSpPr>
          <p:cNvPr id="90" name="Google Shape;90;p17"/>
          <p:cNvSpPr txBox="1"/>
          <p:nvPr>
            <p:ph idx="1" type="body"/>
          </p:nvPr>
        </p:nvSpPr>
        <p:spPr>
          <a:xfrm>
            <a:off x="228900" y="1047475"/>
            <a:ext cx="8520600" cy="113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300">
                <a:highlight>
                  <a:srgbClr val="00FF00"/>
                </a:highlight>
              </a:rPr>
              <a:t>Carnivores eat meat and hunt in packs or hunt solo   Examples: lions, tigers ,sharks, etc.</a:t>
            </a:r>
            <a:endParaRPr b="1" sz="2300">
              <a:highlight>
                <a:srgbClr val="00FF00"/>
              </a:highlight>
            </a:endParaRPr>
          </a:p>
        </p:txBody>
      </p:sp>
      <p:pic>
        <p:nvPicPr>
          <p:cNvPr id="91" name="Google Shape;91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7625" y="2121525"/>
            <a:ext cx="3083402" cy="2935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83400" y="2262050"/>
            <a:ext cx="2854524" cy="2827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37925" y="2229228"/>
            <a:ext cx="3053676" cy="282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8"/>
          <p:cNvSpPr txBox="1"/>
          <p:nvPr>
            <p:ph type="title"/>
          </p:nvPr>
        </p:nvSpPr>
        <p:spPr>
          <a:xfrm>
            <a:off x="401050" y="140750"/>
            <a:ext cx="8520600" cy="74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                     </a:t>
            </a:r>
            <a:r>
              <a:rPr lang="en" sz="4100" u="sng">
                <a:solidFill>
                  <a:srgbClr val="00FF00"/>
                </a:solidFill>
              </a:rPr>
              <a:t>Herbivores!</a:t>
            </a:r>
            <a:endParaRPr sz="4100" u="sng">
              <a:solidFill>
                <a:srgbClr val="00FF00"/>
              </a:solidFill>
            </a:endParaRPr>
          </a:p>
        </p:txBody>
      </p:sp>
      <p:sp>
        <p:nvSpPr>
          <p:cNvPr id="99" name="Google Shape;99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 </a:t>
            </a:r>
            <a:r>
              <a:rPr lang="en" sz="2400">
                <a:highlight>
                  <a:srgbClr val="FFFF00"/>
                </a:highlight>
              </a:rPr>
              <a:t>Herbivores are animals that only eat plants: fruits,vegetables and other types. Ex) giraffes, ducks, deer, cows, rabbits etc.</a:t>
            </a:r>
            <a:r>
              <a:rPr lang="en">
                <a:highlight>
                  <a:srgbClr val="FFFF00"/>
                </a:highlight>
              </a:rPr>
              <a:t> </a:t>
            </a:r>
            <a:endParaRPr>
              <a:highlight>
                <a:srgbClr val="FFFF00"/>
              </a:highlight>
            </a:endParaRPr>
          </a:p>
        </p:txBody>
      </p:sp>
      <p:pic>
        <p:nvPicPr>
          <p:cNvPr id="100" name="Google Shape;100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44350" y="2430075"/>
            <a:ext cx="2539799" cy="271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2484900"/>
            <a:ext cx="3044344" cy="2658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38075" y="2457500"/>
            <a:ext cx="3505925" cy="271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                  </a:t>
            </a:r>
            <a:r>
              <a:rPr lang="en"/>
              <a:t>   </a:t>
            </a:r>
            <a:r>
              <a:rPr lang="en" sz="3500" u="sng">
                <a:solidFill>
                  <a:srgbClr val="00FFFF"/>
                </a:solidFill>
                <a:highlight>
                  <a:srgbClr val="000000"/>
                </a:highlight>
              </a:rPr>
              <a:t>Omnivores</a:t>
            </a:r>
            <a:endParaRPr sz="3500" u="sng">
              <a:solidFill>
                <a:srgbClr val="00FFFF"/>
              </a:solidFill>
              <a:highlight>
                <a:srgbClr val="000000"/>
              </a:highlight>
            </a:endParaRPr>
          </a:p>
        </p:txBody>
      </p:sp>
      <p:sp>
        <p:nvSpPr>
          <p:cNvPr id="108" name="Google Shape;108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700">
                <a:solidFill>
                  <a:srgbClr val="00FFFF"/>
                </a:solidFill>
                <a:highlight>
                  <a:srgbClr val="000000"/>
                </a:highlight>
              </a:rPr>
              <a:t>Omnivores eat meat and fruit,</a:t>
            </a:r>
            <a:r>
              <a:rPr lang="en" sz="2700">
                <a:solidFill>
                  <a:srgbClr val="00FFFF"/>
                </a:solidFill>
                <a:highlight>
                  <a:srgbClr val="000000"/>
                </a:highlight>
              </a:rPr>
              <a:t>vegetables</a:t>
            </a:r>
            <a:r>
              <a:rPr lang="en" sz="2700">
                <a:solidFill>
                  <a:srgbClr val="00FFFF"/>
                </a:solidFill>
                <a:highlight>
                  <a:srgbClr val="000000"/>
                </a:highlight>
              </a:rPr>
              <a:t> and plants. Examples: dogs, cats, bears, humans, etc</a:t>
            </a:r>
            <a:endParaRPr sz="2700">
              <a:solidFill>
                <a:srgbClr val="00FFFF"/>
              </a:solidFill>
              <a:highlight>
                <a:srgbClr val="000000"/>
              </a:highlight>
            </a:endParaRPr>
          </a:p>
        </p:txBody>
      </p:sp>
      <p:pic>
        <p:nvPicPr>
          <p:cNvPr id="109" name="Google Shape;10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71600" y="2981125"/>
            <a:ext cx="2659199" cy="2102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4850" y="2921175"/>
            <a:ext cx="2933128" cy="2222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54425" y="3799364"/>
            <a:ext cx="2389575" cy="13441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 txBox="1"/>
          <p:nvPr>
            <p:ph type="ctrTitle"/>
          </p:nvPr>
        </p:nvSpPr>
        <p:spPr>
          <a:xfrm>
            <a:off x="311700" y="24650"/>
            <a:ext cx="8520600" cy="1687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FFFF"/>
                </a:solidFill>
              </a:rPr>
              <a:t>H</a:t>
            </a:r>
            <a:r>
              <a:rPr lang="en">
                <a:solidFill>
                  <a:srgbClr val="00FFFF"/>
                </a:solidFill>
              </a:rPr>
              <a:t>ow the Geosphere  interacts with Biosphere </a:t>
            </a:r>
            <a:endParaRPr>
              <a:solidFill>
                <a:srgbClr val="00FFFF"/>
              </a:solidFill>
            </a:endParaRPr>
          </a:p>
        </p:txBody>
      </p:sp>
      <p:sp>
        <p:nvSpPr>
          <p:cNvPr id="117" name="Google Shape;117;p20"/>
          <p:cNvSpPr txBox="1"/>
          <p:nvPr>
            <p:ph idx="1" type="subTitle"/>
          </p:nvPr>
        </p:nvSpPr>
        <p:spPr>
          <a:xfrm>
            <a:off x="222600" y="3570200"/>
            <a:ext cx="9064800" cy="202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FF"/>
                </a:solidFill>
                <a:highlight>
                  <a:srgbClr val="EFEFEF"/>
                </a:highlight>
              </a:rPr>
              <a:t>The </a:t>
            </a:r>
            <a:r>
              <a:rPr lang="en">
                <a:solidFill>
                  <a:srgbClr val="0000FF"/>
                </a:solidFill>
                <a:highlight>
                  <a:srgbClr val="EFEFEF"/>
                </a:highlight>
              </a:rPr>
              <a:t>Geosphere interacts with the Biosphere when an animal, such as a snake, uses camouflage to hunt and catch food because it can blend in with its surroundings.</a:t>
            </a:r>
            <a:endParaRPr>
              <a:solidFill>
                <a:srgbClr val="0000FF"/>
              </a:solidFill>
              <a:highlight>
                <a:srgbClr val="EFEFEF"/>
              </a:highlight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1"/>
          <p:cNvSpPr txBox="1"/>
          <p:nvPr>
            <p:ph type="title"/>
          </p:nvPr>
        </p:nvSpPr>
        <p:spPr>
          <a:xfrm>
            <a:off x="-172175" y="196825"/>
            <a:ext cx="5710200" cy="1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00FFFF"/>
                </a:solidFill>
                <a:highlight>
                  <a:schemeClr val="dk1"/>
                </a:highlight>
                <a:latin typeface="Comic Sans MS"/>
                <a:ea typeface="Comic Sans MS"/>
                <a:cs typeface="Comic Sans MS"/>
                <a:sym typeface="Comic Sans MS"/>
              </a:rPr>
              <a:t>H</a:t>
            </a:r>
            <a:r>
              <a:rPr lang="en" sz="3000">
                <a:solidFill>
                  <a:srgbClr val="00FFFF"/>
                </a:solidFill>
                <a:highlight>
                  <a:schemeClr val="dk1"/>
                </a:highlight>
                <a:latin typeface="Comic Sans MS"/>
                <a:ea typeface="Comic Sans MS"/>
                <a:cs typeface="Comic Sans MS"/>
                <a:sym typeface="Comic Sans MS"/>
              </a:rPr>
              <a:t>ow</a:t>
            </a:r>
            <a:r>
              <a:rPr lang="en" sz="3000">
                <a:solidFill>
                  <a:srgbClr val="00FFFF"/>
                </a:solidFill>
                <a:highlight>
                  <a:schemeClr val="dk1"/>
                </a:highlight>
              </a:rPr>
              <a:t> Biosphere works with the         Hydrosphere</a:t>
            </a:r>
            <a:endParaRPr sz="3000">
              <a:solidFill>
                <a:srgbClr val="00FFFF"/>
              </a:solidFill>
              <a:highlight>
                <a:schemeClr val="dk1"/>
              </a:highlight>
            </a:endParaRPr>
          </a:p>
        </p:txBody>
      </p:sp>
      <p:sp>
        <p:nvSpPr>
          <p:cNvPr id="123" name="Google Shape;123;p21"/>
          <p:cNvSpPr txBox="1"/>
          <p:nvPr>
            <p:ph idx="1" type="body"/>
          </p:nvPr>
        </p:nvSpPr>
        <p:spPr>
          <a:xfrm>
            <a:off x="311700" y="1880225"/>
            <a:ext cx="8520600" cy="256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00FFFF"/>
                </a:solidFill>
                <a:highlight>
                  <a:srgbClr val="000000"/>
                </a:highlight>
                <a:latin typeface="Comic Sans MS"/>
                <a:ea typeface="Comic Sans MS"/>
                <a:cs typeface="Comic Sans MS"/>
                <a:sym typeface="Comic Sans MS"/>
              </a:rPr>
              <a:t>The hydrosphere  provides water to the animals  and plants so they can survive longer and does not stay dehydration </a:t>
            </a:r>
            <a:endParaRPr>
              <a:solidFill>
                <a:srgbClr val="00FFFF"/>
              </a:solidFill>
              <a:highlight>
                <a:srgbClr val="000000"/>
              </a:highlight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