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Helvetica Neue"/>
      <p:regular r:id="rId18"/>
      <p:bold r:id="rId19"/>
      <p:italic r:id="rId20"/>
      <p:boldItalic r:id="rId21"/>
    </p:embeddedFont>
    <p:embeddedFont>
      <p:font typeface="Old Standard TT"/>
      <p:regular r:id="rId22"/>
      <p:bold r:id="rId23"/>
      <p: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22" Type="http://schemas.openxmlformats.org/officeDocument/2006/relationships/font" Target="fonts/OldStandardTT-regular.fntdata"/><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24" Type="http://schemas.openxmlformats.org/officeDocument/2006/relationships/font" Target="fonts/OldStandardTT-italic.fntdata"/><Relationship Id="rId12" Type="http://schemas.openxmlformats.org/officeDocument/2006/relationships/slide" Target="slides/slide7.xml"/><Relationship Id="rId23" Type="http://schemas.openxmlformats.org/officeDocument/2006/relationships/font" Target="fonts/OldStandardT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8678b4188_2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8678b4188_2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8b662bd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88b662bd2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8b662bd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88b662bd2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8678b4188_1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8678b4188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spTree>
      <p:nvGrpSpPr>
        <p:cNvPr id="50" name="Shape 50"/>
        <p:cNvGrpSpPr/>
        <p:nvPr/>
      </p:nvGrpSpPr>
      <p:grpSpPr>
        <a:xfrm>
          <a:off x="0" y="0"/>
          <a:ext cx="0" cy="0"/>
          <a:chOff x="0" y="0"/>
          <a:chExt cx="0" cy="0"/>
        </a:xfrm>
      </p:grpSpPr>
      <p:sp>
        <p:nvSpPr>
          <p:cNvPr id="51" name="Google Shape;51;p13"/>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0" y="0"/>
            <a:ext cx="37893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265500" y="316700"/>
            <a:ext cx="3163500" cy="260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54" name="Google Shape;54;p13"/>
          <p:cNvSpPr txBox="1"/>
          <p:nvPr>
            <p:ph idx="1" type="body"/>
          </p:nvPr>
        </p:nvSpPr>
        <p:spPr>
          <a:xfrm>
            <a:off x="4283675" y="316700"/>
            <a:ext cx="4407300" cy="383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title"/>
          </p:nvPr>
        </p:nvSpPr>
        <p:spPr>
          <a:xfrm>
            <a:off x="324475" y="148225"/>
            <a:ext cx="3559500" cy="1373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67" name="Google Shape;67;p14"/>
          <p:cNvSpPr txBox="1"/>
          <p:nvPr>
            <p:ph idx="1" type="body"/>
          </p:nvPr>
        </p:nvSpPr>
        <p:spPr>
          <a:xfrm>
            <a:off x="324475" y="1920450"/>
            <a:ext cx="8494800" cy="270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8" name="Google Shape;68;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69" name="Shape 69"/>
        <p:cNvGrpSpPr/>
        <p:nvPr/>
      </p:nvGrpSpPr>
      <p:grpSpPr>
        <a:xfrm>
          <a:off x="0" y="0"/>
          <a:ext cx="0" cy="0"/>
          <a:chOff x="0" y="0"/>
          <a:chExt cx="0" cy="0"/>
        </a:xfrm>
      </p:grpSpPr>
      <p:sp>
        <p:nvSpPr>
          <p:cNvPr id="70" name="Google Shape;70;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type="title"/>
          </p:nvPr>
        </p:nvSpPr>
        <p:spPr>
          <a:xfrm>
            <a:off x="324475" y="148225"/>
            <a:ext cx="3559500" cy="1373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80" name="Google Shape;80;p15"/>
          <p:cNvSpPr txBox="1"/>
          <p:nvPr>
            <p:ph idx="1" type="body"/>
          </p:nvPr>
        </p:nvSpPr>
        <p:spPr>
          <a:xfrm>
            <a:off x="324475" y="1920450"/>
            <a:ext cx="8494800" cy="270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1" name="Google Shape;81;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spTree>
      <p:nvGrpSpPr>
        <p:cNvPr id="82" name="Shape 82"/>
        <p:cNvGrpSpPr/>
        <p:nvPr/>
      </p:nvGrpSpPr>
      <p:grpSpPr>
        <a:xfrm>
          <a:off x="0" y="0"/>
          <a:ext cx="0" cy="0"/>
          <a:chOff x="0" y="0"/>
          <a:chExt cx="0" cy="0"/>
        </a:xfrm>
      </p:grpSpPr>
      <p:sp>
        <p:nvSpPr>
          <p:cNvPr id="83" name="Google Shape;83;p16"/>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0" y="0"/>
            <a:ext cx="37893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ph type="title"/>
          </p:nvPr>
        </p:nvSpPr>
        <p:spPr>
          <a:xfrm>
            <a:off x="265500" y="316700"/>
            <a:ext cx="3163500" cy="260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86" name="Google Shape;86;p16"/>
          <p:cNvSpPr txBox="1"/>
          <p:nvPr>
            <p:ph idx="1" type="body"/>
          </p:nvPr>
        </p:nvSpPr>
        <p:spPr>
          <a:xfrm>
            <a:off x="4283675" y="316700"/>
            <a:ext cx="4407300" cy="383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87" name="Google Shape;87;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4">
    <p:bg>
      <p:bgPr>
        <a:solidFill>
          <a:srgbClr val="FFFFFF"/>
        </a:solidFill>
      </p:bgPr>
    </p:bg>
    <p:spTree>
      <p:nvGrpSpPr>
        <p:cNvPr id="88" name="Shape 88"/>
        <p:cNvGrpSpPr/>
        <p:nvPr/>
      </p:nvGrpSpPr>
      <p:grpSpPr>
        <a:xfrm>
          <a:off x="0" y="0"/>
          <a:ext cx="0" cy="0"/>
          <a:chOff x="0" y="0"/>
          <a:chExt cx="0" cy="0"/>
        </a:xfrm>
      </p:grpSpPr>
      <p:sp>
        <p:nvSpPr>
          <p:cNvPr id="89" name="Google Shape;89;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txBox="1"/>
          <p:nvPr>
            <p:ph type="title"/>
          </p:nvPr>
        </p:nvSpPr>
        <p:spPr>
          <a:xfrm>
            <a:off x="324475" y="148225"/>
            <a:ext cx="3559500" cy="1373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99" name="Google Shape;99;p17"/>
          <p:cNvSpPr txBox="1"/>
          <p:nvPr>
            <p:ph idx="1" type="body"/>
          </p:nvPr>
        </p:nvSpPr>
        <p:spPr>
          <a:xfrm>
            <a:off x="324475" y="1920450"/>
            <a:ext cx="8494800" cy="270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6">
    <p:bg>
      <p:bgPr>
        <a:solidFill>
          <a:srgbClr val="FFFFFF"/>
        </a:solidFill>
      </p:bgPr>
    </p:bg>
    <p:spTree>
      <p:nvGrpSpPr>
        <p:cNvPr id="101" name="Shape 101"/>
        <p:cNvGrpSpPr/>
        <p:nvPr/>
      </p:nvGrpSpPr>
      <p:grpSpPr>
        <a:xfrm>
          <a:off x="0" y="0"/>
          <a:ext cx="0" cy="0"/>
          <a:chOff x="0" y="0"/>
          <a:chExt cx="0" cy="0"/>
        </a:xfrm>
      </p:grpSpPr>
      <p:sp>
        <p:nvSpPr>
          <p:cNvPr id="102" name="Google Shape;102;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ph type="title"/>
          </p:nvPr>
        </p:nvSpPr>
        <p:spPr>
          <a:xfrm>
            <a:off x="324475" y="148225"/>
            <a:ext cx="3559500" cy="1373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112" name="Google Shape;112;p18"/>
          <p:cNvSpPr txBox="1"/>
          <p:nvPr>
            <p:ph idx="1" type="body"/>
          </p:nvPr>
        </p:nvSpPr>
        <p:spPr>
          <a:xfrm>
            <a:off x="324475" y="1920450"/>
            <a:ext cx="8494800" cy="270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3" name="Google Shape;11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b="1" sz="3000"/>
            </a:lvl1pPr>
            <a:lvl2pPr lvl="1" algn="ctr">
              <a:lnSpc>
                <a:spcPct val="100000"/>
              </a:lnSpc>
              <a:spcBef>
                <a:spcPts val="0"/>
              </a:spcBef>
              <a:spcAft>
                <a:spcPts val="0"/>
              </a:spcAft>
              <a:buSzPts val="3000"/>
              <a:buNone/>
              <a:defRPr b="1" sz="3000"/>
            </a:lvl2pPr>
            <a:lvl3pPr lvl="2" algn="ctr">
              <a:lnSpc>
                <a:spcPct val="100000"/>
              </a:lnSpc>
              <a:spcBef>
                <a:spcPts val="0"/>
              </a:spcBef>
              <a:spcAft>
                <a:spcPts val="0"/>
              </a:spcAft>
              <a:buSzPts val="3000"/>
              <a:buNone/>
              <a:defRPr b="1" sz="3000"/>
            </a:lvl3pPr>
            <a:lvl4pPr lvl="3" algn="ctr">
              <a:lnSpc>
                <a:spcPct val="100000"/>
              </a:lnSpc>
              <a:spcBef>
                <a:spcPts val="0"/>
              </a:spcBef>
              <a:spcAft>
                <a:spcPts val="0"/>
              </a:spcAft>
              <a:buSzPts val="3000"/>
              <a:buNone/>
              <a:defRPr b="1" sz="3000"/>
            </a:lvl4pPr>
            <a:lvl5pPr lvl="4" algn="ctr">
              <a:lnSpc>
                <a:spcPct val="100000"/>
              </a:lnSpc>
              <a:spcBef>
                <a:spcPts val="0"/>
              </a:spcBef>
              <a:spcAft>
                <a:spcPts val="0"/>
              </a:spcAft>
              <a:buSzPts val="3000"/>
              <a:buNone/>
              <a:defRPr b="1" sz="3000"/>
            </a:lvl5pPr>
            <a:lvl6pPr lvl="5" algn="ctr">
              <a:lnSpc>
                <a:spcPct val="100000"/>
              </a:lnSpc>
              <a:spcBef>
                <a:spcPts val="0"/>
              </a:spcBef>
              <a:spcAft>
                <a:spcPts val="0"/>
              </a:spcAft>
              <a:buSzPts val="3000"/>
              <a:buNone/>
              <a:defRPr b="1" sz="3000"/>
            </a:lvl6pPr>
            <a:lvl7pPr lvl="6" algn="ctr">
              <a:lnSpc>
                <a:spcPct val="100000"/>
              </a:lnSpc>
              <a:spcBef>
                <a:spcPts val="0"/>
              </a:spcBef>
              <a:spcAft>
                <a:spcPts val="0"/>
              </a:spcAft>
              <a:buSzPts val="3000"/>
              <a:buNone/>
              <a:defRPr b="1" sz="3000"/>
            </a:lvl7pPr>
            <a:lvl8pPr lvl="7" algn="ctr">
              <a:lnSpc>
                <a:spcPct val="100000"/>
              </a:lnSpc>
              <a:spcBef>
                <a:spcPts val="0"/>
              </a:spcBef>
              <a:spcAft>
                <a:spcPts val="0"/>
              </a:spcAft>
              <a:buSzPts val="3000"/>
              <a:buNone/>
              <a:defRPr b="1" sz="3000"/>
            </a:lvl8pPr>
            <a:lvl9pPr lvl="8" algn="ctr">
              <a:lnSpc>
                <a:spcPct val="100000"/>
              </a:lnSpc>
              <a:spcBef>
                <a:spcPts val="0"/>
              </a:spcBef>
              <a:spcAft>
                <a:spcPts val="0"/>
              </a:spcAft>
              <a:buSzPts val="3000"/>
              <a:buNone/>
              <a:defRPr b="1" sz="3000"/>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sz="2400"/>
            </a:lvl1pPr>
            <a:lvl2pPr indent="-368300" lvl="1" marL="914400" algn="l">
              <a:lnSpc>
                <a:spcPct val="115000"/>
              </a:lnSpc>
              <a:spcBef>
                <a:spcPts val="1600"/>
              </a:spcBef>
              <a:spcAft>
                <a:spcPts val="0"/>
              </a:spcAft>
              <a:buSzPts val="2200"/>
              <a:buChar char="○"/>
              <a:defRPr sz="2200"/>
            </a:lvl2pPr>
            <a:lvl3pPr indent="-355600" lvl="2" marL="1371600" algn="l">
              <a:lnSpc>
                <a:spcPct val="115000"/>
              </a:lnSpc>
              <a:spcBef>
                <a:spcPts val="1600"/>
              </a:spcBef>
              <a:spcAft>
                <a:spcPts val="0"/>
              </a:spcAft>
              <a:buSzPts val="2000"/>
              <a:buChar char="■"/>
              <a:defRPr sz="2000"/>
            </a:lvl3pPr>
            <a:lvl4pPr indent="-342900" lvl="3" marL="1828800" algn="l">
              <a:lnSpc>
                <a:spcPct val="115000"/>
              </a:lnSpc>
              <a:spcBef>
                <a:spcPts val="1600"/>
              </a:spcBef>
              <a:spcAft>
                <a:spcPts val="0"/>
              </a:spcAft>
              <a:buSzPts val="1800"/>
              <a:buChar char="●"/>
              <a:defRPr sz="1800"/>
            </a:lvl4pPr>
            <a:lvl5pPr indent="-342900" lvl="4" marL="2286000" algn="l">
              <a:lnSpc>
                <a:spcPct val="115000"/>
              </a:lnSpc>
              <a:spcBef>
                <a:spcPts val="1600"/>
              </a:spcBef>
              <a:spcAft>
                <a:spcPts val="0"/>
              </a:spcAft>
              <a:buSzPts val="1800"/>
              <a:buChar char="○"/>
              <a:defRPr sz="1800"/>
            </a:lvl5pPr>
            <a:lvl6pPr indent="-342900" lvl="5" marL="2743200" algn="l">
              <a:lnSpc>
                <a:spcPct val="115000"/>
              </a:lnSpc>
              <a:spcBef>
                <a:spcPts val="1600"/>
              </a:spcBef>
              <a:spcAft>
                <a:spcPts val="0"/>
              </a:spcAft>
              <a:buSzPts val="1800"/>
              <a:buChar char="■"/>
              <a:defRPr sz="1800"/>
            </a:lvl6pPr>
            <a:lvl7pPr indent="-342900" lvl="6" marL="3200400" algn="l">
              <a:lnSpc>
                <a:spcPct val="115000"/>
              </a:lnSpc>
              <a:spcBef>
                <a:spcPts val="1600"/>
              </a:spcBef>
              <a:spcAft>
                <a:spcPts val="0"/>
              </a:spcAft>
              <a:buSzPts val="1800"/>
              <a:buChar char="●"/>
              <a:defRPr sz="1800"/>
            </a:lvl7pPr>
            <a:lvl8pPr indent="-342900" lvl="7" marL="3657600" algn="l">
              <a:lnSpc>
                <a:spcPct val="115000"/>
              </a:lnSpc>
              <a:spcBef>
                <a:spcPts val="1600"/>
              </a:spcBef>
              <a:spcAft>
                <a:spcPts val="0"/>
              </a:spcAft>
              <a:buSzPts val="1800"/>
              <a:buChar char="○"/>
              <a:defRPr sz="1800"/>
            </a:lvl8pPr>
            <a:lvl9pPr indent="-342900" lvl="8" marL="4114800" algn="l">
              <a:lnSpc>
                <a:spcPct val="115000"/>
              </a:lnSpc>
              <a:spcBef>
                <a:spcPts val="1600"/>
              </a:spcBef>
              <a:spcAft>
                <a:spcPts val="1600"/>
              </a:spcAft>
              <a:buSzPts val="1800"/>
              <a:buChar char="■"/>
              <a:defRPr sz="1800"/>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Calibri"/>
              <a:buChar char="●"/>
              <a:defRPr b="0" i="0" sz="1800" u="none" cap="none" strike="noStrike">
                <a:solidFill>
                  <a:srgbClr val="000000"/>
                </a:solidFill>
                <a:latin typeface="Calibri"/>
                <a:ea typeface="Calibri"/>
                <a:cs typeface="Calibri"/>
                <a:sym typeface="Calibri"/>
              </a:defRPr>
            </a:lvl1pPr>
            <a:lvl2pPr indent="-317500" lvl="1" marL="9144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2pPr>
            <a:lvl3pPr indent="-317500" lvl="2" marL="13716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3pPr>
            <a:lvl4pPr indent="-317500" lvl="3" marL="18288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4pPr>
            <a:lvl5pPr indent="-317500" lvl="4" marL="22860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5pPr>
            <a:lvl6pPr indent="-317500" lvl="5" marL="27432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6pPr>
            <a:lvl7pPr indent="-317500" lvl="6" marL="32004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7pPr>
            <a:lvl8pPr indent="-317500" lvl="7" marL="3657600" marR="0" rtl="0" algn="l">
              <a:lnSpc>
                <a:spcPct val="115000"/>
              </a:lnSpc>
              <a:spcBef>
                <a:spcPts val="1600"/>
              </a:spcBef>
              <a:spcAft>
                <a:spcPts val="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8pPr>
            <a:lvl9pPr indent="-317500" lvl="8" marL="4114800" marR="0" rtl="0" algn="l">
              <a:lnSpc>
                <a:spcPct val="115000"/>
              </a:lnSpc>
              <a:spcBef>
                <a:spcPts val="1600"/>
              </a:spcBef>
              <a:spcAft>
                <a:spcPts val="1600"/>
              </a:spcAft>
              <a:buClr>
                <a:srgbClr val="000000"/>
              </a:buClr>
              <a:buSzPts val="1400"/>
              <a:buFont typeface="Calibri"/>
              <a:buChar char="■"/>
              <a:defRPr b="0" i="0" sz="1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www.gardeningknowhow.com/special/children/how-does-water-affect-plant-growth.htm" TargetMode="External"/><Relationship Id="rId4" Type="http://schemas.openxmlformats.org/officeDocument/2006/relationships/hyperlink" Target="https://www.saps.org.uk/saps-associates/browse-q-and-a/319-why-are-ivy-leaves-grown-in-the-shade-larger-in-area-but-lighter-in-terms-of-weight-than-leaves-grown-in-direct-sunligh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grpSp>
        <p:nvGrpSpPr>
          <p:cNvPr id="118" name="Google Shape;118;p19"/>
          <p:cNvGrpSpPr/>
          <p:nvPr/>
        </p:nvGrpSpPr>
        <p:grpSpPr>
          <a:xfrm>
            <a:off x="392097" y="228598"/>
            <a:ext cx="8380046" cy="4406223"/>
            <a:chOff x="0" y="0"/>
            <a:chExt cx="8858400" cy="1212900"/>
          </a:xfrm>
        </p:grpSpPr>
        <p:sp>
          <p:nvSpPr>
            <p:cNvPr id="119" name="Google Shape;119;p19"/>
            <p:cNvSpPr/>
            <p:nvPr/>
          </p:nvSpPr>
          <p:spPr>
            <a:xfrm>
              <a:off x="0" y="0"/>
              <a:ext cx="8858400" cy="121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120" name="Google Shape;120;p19"/>
            <p:cNvSpPr/>
            <p:nvPr/>
          </p:nvSpPr>
          <p:spPr>
            <a:xfrm>
              <a:off x="0" y="0"/>
              <a:ext cx="8858400" cy="1212900"/>
            </a:xfrm>
            <a:prstGeom prst="roundRect">
              <a:avLst>
                <a:gd fmla="val 10870" name="adj"/>
              </a:avLst>
            </a:prstGeom>
            <a:gradFill>
              <a:gsLst>
                <a:gs pos="0">
                  <a:srgbClr val="A7C4FF"/>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121" name="Google Shape;121;p19"/>
            <p:cNvSpPr/>
            <p:nvPr/>
          </p:nvSpPr>
          <p:spPr>
            <a:xfrm>
              <a:off x="93291" y="72197"/>
              <a:ext cx="8524200" cy="1140600"/>
            </a:xfrm>
            <a:prstGeom prst="rect">
              <a:avLst/>
            </a:prstGeom>
            <a:noFill/>
            <a:ln>
              <a:noFill/>
            </a:ln>
          </p:spPr>
          <p:txBody>
            <a:bodyPr anchorCtr="0" anchor="t" bIns="9325" lIns="18650" spcFirstLastPara="1" rIns="18650" wrap="square" tIns="9325">
              <a:noAutofit/>
            </a:bodyPr>
            <a:lstStyle/>
            <a:p>
              <a:pPr indent="0" lvl="0" marL="0" marR="0" rtl="0" algn="ctr">
                <a:lnSpc>
                  <a:spcPct val="100000"/>
                </a:lnSpc>
                <a:spcBef>
                  <a:spcPts val="1285"/>
                </a:spcBef>
                <a:spcAft>
                  <a:spcPts val="0"/>
                </a:spcAft>
                <a:buNone/>
              </a:pPr>
              <a:r>
                <a:t/>
              </a:r>
              <a:endParaRPr b="1">
                <a:latin typeface="Helvetica Neue"/>
                <a:ea typeface="Helvetica Neue"/>
                <a:cs typeface="Helvetica Neue"/>
                <a:sym typeface="Helvetica Neue"/>
              </a:endParaRPr>
            </a:p>
            <a:p>
              <a:pPr indent="0" lvl="0" marL="0" rtl="0" algn="l">
                <a:spcBef>
                  <a:spcPts val="1000"/>
                </a:spcBef>
                <a:spcAft>
                  <a:spcPts val="0"/>
                </a:spcAft>
                <a:buSzPts val="1100"/>
                <a:buNone/>
              </a:pPr>
              <a:r>
                <a:t/>
              </a:r>
              <a:endParaRPr b="1" i="1">
                <a:solidFill>
                  <a:srgbClr val="9900FF"/>
                </a:solidFill>
                <a:latin typeface="Helvetica Neue"/>
                <a:ea typeface="Helvetica Neue"/>
                <a:cs typeface="Helvetica Neue"/>
                <a:sym typeface="Helvetica Neue"/>
              </a:endParaRPr>
            </a:p>
            <a:p>
              <a:pPr indent="0" lvl="0" marL="0" rtl="0" algn="l">
                <a:spcBef>
                  <a:spcPts val="0"/>
                </a:spcBef>
                <a:spcAft>
                  <a:spcPts val="0"/>
                </a:spcAft>
                <a:buSzPts val="1100"/>
                <a:buNone/>
              </a:pPr>
              <a:r>
                <a:t/>
              </a:r>
              <a:endParaRPr b="1" i="1">
                <a:solidFill>
                  <a:srgbClr val="9900FF"/>
                </a:solidFill>
                <a:latin typeface="Helvetica Neue"/>
                <a:ea typeface="Helvetica Neue"/>
                <a:cs typeface="Helvetica Neue"/>
                <a:sym typeface="Helvetica Neue"/>
              </a:endParaRPr>
            </a:p>
            <a:p>
              <a:pPr indent="0" lvl="0" marL="0" rtl="0" algn="ctr">
                <a:spcBef>
                  <a:spcPts val="0"/>
                </a:spcBef>
                <a:spcAft>
                  <a:spcPts val="0"/>
                </a:spcAft>
                <a:buSzPts val="1100"/>
                <a:buNone/>
              </a:pPr>
              <a:r>
                <a:rPr b="1" lang="en" sz="3100">
                  <a:latin typeface="Helvetica Neue"/>
                  <a:ea typeface="Helvetica Neue"/>
                  <a:cs typeface="Helvetica Neue"/>
                  <a:sym typeface="Helvetica Neue"/>
                </a:rPr>
                <a:t>Are All Plants The Same? </a:t>
              </a:r>
              <a:endParaRPr b="0" i="0" sz="3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lang="en" sz="3000">
                  <a:latin typeface="Helvetica Neue"/>
                  <a:ea typeface="Helvetica Neue"/>
                  <a:cs typeface="Helvetica Neue"/>
                  <a:sym typeface="Helvetica Neue"/>
                </a:rPr>
                <a:t>By Aurora Belleau</a:t>
              </a:r>
              <a:endParaRPr b="1" sz="3000">
                <a:latin typeface="Helvetica Neue"/>
                <a:ea typeface="Helvetica Neue"/>
                <a:cs typeface="Helvetica Neue"/>
                <a:sym typeface="Helvetica Neue"/>
              </a:endParaRPr>
            </a:p>
            <a:p>
              <a:pPr indent="0" lvl="0" marL="1828800" marR="0" rtl="0" algn="l">
                <a:lnSpc>
                  <a:spcPct val="100000"/>
                </a:lnSpc>
                <a:spcBef>
                  <a:spcPts val="1000"/>
                </a:spcBef>
                <a:spcAft>
                  <a:spcPts val="0"/>
                </a:spcAft>
                <a:buNone/>
              </a:pPr>
              <a:r>
                <a:rPr b="1" i="1" lang="en" sz="2800">
                  <a:latin typeface="Helvetica Neue"/>
                  <a:ea typeface="Helvetica Neue"/>
                  <a:cs typeface="Helvetica Neue"/>
                  <a:sym typeface="Helvetica Neue"/>
                </a:rPr>
                <a:t>   Teacher: Adria Alfano</a:t>
              </a:r>
              <a:endParaRPr b="1" i="1" sz="28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2800">
                  <a:latin typeface="Helvetica Neue"/>
                  <a:ea typeface="Helvetica Neue"/>
                  <a:cs typeface="Helvetica Neue"/>
                  <a:sym typeface="Helvetica Neue"/>
                </a:rPr>
                <a:t>Grade 7 </a:t>
              </a:r>
              <a:endParaRPr b="1" i="1" sz="28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2800">
                  <a:latin typeface="Helvetica Neue"/>
                  <a:ea typeface="Helvetica Neue"/>
                  <a:cs typeface="Helvetica Neue"/>
                  <a:sym typeface="Helvetica Neue"/>
                </a:rPr>
                <a:t>Nathan Bishop</a:t>
              </a:r>
              <a:endParaRPr b="1" i="1" sz="2800">
                <a:latin typeface="Helvetica Neue"/>
                <a:ea typeface="Helvetica Neue"/>
                <a:cs typeface="Helvetica Neue"/>
                <a:sym typeface="Helvetica Neue"/>
              </a:endParaRPr>
            </a:p>
            <a:p>
              <a:pPr indent="0" lvl="0" marL="0" rtl="0" algn="ctr">
                <a:spcBef>
                  <a:spcPts val="1000"/>
                </a:spcBef>
                <a:spcAft>
                  <a:spcPts val="0"/>
                </a:spcAft>
                <a:buNone/>
              </a:pPr>
              <a:r>
                <a:rPr i="1" lang="en" sz="2200">
                  <a:solidFill>
                    <a:srgbClr val="666666"/>
                  </a:solidFill>
                  <a:latin typeface="Helvetica Neue"/>
                  <a:ea typeface="Helvetica Neue"/>
                  <a:cs typeface="Helvetica Neue"/>
                  <a:sym typeface="Helvetica Neue"/>
                </a:rPr>
                <a:t>This project utilized GLOBE Hydrology and Phenology protocols</a:t>
              </a:r>
              <a:endParaRPr i="1" sz="2200">
                <a:solidFill>
                  <a:srgbClr val="666666"/>
                </a:solidFill>
                <a:latin typeface="Old Standard TT"/>
                <a:ea typeface="Old Standard TT"/>
                <a:cs typeface="Old Standard TT"/>
                <a:sym typeface="Old Standard TT"/>
              </a:endParaRPr>
            </a:p>
            <a:p>
              <a:pPr indent="0" lvl="0" marL="0" marR="0" rtl="0" algn="ctr">
                <a:lnSpc>
                  <a:spcPct val="100000"/>
                </a:lnSpc>
                <a:spcBef>
                  <a:spcPts val="0"/>
                </a:spcBef>
                <a:spcAft>
                  <a:spcPts val="1000"/>
                </a:spcAft>
                <a:buNone/>
              </a:pPr>
              <a:r>
                <a:t/>
              </a:r>
              <a:endParaRPr b="1" i="1" sz="2800">
                <a:latin typeface="Helvetica Neue"/>
                <a:ea typeface="Helvetica Neue"/>
                <a:cs typeface="Helvetica Neue"/>
                <a:sym typeface="Helvetica Neue"/>
              </a:endParaRPr>
            </a:p>
          </p:txBody>
        </p:sp>
        <p:pic>
          <p:nvPicPr>
            <p:cNvPr id="122" name="Google Shape;122;p19"/>
            <p:cNvPicPr preferRelativeResize="0"/>
            <p:nvPr/>
          </p:nvPicPr>
          <p:blipFill rotWithShape="1">
            <a:blip r:embed="rId3">
              <a:alphaModFix/>
            </a:blip>
            <a:srcRect b="0" l="0" r="0" t="0"/>
            <a:stretch/>
          </p:blipFill>
          <p:spPr>
            <a:xfrm>
              <a:off x="5326669" y="62928"/>
              <a:ext cx="3370639" cy="247096"/>
            </a:xfrm>
            <a:prstGeom prst="rect">
              <a:avLst/>
            </a:prstGeom>
            <a:noFill/>
            <a:ln cap="flat" cmpd="sng" w="9525">
              <a:solidFill>
                <a:srgbClr val="0046D2"/>
              </a:solidFill>
              <a:prstDash val="solid"/>
              <a:round/>
              <a:headEnd len="sm" w="sm" type="none"/>
              <a:tailEnd len="sm" w="sm" type="none"/>
            </a:ln>
          </p:spPr>
        </p:pic>
      </p:grpSp>
      <p:pic>
        <p:nvPicPr>
          <p:cNvPr id="123" name="Google Shape;123;p19"/>
          <p:cNvPicPr preferRelativeResize="0"/>
          <p:nvPr/>
        </p:nvPicPr>
        <p:blipFill>
          <a:blip r:embed="rId4">
            <a:alphaModFix/>
          </a:blip>
          <a:stretch>
            <a:fillRect/>
          </a:stretch>
        </p:blipFill>
        <p:spPr>
          <a:xfrm>
            <a:off x="576271" y="423871"/>
            <a:ext cx="2129825" cy="91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79" name="Google Shape;179;p28"/>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Furthermore, i've been taking care of a small venus fly trap whom I refer to as velociraptor. Whilst most other plants grown in my household can be kept alive easily by just pouring about a cup of water directly into their soil about once or twice a day, Velociraptor needs its soil to be constantly wet in order to grow healthily. I actually need to submerge its pot in about a centimeter of water to ensure this.</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 and Future Work</a:t>
            </a:r>
            <a:endParaRPr/>
          </a:p>
        </p:txBody>
      </p:sp>
      <p:sp>
        <p:nvSpPr>
          <p:cNvPr id="185" name="Google Shape;185;p29"/>
          <p:cNvSpPr txBox="1"/>
          <p:nvPr>
            <p:ph idx="1" type="body"/>
          </p:nvPr>
        </p:nvSpPr>
        <p:spPr>
          <a:xfrm>
            <a:off x="4283675" y="316700"/>
            <a:ext cx="4407300" cy="38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not all plants are the same, They vary from </a:t>
            </a:r>
            <a:r>
              <a:rPr lang="en"/>
              <a:t>each other</a:t>
            </a:r>
            <a:r>
              <a:rPr lang="en"/>
              <a:t>. Some need a lot of water, some need a lot of sunlight whilst others need to be kept dry or in a dark place. </a:t>
            </a:r>
            <a:endParaRPr/>
          </a:p>
          <a:p>
            <a:pPr indent="0" lvl="0" marL="0" rtl="0" algn="l">
              <a:spcBef>
                <a:spcPts val="1600"/>
              </a:spcBef>
              <a:spcAft>
                <a:spcPts val="0"/>
              </a:spcAft>
              <a:buNone/>
            </a:pPr>
            <a:r>
              <a:rPr lang="en"/>
              <a:t>Nonetheless, every </a:t>
            </a:r>
            <a:r>
              <a:rPr lang="en"/>
              <a:t>single</a:t>
            </a:r>
            <a:r>
              <a:rPr lang="en"/>
              <a:t> plant is a unique collection of cells that have different needs, different looks and </a:t>
            </a:r>
            <a:r>
              <a:rPr lang="en"/>
              <a:t>contributes</a:t>
            </a:r>
            <a:r>
              <a:rPr lang="en"/>
              <a:t> to their ecosystems in different ways.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1" name="Google Shape;191;p30"/>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Shari Armstrong. 2020. How Does Water </a:t>
            </a:r>
            <a:r>
              <a:rPr lang="en"/>
              <a:t>Affect</a:t>
            </a:r>
            <a:r>
              <a:rPr lang="en"/>
              <a:t> Plant Growth? </a:t>
            </a:r>
            <a:r>
              <a:rPr lang="en" u="sng">
                <a:solidFill>
                  <a:schemeClr val="hlink"/>
                </a:solidFill>
                <a:hlinkClick r:id="rId3"/>
              </a:rPr>
              <a:t>https://www.gardeningknowhow.com/special/children/how-does-water-affect-plant-growth.htm</a:t>
            </a:r>
            <a:endParaRPr/>
          </a:p>
          <a:p>
            <a:pPr indent="0" lvl="0" marL="0" rtl="0" algn="l">
              <a:spcBef>
                <a:spcPts val="1600"/>
              </a:spcBef>
              <a:spcAft>
                <a:spcPts val="0"/>
              </a:spcAft>
              <a:buNone/>
            </a:pPr>
            <a:r>
              <a:rPr lang="en"/>
              <a:t>Multiple authors. Differences in leaves g</a:t>
            </a:r>
            <a:r>
              <a:rPr lang="en"/>
              <a:t>rowing</a:t>
            </a:r>
            <a:r>
              <a:rPr lang="en"/>
              <a:t> in sun and shade. </a:t>
            </a:r>
            <a:r>
              <a:rPr lang="en" sz="1600" u="sng">
                <a:solidFill>
                  <a:schemeClr val="hlink"/>
                </a:solidFill>
                <a:latin typeface="Arial"/>
                <a:ea typeface="Arial"/>
                <a:cs typeface="Arial"/>
                <a:sym typeface="Arial"/>
                <a:hlinkClick r:id="rId4"/>
              </a:rPr>
              <a:t>https://www.saps.org.uk/saps-associates/browse-q-and-a/319-why-are-ivy-leaves-grown-in-the-shade-larger-in-area-but-lighter-in-terms-of-weight-than-leaves-grown-in-direct-sunlight</a:t>
            </a:r>
            <a:endParaRPr sz="23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Questions </a:t>
            </a:r>
            <a:endParaRPr/>
          </a:p>
        </p:txBody>
      </p:sp>
      <p:sp>
        <p:nvSpPr>
          <p:cNvPr id="129" name="Google Shape;129;p20"/>
          <p:cNvSpPr txBox="1"/>
          <p:nvPr>
            <p:ph idx="1" type="body"/>
          </p:nvPr>
        </p:nvSpPr>
        <p:spPr>
          <a:xfrm>
            <a:off x="324600"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I will be researching the </a:t>
            </a:r>
            <a:r>
              <a:rPr lang="en" sz="2000"/>
              <a:t>similarities</a:t>
            </a:r>
            <a:r>
              <a:rPr lang="en" sz="2000"/>
              <a:t> and differences of different plants and </a:t>
            </a:r>
            <a:r>
              <a:rPr lang="en" sz="2000"/>
              <a:t>their</a:t>
            </a:r>
            <a:r>
              <a:rPr lang="en" sz="2000"/>
              <a:t> </a:t>
            </a:r>
            <a:r>
              <a:rPr lang="en" sz="2000"/>
              <a:t>environments</a:t>
            </a:r>
            <a:r>
              <a:rPr lang="en" sz="2000"/>
              <a:t> in order to answer the question - are all plants the same?</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35" name="Google Shape;135;p21"/>
          <p:cNvSpPr txBox="1"/>
          <p:nvPr>
            <p:ph idx="1" type="body"/>
          </p:nvPr>
        </p:nvSpPr>
        <p:spPr>
          <a:xfrm>
            <a:off x="4283675" y="316700"/>
            <a:ext cx="4407300" cy="383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 wanted to explore this specific query because during my class investigation - where we observed how different plants reacted to different nitrate levels in their water - it was more than </a:t>
            </a:r>
            <a:r>
              <a:rPr lang="en"/>
              <a:t>apparent</a:t>
            </a:r>
            <a:r>
              <a:rPr lang="en"/>
              <a:t> that the results varied depending on the plant species. I simply wanted to prove the point that plants </a:t>
            </a:r>
            <a:r>
              <a:rPr lang="en"/>
              <a:t>definitely are not all the same.</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Predictions</a:t>
            </a:r>
            <a:endParaRPr/>
          </a:p>
        </p:txBody>
      </p:sp>
      <p:sp>
        <p:nvSpPr>
          <p:cNvPr id="141" name="Google Shape;141;p2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first selected the question - Are All Plants The Same-  my </a:t>
            </a:r>
            <a:r>
              <a:rPr lang="en"/>
              <a:t>immediate</a:t>
            </a:r>
            <a:r>
              <a:rPr lang="en"/>
              <a:t> theory was that I would see differences in coloration, health, growth rate and mainly height </a:t>
            </a:r>
            <a:r>
              <a:rPr lang="en"/>
              <a:t>average</a:t>
            </a:r>
            <a:r>
              <a:rPr lang="en"/>
              <a:t> depending on the types of plants I was comparing </a:t>
            </a:r>
            <a:r>
              <a:rPr lang="en"/>
              <a:t>along</a:t>
            </a:r>
            <a:r>
              <a:rPr lang="en"/>
              <a:t> with the nitrate levels in their water. </a:t>
            </a:r>
            <a:endParaRPr/>
          </a:p>
          <a:p>
            <a:pPr indent="0" lvl="0" marL="0" rtl="0" algn="l">
              <a:spcBef>
                <a:spcPts val="1600"/>
              </a:spcBef>
              <a:spcAft>
                <a:spcPts val="0"/>
              </a:spcAft>
              <a:buNone/>
            </a:pPr>
            <a:r>
              <a:rPr lang="en"/>
              <a:t>I suspected that some would thrive, growing tall and healthy. Whilst other species, in the same conditions, would wither and die. These at least, were simple differences that I predicted could easily be picked out and recorded.</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of Data Collection</a:t>
            </a:r>
            <a:endParaRPr/>
          </a:p>
        </p:txBody>
      </p:sp>
      <p:sp>
        <p:nvSpPr>
          <p:cNvPr id="147" name="Google Shape;147;p23"/>
          <p:cNvSpPr txBox="1"/>
          <p:nvPr>
            <p:ph idx="1" type="body"/>
          </p:nvPr>
        </p:nvSpPr>
        <p:spPr>
          <a:xfrm>
            <a:off x="4283675" y="316700"/>
            <a:ext cx="4407300" cy="38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main </a:t>
            </a:r>
            <a:r>
              <a:rPr lang="en"/>
              <a:t>method</a:t>
            </a:r>
            <a:r>
              <a:rPr lang="en"/>
              <a:t> of data collection started with the pre </a:t>
            </a:r>
            <a:r>
              <a:rPr lang="en"/>
              <a:t>existent</a:t>
            </a:r>
            <a:r>
              <a:rPr lang="en"/>
              <a:t> data chart from my classes previously mentioned </a:t>
            </a:r>
            <a:r>
              <a:rPr lang="en"/>
              <a:t>nutrient</a:t>
            </a:r>
            <a:r>
              <a:rPr lang="en"/>
              <a:t> project. </a:t>
            </a:r>
            <a:endParaRPr/>
          </a:p>
          <a:p>
            <a:pPr indent="0" lvl="0" marL="0" rtl="0" algn="l">
              <a:spcBef>
                <a:spcPts val="1600"/>
              </a:spcBef>
              <a:spcAft>
                <a:spcPts val="0"/>
              </a:spcAft>
              <a:buNone/>
            </a:pPr>
            <a:r>
              <a:rPr lang="en"/>
              <a:t>I used this specific source to explore the height of the different plants</a:t>
            </a:r>
            <a:endParaRPr/>
          </a:p>
          <a:p>
            <a:pPr indent="0" lvl="0" marL="0" rtl="0" algn="l">
              <a:spcBef>
                <a:spcPts val="1600"/>
              </a:spcBef>
              <a:spcAft>
                <a:spcPts val="1600"/>
              </a:spcAft>
              <a:buNone/>
            </a:pPr>
            <a:r>
              <a:rPr lang="en"/>
              <a:t>I also used other online sites and IRL examples to support my theory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80375" y="1275700"/>
            <a:ext cx="3559500" cy="47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153" name="Google Shape;153;p24" title="Chart"/>
          <p:cNvPicPr preferRelativeResize="0"/>
          <p:nvPr/>
        </p:nvPicPr>
        <p:blipFill>
          <a:blip r:embed="rId3">
            <a:alphaModFix/>
          </a:blip>
          <a:stretch>
            <a:fillRect/>
          </a:stretch>
        </p:blipFill>
        <p:spPr>
          <a:xfrm>
            <a:off x="290550" y="1745903"/>
            <a:ext cx="4168399" cy="3397626"/>
          </a:xfrm>
          <a:prstGeom prst="rect">
            <a:avLst/>
          </a:prstGeom>
          <a:noFill/>
          <a:ln>
            <a:noFill/>
          </a:ln>
        </p:spPr>
      </p:pic>
      <p:pic>
        <p:nvPicPr>
          <p:cNvPr id="154" name="Google Shape;154;p24" title="Chart"/>
          <p:cNvPicPr preferRelativeResize="0"/>
          <p:nvPr/>
        </p:nvPicPr>
        <p:blipFill>
          <a:blip r:embed="rId4">
            <a:alphaModFix/>
          </a:blip>
          <a:stretch>
            <a:fillRect/>
          </a:stretch>
        </p:blipFill>
        <p:spPr>
          <a:xfrm>
            <a:off x="4724325" y="1745918"/>
            <a:ext cx="4168399" cy="33975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128175" y="929225"/>
            <a:ext cx="3559500" cy="56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160" name="Google Shape;160;p25" title="Chart"/>
          <p:cNvPicPr preferRelativeResize="0"/>
          <p:nvPr/>
        </p:nvPicPr>
        <p:blipFill>
          <a:blip r:embed="rId3">
            <a:alphaModFix/>
          </a:blip>
          <a:stretch>
            <a:fillRect/>
          </a:stretch>
        </p:blipFill>
        <p:spPr>
          <a:xfrm>
            <a:off x="196325" y="1738051"/>
            <a:ext cx="4178001" cy="3405450"/>
          </a:xfrm>
          <a:prstGeom prst="rect">
            <a:avLst/>
          </a:prstGeom>
          <a:noFill/>
          <a:ln>
            <a:noFill/>
          </a:ln>
        </p:spPr>
      </p:pic>
      <p:pic>
        <p:nvPicPr>
          <p:cNvPr id="161" name="Google Shape;161;p25" title="Chart"/>
          <p:cNvPicPr preferRelativeResize="0"/>
          <p:nvPr/>
        </p:nvPicPr>
        <p:blipFill>
          <a:blip r:embed="rId4">
            <a:alphaModFix/>
          </a:blip>
          <a:stretch>
            <a:fillRect/>
          </a:stretch>
        </p:blipFill>
        <p:spPr>
          <a:xfrm>
            <a:off x="4628335" y="1738051"/>
            <a:ext cx="4178004" cy="3405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67" name="Google Shape;167;p26"/>
          <p:cNvSpPr txBox="1"/>
          <p:nvPr>
            <p:ph idx="1" type="body"/>
          </p:nvPr>
        </p:nvSpPr>
        <p:spPr>
          <a:xfrm>
            <a:off x="324600" y="1845600"/>
            <a:ext cx="8494800" cy="338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Let's</a:t>
            </a:r>
            <a:r>
              <a:rPr lang="en"/>
              <a:t> take a look at how each plant reacts to each water type. The water with no nitrates coaxed a final height average of 7.50cm for Blue Eyed Grass, Non-Purple S</a:t>
            </a:r>
            <a:r>
              <a:rPr lang="en"/>
              <a:t>temmed</a:t>
            </a:r>
            <a:r>
              <a:rPr lang="en"/>
              <a:t> Sast plants earned the same, Purple Stemmed Fast Plants averaged 6.00cm and the last recording for Sweet Asylum signified the final average of 0.00, dead.</a:t>
            </a:r>
            <a:endParaRPr/>
          </a:p>
          <a:p>
            <a:pPr indent="0" lvl="0" marL="0" rtl="0" algn="l">
              <a:lnSpc>
                <a:spcPct val="100000"/>
              </a:lnSpc>
              <a:spcBef>
                <a:spcPts val="1600"/>
              </a:spcBef>
              <a:spcAft>
                <a:spcPts val="0"/>
              </a:spcAft>
              <a:buNone/>
            </a:pPr>
            <a:r>
              <a:rPr lang="en"/>
              <a:t>Moving on to low nitrates, we see that </a:t>
            </a:r>
            <a:r>
              <a:rPr lang="en"/>
              <a:t>Blue</a:t>
            </a:r>
            <a:r>
              <a:rPr lang="en"/>
              <a:t> Eyed </a:t>
            </a:r>
            <a:r>
              <a:rPr lang="en"/>
              <a:t>Grasses</a:t>
            </a:r>
            <a:r>
              <a:rPr lang="en"/>
              <a:t> last recorded average was 9.00cm. NPS ended up with the same, PS ended with 7cm and SA averaged 6.50cm..</a:t>
            </a:r>
            <a:endParaRPr/>
          </a:p>
          <a:p>
            <a:pPr indent="0" lvl="0" marL="0" rtl="0" algn="l">
              <a:lnSpc>
                <a:spcPct val="100000"/>
              </a:lnSpc>
              <a:spcBef>
                <a:spcPts val="1600"/>
              </a:spcBef>
              <a:spcAft>
                <a:spcPts val="0"/>
              </a:spcAft>
              <a:buNone/>
            </a:pPr>
            <a:r>
              <a:rPr lang="en"/>
              <a:t>For Medium nitrates all plants ended with the average of 0.00cm except the Purple Stemmed Fast Plant who ended with 9.00cm. It did very well with that specific water whilst others died.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24475" y="148225"/>
            <a:ext cx="35595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 </a:t>
            </a:r>
            <a:endParaRPr/>
          </a:p>
        </p:txBody>
      </p:sp>
      <p:sp>
        <p:nvSpPr>
          <p:cNvPr id="173" name="Google Shape;173;p27"/>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when tested with high Nitrates, all plants died in the end. With an average of 0.00cm each.</a:t>
            </a:r>
            <a:endParaRPr/>
          </a:p>
          <a:p>
            <a:pPr indent="0" lvl="0" marL="0" rtl="0" algn="l">
              <a:spcBef>
                <a:spcPts val="1600"/>
              </a:spcBef>
              <a:spcAft>
                <a:spcPts val="0"/>
              </a:spcAft>
              <a:buNone/>
            </a:pPr>
            <a:r>
              <a:rPr lang="en"/>
              <a:t>On top of that, a study on the differences in leafs that grow in sun and shade was released to a website called saps.org.uk. Its data showed that leafs that were </a:t>
            </a:r>
            <a:r>
              <a:rPr lang="en"/>
              <a:t>planted in</a:t>
            </a:r>
            <a:r>
              <a:rPr lang="en"/>
              <a:t> sun tended to grow smaller and thicker with </a:t>
            </a:r>
            <a:r>
              <a:rPr lang="en"/>
              <a:t>reddish</a:t>
            </a:r>
            <a:r>
              <a:rPr lang="en"/>
              <a:t> coloration and a slow wilting rate. This was the exact opposite of the leafs that grew in the shade. Those leafs were bigger and thinner, with green </a:t>
            </a:r>
            <a:r>
              <a:rPr lang="en"/>
              <a:t>coloration</a:t>
            </a:r>
            <a:r>
              <a:rPr lang="en"/>
              <a:t> and a </a:t>
            </a:r>
            <a:r>
              <a:rPr lang="en"/>
              <a:t>quick</a:t>
            </a:r>
            <a:r>
              <a:rPr lang="en"/>
              <a:t> wilting rate.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