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y="5143500" cx="9144000"/>
  <p:notesSz cx="6858000" cy="9144000"/>
  <p:embeddedFontLst>
    <p:embeddedFont>
      <p:font typeface="Helvetica Neue"/>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 name="Kathleen Johnson"/>
  <p:cmAuthor clrIdx="1" id="1" initials="" lastIdx="3" name="Martha Lawso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E40CB9DE-4BCB-4B01-88E6-00311C1FFBCE}">
  <a:tblStyle styleId="{E40CB9DE-4BCB-4B01-88E6-00311C1FFBC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11" Type="http://schemas.openxmlformats.org/officeDocument/2006/relationships/slide" Target="slides/slide4.xml"/><Relationship Id="rId22" Type="http://schemas.openxmlformats.org/officeDocument/2006/relationships/font" Target="fonts/HelveticaNeue-bold.fntdata"/><Relationship Id="rId10" Type="http://schemas.openxmlformats.org/officeDocument/2006/relationships/slide" Target="slides/slide3.xml"/><Relationship Id="rId21" Type="http://schemas.openxmlformats.org/officeDocument/2006/relationships/font" Target="fonts/HelveticaNeue-regular.fntdata"/><Relationship Id="rId13" Type="http://schemas.openxmlformats.org/officeDocument/2006/relationships/slide" Target="slides/slide6.xml"/><Relationship Id="rId24" Type="http://schemas.openxmlformats.org/officeDocument/2006/relationships/font" Target="fonts/HelveticaNeue-boldItalic.fntdata"/><Relationship Id="rId12" Type="http://schemas.openxmlformats.org/officeDocument/2006/relationships/slide" Target="slides/slide5.xml"/><Relationship Id="rId23" Type="http://schemas.openxmlformats.org/officeDocument/2006/relationships/font" Target="fonts/HelveticaNeue-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5" Type="http://schemas.openxmlformats.org/officeDocument/2006/relationships/commentAuthors" Target="commentAuthors.xml"/><Relationship Id="rId19" Type="http://schemas.openxmlformats.org/officeDocument/2006/relationships/slide" Target="slides/slide12.xml"/><Relationship Id="rId6" Type="http://schemas.openxmlformats.org/officeDocument/2006/relationships/slideMaster" Target="slideMasters/slideMaster1.xml"/><Relationship Id="rId18" Type="http://schemas.openxmlformats.org/officeDocument/2006/relationships/slide" Target="slides/slide11.xml"/><Relationship Id="rId7" Type="http://schemas.openxmlformats.org/officeDocument/2006/relationships/notesMaster" Target="notesMasters/notesMaster1.xml"/><Relationship Id="rId8"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20-06-05T17:15:03.285">
    <p:pos x="6000" y="0"/>
    <p:text>To Change the background color, click on a slide, then click on "Background" (in the bar just above the ruler above the slide). Select any color or image you would like to have as a background for the slide. Google slides won't let you do the gradient that is on the first slide, but I can help change the 1st slide to a solid color if you want all of the slides to look the same.</p:text>
  </p:cm>
  <p:cm authorId="1" idx="1" dt="2020-06-04T16:55:39.468">
    <p:pos x="6000" y="0"/>
    <p:text>_Marked as resolved_</p:text>
  </p:cm>
  <p:cm authorId="1" idx="2" dt="2020-06-05T17:13:54.841">
    <p:pos x="6000" y="0"/>
    <p:text>_Re-opened_
We tried to insert a data table, we were not successful</p:text>
  </p:cm>
  <p:cm authorId="1" idx="3" dt="2020-06-05T17:15:03.285">
    <p:pos x="6000" y="0"/>
    <p:text>Solid blue on the first slide would be great!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87cac94803_7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g87cac94803_7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88382217d6_3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88382217d6_3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context: the January high for Providence is around what most people’s refrigerators are set at, while the high in Buffalo is just above what most people’s freezers are set at; February is similar</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g8839fc5183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8839fc5183_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g87cac94803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87cac94803_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 name="Shape 69"/>
        <p:cNvGrpSpPr/>
        <p:nvPr/>
      </p:nvGrpSpPr>
      <p:grpSpPr>
        <a:xfrm>
          <a:off x="0" y="0"/>
          <a:ext cx="0" cy="0"/>
          <a:chOff x="0" y="0"/>
          <a:chExt cx="0" cy="0"/>
        </a:xfrm>
      </p:grpSpPr>
      <p:sp>
        <p:nvSpPr>
          <p:cNvPr id="70" name="Google Shape;70;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 name="Google Shape;7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 name="Google Shape;7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 name="Google Shape;8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 name="Google Shape;8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g8839fc5183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 name="Google Shape;96;g8839fc5183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88382217d6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88382217d6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8839fc5183_3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8839fc5183_3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b="1" sz="3000"/>
            </a:lvl1pPr>
            <a:lvl2pPr lvl="1" algn="ctr">
              <a:lnSpc>
                <a:spcPct val="100000"/>
              </a:lnSpc>
              <a:spcBef>
                <a:spcPts val="0"/>
              </a:spcBef>
              <a:spcAft>
                <a:spcPts val="0"/>
              </a:spcAft>
              <a:buSzPts val="3000"/>
              <a:buNone/>
              <a:defRPr b="1" sz="3000"/>
            </a:lvl2pPr>
            <a:lvl3pPr lvl="2" algn="ctr">
              <a:lnSpc>
                <a:spcPct val="100000"/>
              </a:lnSpc>
              <a:spcBef>
                <a:spcPts val="0"/>
              </a:spcBef>
              <a:spcAft>
                <a:spcPts val="0"/>
              </a:spcAft>
              <a:buSzPts val="3000"/>
              <a:buNone/>
              <a:defRPr b="1" sz="3000"/>
            </a:lvl3pPr>
            <a:lvl4pPr lvl="3" algn="ctr">
              <a:lnSpc>
                <a:spcPct val="100000"/>
              </a:lnSpc>
              <a:spcBef>
                <a:spcPts val="0"/>
              </a:spcBef>
              <a:spcAft>
                <a:spcPts val="0"/>
              </a:spcAft>
              <a:buSzPts val="3000"/>
              <a:buNone/>
              <a:defRPr b="1" sz="3000"/>
            </a:lvl4pPr>
            <a:lvl5pPr lvl="4" algn="ctr">
              <a:lnSpc>
                <a:spcPct val="100000"/>
              </a:lnSpc>
              <a:spcBef>
                <a:spcPts val="0"/>
              </a:spcBef>
              <a:spcAft>
                <a:spcPts val="0"/>
              </a:spcAft>
              <a:buSzPts val="3000"/>
              <a:buNone/>
              <a:defRPr b="1" sz="3000"/>
            </a:lvl5pPr>
            <a:lvl6pPr lvl="5" algn="ctr">
              <a:lnSpc>
                <a:spcPct val="100000"/>
              </a:lnSpc>
              <a:spcBef>
                <a:spcPts val="0"/>
              </a:spcBef>
              <a:spcAft>
                <a:spcPts val="0"/>
              </a:spcAft>
              <a:buSzPts val="3000"/>
              <a:buNone/>
              <a:defRPr b="1" sz="3000"/>
            </a:lvl6pPr>
            <a:lvl7pPr lvl="6" algn="ctr">
              <a:lnSpc>
                <a:spcPct val="100000"/>
              </a:lnSpc>
              <a:spcBef>
                <a:spcPts val="0"/>
              </a:spcBef>
              <a:spcAft>
                <a:spcPts val="0"/>
              </a:spcAft>
              <a:buSzPts val="3000"/>
              <a:buNone/>
              <a:defRPr b="1" sz="3000"/>
            </a:lvl7pPr>
            <a:lvl8pPr lvl="7" algn="ctr">
              <a:lnSpc>
                <a:spcPct val="100000"/>
              </a:lnSpc>
              <a:spcBef>
                <a:spcPts val="0"/>
              </a:spcBef>
              <a:spcAft>
                <a:spcPts val="0"/>
              </a:spcAft>
              <a:buSzPts val="3000"/>
              <a:buNone/>
              <a:defRPr b="1" sz="3000"/>
            </a:lvl8pPr>
            <a:lvl9pPr lvl="8" algn="ctr">
              <a:lnSpc>
                <a:spcPct val="100000"/>
              </a:lnSpc>
              <a:spcBef>
                <a:spcPts val="0"/>
              </a:spcBef>
              <a:spcAft>
                <a:spcPts val="0"/>
              </a:spcAft>
              <a:buSzPts val="3000"/>
              <a:buNone/>
              <a:defRPr b="1" sz="3000"/>
            </a:lvl9pPr>
          </a:lstStyle>
          <a:p/>
        </p:txBody>
      </p:sp>
      <p:sp>
        <p:nvSpPr>
          <p:cNvPr id="15" name="Google Shape;15;p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81000" lvl="0" marL="457200" algn="l">
              <a:lnSpc>
                <a:spcPct val="115000"/>
              </a:lnSpc>
              <a:spcBef>
                <a:spcPts val="0"/>
              </a:spcBef>
              <a:spcAft>
                <a:spcPts val="0"/>
              </a:spcAft>
              <a:buSzPts val="2400"/>
              <a:buChar char="●"/>
              <a:defRPr sz="2400"/>
            </a:lvl1pPr>
            <a:lvl2pPr indent="-368300" lvl="1" marL="914400" algn="l">
              <a:lnSpc>
                <a:spcPct val="115000"/>
              </a:lnSpc>
              <a:spcBef>
                <a:spcPts val="1600"/>
              </a:spcBef>
              <a:spcAft>
                <a:spcPts val="0"/>
              </a:spcAft>
              <a:buSzPts val="2200"/>
              <a:buChar char="○"/>
              <a:defRPr sz="2200"/>
            </a:lvl2pPr>
            <a:lvl3pPr indent="-355600" lvl="2" marL="1371600" algn="l">
              <a:lnSpc>
                <a:spcPct val="115000"/>
              </a:lnSpc>
              <a:spcBef>
                <a:spcPts val="1600"/>
              </a:spcBef>
              <a:spcAft>
                <a:spcPts val="0"/>
              </a:spcAft>
              <a:buSzPts val="2000"/>
              <a:buChar char="■"/>
              <a:defRPr sz="2000"/>
            </a:lvl3pPr>
            <a:lvl4pPr indent="-342900" lvl="3" marL="1828800" algn="l">
              <a:lnSpc>
                <a:spcPct val="115000"/>
              </a:lnSpc>
              <a:spcBef>
                <a:spcPts val="1600"/>
              </a:spcBef>
              <a:spcAft>
                <a:spcPts val="0"/>
              </a:spcAft>
              <a:buSzPts val="1800"/>
              <a:buChar char="●"/>
              <a:defRPr sz="1800"/>
            </a:lvl4pPr>
            <a:lvl5pPr indent="-342900" lvl="4" marL="2286000" algn="l">
              <a:lnSpc>
                <a:spcPct val="115000"/>
              </a:lnSpc>
              <a:spcBef>
                <a:spcPts val="1600"/>
              </a:spcBef>
              <a:spcAft>
                <a:spcPts val="0"/>
              </a:spcAft>
              <a:buSzPts val="1800"/>
              <a:buChar char="○"/>
              <a:defRPr sz="1800"/>
            </a:lvl5pPr>
            <a:lvl6pPr indent="-342900" lvl="5" marL="2743200" algn="l">
              <a:lnSpc>
                <a:spcPct val="115000"/>
              </a:lnSpc>
              <a:spcBef>
                <a:spcPts val="1600"/>
              </a:spcBef>
              <a:spcAft>
                <a:spcPts val="0"/>
              </a:spcAft>
              <a:buSzPts val="1800"/>
              <a:buChar char="■"/>
              <a:defRPr sz="1800"/>
            </a:lvl6pPr>
            <a:lvl7pPr indent="-342900" lvl="6" marL="3200400" algn="l">
              <a:lnSpc>
                <a:spcPct val="115000"/>
              </a:lnSpc>
              <a:spcBef>
                <a:spcPts val="1600"/>
              </a:spcBef>
              <a:spcAft>
                <a:spcPts val="0"/>
              </a:spcAft>
              <a:buSzPts val="1800"/>
              <a:buChar char="●"/>
              <a:defRPr sz="1800"/>
            </a:lvl7pPr>
            <a:lvl8pPr indent="-342900" lvl="7" marL="3657600" algn="l">
              <a:lnSpc>
                <a:spcPct val="115000"/>
              </a:lnSpc>
              <a:spcBef>
                <a:spcPts val="1600"/>
              </a:spcBef>
              <a:spcAft>
                <a:spcPts val="0"/>
              </a:spcAft>
              <a:buSzPts val="1800"/>
              <a:buChar char="○"/>
              <a:defRPr sz="1800"/>
            </a:lvl8pPr>
            <a:lvl9pPr indent="-342900" lvl="8" marL="4114800" algn="l">
              <a:lnSpc>
                <a:spcPct val="115000"/>
              </a:lnSpc>
              <a:spcBef>
                <a:spcPts val="1600"/>
              </a:spcBef>
              <a:spcAft>
                <a:spcPts val="1600"/>
              </a:spcAft>
              <a:buSzPts val="1800"/>
              <a:buChar char="■"/>
              <a:defRPr sz="1800"/>
            </a:lvl9pPr>
          </a:lstStyle>
          <a:p/>
        </p:txBody>
      </p:sp>
      <p:sp>
        <p:nvSpPr>
          <p:cNvPr id="16" name="Google Shape;16;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7" name="Shape 17"/>
        <p:cNvGrpSpPr/>
        <p:nvPr/>
      </p:nvGrpSpPr>
      <p:grpSpPr>
        <a:xfrm>
          <a:off x="0" y="0"/>
          <a:ext cx="0" cy="0"/>
          <a:chOff x="0" y="0"/>
          <a:chExt cx="0" cy="0"/>
        </a:xfrm>
      </p:grpSpPr>
      <p:sp>
        <p:nvSpPr>
          <p:cNvPr id="18" name="Google Shape;18;p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Calibri"/>
              <a:buNone/>
              <a:defRPr b="0" i="0" sz="2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800"/>
              <a:buFont typeface="Calibri"/>
              <a:buNone/>
              <a:defRPr b="0" i="0" sz="2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2800"/>
              <a:buFont typeface="Calibri"/>
              <a:buNone/>
              <a:defRPr b="0" i="0" sz="2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2800"/>
              <a:buFont typeface="Calibri"/>
              <a:buNone/>
              <a:defRPr b="0" i="0" sz="2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2800"/>
              <a:buFont typeface="Calibri"/>
              <a:buNone/>
              <a:defRPr b="0" i="0" sz="2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2800"/>
              <a:buFont typeface="Calibri"/>
              <a:buNone/>
              <a:defRPr b="0" i="0" sz="2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2800"/>
              <a:buFont typeface="Calibri"/>
              <a:buNone/>
              <a:defRPr b="0" i="0" sz="2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2800"/>
              <a:buFont typeface="Calibri"/>
              <a:buNone/>
              <a:defRPr b="0" i="0" sz="2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2800"/>
              <a:buFont typeface="Calibri"/>
              <a:buNone/>
              <a:defRPr b="0" i="0" sz="2800" u="none" cap="none" strike="noStrike">
                <a:solidFill>
                  <a:schemeClr val="dk1"/>
                </a:solidFill>
                <a:latin typeface="Calibri"/>
                <a:ea typeface="Calibri"/>
                <a:cs typeface="Calibri"/>
                <a:sym typeface="Calibri"/>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rgbClr val="000000"/>
              </a:buClr>
              <a:buSzPts val="1800"/>
              <a:buFont typeface="Calibri"/>
              <a:buChar char="●"/>
              <a:defRPr b="0" i="0" sz="1800" u="none" cap="none" strike="noStrike">
                <a:solidFill>
                  <a:srgbClr val="000000"/>
                </a:solidFill>
                <a:latin typeface="Calibri"/>
                <a:ea typeface="Calibri"/>
                <a:cs typeface="Calibri"/>
                <a:sym typeface="Calibri"/>
              </a:defRPr>
            </a:lvl1pPr>
            <a:lvl2pPr indent="-317500" lvl="1" marL="914400" marR="0" rtl="0" algn="l">
              <a:lnSpc>
                <a:spcPct val="115000"/>
              </a:lnSpc>
              <a:spcBef>
                <a:spcPts val="1600"/>
              </a:spcBef>
              <a:spcAft>
                <a:spcPts val="0"/>
              </a:spcAft>
              <a:buClr>
                <a:srgbClr val="000000"/>
              </a:buClr>
              <a:buSzPts val="1400"/>
              <a:buFont typeface="Calibri"/>
              <a:buChar char="○"/>
              <a:defRPr b="0" i="0" sz="1400" u="none" cap="none" strike="noStrike">
                <a:solidFill>
                  <a:srgbClr val="000000"/>
                </a:solidFill>
                <a:latin typeface="Calibri"/>
                <a:ea typeface="Calibri"/>
                <a:cs typeface="Calibri"/>
                <a:sym typeface="Calibri"/>
              </a:defRPr>
            </a:lvl2pPr>
            <a:lvl3pPr indent="-317500" lvl="2" marL="1371600" marR="0" rtl="0" algn="l">
              <a:lnSpc>
                <a:spcPct val="115000"/>
              </a:lnSpc>
              <a:spcBef>
                <a:spcPts val="1600"/>
              </a:spcBef>
              <a:spcAft>
                <a:spcPts val="0"/>
              </a:spcAft>
              <a:buClr>
                <a:srgbClr val="000000"/>
              </a:buClr>
              <a:buSzPts val="1400"/>
              <a:buFont typeface="Calibri"/>
              <a:buChar char="■"/>
              <a:defRPr b="0" i="0" sz="1400" u="none" cap="none" strike="noStrike">
                <a:solidFill>
                  <a:srgbClr val="000000"/>
                </a:solidFill>
                <a:latin typeface="Calibri"/>
                <a:ea typeface="Calibri"/>
                <a:cs typeface="Calibri"/>
                <a:sym typeface="Calibri"/>
              </a:defRPr>
            </a:lvl3pPr>
            <a:lvl4pPr indent="-317500" lvl="3" marL="1828800" marR="0" rtl="0" algn="l">
              <a:lnSpc>
                <a:spcPct val="115000"/>
              </a:lnSpc>
              <a:spcBef>
                <a:spcPts val="1600"/>
              </a:spcBef>
              <a:spcAft>
                <a:spcPts val="0"/>
              </a:spcAft>
              <a:buClr>
                <a:srgbClr val="000000"/>
              </a:buClr>
              <a:buSzPts val="1400"/>
              <a:buFont typeface="Calibri"/>
              <a:buChar char="●"/>
              <a:defRPr b="0" i="0" sz="1400" u="none" cap="none" strike="noStrike">
                <a:solidFill>
                  <a:srgbClr val="000000"/>
                </a:solidFill>
                <a:latin typeface="Calibri"/>
                <a:ea typeface="Calibri"/>
                <a:cs typeface="Calibri"/>
                <a:sym typeface="Calibri"/>
              </a:defRPr>
            </a:lvl4pPr>
            <a:lvl5pPr indent="-317500" lvl="4" marL="2286000" marR="0" rtl="0" algn="l">
              <a:lnSpc>
                <a:spcPct val="115000"/>
              </a:lnSpc>
              <a:spcBef>
                <a:spcPts val="1600"/>
              </a:spcBef>
              <a:spcAft>
                <a:spcPts val="0"/>
              </a:spcAft>
              <a:buClr>
                <a:srgbClr val="000000"/>
              </a:buClr>
              <a:buSzPts val="1400"/>
              <a:buFont typeface="Calibri"/>
              <a:buChar char="○"/>
              <a:defRPr b="0" i="0" sz="1400" u="none" cap="none" strike="noStrike">
                <a:solidFill>
                  <a:srgbClr val="000000"/>
                </a:solidFill>
                <a:latin typeface="Calibri"/>
                <a:ea typeface="Calibri"/>
                <a:cs typeface="Calibri"/>
                <a:sym typeface="Calibri"/>
              </a:defRPr>
            </a:lvl5pPr>
            <a:lvl6pPr indent="-317500" lvl="5" marL="2743200" marR="0" rtl="0" algn="l">
              <a:lnSpc>
                <a:spcPct val="115000"/>
              </a:lnSpc>
              <a:spcBef>
                <a:spcPts val="1600"/>
              </a:spcBef>
              <a:spcAft>
                <a:spcPts val="0"/>
              </a:spcAft>
              <a:buClr>
                <a:srgbClr val="000000"/>
              </a:buClr>
              <a:buSzPts val="1400"/>
              <a:buFont typeface="Calibri"/>
              <a:buChar char="■"/>
              <a:defRPr b="0" i="0" sz="1400" u="none" cap="none" strike="noStrike">
                <a:solidFill>
                  <a:srgbClr val="000000"/>
                </a:solidFill>
                <a:latin typeface="Calibri"/>
                <a:ea typeface="Calibri"/>
                <a:cs typeface="Calibri"/>
                <a:sym typeface="Calibri"/>
              </a:defRPr>
            </a:lvl6pPr>
            <a:lvl7pPr indent="-317500" lvl="6" marL="3200400" marR="0" rtl="0" algn="l">
              <a:lnSpc>
                <a:spcPct val="115000"/>
              </a:lnSpc>
              <a:spcBef>
                <a:spcPts val="1600"/>
              </a:spcBef>
              <a:spcAft>
                <a:spcPts val="0"/>
              </a:spcAft>
              <a:buClr>
                <a:srgbClr val="000000"/>
              </a:buClr>
              <a:buSzPts val="1400"/>
              <a:buFont typeface="Calibri"/>
              <a:buChar char="●"/>
              <a:defRPr b="0" i="0" sz="1400" u="none" cap="none" strike="noStrike">
                <a:solidFill>
                  <a:srgbClr val="000000"/>
                </a:solidFill>
                <a:latin typeface="Calibri"/>
                <a:ea typeface="Calibri"/>
                <a:cs typeface="Calibri"/>
                <a:sym typeface="Calibri"/>
              </a:defRPr>
            </a:lvl7pPr>
            <a:lvl8pPr indent="-317500" lvl="7" marL="3657600" marR="0" rtl="0" algn="l">
              <a:lnSpc>
                <a:spcPct val="115000"/>
              </a:lnSpc>
              <a:spcBef>
                <a:spcPts val="1600"/>
              </a:spcBef>
              <a:spcAft>
                <a:spcPts val="0"/>
              </a:spcAft>
              <a:buClr>
                <a:srgbClr val="000000"/>
              </a:buClr>
              <a:buSzPts val="1400"/>
              <a:buFont typeface="Calibri"/>
              <a:buChar char="○"/>
              <a:defRPr b="0" i="0" sz="1400" u="none" cap="none" strike="noStrike">
                <a:solidFill>
                  <a:srgbClr val="000000"/>
                </a:solidFill>
                <a:latin typeface="Calibri"/>
                <a:ea typeface="Calibri"/>
                <a:cs typeface="Calibri"/>
                <a:sym typeface="Calibri"/>
              </a:defRPr>
            </a:lvl8pPr>
            <a:lvl9pPr indent="-317500" lvl="8" marL="4114800" marR="0" rtl="0" algn="l">
              <a:lnSpc>
                <a:spcPct val="115000"/>
              </a:lnSpc>
              <a:spcBef>
                <a:spcPts val="1600"/>
              </a:spcBef>
              <a:spcAft>
                <a:spcPts val="1600"/>
              </a:spcAft>
              <a:buClr>
                <a:srgbClr val="000000"/>
              </a:buClr>
              <a:buSzPts val="1400"/>
              <a:buFont typeface="Calibri"/>
              <a:buChar char="■"/>
              <a:defRPr b="0" i="0" sz="1400" u="none" cap="none" strike="noStrike">
                <a:solidFill>
                  <a:srgbClr val="000000"/>
                </a:solidFill>
                <a:latin typeface="Calibri"/>
                <a:ea typeface="Calibri"/>
                <a:cs typeface="Calibri"/>
                <a:sym typeface="Calibri"/>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earthobservatory.nasa.gov/blogs/eokids/wp-content/uploads/sites/6/2018/08/EOKids_201701_UHI.pdf" TargetMode="External"/><Relationship Id="rId4" Type="http://schemas.openxmlformats.org/officeDocument/2006/relationships/hyperlink" Target="https://www.nasa.gov/topics/earth/features/heat-island-sprawl.html" TargetMode="External"/><Relationship Id="rId5" Type="http://schemas.openxmlformats.org/officeDocument/2006/relationships/hyperlink" Target="https://climatekids.nasa.gov/heat-islands/#:~:text=What%20Is%20an%20Urban%20Heat%20Island%3F,environment%20absorb%20and%20hold%20heat."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comments" Target="../comments/commen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grpSp>
        <p:nvGrpSpPr>
          <p:cNvPr id="54" name="Google Shape;54;p13"/>
          <p:cNvGrpSpPr/>
          <p:nvPr/>
        </p:nvGrpSpPr>
        <p:grpSpPr>
          <a:xfrm>
            <a:off x="5325" y="-5333"/>
            <a:ext cx="9159586" cy="5154494"/>
            <a:chOff x="0" y="0"/>
            <a:chExt cx="8858400" cy="1217722"/>
          </a:xfrm>
        </p:grpSpPr>
        <p:sp>
          <p:nvSpPr>
            <p:cNvPr id="55" name="Google Shape;55;p13"/>
            <p:cNvSpPr/>
            <p:nvPr/>
          </p:nvSpPr>
          <p:spPr>
            <a:xfrm>
              <a:off x="0" y="0"/>
              <a:ext cx="8858400" cy="1212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 sz="1200" u="none" cap="none" strike="noStrike">
                  <a:solidFill>
                    <a:srgbClr val="000000"/>
                  </a:solidFill>
                  <a:latin typeface="Calibri"/>
                  <a:ea typeface="Calibri"/>
                  <a:cs typeface="Calibri"/>
                  <a:sym typeface="Calibri"/>
                </a:rPr>
                <a:t> </a:t>
              </a:r>
              <a:endParaRPr/>
            </a:p>
          </p:txBody>
        </p:sp>
        <p:sp>
          <p:nvSpPr>
            <p:cNvPr id="56" name="Google Shape;56;p13"/>
            <p:cNvSpPr/>
            <p:nvPr/>
          </p:nvSpPr>
          <p:spPr>
            <a:xfrm>
              <a:off x="0" y="0"/>
              <a:ext cx="8858400" cy="1212900"/>
            </a:xfrm>
            <a:prstGeom prst="roundRect">
              <a:avLst>
                <a:gd fmla="val 10870" name="adj"/>
              </a:avLst>
            </a:prstGeom>
            <a:gradFill>
              <a:gsLst>
                <a:gs pos="0">
                  <a:srgbClr val="A7C4FF"/>
                </a:gs>
                <a:gs pos="100000">
                  <a:schemeClr val="lt1"/>
                </a:gs>
              </a:gsLst>
              <a:lin ang="5400012" scaled="0"/>
            </a:gra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 sz="1200" u="none" cap="none" strike="noStrike">
                  <a:solidFill>
                    <a:srgbClr val="000000"/>
                  </a:solidFill>
                  <a:latin typeface="Calibri"/>
                  <a:ea typeface="Calibri"/>
                  <a:cs typeface="Calibri"/>
                  <a:sym typeface="Calibri"/>
                </a:rPr>
                <a:t> </a:t>
              </a:r>
              <a:endParaRPr/>
            </a:p>
          </p:txBody>
        </p:sp>
        <p:sp>
          <p:nvSpPr>
            <p:cNvPr id="57" name="Google Shape;57;p13"/>
            <p:cNvSpPr/>
            <p:nvPr/>
          </p:nvSpPr>
          <p:spPr>
            <a:xfrm>
              <a:off x="93291" y="72197"/>
              <a:ext cx="8524200" cy="1140600"/>
            </a:xfrm>
            <a:prstGeom prst="rect">
              <a:avLst/>
            </a:prstGeom>
            <a:noFill/>
            <a:ln>
              <a:noFill/>
            </a:ln>
          </p:spPr>
          <p:txBody>
            <a:bodyPr anchorCtr="0" anchor="t" bIns="9325" lIns="18650" spcFirstLastPara="1" rIns="18650" wrap="square" tIns="9325">
              <a:noAutofit/>
            </a:bodyPr>
            <a:lstStyle/>
            <a:p>
              <a:pPr indent="0" lvl="0" marL="0" rtl="0" algn="l">
                <a:spcBef>
                  <a:spcPts val="0"/>
                </a:spcBef>
                <a:spcAft>
                  <a:spcPts val="0"/>
                </a:spcAft>
                <a:buSzPts val="1100"/>
                <a:buNone/>
              </a:pPr>
              <a:r>
                <a:t/>
              </a:r>
              <a:endParaRPr b="1">
                <a:latin typeface="Helvetica Neue"/>
                <a:ea typeface="Helvetica Neue"/>
                <a:cs typeface="Helvetica Neue"/>
                <a:sym typeface="Helvetica Neue"/>
              </a:endParaRPr>
            </a:p>
            <a:p>
              <a:pPr indent="0" lvl="0" marL="0" rtl="0" algn="l">
                <a:spcBef>
                  <a:spcPts val="0"/>
                </a:spcBef>
                <a:spcAft>
                  <a:spcPts val="0"/>
                </a:spcAft>
                <a:buSzPts val="1100"/>
                <a:buNone/>
              </a:pPr>
              <a:r>
                <a:t/>
              </a:r>
              <a:endParaRPr b="1">
                <a:latin typeface="Helvetica Neue"/>
                <a:ea typeface="Helvetica Neue"/>
                <a:cs typeface="Helvetica Neue"/>
                <a:sym typeface="Helvetica Neue"/>
              </a:endParaRPr>
            </a:p>
            <a:p>
              <a:pPr indent="0" lvl="0" marL="0" rtl="0" algn="l">
                <a:spcBef>
                  <a:spcPts val="0"/>
                </a:spcBef>
                <a:spcAft>
                  <a:spcPts val="0"/>
                </a:spcAft>
                <a:buSzPts val="1100"/>
                <a:buNone/>
              </a:pPr>
              <a:r>
                <a:t/>
              </a:r>
              <a:endParaRPr b="1">
                <a:latin typeface="Helvetica Neue"/>
                <a:ea typeface="Helvetica Neue"/>
                <a:cs typeface="Helvetica Neue"/>
                <a:sym typeface="Helvetica Neue"/>
              </a:endParaRPr>
            </a:p>
            <a:p>
              <a:pPr indent="0" lvl="0" marL="0" rtl="0" algn="ctr">
                <a:spcBef>
                  <a:spcPts val="0"/>
                </a:spcBef>
                <a:spcAft>
                  <a:spcPts val="0"/>
                </a:spcAft>
                <a:buSzPts val="1100"/>
                <a:buNone/>
              </a:pPr>
              <a:r>
                <a:rPr b="1" lang="en" sz="3800">
                  <a:latin typeface="Helvetica Neue"/>
                  <a:ea typeface="Helvetica Neue"/>
                  <a:cs typeface="Helvetica Neue"/>
                  <a:sym typeface="Helvetica Neue"/>
                </a:rPr>
                <a:t>Urban Heat Islands</a:t>
              </a:r>
              <a:endParaRPr b="0" i="0" sz="3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1" lang="en" sz="2300">
                  <a:latin typeface="Helvetica Neue"/>
                  <a:ea typeface="Helvetica Neue"/>
                  <a:cs typeface="Helvetica Neue"/>
                  <a:sym typeface="Helvetica Neue"/>
                </a:rPr>
                <a:t>Keralys Roman Melendez  Juan Crespo  Genesis Linares</a:t>
              </a:r>
              <a:endParaRPr b="0" i="0" sz="2300" u="none" cap="none" strike="noStrike">
                <a:solidFill>
                  <a:srgbClr val="000000"/>
                </a:solidFill>
                <a:latin typeface="Calibri"/>
                <a:ea typeface="Calibri"/>
                <a:cs typeface="Calibri"/>
                <a:sym typeface="Calibri"/>
              </a:endParaRPr>
            </a:p>
            <a:p>
              <a:pPr indent="0" lvl="0" marL="0" marR="0" rtl="0" algn="ctr">
                <a:lnSpc>
                  <a:spcPct val="100000"/>
                </a:lnSpc>
                <a:spcBef>
                  <a:spcPts val="1000"/>
                </a:spcBef>
                <a:spcAft>
                  <a:spcPts val="0"/>
                </a:spcAft>
                <a:buNone/>
              </a:pPr>
              <a:r>
                <a:rPr b="1" lang="en" sz="2800">
                  <a:latin typeface="Helvetica Neue"/>
                  <a:ea typeface="Helvetica Neue"/>
                  <a:cs typeface="Helvetica Neue"/>
                  <a:sym typeface="Helvetica Neue"/>
                </a:rPr>
                <a:t>Mrs. Martha Lawson</a:t>
              </a:r>
              <a:endParaRPr b="1" sz="2800">
                <a:latin typeface="Helvetica Neue"/>
                <a:ea typeface="Helvetica Neue"/>
                <a:cs typeface="Helvetica Neue"/>
                <a:sym typeface="Helvetica Neue"/>
              </a:endParaRPr>
            </a:p>
            <a:p>
              <a:pPr indent="0" lvl="0" marL="0" marR="0" rtl="0" algn="ctr">
                <a:lnSpc>
                  <a:spcPct val="100000"/>
                </a:lnSpc>
                <a:spcBef>
                  <a:spcPts val="1000"/>
                </a:spcBef>
                <a:spcAft>
                  <a:spcPts val="0"/>
                </a:spcAft>
                <a:buNone/>
              </a:pPr>
              <a:r>
                <a:rPr b="1" lang="en" sz="2800">
                  <a:latin typeface="Helvetica Neue"/>
                  <a:ea typeface="Helvetica Neue"/>
                  <a:cs typeface="Helvetica Neue"/>
                  <a:sym typeface="Helvetica Neue"/>
                </a:rPr>
                <a:t>Grade 7</a:t>
              </a:r>
              <a:endParaRPr b="1" sz="2800">
                <a:latin typeface="Helvetica Neue"/>
                <a:ea typeface="Helvetica Neue"/>
                <a:cs typeface="Helvetica Neue"/>
                <a:sym typeface="Helvetica Neue"/>
              </a:endParaRPr>
            </a:p>
            <a:p>
              <a:pPr indent="0" lvl="0" marL="0" marR="0" rtl="0" algn="ctr">
                <a:lnSpc>
                  <a:spcPct val="100000"/>
                </a:lnSpc>
                <a:spcBef>
                  <a:spcPts val="1000"/>
                </a:spcBef>
                <a:spcAft>
                  <a:spcPts val="0"/>
                </a:spcAft>
                <a:buNone/>
              </a:pPr>
              <a:r>
                <a:rPr b="1" lang="en" sz="2800">
                  <a:latin typeface="Helvetica Neue"/>
                  <a:ea typeface="Helvetica Neue"/>
                  <a:cs typeface="Helvetica Neue"/>
                  <a:sym typeface="Helvetica Neue"/>
                </a:rPr>
                <a:t>Gilbert Stuart Middle School</a:t>
              </a:r>
              <a:endParaRPr b="1" sz="2800" u="none" cap="none" strike="noStrike">
                <a:solidFill>
                  <a:srgbClr val="000000"/>
                </a:solidFill>
                <a:latin typeface="Helvetica Neue"/>
                <a:ea typeface="Helvetica Neue"/>
                <a:cs typeface="Helvetica Neue"/>
                <a:sym typeface="Helvetica Neue"/>
              </a:endParaRPr>
            </a:p>
            <a:p>
              <a:pPr indent="0" lvl="0" marL="0" marR="0" rtl="0" algn="ctr">
                <a:lnSpc>
                  <a:spcPct val="100000"/>
                </a:lnSpc>
                <a:spcBef>
                  <a:spcPts val="1000"/>
                </a:spcBef>
                <a:spcAft>
                  <a:spcPts val="1000"/>
                </a:spcAft>
                <a:buNone/>
              </a:pPr>
              <a:r>
                <a:rPr lang="en" sz="2400">
                  <a:solidFill>
                    <a:srgbClr val="666666"/>
                  </a:solidFill>
                  <a:latin typeface="Helvetica Neue"/>
                  <a:ea typeface="Helvetica Neue"/>
                  <a:cs typeface="Helvetica Neue"/>
                  <a:sym typeface="Helvetica Neue"/>
                </a:rPr>
                <a:t>This project utilized GLOBE </a:t>
              </a:r>
              <a:r>
                <a:rPr i="1" lang="en" sz="2400">
                  <a:solidFill>
                    <a:srgbClr val="666666"/>
                  </a:solidFill>
                  <a:latin typeface="Helvetica Neue"/>
                  <a:ea typeface="Helvetica Neue"/>
                  <a:cs typeface="Helvetica Neue"/>
                  <a:sym typeface="Helvetica Neue"/>
                </a:rPr>
                <a:t>Air Temperature, Surface Temperature, and Soil Temperature protocols</a:t>
              </a:r>
              <a:endParaRPr i="1" sz="2800">
                <a:solidFill>
                  <a:srgbClr val="666666"/>
                </a:solidFill>
                <a:latin typeface="Helvetica Neue"/>
                <a:ea typeface="Helvetica Neue"/>
                <a:cs typeface="Helvetica Neue"/>
                <a:sym typeface="Helvetica Neue"/>
              </a:endParaRPr>
            </a:p>
          </p:txBody>
        </p:sp>
        <p:pic>
          <p:nvPicPr>
            <p:cNvPr id="58" name="Google Shape;58;p13"/>
            <p:cNvPicPr preferRelativeResize="0"/>
            <p:nvPr/>
          </p:nvPicPr>
          <p:blipFill rotWithShape="1">
            <a:blip r:embed="rId3">
              <a:alphaModFix/>
            </a:blip>
            <a:srcRect b="0" l="0" r="0" t="0"/>
            <a:stretch/>
          </p:blipFill>
          <p:spPr>
            <a:xfrm>
              <a:off x="3411644" y="1070097"/>
              <a:ext cx="2013743" cy="147625"/>
            </a:xfrm>
            <a:prstGeom prst="rect">
              <a:avLst/>
            </a:prstGeom>
            <a:noFill/>
            <a:ln cap="flat" cmpd="sng" w="9525">
              <a:solidFill>
                <a:srgbClr val="0046D2"/>
              </a:solidFill>
              <a:prstDash val="solid"/>
              <a:round/>
              <a:headEnd len="sm" w="sm" type="none"/>
              <a:tailEnd len="sm" w="sm" type="none"/>
            </a:ln>
          </p:spPr>
        </p:pic>
      </p:grpSp>
      <p:pic>
        <p:nvPicPr>
          <p:cNvPr id="59" name="Google Shape;59;p13"/>
          <p:cNvPicPr preferRelativeResize="0"/>
          <p:nvPr/>
        </p:nvPicPr>
        <p:blipFill>
          <a:blip r:embed="rId4">
            <a:alphaModFix/>
          </a:blip>
          <a:stretch>
            <a:fillRect/>
          </a:stretch>
        </p:blipFill>
        <p:spPr>
          <a:xfrm>
            <a:off x="744100" y="4350375"/>
            <a:ext cx="911450" cy="761075"/>
          </a:xfrm>
          <a:prstGeom prst="rect">
            <a:avLst/>
          </a:prstGeom>
          <a:noFill/>
          <a:ln>
            <a:noFill/>
          </a:ln>
        </p:spPr>
      </p:pic>
      <p:pic>
        <p:nvPicPr>
          <p:cNvPr id="60" name="Google Shape;60;p13"/>
          <p:cNvPicPr preferRelativeResize="0"/>
          <p:nvPr/>
        </p:nvPicPr>
        <p:blipFill>
          <a:blip r:embed="rId5">
            <a:alphaModFix/>
          </a:blip>
          <a:stretch>
            <a:fillRect/>
          </a:stretch>
        </p:blipFill>
        <p:spPr>
          <a:xfrm>
            <a:off x="7268825" y="4527187"/>
            <a:ext cx="1382749" cy="619076"/>
          </a:xfrm>
          <a:prstGeom prst="rect">
            <a:avLst/>
          </a:prstGeom>
          <a:noFill/>
          <a:ln>
            <a:noFill/>
          </a:ln>
        </p:spPr>
      </p:pic>
      <p:pic>
        <p:nvPicPr>
          <p:cNvPr id="61" name="Google Shape;61;p13"/>
          <p:cNvPicPr preferRelativeResize="0"/>
          <p:nvPr/>
        </p:nvPicPr>
        <p:blipFill>
          <a:blip r:embed="rId6">
            <a:alphaModFix/>
          </a:blip>
          <a:stretch>
            <a:fillRect/>
          </a:stretch>
        </p:blipFill>
        <p:spPr>
          <a:xfrm>
            <a:off x="7321338" y="2019925"/>
            <a:ext cx="1277726" cy="12777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120" name="Shape 120"/>
        <p:cNvGrpSpPr/>
        <p:nvPr/>
      </p:nvGrpSpPr>
      <p:grpSpPr>
        <a:xfrm>
          <a:off x="0" y="0"/>
          <a:ext cx="0" cy="0"/>
          <a:chOff x="0" y="0"/>
          <a:chExt cx="0" cy="0"/>
        </a:xfrm>
      </p:grpSpPr>
      <p:sp>
        <p:nvSpPr>
          <p:cNvPr id="121" name="Google Shape;121;p22"/>
          <p:cNvSpPr txBox="1"/>
          <p:nvPr>
            <p:ph type="title"/>
          </p:nvPr>
        </p:nvSpPr>
        <p:spPr>
          <a:xfrm>
            <a:off x="152400" y="41100"/>
            <a:ext cx="8520600" cy="91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600"/>
              <a:t> </a:t>
            </a:r>
            <a:r>
              <a:rPr lang="en" sz="2500"/>
              <a:t>Further Evidence of  </a:t>
            </a:r>
            <a:r>
              <a:rPr lang="en" sz="2500"/>
              <a:t>Providence, RI Contributing  to UHI Effect?</a:t>
            </a:r>
            <a:endParaRPr sz="2500"/>
          </a:p>
          <a:p>
            <a:pPr indent="0" lvl="0" marL="0" rtl="0" algn="ctr">
              <a:spcBef>
                <a:spcPts val="0"/>
              </a:spcBef>
              <a:spcAft>
                <a:spcPts val="0"/>
              </a:spcAft>
              <a:buNone/>
            </a:pPr>
            <a:r>
              <a:t/>
            </a:r>
            <a:endParaRPr/>
          </a:p>
        </p:txBody>
      </p:sp>
      <p:sp>
        <p:nvSpPr>
          <p:cNvPr id="122" name="Google Shape;122;p22"/>
          <p:cNvSpPr txBox="1"/>
          <p:nvPr>
            <p:ph idx="1" type="body"/>
          </p:nvPr>
        </p:nvSpPr>
        <p:spPr>
          <a:xfrm>
            <a:off x="3198000" y="707425"/>
            <a:ext cx="28095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t>Average temps for Jan 2020 (</a:t>
            </a:r>
            <a:r>
              <a:rPr b="1" baseline="30000" lang="en" sz="1500"/>
              <a:t>o</a:t>
            </a:r>
            <a:r>
              <a:rPr b="1" lang="en" sz="1500"/>
              <a:t>C):</a:t>
            </a:r>
            <a:endParaRPr b="1" sz="1500"/>
          </a:p>
          <a:p>
            <a:pPr indent="0" lvl="0" marL="0" rtl="0" algn="l">
              <a:spcBef>
                <a:spcPts val="0"/>
              </a:spcBef>
              <a:spcAft>
                <a:spcPts val="0"/>
              </a:spcAft>
              <a:buNone/>
            </a:pPr>
            <a:r>
              <a:rPr lang="en" sz="1800"/>
              <a:t>Providence, RI: High: 3.0</a:t>
            </a:r>
            <a:endParaRPr sz="1800"/>
          </a:p>
          <a:p>
            <a:pPr indent="0" lvl="0" marL="0" rtl="0" algn="l">
              <a:spcBef>
                <a:spcPts val="0"/>
              </a:spcBef>
              <a:spcAft>
                <a:spcPts val="0"/>
              </a:spcAft>
              <a:buNone/>
            </a:pPr>
            <a:r>
              <a:rPr lang="en" sz="1800"/>
              <a:t>			 Low: -6.10</a:t>
            </a:r>
            <a:endParaRPr sz="1800"/>
          </a:p>
          <a:p>
            <a:pPr indent="0" lvl="0" marL="0" rtl="0" algn="l">
              <a:spcBef>
                <a:spcPts val="0"/>
              </a:spcBef>
              <a:spcAft>
                <a:spcPts val="0"/>
              </a:spcAft>
              <a:buNone/>
            </a:pPr>
            <a:r>
              <a:rPr lang="en" sz="1800"/>
              <a:t>Buffalo, NY: </a:t>
            </a:r>
            <a:r>
              <a:rPr lang="en" sz="1800">
                <a:solidFill>
                  <a:schemeClr val="dk1"/>
                </a:solidFill>
              </a:rPr>
              <a:t>High: -0.44</a:t>
            </a:r>
            <a:endParaRPr sz="1800">
              <a:solidFill>
                <a:schemeClr val="dk1"/>
              </a:solidFill>
            </a:endParaRPr>
          </a:p>
          <a:p>
            <a:pPr indent="0" lvl="0" marL="0" rtl="0" algn="l">
              <a:spcBef>
                <a:spcPts val="0"/>
              </a:spcBef>
              <a:spcAft>
                <a:spcPts val="0"/>
              </a:spcAft>
              <a:buNone/>
            </a:pPr>
            <a:r>
              <a:rPr lang="en" sz="1800">
                <a:solidFill>
                  <a:schemeClr val="dk1"/>
                </a:solidFill>
              </a:rPr>
              <a:t>	             Low: -7.50</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b="1" lang="en" sz="1500">
                <a:solidFill>
                  <a:schemeClr val="dk1"/>
                </a:solidFill>
              </a:rPr>
              <a:t>Average temps for Feb 2020 (</a:t>
            </a:r>
            <a:r>
              <a:rPr b="1" baseline="30000" lang="en" sz="1500">
                <a:solidFill>
                  <a:schemeClr val="dk1"/>
                </a:solidFill>
              </a:rPr>
              <a:t>o</a:t>
            </a:r>
            <a:r>
              <a:rPr b="1" lang="en" sz="1500">
                <a:solidFill>
                  <a:schemeClr val="dk1"/>
                </a:solidFill>
              </a:rPr>
              <a:t>C):</a:t>
            </a:r>
            <a:endParaRPr b="1" sz="1500">
              <a:solidFill>
                <a:schemeClr val="dk1"/>
              </a:solidFill>
            </a:endParaRPr>
          </a:p>
          <a:p>
            <a:pPr indent="0" lvl="0" marL="0" rtl="0" algn="l">
              <a:spcBef>
                <a:spcPts val="0"/>
              </a:spcBef>
              <a:spcAft>
                <a:spcPts val="0"/>
              </a:spcAft>
              <a:buNone/>
            </a:pPr>
            <a:r>
              <a:rPr lang="en" sz="1800">
                <a:solidFill>
                  <a:schemeClr val="dk1"/>
                </a:solidFill>
              </a:rPr>
              <a:t>Providence, RI: High:4.61</a:t>
            </a:r>
            <a:endParaRPr sz="1800">
              <a:solidFill>
                <a:schemeClr val="dk1"/>
              </a:solidFill>
            </a:endParaRPr>
          </a:p>
          <a:p>
            <a:pPr indent="0" lvl="0" marL="0" rtl="0" algn="l">
              <a:spcBef>
                <a:spcPts val="0"/>
              </a:spcBef>
              <a:spcAft>
                <a:spcPts val="0"/>
              </a:spcAft>
              <a:buNone/>
            </a:pPr>
            <a:r>
              <a:rPr lang="en" sz="1800">
                <a:solidFill>
                  <a:schemeClr val="dk1"/>
                </a:solidFill>
              </a:rPr>
              <a:t>			 Low: -4.67</a:t>
            </a:r>
            <a:endParaRPr sz="1800">
              <a:solidFill>
                <a:schemeClr val="dk1"/>
              </a:solidFill>
            </a:endParaRPr>
          </a:p>
          <a:p>
            <a:pPr indent="0" lvl="0" marL="0" rtl="0" algn="l">
              <a:spcBef>
                <a:spcPts val="0"/>
              </a:spcBef>
              <a:spcAft>
                <a:spcPts val="0"/>
              </a:spcAft>
              <a:buNone/>
            </a:pPr>
            <a:r>
              <a:rPr lang="en" sz="1800">
                <a:solidFill>
                  <a:schemeClr val="dk1"/>
                </a:solidFill>
              </a:rPr>
              <a:t>Buffalo, NY: High: 0.72</a:t>
            </a:r>
            <a:endParaRPr sz="1800">
              <a:solidFill>
                <a:schemeClr val="dk1"/>
              </a:solidFill>
            </a:endParaRPr>
          </a:p>
          <a:p>
            <a:pPr indent="0" lvl="0" marL="0" rtl="0" algn="l">
              <a:spcBef>
                <a:spcPts val="0"/>
              </a:spcBef>
              <a:spcAft>
                <a:spcPts val="0"/>
              </a:spcAft>
              <a:buClr>
                <a:schemeClr val="dk1"/>
              </a:buClr>
              <a:buSzPts val="1100"/>
              <a:buFont typeface="Arial"/>
              <a:buNone/>
            </a:pPr>
            <a:r>
              <a:rPr lang="en" sz="1800">
                <a:solidFill>
                  <a:schemeClr val="dk1"/>
                </a:solidFill>
              </a:rPr>
              <a:t>	             Low: -7.11</a:t>
            </a:r>
            <a:endParaRPr b="1" sz="1400">
              <a:solidFill>
                <a:schemeClr val="dk1"/>
              </a:solidFill>
            </a:endParaRPr>
          </a:p>
        </p:txBody>
      </p:sp>
      <p:pic>
        <p:nvPicPr>
          <p:cNvPr id="123" name="Google Shape;123;p22"/>
          <p:cNvPicPr preferRelativeResize="0"/>
          <p:nvPr/>
        </p:nvPicPr>
        <p:blipFill>
          <a:blip r:embed="rId3">
            <a:alphaModFix/>
          </a:blip>
          <a:stretch>
            <a:fillRect/>
          </a:stretch>
        </p:blipFill>
        <p:spPr>
          <a:xfrm>
            <a:off x="0" y="601825"/>
            <a:ext cx="3152326" cy="3656700"/>
          </a:xfrm>
          <a:prstGeom prst="rect">
            <a:avLst/>
          </a:prstGeom>
          <a:noFill/>
          <a:ln>
            <a:noFill/>
          </a:ln>
        </p:spPr>
      </p:pic>
      <p:sp>
        <p:nvSpPr>
          <p:cNvPr id="124" name="Google Shape;124;p22"/>
          <p:cNvSpPr txBox="1"/>
          <p:nvPr/>
        </p:nvSpPr>
        <p:spPr>
          <a:xfrm>
            <a:off x="0" y="4267600"/>
            <a:ext cx="3198000" cy="57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alibri"/>
                <a:ea typeface="Calibri"/>
                <a:cs typeface="Calibri"/>
                <a:sym typeface="Calibri"/>
              </a:rPr>
              <a:t>Providence, RI 2010. Bright points are hot points.</a:t>
            </a:r>
            <a:endParaRPr sz="1800">
              <a:latin typeface="Calibri"/>
              <a:ea typeface="Calibri"/>
              <a:cs typeface="Calibri"/>
              <a:sym typeface="Calibri"/>
            </a:endParaRPr>
          </a:p>
        </p:txBody>
      </p:sp>
      <p:pic>
        <p:nvPicPr>
          <p:cNvPr id="125" name="Google Shape;125;p22"/>
          <p:cNvPicPr preferRelativeResize="0"/>
          <p:nvPr/>
        </p:nvPicPr>
        <p:blipFill>
          <a:blip r:embed="rId4">
            <a:alphaModFix/>
          </a:blip>
          <a:stretch>
            <a:fillRect/>
          </a:stretch>
        </p:blipFill>
        <p:spPr>
          <a:xfrm>
            <a:off x="6007413" y="601825"/>
            <a:ext cx="3126712" cy="3656699"/>
          </a:xfrm>
          <a:prstGeom prst="rect">
            <a:avLst/>
          </a:prstGeom>
          <a:noFill/>
          <a:ln>
            <a:noFill/>
          </a:ln>
        </p:spPr>
      </p:pic>
      <p:sp>
        <p:nvSpPr>
          <p:cNvPr id="126" name="Google Shape;126;p22"/>
          <p:cNvSpPr txBox="1"/>
          <p:nvPr/>
        </p:nvSpPr>
        <p:spPr>
          <a:xfrm>
            <a:off x="5839725" y="4191400"/>
            <a:ext cx="3304200" cy="57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alibri"/>
                <a:ea typeface="Calibri"/>
                <a:cs typeface="Calibri"/>
                <a:sym typeface="Calibri"/>
              </a:rPr>
              <a:t>Buffalo, NY 2010</a:t>
            </a:r>
            <a:r>
              <a:rPr lang="en" sz="1800">
                <a:latin typeface="Calibri"/>
                <a:ea typeface="Calibri"/>
                <a:cs typeface="Calibri"/>
                <a:sym typeface="Calibri"/>
              </a:rPr>
              <a:t>. Bright points are hot points.</a:t>
            </a:r>
            <a:endParaRPr sz="18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4C2F4"/>
        </a:solidFill>
      </p:bgPr>
    </p:bg>
    <p:spTree>
      <p:nvGrpSpPr>
        <p:cNvPr id="130" name="Shape 130"/>
        <p:cNvGrpSpPr/>
        <p:nvPr/>
      </p:nvGrpSpPr>
      <p:grpSpPr>
        <a:xfrm>
          <a:off x="0" y="0"/>
          <a:ext cx="0" cy="0"/>
          <a:chOff x="0" y="0"/>
          <a:chExt cx="0" cy="0"/>
        </a:xfrm>
      </p:grpSpPr>
      <p:sp>
        <p:nvSpPr>
          <p:cNvPr id="131" name="Google Shape;131;p23"/>
          <p:cNvSpPr txBox="1"/>
          <p:nvPr>
            <p:ph type="title"/>
          </p:nvPr>
        </p:nvSpPr>
        <p:spPr>
          <a:xfrm>
            <a:off x="311700" y="-15925"/>
            <a:ext cx="8520600" cy="430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Conclusions  </a:t>
            </a:r>
            <a:endParaRPr/>
          </a:p>
          <a:p>
            <a:pPr indent="0" lvl="0" marL="0" rtl="0" algn="ctr">
              <a:lnSpc>
                <a:spcPct val="100000"/>
              </a:lnSpc>
              <a:spcBef>
                <a:spcPts val="0"/>
              </a:spcBef>
              <a:spcAft>
                <a:spcPts val="0"/>
              </a:spcAft>
              <a:buSzPts val="3000"/>
              <a:buNone/>
            </a:pPr>
            <a:r>
              <a:t/>
            </a:r>
            <a:endParaRPr/>
          </a:p>
          <a:p>
            <a:pPr indent="0" lvl="0" marL="0" rtl="0" algn="ctr">
              <a:lnSpc>
                <a:spcPct val="100000"/>
              </a:lnSpc>
              <a:spcBef>
                <a:spcPts val="0"/>
              </a:spcBef>
              <a:spcAft>
                <a:spcPts val="0"/>
              </a:spcAft>
              <a:buSzPts val="3000"/>
              <a:buNone/>
            </a:pPr>
            <a:r>
              <a:t/>
            </a:r>
            <a:endParaRPr/>
          </a:p>
        </p:txBody>
      </p:sp>
      <p:sp>
        <p:nvSpPr>
          <p:cNvPr id="132" name="Google Shape;132;p23"/>
          <p:cNvSpPr txBox="1"/>
          <p:nvPr>
            <p:ph idx="1" type="body"/>
          </p:nvPr>
        </p:nvSpPr>
        <p:spPr>
          <a:xfrm>
            <a:off x="171200" y="479875"/>
            <a:ext cx="8811300" cy="44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600">
                <a:solidFill>
                  <a:schemeClr val="dk1"/>
                </a:solidFill>
                <a:latin typeface="Arial"/>
                <a:ea typeface="Arial"/>
                <a:cs typeface="Arial"/>
                <a:sym typeface="Arial"/>
              </a:rPr>
              <a:t>We explored the Urban Heat Island phenomenon around our school by comparing winter air, surface, and soil temperatures during the month of January and February of 2020. We discovered that surface temperature on average, was higher than both air and soil temperatures which suggests that our school is contributing to the Urban Heat Island effect because without the effect we would expect surface and soil temperatures to be the same. </a:t>
            </a:r>
            <a:endParaRPr sz="16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6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 sz="1600">
                <a:solidFill>
                  <a:schemeClr val="dk1"/>
                </a:solidFill>
                <a:latin typeface="Arial"/>
                <a:ea typeface="Arial"/>
                <a:cs typeface="Arial"/>
                <a:sym typeface="Arial"/>
              </a:rPr>
              <a:t>Air temperatures were unseasonably high, reaching 26.3 </a:t>
            </a:r>
            <a:r>
              <a:rPr baseline="30000" lang="en" sz="1600">
                <a:solidFill>
                  <a:schemeClr val="dk1"/>
                </a:solidFill>
                <a:latin typeface="Arial"/>
                <a:ea typeface="Arial"/>
                <a:cs typeface="Arial"/>
                <a:sym typeface="Arial"/>
              </a:rPr>
              <a:t>o</a:t>
            </a:r>
            <a:r>
              <a:rPr lang="en" sz="1600">
                <a:solidFill>
                  <a:schemeClr val="dk1"/>
                </a:solidFill>
                <a:latin typeface="Arial"/>
                <a:ea typeface="Arial"/>
                <a:cs typeface="Arial"/>
                <a:sym typeface="Arial"/>
              </a:rPr>
              <a:t>C on January 24 and 29 </a:t>
            </a:r>
            <a:r>
              <a:rPr baseline="30000" lang="en" sz="1600">
                <a:solidFill>
                  <a:schemeClr val="dk1"/>
                </a:solidFill>
                <a:latin typeface="Arial"/>
                <a:ea typeface="Arial"/>
                <a:cs typeface="Arial"/>
                <a:sym typeface="Arial"/>
              </a:rPr>
              <a:t>o</a:t>
            </a:r>
            <a:r>
              <a:rPr lang="en" sz="1600">
                <a:solidFill>
                  <a:schemeClr val="dk1"/>
                </a:solidFill>
                <a:latin typeface="Arial"/>
                <a:ea typeface="Arial"/>
                <a:cs typeface="Arial"/>
                <a:sym typeface="Arial"/>
              </a:rPr>
              <a:t>C on January 29.  These temperatures were checked against AccuWeather reports for Providence, RI and these temperatures match those of the local weather data. </a:t>
            </a:r>
            <a:endParaRPr sz="16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6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 sz="1600">
                <a:solidFill>
                  <a:schemeClr val="dk1"/>
                </a:solidFill>
                <a:latin typeface="Arial"/>
                <a:ea typeface="Arial"/>
                <a:cs typeface="Arial"/>
                <a:sym typeface="Arial"/>
              </a:rPr>
              <a:t>Approximately 75% of our school grounds are covered in surfaces that store and contribute to UHI. High surface temperatures of concrete that surrounds our school is causing heat to be stored and and adding to the Urban Heat Island effect. Lastly, higher than normal air temperatures during the month of January caused a shift in the onset of spring. These higher temperatures resulted in earlier bud bursts on local area trees. Our data provides evidence of climate change and evidence of UHI effect at our school in Providence, RI.</a:t>
            </a:r>
            <a:endParaRPr sz="16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6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6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6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600">
              <a:solidFill>
                <a:schemeClr val="dk1"/>
              </a:solidFill>
              <a:latin typeface="Arial"/>
              <a:ea typeface="Arial"/>
              <a:cs typeface="Arial"/>
              <a:sym typeface="Arial"/>
            </a:endParaRPr>
          </a:p>
          <a:p>
            <a:pPr indent="0" lvl="0" marL="0" rtl="0" algn="l">
              <a:spcBef>
                <a:spcPts val="0"/>
              </a:spcBef>
              <a:spcAft>
                <a:spcPts val="0"/>
              </a:spcAft>
              <a:buNone/>
            </a:pPr>
            <a:r>
              <a:t/>
            </a:r>
            <a:endParaRPr sz="16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4C2F4"/>
        </a:solidFill>
      </p:bgPr>
    </p:bg>
    <p:spTree>
      <p:nvGrpSpPr>
        <p:cNvPr id="136" name="Shape 136"/>
        <p:cNvGrpSpPr/>
        <p:nvPr/>
      </p:nvGrpSpPr>
      <p:grpSpPr>
        <a:xfrm>
          <a:off x="0" y="0"/>
          <a:ext cx="0" cy="0"/>
          <a:chOff x="0" y="0"/>
          <a:chExt cx="0" cy="0"/>
        </a:xfrm>
      </p:grpSpPr>
      <p:sp>
        <p:nvSpPr>
          <p:cNvPr id="137" name="Google Shape;137;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References</a:t>
            </a:r>
            <a:endParaRPr/>
          </a:p>
        </p:txBody>
      </p:sp>
      <p:sp>
        <p:nvSpPr>
          <p:cNvPr id="138" name="Google Shape;138;p24"/>
          <p:cNvSpPr txBox="1"/>
          <p:nvPr>
            <p:ph idx="1" type="body"/>
          </p:nvPr>
        </p:nvSpPr>
        <p:spPr>
          <a:xfrm>
            <a:off x="113325" y="1152475"/>
            <a:ext cx="89703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2400"/>
              <a:buNone/>
            </a:pPr>
            <a:r>
              <a:rPr lang="en" sz="1800"/>
              <a:t>EOKids. 2017. Urban Heat Islands: Hot times in the city. NASA Earth Observatory. Accessible at </a:t>
            </a:r>
            <a:r>
              <a:rPr lang="en" sz="1800" u="sng">
                <a:solidFill>
                  <a:srgbClr val="0000FF"/>
                </a:solidFill>
                <a:hlinkClick r:id="rId3"/>
              </a:rPr>
              <a:t>https://earthobservatory.nasa.gov/blogs/eokids/wp-content/uploads/sites/6/2018/08/EOKids_201701_UHI.pdf</a:t>
            </a:r>
            <a:endParaRPr sz="1800">
              <a:solidFill>
                <a:srgbClr val="0000FF"/>
              </a:solidFill>
            </a:endParaRPr>
          </a:p>
          <a:p>
            <a:pPr indent="0" lvl="0" marL="0" rtl="0" algn="l">
              <a:lnSpc>
                <a:spcPct val="115000"/>
              </a:lnSpc>
              <a:spcBef>
                <a:spcPts val="1600"/>
              </a:spcBef>
              <a:spcAft>
                <a:spcPts val="0"/>
              </a:spcAft>
              <a:buSzPts val="2400"/>
              <a:buNone/>
            </a:pPr>
            <a:r>
              <a:rPr lang="en" sz="1800"/>
              <a:t>NASA. 2010. Satellites pinpoint drivers of urban heat Islands in the Northeast. Accessible at </a:t>
            </a:r>
            <a:r>
              <a:rPr lang="en" sz="1800" u="sng">
                <a:solidFill>
                  <a:srgbClr val="0000FF"/>
                </a:solidFill>
                <a:hlinkClick r:id="rId4"/>
              </a:rPr>
              <a:t>https://www.nasa.gov/topics/earth/features/heat-island-sprawl.html</a:t>
            </a:r>
            <a:r>
              <a:rPr lang="en" sz="1800">
                <a:solidFill>
                  <a:srgbClr val="0000FF"/>
                </a:solidFill>
              </a:rPr>
              <a:t>.</a:t>
            </a:r>
            <a:endParaRPr sz="1800">
              <a:solidFill>
                <a:srgbClr val="0000FF"/>
              </a:solidFill>
            </a:endParaRPr>
          </a:p>
          <a:p>
            <a:pPr indent="0" lvl="0" marL="0" rtl="0" algn="l">
              <a:lnSpc>
                <a:spcPct val="115000"/>
              </a:lnSpc>
              <a:spcBef>
                <a:spcPts val="1600"/>
              </a:spcBef>
              <a:spcAft>
                <a:spcPts val="0"/>
              </a:spcAft>
              <a:buSzPts val="2400"/>
              <a:buNone/>
            </a:pPr>
            <a:r>
              <a:rPr lang="en" sz="1800"/>
              <a:t>NASA Earth Science Communication Team. 2020. Climate Kids: What is an urban heat island? NASA Jet Propulsion Laboratory. Accessible at </a:t>
            </a:r>
            <a:r>
              <a:rPr lang="en" sz="1800" u="sng">
                <a:solidFill>
                  <a:srgbClr val="0000FF"/>
                </a:solidFill>
                <a:hlinkClick r:id="rId5"/>
              </a:rPr>
              <a:t>https://climatekids.nasa.gov/heat-islands/#:~:text=What%20Is%20an%20Urban%20Heat%20Island%3F,environment%20absorb%20and%20hold%20heat.</a:t>
            </a:r>
            <a:endParaRPr sz="1800">
              <a:solidFill>
                <a:srgbClr val="0000FF"/>
              </a:solidFill>
            </a:endParaRPr>
          </a:p>
          <a:p>
            <a:pPr indent="0" lvl="0" marL="0" rtl="0" algn="l">
              <a:lnSpc>
                <a:spcPct val="115000"/>
              </a:lnSpc>
              <a:spcBef>
                <a:spcPts val="1600"/>
              </a:spcBef>
              <a:spcAft>
                <a:spcPts val="0"/>
              </a:spcAft>
              <a:buSzPts val="2400"/>
              <a:buNone/>
            </a:pPr>
            <a:r>
              <a:t/>
            </a:r>
            <a:endParaRPr sz="1800"/>
          </a:p>
          <a:p>
            <a:pPr indent="0" lvl="0" marL="0" rtl="0" algn="l">
              <a:lnSpc>
                <a:spcPct val="115000"/>
              </a:lnSpc>
              <a:spcBef>
                <a:spcPts val="1600"/>
              </a:spcBef>
              <a:spcAft>
                <a:spcPts val="1600"/>
              </a:spcAft>
              <a:buSzPts val="2400"/>
              <a:buNone/>
            </a:pPr>
            <a:r>
              <a:t/>
            </a:r>
            <a:endParaRPr sz="18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sp>
        <p:nvSpPr>
          <p:cNvPr id="143" name="Google Shape;143;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Acknowledgements</a:t>
            </a:r>
            <a:endParaRPr/>
          </a:p>
        </p:txBody>
      </p:sp>
      <p:sp>
        <p:nvSpPr>
          <p:cNvPr id="144" name="Google Shape;144;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would like to thank The Boston University GLOBE team, in particular Ms Kathleen Johnson, Dr Peter Garik, Dr Don DeRosa,  Dr Caleb Farny and Dr Bruce Anderson for their dedication and commitment to the Providence GLOBE teachers throughout the year and, in particular, for your encouragement and support during our final projects. We could not have done this without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4C2F4"/>
        </a:solidFill>
      </p:bgPr>
    </p:bg>
    <p:spTree>
      <p:nvGrpSpPr>
        <p:cNvPr id="65" name="Shape 65"/>
        <p:cNvGrpSpPr/>
        <p:nvPr/>
      </p:nvGrpSpPr>
      <p:grpSpPr>
        <a:xfrm>
          <a:off x="0" y="0"/>
          <a:ext cx="0" cy="0"/>
          <a:chOff x="0" y="0"/>
          <a:chExt cx="0" cy="0"/>
        </a:xfrm>
      </p:grpSpPr>
      <p:sp>
        <p:nvSpPr>
          <p:cNvPr id="66" name="Google Shape;66;p14"/>
          <p:cNvSpPr txBox="1"/>
          <p:nvPr>
            <p:ph type="title"/>
          </p:nvPr>
        </p:nvSpPr>
        <p:spPr>
          <a:xfrm>
            <a:off x="311700" y="871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CONTRIBUTORS</a:t>
            </a:r>
            <a:endParaRPr/>
          </a:p>
        </p:txBody>
      </p:sp>
      <p:sp>
        <p:nvSpPr>
          <p:cNvPr id="67" name="Google Shape;67;p14"/>
          <p:cNvSpPr txBox="1"/>
          <p:nvPr>
            <p:ph idx="1" type="body"/>
          </p:nvPr>
        </p:nvSpPr>
        <p:spPr>
          <a:xfrm>
            <a:off x="311700" y="724675"/>
            <a:ext cx="8520600" cy="384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381000" lvl="0" marL="457200" rtl="0" algn="l">
              <a:spcBef>
                <a:spcPts val="0"/>
              </a:spcBef>
              <a:spcAft>
                <a:spcPts val="0"/>
              </a:spcAft>
              <a:buSzPts val="2400"/>
              <a:buChar char="●"/>
            </a:pPr>
            <a:r>
              <a:rPr lang="en"/>
              <a:t>Keralys Roman Melendez</a:t>
            </a:r>
            <a:endParaRPr/>
          </a:p>
          <a:p>
            <a:pPr indent="-381000" lvl="0" marL="457200" rtl="0" algn="l">
              <a:spcBef>
                <a:spcPts val="0"/>
              </a:spcBef>
              <a:spcAft>
                <a:spcPts val="0"/>
              </a:spcAft>
              <a:buSzPts val="2400"/>
              <a:buChar char="●"/>
            </a:pPr>
            <a:r>
              <a:rPr lang="en"/>
              <a:t>Juan Crespo</a:t>
            </a:r>
            <a:endParaRPr/>
          </a:p>
          <a:p>
            <a:pPr indent="-381000" lvl="0" marL="457200" rtl="0" algn="l">
              <a:spcBef>
                <a:spcPts val="0"/>
              </a:spcBef>
              <a:spcAft>
                <a:spcPts val="0"/>
              </a:spcAft>
              <a:buSzPts val="2400"/>
              <a:buChar char="●"/>
            </a:pPr>
            <a:r>
              <a:rPr lang="en"/>
              <a:t>Genesis Mendez Linares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i="1"/>
          </a:p>
        </p:txBody>
      </p:sp>
      <p:pic>
        <p:nvPicPr>
          <p:cNvPr id="68" name="Google Shape;68;p14"/>
          <p:cNvPicPr preferRelativeResize="0"/>
          <p:nvPr/>
        </p:nvPicPr>
        <p:blipFill>
          <a:blip r:embed="rId4">
            <a:alphaModFix/>
          </a:blip>
          <a:stretch>
            <a:fillRect/>
          </a:stretch>
        </p:blipFill>
        <p:spPr>
          <a:xfrm>
            <a:off x="5026271" y="724675"/>
            <a:ext cx="3306129" cy="3844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4C2F4"/>
        </a:solidFill>
      </p:bgPr>
    </p:bg>
    <p:spTree>
      <p:nvGrpSpPr>
        <p:cNvPr id="72" name="Shape 72"/>
        <p:cNvGrpSpPr/>
        <p:nvPr/>
      </p:nvGrpSpPr>
      <p:grpSpPr>
        <a:xfrm>
          <a:off x="0" y="0"/>
          <a:ext cx="0" cy="0"/>
          <a:chOff x="0" y="0"/>
          <a:chExt cx="0" cy="0"/>
        </a:xfrm>
      </p:grpSpPr>
      <p:sp>
        <p:nvSpPr>
          <p:cNvPr id="73" name="Google Shape;73;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sz="4500"/>
              <a:t>Research Question</a:t>
            </a:r>
            <a:endParaRPr sz="4500"/>
          </a:p>
        </p:txBody>
      </p:sp>
      <p:sp>
        <p:nvSpPr>
          <p:cNvPr id="74" name="Google Shape;74;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2000">
              <a:latin typeface="Helvetica Neue"/>
              <a:ea typeface="Helvetica Neue"/>
              <a:cs typeface="Helvetica Neue"/>
              <a:sym typeface="Helvetica Neue"/>
            </a:endParaRPr>
          </a:p>
          <a:p>
            <a:pPr indent="0" lvl="0" marL="0" rtl="0" algn="l">
              <a:lnSpc>
                <a:spcPct val="100000"/>
              </a:lnSpc>
              <a:spcBef>
                <a:spcPts val="0"/>
              </a:spcBef>
              <a:spcAft>
                <a:spcPts val="0"/>
              </a:spcAft>
              <a:buSzPts val="1100"/>
              <a:buNone/>
            </a:pPr>
            <a:r>
              <a:t/>
            </a:r>
            <a:endParaRPr sz="2000">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1100">
              <a:solidFill>
                <a:schemeClr val="dk1"/>
              </a:solidFill>
              <a:latin typeface="Arial"/>
              <a:ea typeface="Arial"/>
              <a:cs typeface="Arial"/>
              <a:sym typeface="Arial"/>
            </a:endParaRPr>
          </a:p>
          <a:p>
            <a:pPr indent="0" lvl="0" marL="0" rtl="0" algn="l">
              <a:lnSpc>
                <a:spcPct val="100000"/>
              </a:lnSpc>
              <a:spcBef>
                <a:spcPts val="0"/>
              </a:spcBef>
              <a:spcAft>
                <a:spcPts val="0"/>
              </a:spcAft>
              <a:buSzPts val="1100"/>
              <a:buNone/>
            </a:pPr>
            <a:r>
              <a:rPr lang="en" sz="2600">
                <a:latin typeface="Helvetica Neue"/>
                <a:ea typeface="Helvetica Neue"/>
                <a:cs typeface="Helvetica Neue"/>
                <a:sym typeface="Helvetica Neue"/>
              </a:rPr>
              <a:t>Is there evidence of Urban Heat Island effect around Gilbert Stuart</a:t>
            </a:r>
            <a:r>
              <a:rPr lang="en" sz="2000">
                <a:latin typeface="Helvetica Neue"/>
                <a:ea typeface="Helvetica Neue"/>
                <a:cs typeface="Helvetica Neue"/>
                <a:sym typeface="Helvetica Neue"/>
              </a:rPr>
              <a:t> </a:t>
            </a:r>
            <a:r>
              <a:rPr lang="en" sz="2600">
                <a:latin typeface="Helvetica Neue"/>
                <a:ea typeface="Helvetica Neue"/>
                <a:cs typeface="Helvetica Neue"/>
                <a:sym typeface="Helvetica Neue"/>
              </a:rPr>
              <a:t>Middle School in Providence, Rhode Island?</a:t>
            </a:r>
            <a:endParaRPr sz="2600">
              <a:latin typeface="Helvetica Neue"/>
              <a:ea typeface="Helvetica Neue"/>
              <a:cs typeface="Helvetica Neue"/>
              <a:sym typeface="Helvetica Neue"/>
            </a:endParaRPr>
          </a:p>
          <a:p>
            <a:pPr indent="0" lvl="0" marL="0" rtl="0" algn="l">
              <a:lnSpc>
                <a:spcPct val="100000"/>
              </a:lnSpc>
              <a:spcBef>
                <a:spcPts val="0"/>
              </a:spcBef>
              <a:spcAft>
                <a:spcPts val="0"/>
              </a:spcAft>
              <a:buSzPts val="1100"/>
              <a:buNone/>
            </a:pPr>
            <a:r>
              <a:t/>
            </a:r>
            <a:endParaRPr sz="2000">
              <a:latin typeface="Helvetica Neue"/>
              <a:ea typeface="Helvetica Neue"/>
              <a:cs typeface="Helvetica Neue"/>
              <a:sym typeface="Helvetica Neue"/>
            </a:endParaRPr>
          </a:p>
          <a:p>
            <a:pPr indent="0" lvl="0" marL="0" rtl="0" algn="l">
              <a:lnSpc>
                <a:spcPct val="100000"/>
              </a:lnSpc>
              <a:spcBef>
                <a:spcPts val="0"/>
              </a:spcBef>
              <a:spcAft>
                <a:spcPts val="0"/>
              </a:spcAft>
              <a:buSzPts val="1100"/>
              <a:buNone/>
            </a:pPr>
            <a:r>
              <a:t/>
            </a:r>
            <a:endParaRPr sz="2000">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4C2F4"/>
        </a:solidFill>
      </p:bgPr>
    </p:bg>
    <p:spTree>
      <p:nvGrpSpPr>
        <p:cNvPr id="78" name="Shape 78"/>
        <p:cNvGrpSpPr/>
        <p:nvPr/>
      </p:nvGrpSpPr>
      <p:grpSpPr>
        <a:xfrm>
          <a:off x="0" y="0"/>
          <a:ext cx="0" cy="0"/>
          <a:chOff x="0" y="0"/>
          <a:chExt cx="0" cy="0"/>
        </a:xfrm>
      </p:grpSpPr>
      <p:sp>
        <p:nvSpPr>
          <p:cNvPr id="79" name="Google Shape;79;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Introduction </a:t>
            </a:r>
            <a:endParaRPr/>
          </a:p>
        </p:txBody>
      </p:sp>
      <p:sp>
        <p:nvSpPr>
          <p:cNvPr id="80" name="Google Shape;80;p16"/>
          <p:cNvSpPr txBox="1"/>
          <p:nvPr>
            <p:ph idx="1" type="body"/>
          </p:nvPr>
        </p:nvSpPr>
        <p:spPr>
          <a:xfrm>
            <a:off x="354925" y="1017725"/>
            <a:ext cx="8520600" cy="3948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600"/>
              <a:t>An urban heat island occurs when a city experiences warmer air, surface, and soil temperatures than rural areas.  The sun reaches both of these areas in the same way but urban areas absorb and trap heat more than rural due to the increased amounts of asphalt, concrete and building materials. </a:t>
            </a:r>
            <a:endParaRPr sz="1600"/>
          </a:p>
          <a:p>
            <a:pPr indent="0" lvl="0" marL="0" rtl="0" algn="l">
              <a:lnSpc>
                <a:spcPct val="100000"/>
              </a:lnSpc>
              <a:spcBef>
                <a:spcPts val="0"/>
              </a:spcBef>
              <a:spcAft>
                <a:spcPts val="0"/>
              </a:spcAft>
              <a:buClr>
                <a:schemeClr val="dk1"/>
              </a:buClr>
              <a:buSzPts val="1100"/>
              <a:buFont typeface="Arial"/>
              <a:buNone/>
            </a:pPr>
            <a:r>
              <a:t/>
            </a:r>
            <a:endParaRPr sz="1600"/>
          </a:p>
          <a:p>
            <a:pPr indent="0" lvl="0" marL="0" rtl="0" algn="l">
              <a:lnSpc>
                <a:spcPct val="100000"/>
              </a:lnSpc>
              <a:spcBef>
                <a:spcPts val="0"/>
              </a:spcBef>
              <a:spcAft>
                <a:spcPts val="0"/>
              </a:spcAft>
              <a:buClr>
                <a:schemeClr val="dk1"/>
              </a:buClr>
              <a:buSzPts val="1100"/>
              <a:buFont typeface="Arial"/>
              <a:buNone/>
            </a:pPr>
            <a:r>
              <a:rPr lang="en" sz="1600"/>
              <a:t>Unlike urban areas, rural areas have more grass, plants and trees that cool the area through a process called transpiration.</a:t>
            </a:r>
            <a:endParaRPr sz="1600"/>
          </a:p>
          <a:p>
            <a:pPr indent="0" lvl="0" marL="0" rtl="0" algn="l">
              <a:lnSpc>
                <a:spcPct val="100000"/>
              </a:lnSpc>
              <a:spcBef>
                <a:spcPts val="0"/>
              </a:spcBef>
              <a:spcAft>
                <a:spcPts val="0"/>
              </a:spcAft>
              <a:buClr>
                <a:schemeClr val="dk1"/>
              </a:buClr>
              <a:buSzPts val="1100"/>
              <a:buFont typeface="Arial"/>
              <a:buNone/>
            </a:pPr>
            <a:r>
              <a:t/>
            </a:r>
            <a:endParaRPr sz="1600"/>
          </a:p>
          <a:p>
            <a:pPr indent="0" lvl="0" marL="0" rtl="0" algn="l">
              <a:lnSpc>
                <a:spcPct val="100000"/>
              </a:lnSpc>
              <a:spcBef>
                <a:spcPts val="0"/>
              </a:spcBef>
              <a:spcAft>
                <a:spcPts val="0"/>
              </a:spcAft>
              <a:buClr>
                <a:schemeClr val="dk1"/>
              </a:buClr>
              <a:buSzPts val="1100"/>
              <a:buFont typeface="Arial"/>
              <a:buNone/>
            </a:pPr>
            <a:r>
              <a:rPr lang="en" sz="1600"/>
              <a:t>How do we know Providence contributes to the Urban Heat Island effect?  NASA scientist compared satellite pictures of Providence, RI  to Buffalo, NY and discovered that there are far more bright spots, which indicate higher temperatures, in Providence than Buffalo. </a:t>
            </a:r>
            <a:endParaRPr sz="1600"/>
          </a:p>
          <a:p>
            <a:pPr indent="0" lvl="0" marL="0" rtl="0" algn="l">
              <a:lnSpc>
                <a:spcPct val="100000"/>
              </a:lnSpc>
              <a:spcBef>
                <a:spcPts val="0"/>
              </a:spcBef>
              <a:spcAft>
                <a:spcPts val="0"/>
              </a:spcAft>
              <a:buClr>
                <a:schemeClr val="dk1"/>
              </a:buClr>
              <a:buSzPts val="1100"/>
              <a:buFont typeface="Arial"/>
              <a:buNone/>
            </a:pPr>
            <a:r>
              <a:t/>
            </a:r>
            <a:endParaRPr sz="1600"/>
          </a:p>
          <a:p>
            <a:pPr indent="0" lvl="0" marL="0" rtl="0" algn="l">
              <a:lnSpc>
                <a:spcPct val="100000"/>
              </a:lnSpc>
              <a:spcBef>
                <a:spcPts val="0"/>
              </a:spcBef>
              <a:spcAft>
                <a:spcPts val="0"/>
              </a:spcAft>
              <a:buClr>
                <a:schemeClr val="dk1"/>
              </a:buClr>
              <a:buSzPts val="1100"/>
              <a:buFont typeface="Arial"/>
              <a:buNone/>
            </a:pPr>
            <a:r>
              <a:rPr lang="en" sz="1600"/>
              <a:t>People living and building in Urban areas need to try and reduce the amount of human impact. This can be done  by using lighter colored materials to cover parking lots, sidewalks and roofs.  Another  solution is to plant gardens on rooftops which would also drive energy costs down.</a:t>
            </a:r>
            <a:endParaRPr sz="1600"/>
          </a:p>
          <a:p>
            <a:pPr indent="0" lvl="0" marL="0" rtl="0" algn="l">
              <a:lnSpc>
                <a:spcPct val="100000"/>
              </a:lnSpc>
              <a:spcBef>
                <a:spcPts val="0"/>
              </a:spcBef>
              <a:spcAft>
                <a:spcPts val="0"/>
              </a:spcAft>
              <a:buClr>
                <a:schemeClr val="dk1"/>
              </a:buClr>
              <a:buSzPts val="1100"/>
              <a:buFont typeface="Arial"/>
              <a:buNone/>
            </a:pPr>
            <a:r>
              <a:t/>
            </a:r>
            <a:endParaRPr sz="1600"/>
          </a:p>
          <a:p>
            <a:pPr indent="0" lvl="0" marL="0" rtl="0" algn="l">
              <a:lnSpc>
                <a:spcPct val="100000"/>
              </a:lnSpc>
              <a:spcBef>
                <a:spcPts val="0"/>
              </a:spcBef>
              <a:spcAft>
                <a:spcPts val="0"/>
              </a:spcAft>
              <a:buClr>
                <a:schemeClr val="dk1"/>
              </a:buClr>
              <a:buSzPts val="1100"/>
              <a:buFont typeface="Arial"/>
              <a:buNone/>
            </a:pPr>
            <a:r>
              <a:t/>
            </a:r>
            <a:endParaRPr sz="1600"/>
          </a:p>
          <a:p>
            <a:pPr indent="0" lvl="0" marL="0" rtl="0" algn="l">
              <a:lnSpc>
                <a:spcPct val="100000"/>
              </a:lnSpc>
              <a:spcBef>
                <a:spcPts val="0"/>
              </a:spcBef>
              <a:spcAft>
                <a:spcPts val="0"/>
              </a:spcAft>
              <a:buClr>
                <a:schemeClr val="dk1"/>
              </a:buClr>
              <a:buSzPts val="1100"/>
              <a:buFont typeface="Arial"/>
              <a:buNone/>
            </a:pPr>
            <a:r>
              <a:t/>
            </a:r>
            <a:endParaRPr sz="1800"/>
          </a:p>
          <a:p>
            <a:pPr indent="0" lvl="0" marL="0" rtl="0" algn="l">
              <a:lnSpc>
                <a:spcPct val="100000"/>
              </a:lnSpc>
              <a:spcBef>
                <a:spcPts val="0"/>
              </a:spcBef>
              <a:spcAft>
                <a:spcPts val="0"/>
              </a:spcAft>
              <a:buClr>
                <a:schemeClr val="dk1"/>
              </a:buClr>
              <a:buSzPts val="1100"/>
              <a:buFont typeface="Arial"/>
              <a:buNone/>
            </a:pPr>
            <a:r>
              <a:t/>
            </a:r>
            <a:endParaRPr sz="1800"/>
          </a:p>
          <a:p>
            <a:pPr indent="0" lvl="0" marL="0" rtl="0" algn="l">
              <a:lnSpc>
                <a:spcPct val="100000"/>
              </a:lnSpc>
              <a:spcBef>
                <a:spcPts val="0"/>
              </a:spcBef>
              <a:spcAft>
                <a:spcPts val="0"/>
              </a:spcAft>
              <a:buClr>
                <a:schemeClr val="dk1"/>
              </a:buClr>
              <a:buSzPts val="1100"/>
              <a:buFont typeface="Arial"/>
              <a:buNone/>
            </a:pPr>
            <a:r>
              <a:t/>
            </a:r>
            <a:endParaRPr sz="1800"/>
          </a:p>
          <a:p>
            <a:pPr indent="0" lvl="0" marL="0" rtl="0" algn="l">
              <a:lnSpc>
                <a:spcPct val="100000"/>
              </a:lnSpc>
              <a:spcBef>
                <a:spcPts val="0"/>
              </a:spcBef>
              <a:spcAft>
                <a:spcPts val="0"/>
              </a:spcAft>
              <a:buClr>
                <a:schemeClr val="dk1"/>
              </a:buClr>
              <a:buSzPts val="1100"/>
              <a:buFont typeface="Arial"/>
              <a:buNone/>
            </a:pPr>
            <a:r>
              <a:t/>
            </a:r>
            <a:endParaRPr sz="1800"/>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What can be done to lower the UHI effect?</a:t>
            </a:r>
            <a:endParaRPr/>
          </a:p>
          <a:p>
            <a:pPr indent="0" lvl="0" marL="0" rtl="0" algn="l">
              <a:lnSpc>
                <a:spcPct val="100000"/>
              </a:lnSpc>
              <a:spcBef>
                <a:spcPts val="0"/>
              </a:spcBef>
              <a:spcAft>
                <a:spcPts val="0"/>
              </a:spcAft>
              <a:buClr>
                <a:schemeClr val="dk1"/>
              </a:buClr>
              <a:buSzPts val="1100"/>
              <a:buFont typeface="Arial"/>
              <a:buNone/>
            </a:pPr>
            <a:r>
              <a:rPr lang="en"/>
              <a:t>How do we know Providence, RI is UHI </a:t>
            </a:r>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4C2F4"/>
        </a:solidFill>
      </p:bgPr>
    </p:bg>
    <p:spTree>
      <p:nvGrpSpPr>
        <p:cNvPr id="84" name="Shape 84"/>
        <p:cNvGrpSpPr/>
        <p:nvPr/>
      </p:nvGrpSpPr>
      <p:grpSpPr>
        <a:xfrm>
          <a:off x="0" y="0"/>
          <a:ext cx="0" cy="0"/>
          <a:chOff x="0" y="0"/>
          <a:chExt cx="0" cy="0"/>
        </a:xfrm>
      </p:grpSpPr>
      <p:sp>
        <p:nvSpPr>
          <p:cNvPr id="85" name="Google Shape;85;p17"/>
          <p:cNvSpPr txBox="1"/>
          <p:nvPr>
            <p:ph type="title"/>
          </p:nvPr>
        </p:nvSpPr>
        <p:spPr>
          <a:xfrm>
            <a:off x="311700" y="57467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sz="4500"/>
              <a:t>PREDICTION</a:t>
            </a:r>
            <a:endParaRPr sz="4500"/>
          </a:p>
        </p:txBody>
      </p:sp>
      <p:sp>
        <p:nvSpPr>
          <p:cNvPr id="86" name="Google Shape;86;p17"/>
          <p:cNvSpPr txBox="1"/>
          <p:nvPr>
            <p:ph idx="1" type="body"/>
          </p:nvPr>
        </p:nvSpPr>
        <p:spPr>
          <a:xfrm>
            <a:off x="311700" y="1230250"/>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 </a:t>
            </a:r>
            <a:endParaRPr/>
          </a:p>
          <a:p>
            <a:pPr indent="0" lvl="0" marL="0" rtl="0" algn="l">
              <a:lnSpc>
                <a:spcPct val="100000"/>
              </a:lnSpc>
              <a:spcBef>
                <a:spcPts val="0"/>
              </a:spcBef>
              <a:spcAft>
                <a:spcPts val="0"/>
              </a:spcAft>
              <a:buClr>
                <a:schemeClr val="dk1"/>
              </a:buClr>
              <a:buSzPts val="1100"/>
              <a:buFont typeface="Arial"/>
              <a:buNone/>
            </a:pPr>
            <a:r>
              <a:rPr lang="en" sz="2800"/>
              <a:t>We predict that if Providence, RI is an Urban Heat Island, then  Gilbert Stuart Middle School is contributing to the </a:t>
            </a:r>
            <a:r>
              <a:rPr lang="en" sz="2800"/>
              <a:t>Urban Heat Island effect because most of the school is surrounded by limited grass, plants and trees, an asphalt parking lot, cement sidewalks and the roof of our building and surrounding buildings are dark colored. </a:t>
            </a:r>
            <a:endParaRPr sz="2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4C2F4"/>
        </a:solidFill>
      </p:bgPr>
    </p:bg>
    <p:spTree>
      <p:nvGrpSpPr>
        <p:cNvPr id="90" name="Shape 90"/>
        <p:cNvGrpSpPr/>
        <p:nvPr/>
      </p:nvGrpSpPr>
      <p:grpSpPr>
        <a:xfrm>
          <a:off x="0" y="0"/>
          <a:ext cx="0" cy="0"/>
          <a:chOff x="0" y="0"/>
          <a:chExt cx="0" cy="0"/>
        </a:xfrm>
      </p:grpSpPr>
      <p:sp>
        <p:nvSpPr>
          <p:cNvPr id="91" name="Google Shape;91;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Methods of Data Collection</a:t>
            </a:r>
            <a:endParaRPr/>
          </a:p>
        </p:txBody>
      </p:sp>
      <p:sp>
        <p:nvSpPr>
          <p:cNvPr id="92" name="Google Shape;92;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We collected and recorded air and soil temperature (using  the GLOBE protocols) with a liquid air thermometer during the months of January and February and recorded our data in a table.</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Surface temperature was recorded during the same time using an infrared thermometer.</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All temperatures were recorded in degrees Celsius.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p:txBody>
      </p:sp>
      <p:pic>
        <p:nvPicPr>
          <p:cNvPr id="93" name="Google Shape;93;p18"/>
          <p:cNvPicPr preferRelativeResize="0"/>
          <p:nvPr/>
        </p:nvPicPr>
        <p:blipFill>
          <a:blip r:embed="rId3">
            <a:alphaModFix/>
          </a:blip>
          <a:stretch>
            <a:fillRect/>
          </a:stretch>
        </p:blipFill>
        <p:spPr>
          <a:xfrm>
            <a:off x="6776975" y="3025575"/>
            <a:ext cx="2367025" cy="20058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4C2F4"/>
        </a:solidFill>
      </p:bgPr>
    </p:bg>
    <p:spTree>
      <p:nvGrpSpPr>
        <p:cNvPr id="97" name="Shape 97"/>
        <p:cNvGrpSpPr/>
        <p:nvPr/>
      </p:nvGrpSpPr>
      <p:grpSpPr>
        <a:xfrm>
          <a:off x="0" y="0"/>
          <a:ext cx="0" cy="0"/>
          <a:chOff x="0" y="0"/>
          <a:chExt cx="0" cy="0"/>
        </a:xfrm>
      </p:grpSpPr>
      <p:graphicFrame>
        <p:nvGraphicFramePr>
          <p:cNvPr id="98" name="Google Shape;98;p19"/>
          <p:cNvGraphicFramePr/>
          <p:nvPr/>
        </p:nvGraphicFramePr>
        <p:xfrm>
          <a:off x="87500" y="577810"/>
          <a:ext cx="3000000" cy="3000000"/>
        </p:xfrm>
        <a:graphic>
          <a:graphicData uri="http://schemas.openxmlformats.org/drawingml/2006/table">
            <a:tbl>
              <a:tblPr>
                <a:noFill/>
                <a:tableStyleId>{E40CB9DE-4BCB-4B01-88E6-00311C1FFBCE}</a:tableStyleId>
              </a:tblPr>
              <a:tblGrid>
                <a:gridCol w="1214875"/>
                <a:gridCol w="2595875"/>
                <a:gridCol w="2595875"/>
                <a:gridCol w="2595875"/>
              </a:tblGrid>
              <a:tr h="402900">
                <a:tc>
                  <a:txBody>
                    <a:bodyPr/>
                    <a:lstStyle/>
                    <a:p>
                      <a:pPr indent="0" lvl="0" marL="0" rtl="0" algn="ctr">
                        <a:spcBef>
                          <a:spcPts val="0"/>
                        </a:spcBef>
                        <a:spcAft>
                          <a:spcPts val="0"/>
                        </a:spcAft>
                        <a:buNone/>
                      </a:pPr>
                      <a:r>
                        <a:rPr b="1" lang="en" sz="1600"/>
                        <a:t>DATE (US)</a:t>
                      </a:r>
                      <a:endParaRPr b="1" sz="16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1600"/>
                        <a:t>AIR TEMP (</a:t>
                      </a:r>
                      <a:r>
                        <a:rPr b="1" baseline="30000" lang="en" sz="1600"/>
                        <a:t>O</a:t>
                      </a:r>
                      <a:r>
                        <a:rPr b="1" lang="en" sz="1600"/>
                        <a:t>C)</a:t>
                      </a:r>
                      <a:endParaRPr b="1" sz="16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1600"/>
                        <a:t>SURFACE TEMP </a:t>
                      </a:r>
                      <a:r>
                        <a:rPr b="1" lang="en" sz="1600">
                          <a:solidFill>
                            <a:schemeClr val="dk1"/>
                          </a:solidFill>
                        </a:rPr>
                        <a:t>(</a:t>
                      </a:r>
                      <a:r>
                        <a:rPr b="1" baseline="30000" lang="en" sz="1600">
                          <a:solidFill>
                            <a:schemeClr val="dk1"/>
                          </a:solidFill>
                        </a:rPr>
                        <a:t>O</a:t>
                      </a:r>
                      <a:r>
                        <a:rPr b="1" lang="en" sz="1600">
                          <a:solidFill>
                            <a:schemeClr val="dk1"/>
                          </a:solidFill>
                        </a:rPr>
                        <a:t>C)</a:t>
                      </a:r>
                      <a:endParaRPr b="1" sz="16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1600"/>
                        <a:t>SOIL TEMP </a:t>
                      </a:r>
                      <a:r>
                        <a:rPr b="1" lang="en" sz="1600">
                          <a:solidFill>
                            <a:schemeClr val="dk1"/>
                          </a:solidFill>
                        </a:rPr>
                        <a:t>(</a:t>
                      </a:r>
                      <a:r>
                        <a:rPr b="1" baseline="30000" lang="en" sz="1600">
                          <a:solidFill>
                            <a:schemeClr val="dk1"/>
                          </a:solidFill>
                        </a:rPr>
                        <a:t>O</a:t>
                      </a:r>
                      <a:r>
                        <a:rPr b="1" lang="en" sz="1600">
                          <a:solidFill>
                            <a:schemeClr val="dk1"/>
                          </a:solidFill>
                        </a:rPr>
                        <a:t>C)</a:t>
                      </a:r>
                      <a:endParaRPr b="1" sz="16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332225">
                <a:tc>
                  <a:txBody>
                    <a:bodyPr/>
                    <a:lstStyle/>
                    <a:p>
                      <a:pPr indent="0" lvl="0" marL="0" rtl="0" algn="r">
                        <a:lnSpc>
                          <a:spcPct val="115000"/>
                        </a:lnSpc>
                        <a:spcBef>
                          <a:spcPts val="0"/>
                        </a:spcBef>
                        <a:spcAft>
                          <a:spcPts val="0"/>
                        </a:spcAft>
                        <a:buNone/>
                      </a:pPr>
                      <a:r>
                        <a:rPr lang="en"/>
                        <a:t>1/9/2020</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2</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10.2</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0</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32225">
                <a:tc>
                  <a:txBody>
                    <a:bodyPr/>
                    <a:lstStyle/>
                    <a:p>
                      <a:pPr indent="0" lvl="0" marL="0" rtl="0" algn="r">
                        <a:lnSpc>
                          <a:spcPct val="115000"/>
                        </a:lnSpc>
                        <a:spcBef>
                          <a:spcPts val="0"/>
                        </a:spcBef>
                        <a:spcAft>
                          <a:spcPts val="0"/>
                        </a:spcAft>
                        <a:buNone/>
                      </a:pPr>
                      <a:r>
                        <a:rPr lang="en"/>
                        <a:t>1/13/2020</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2</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10.4</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9</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32225">
                <a:tc>
                  <a:txBody>
                    <a:bodyPr/>
                    <a:lstStyle/>
                    <a:p>
                      <a:pPr indent="0" lvl="0" marL="0" rtl="0" algn="r">
                        <a:lnSpc>
                          <a:spcPct val="115000"/>
                        </a:lnSpc>
                        <a:spcBef>
                          <a:spcPts val="0"/>
                        </a:spcBef>
                        <a:spcAft>
                          <a:spcPts val="0"/>
                        </a:spcAft>
                        <a:buNone/>
                      </a:pPr>
                      <a:r>
                        <a:rPr lang="en"/>
                        <a:t>1/14/2020</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2</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9.1</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6</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32225">
                <a:tc>
                  <a:txBody>
                    <a:bodyPr/>
                    <a:lstStyle/>
                    <a:p>
                      <a:pPr indent="0" lvl="0" marL="0" rtl="0" algn="r">
                        <a:lnSpc>
                          <a:spcPct val="115000"/>
                        </a:lnSpc>
                        <a:spcBef>
                          <a:spcPts val="0"/>
                        </a:spcBef>
                        <a:spcAft>
                          <a:spcPts val="0"/>
                        </a:spcAft>
                        <a:buNone/>
                      </a:pPr>
                      <a:r>
                        <a:rPr lang="en"/>
                        <a:t>1/16/2020</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6</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19</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9</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32225">
                <a:tc>
                  <a:txBody>
                    <a:bodyPr/>
                    <a:lstStyle/>
                    <a:p>
                      <a:pPr indent="0" lvl="0" marL="0" rtl="0" algn="r">
                        <a:lnSpc>
                          <a:spcPct val="115000"/>
                        </a:lnSpc>
                        <a:spcBef>
                          <a:spcPts val="0"/>
                        </a:spcBef>
                        <a:spcAft>
                          <a:spcPts val="0"/>
                        </a:spcAft>
                        <a:buNone/>
                      </a:pPr>
                      <a:r>
                        <a:rPr lang="en"/>
                        <a:t>1/17/2020</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7</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18</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4</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32225">
                <a:tc>
                  <a:txBody>
                    <a:bodyPr/>
                    <a:lstStyle/>
                    <a:p>
                      <a:pPr indent="0" lvl="0" marL="0" rtl="0" algn="r">
                        <a:lnSpc>
                          <a:spcPct val="115000"/>
                        </a:lnSpc>
                        <a:spcBef>
                          <a:spcPts val="0"/>
                        </a:spcBef>
                        <a:spcAft>
                          <a:spcPts val="0"/>
                        </a:spcAft>
                        <a:buNone/>
                      </a:pPr>
                      <a:r>
                        <a:rPr lang="en"/>
                        <a:t>1/22/2020</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3</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18</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3</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32225">
                <a:tc>
                  <a:txBody>
                    <a:bodyPr/>
                    <a:lstStyle/>
                    <a:p>
                      <a:pPr indent="0" lvl="0" marL="0" rtl="0" algn="r">
                        <a:lnSpc>
                          <a:spcPct val="115000"/>
                        </a:lnSpc>
                        <a:spcBef>
                          <a:spcPts val="0"/>
                        </a:spcBef>
                        <a:spcAft>
                          <a:spcPts val="0"/>
                        </a:spcAft>
                        <a:buNone/>
                      </a:pPr>
                      <a:r>
                        <a:rPr lang="en"/>
                        <a:t>1/23/2020</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2</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23</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6</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32225">
                <a:tc>
                  <a:txBody>
                    <a:bodyPr/>
                    <a:lstStyle/>
                    <a:p>
                      <a:pPr indent="0" lvl="0" marL="0" rtl="0" algn="r">
                        <a:lnSpc>
                          <a:spcPct val="115000"/>
                        </a:lnSpc>
                        <a:spcBef>
                          <a:spcPts val="0"/>
                        </a:spcBef>
                        <a:spcAft>
                          <a:spcPts val="0"/>
                        </a:spcAft>
                        <a:buNone/>
                      </a:pPr>
                      <a:r>
                        <a:rPr lang="en"/>
                        <a:t>1/24/2020</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2</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26.3</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12</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32225">
                <a:tc>
                  <a:txBody>
                    <a:bodyPr/>
                    <a:lstStyle/>
                    <a:p>
                      <a:pPr indent="0" lvl="0" marL="0" rtl="0" algn="r">
                        <a:lnSpc>
                          <a:spcPct val="115000"/>
                        </a:lnSpc>
                        <a:spcBef>
                          <a:spcPts val="0"/>
                        </a:spcBef>
                        <a:spcAft>
                          <a:spcPts val="0"/>
                        </a:spcAft>
                        <a:buNone/>
                      </a:pPr>
                      <a:r>
                        <a:rPr lang="en"/>
                        <a:t>1/29/2020</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20 - HIGH</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29 - HIGH</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14 - HIGH</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32225">
                <a:tc>
                  <a:txBody>
                    <a:bodyPr/>
                    <a:lstStyle/>
                    <a:p>
                      <a:pPr indent="0" lvl="0" marL="0" rtl="0" algn="r">
                        <a:lnSpc>
                          <a:spcPct val="115000"/>
                        </a:lnSpc>
                        <a:spcBef>
                          <a:spcPts val="0"/>
                        </a:spcBef>
                        <a:spcAft>
                          <a:spcPts val="0"/>
                        </a:spcAft>
                        <a:buNone/>
                      </a:pPr>
                      <a:r>
                        <a:rPr lang="en"/>
                        <a:t>1/31/2020</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20 - HIGH</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15.8</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12</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32225">
                <a:tc>
                  <a:txBody>
                    <a:bodyPr/>
                    <a:lstStyle/>
                    <a:p>
                      <a:pPr indent="0" lvl="0" marL="0" rtl="0" algn="r">
                        <a:lnSpc>
                          <a:spcPct val="115000"/>
                        </a:lnSpc>
                        <a:spcBef>
                          <a:spcPts val="0"/>
                        </a:spcBef>
                        <a:spcAft>
                          <a:spcPts val="0"/>
                        </a:spcAft>
                        <a:buNone/>
                      </a:pPr>
                      <a:r>
                        <a:rPr lang="en"/>
                        <a:t>2/3/2020</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15</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15.7</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9</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32225">
                <a:tc>
                  <a:txBody>
                    <a:bodyPr/>
                    <a:lstStyle/>
                    <a:p>
                      <a:pPr indent="0" lvl="0" marL="0" rtl="0" algn="r">
                        <a:lnSpc>
                          <a:spcPct val="115000"/>
                        </a:lnSpc>
                        <a:spcBef>
                          <a:spcPts val="0"/>
                        </a:spcBef>
                        <a:spcAft>
                          <a:spcPts val="0"/>
                        </a:spcAft>
                        <a:buNone/>
                      </a:pPr>
                      <a:r>
                        <a:rPr lang="en"/>
                        <a:t>2/6/2020</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10</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8.3</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5</a:t>
                      </a:r>
                      <a:endParaRPr/>
                    </a:p>
                  </a:txBody>
                  <a:tcPr marT="19050" marB="19050" marR="28575" marL="285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99" name="Google Shape;99;p19"/>
          <p:cNvSpPr txBox="1"/>
          <p:nvPr>
            <p:ph type="title"/>
          </p:nvPr>
        </p:nvSpPr>
        <p:spPr>
          <a:xfrm>
            <a:off x="432075" y="51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AIR, SURFACE &amp; SOIL TEMPERATURE DATA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103" name="Shape 103"/>
        <p:cNvGrpSpPr/>
        <p:nvPr/>
      </p:nvGrpSpPr>
      <p:grpSpPr>
        <a:xfrm>
          <a:off x="0" y="0"/>
          <a:ext cx="0" cy="0"/>
          <a:chOff x="0" y="0"/>
          <a:chExt cx="0" cy="0"/>
        </a:xfrm>
      </p:grpSpPr>
      <p:sp>
        <p:nvSpPr>
          <p:cNvPr id="104" name="Google Shape;104;p20"/>
          <p:cNvSpPr txBox="1"/>
          <p:nvPr>
            <p:ph type="title"/>
          </p:nvPr>
        </p:nvSpPr>
        <p:spPr>
          <a:xfrm>
            <a:off x="311700" y="250700"/>
            <a:ext cx="8520600" cy="51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TEMPERATURES DURING JANUARY, FEBRUARY 2020</a:t>
            </a:r>
            <a:endParaRPr/>
          </a:p>
        </p:txBody>
      </p:sp>
      <p:sp>
        <p:nvSpPr>
          <p:cNvPr id="105" name="Google Shape;105;p20"/>
          <p:cNvSpPr txBox="1"/>
          <p:nvPr/>
        </p:nvSpPr>
        <p:spPr>
          <a:xfrm>
            <a:off x="4690875" y="3017525"/>
            <a:ext cx="7340700" cy="8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06" name="Google Shape;106;p20"/>
          <p:cNvSpPr txBox="1"/>
          <p:nvPr/>
        </p:nvSpPr>
        <p:spPr>
          <a:xfrm>
            <a:off x="367500" y="1357875"/>
            <a:ext cx="8520600" cy="34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107" name="Google Shape;107;p20" title="Chart"/>
          <p:cNvPicPr preferRelativeResize="0"/>
          <p:nvPr/>
        </p:nvPicPr>
        <p:blipFill rotWithShape="1">
          <a:blip r:embed="rId3">
            <a:alphaModFix/>
          </a:blip>
          <a:srcRect b="0" l="0" r="0" t="8248"/>
          <a:stretch/>
        </p:blipFill>
        <p:spPr>
          <a:xfrm>
            <a:off x="224800" y="948225"/>
            <a:ext cx="8314051" cy="40050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FC5E8"/>
        </a:solidFill>
      </p:bgPr>
    </p:bg>
    <p:spTree>
      <p:nvGrpSpPr>
        <p:cNvPr id="111" name="Shape 111"/>
        <p:cNvGrpSpPr/>
        <p:nvPr/>
      </p:nvGrpSpPr>
      <p:grpSpPr>
        <a:xfrm>
          <a:off x="0" y="0"/>
          <a:ext cx="0" cy="0"/>
          <a:chOff x="0" y="0"/>
          <a:chExt cx="0" cy="0"/>
        </a:xfrm>
      </p:grpSpPr>
      <p:sp>
        <p:nvSpPr>
          <p:cNvPr id="112" name="Google Shape;112;p21"/>
          <p:cNvSpPr txBox="1"/>
          <p:nvPr>
            <p:ph type="title"/>
          </p:nvPr>
        </p:nvSpPr>
        <p:spPr>
          <a:xfrm>
            <a:off x="152400" y="41100"/>
            <a:ext cx="8520600" cy="91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600"/>
              <a:t> </a:t>
            </a:r>
            <a:r>
              <a:rPr lang="en" sz="2500"/>
              <a:t>Further Evidence of  Providence, RI Contributing  to UHI Effect?</a:t>
            </a:r>
            <a:endParaRPr sz="2500"/>
          </a:p>
          <a:p>
            <a:pPr indent="0" lvl="0" marL="0" rtl="0" algn="ctr">
              <a:spcBef>
                <a:spcPts val="0"/>
              </a:spcBef>
              <a:spcAft>
                <a:spcPts val="0"/>
              </a:spcAft>
              <a:buNone/>
            </a:pPr>
            <a:r>
              <a:t/>
            </a:r>
            <a:endParaRPr/>
          </a:p>
        </p:txBody>
      </p:sp>
      <p:sp>
        <p:nvSpPr>
          <p:cNvPr id="113" name="Google Shape;113;p21"/>
          <p:cNvSpPr txBox="1"/>
          <p:nvPr/>
        </p:nvSpPr>
        <p:spPr>
          <a:xfrm>
            <a:off x="715375" y="4267600"/>
            <a:ext cx="3002100" cy="57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Calibri"/>
                <a:ea typeface="Calibri"/>
                <a:cs typeface="Calibri"/>
                <a:sym typeface="Calibri"/>
              </a:rPr>
              <a:t>Providence, RI 2020</a:t>
            </a:r>
            <a:endParaRPr sz="1800">
              <a:latin typeface="Calibri"/>
              <a:ea typeface="Calibri"/>
              <a:cs typeface="Calibri"/>
              <a:sym typeface="Calibri"/>
            </a:endParaRPr>
          </a:p>
        </p:txBody>
      </p:sp>
      <p:sp>
        <p:nvSpPr>
          <p:cNvPr id="114" name="Google Shape;114;p21"/>
          <p:cNvSpPr txBox="1"/>
          <p:nvPr/>
        </p:nvSpPr>
        <p:spPr>
          <a:xfrm>
            <a:off x="5075450" y="4267600"/>
            <a:ext cx="3002100" cy="57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Calibri"/>
                <a:ea typeface="Calibri"/>
                <a:cs typeface="Calibri"/>
                <a:sym typeface="Calibri"/>
              </a:rPr>
              <a:t>Buffalo, NY 2020</a:t>
            </a:r>
            <a:endParaRPr sz="1800">
              <a:latin typeface="Calibri"/>
              <a:ea typeface="Calibri"/>
              <a:cs typeface="Calibri"/>
              <a:sym typeface="Calibri"/>
            </a:endParaRPr>
          </a:p>
        </p:txBody>
      </p:sp>
      <p:pic>
        <p:nvPicPr>
          <p:cNvPr id="115" name="Google Shape;115;p21"/>
          <p:cNvPicPr preferRelativeResize="0"/>
          <p:nvPr/>
        </p:nvPicPr>
        <p:blipFill>
          <a:blip r:embed="rId3">
            <a:alphaModFix/>
          </a:blip>
          <a:stretch>
            <a:fillRect/>
          </a:stretch>
        </p:blipFill>
        <p:spPr>
          <a:xfrm>
            <a:off x="195948" y="601825"/>
            <a:ext cx="4040942" cy="3665774"/>
          </a:xfrm>
          <a:prstGeom prst="rect">
            <a:avLst/>
          </a:prstGeom>
          <a:noFill/>
          <a:ln>
            <a:noFill/>
          </a:ln>
        </p:spPr>
      </p:pic>
      <p:pic>
        <p:nvPicPr>
          <p:cNvPr id="116" name="Google Shape;116;p21"/>
          <p:cNvPicPr preferRelativeResize="0"/>
          <p:nvPr/>
        </p:nvPicPr>
        <p:blipFill>
          <a:blip r:embed="rId4">
            <a:alphaModFix/>
          </a:blip>
          <a:stretch>
            <a:fillRect/>
          </a:stretch>
        </p:blipFill>
        <p:spPr>
          <a:xfrm>
            <a:off x="4601612" y="601825"/>
            <a:ext cx="3949783" cy="36657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