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70" r:id="rId3"/>
    <p:sldMasterId id="2147483660" r:id="rId4"/>
  </p:sldMasterIdLst>
  <p:notesMasterIdLst>
    <p:notesMasterId r:id="rId48"/>
  </p:notesMasterIdLst>
  <p:sldIdLst>
    <p:sldId id="256" r:id="rId5"/>
    <p:sldId id="259" r:id="rId6"/>
    <p:sldId id="269" r:id="rId7"/>
    <p:sldId id="266" r:id="rId8"/>
    <p:sldId id="260" r:id="rId9"/>
    <p:sldId id="265" r:id="rId10"/>
    <p:sldId id="261" r:id="rId11"/>
    <p:sldId id="262" r:id="rId12"/>
    <p:sldId id="263" r:id="rId13"/>
    <p:sldId id="286" r:id="rId14"/>
    <p:sldId id="287" r:id="rId15"/>
    <p:sldId id="264" r:id="rId16"/>
    <p:sldId id="270" r:id="rId17"/>
    <p:sldId id="258" r:id="rId18"/>
    <p:sldId id="267" r:id="rId19"/>
    <p:sldId id="268" r:id="rId20"/>
    <p:sldId id="276" r:id="rId21"/>
    <p:sldId id="271" r:id="rId22"/>
    <p:sldId id="293" r:id="rId23"/>
    <p:sldId id="288" r:id="rId24"/>
    <p:sldId id="291" r:id="rId25"/>
    <p:sldId id="292" r:id="rId26"/>
    <p:sldId id="290" r:id="rId27"/>
    <p:sldId id="289" r:id="rId28"/>
    <p:sldId id="273" r:id="rId29"/>
    <p:sldId id="272" r:id="rId30"/>
    <p:sldId id="275" r:id="rId31"/>
    <p:sldId id="277" r:id="rId32"/>
    <p:sldId id="294" r:id="rId33"/>
    <p:sldId id="295" r:id="rId34"/>
    <p:sldId id="297" r:id="rId35"/>
    <p:sldId id="278" r:id="rId36"/>
    <p:sldId id="299" r:id="rId37"/>
    <p:sldId id="300" r:id="rId38"/>
    <p:sldId id="298" r:id="rId39"/>
    <p:sldId id="296" r:id="rId40"/>
    <p:sldId id="301" r:id="rId41"/>
    <p:sldId id="279" r:id="rId42"/>
    <p:sldId id="281" r:id="rId43"/>
    <p:sldId id="274" r:id="rId44"/>
    <p:sldId id="282" r:id="rId45"/>
    <p:sldId id="285" r:id="rId46"/>
    <p:sldId id="28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CHAMBERLIN" initials="CC" lastIdx="1" clrIdx="0"/>
  <p:cmAuthor id="1" name="Zhenya Gallo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C840A"/>
    <a:srgbClr val="EA83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54" autoAdjust="0"/>
    <p:restoredTop sz="82137" autoAdjust="0"/>
  </p:normalViewPr>
  <p:slideViewPr>
    <p:cSldViewPr snapToGrid="0" snapToObjects="1" showGuides="1">
      <p:cViewPr>
        <p:scale>
          <a:sx n="100" d="100"/>
          <a:sy n="100" d="100"/>
        </p:scale>
        <p:origin x="-104"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4-02T14:48:22.226" idx="1">
    <p:pos x="-264" y="4384"/>
    <p:text>Reposition NCAR|UCAR fUse UCAR web banner colors, per palette
Remove orange hairline between top horiz. and lefthand vertical color block</p:text>
  </p:cm>
  <p:cm authorId="1" dt="2014-03-28T10:33:19.486" idx="1">
    <p:pos x="90" y="4353"/>
    <p:text>Position 3 logos, of similar weights, with no descriptor spellouts,  in this order:
UCAR    NSF    NCAR</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4CCB7-190C-B34C-8BFE-10893D3D37EC}"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8B5B3709-BE93-8646-836D-24C59861D360}">
      <dgm:prSet phldrT="[Text]"/>
      <dgm:spPr/>
      <dgm:t>
        <a:bodyPr/>
        <a:lstStyle/>
        <a:p>
          <a:r>
            <a:rPr lang="en-US" dirty="0" smtClean="0"/>
            <a:t>Goal Specification</a:t>
          </a:r>
          <a:endParaRPr lang="en-US" dirty="0"/>
        </a:p>
      </dgm:t>
    </dgm:pt>
    <dgm:pt modelId="{7B6054B9-5D7D-8C48-9880-60727BDF8EC3}" type="parTrans" cxnId="{C2D91ED7-F906-0547-852C-34A17ADFD416}">
      <dgm:prSet/>
      <dgm:spPr/>
      <dgm:t>
        <a:bodyPr/>
        <a:lstStyle/>
        <a:p>
          <a:endParaRPr lang="en-US"/>
        </a:p>
      </dgm:t>
    </dgm:pt>
    <dgm:pt modelId="{FDF87F1C-3057-2746-ACA1-E42B1AB8011B}" type="sibTrans" cxnId="{C2D91ED7-F906-0547-852C-34A17ADFD416}">
      <dgm:prSet/>
      <dgm:spPr/>
      <dgm:t>
        <a:bodyPr/>
        <a:lstStyle/>
        <a:p>
          <a:endParaRPr lang="en-US"/>
        </a:p>
      </dgm:t>
    </dgm:pt>
    <dgm:pt modelId="{478FE3DB-157F-5E40-9C0F-9AF97FC2B695}">
      <dgm:prSet phldrT="[Text]"/>
      <dgm:spPr/>
      <dgm:t>
        <a:bodyPr/>
        <a:lstStyle/>
        <a:p>
          <a:r>
            <a:rPr lang="en-US" dirty="0" smtClean="0"/>
            <a:t>Process Monitoring</a:t>
          </a:r>
          <a:endParaRPr lang="en-US" dirty="0"/>
        </a:p>
      </dgm:t>
    </dgm:pt>
    <dgm:pt modelId="{2128641D-7176-2F4B-879F-D101B6817C1F}" type="parTrans" cxnId="{B1AF0A0B-9698-B14B-9AF9-FC7975351049}">
      <dgm:prSet/>
      <dgm:spPr/>
      <dgm:t>
        <a:bodyPr/>
        <a:lstStyle/>
        <a:p>
          <a:endParaRPr lang="en-US"/>
        </a:p>
      </dgm:t>
    </dgm:pt>
    <dgm:pt modelId="{22D286A2-82A4-4648-846C-63BD3F7925C8}" type="sibTrans" cxnId="{B1AF0A0B-9698-B14B-9AF9-FC7975351049}">
      <dgm:prSet/>
      <dgm:spPr/>
      <dgm:t>
        <a:bodyPr/>
        <a:lstStyle/>
        <a:p>
          <a:endParaRPr lang="en-US"/>
        </a:p>
      </dgm:t>
    </dgm:pt>
    <dgm:pt modelId="{EF5FF32D-6BBA-5D4D-A083-BFC96A28972B}">
      <dgm:prSet phldrT="[Text]"/>
      <dgm:spPr/>
      <dgm:t>
        <a:bodyPr/>
        <a:lstStyle/>
        <a:p>
          <a:r>
            <a:rPr lang="en-US" dirty="0" smtClean="0"/>
            <a:t>Monitoring Clarity</a:t>
          </a:r>
          <a:endParaRPr lang="en-US" dirty="0"/>
        </a:p>
      </dgm:t>
    </dgm:pt>
    <dgm:pt modelId="{C1C96817-2309-034B-B90C-2AA06FC146CD}" type="parTrans" cxnId="{040F8374-7DF6-A14F-8071-DEA7FE3FE875}">
      <dgm:prSet/>
      <dgm:spPr/>
      <dgm:t>
        <a:bodyPr/>
        <a:lstStyle/>
        <a:p>
          <a:endParaRPr lang="en-US"/>
        </a:p>
      </dgm:t>
    </dgm:pt>
    <dgm:pt modelId="{B23199E2-D5B3-B349-B9B9-462788363E0F}" type="sibTrans" cxnId="{040F8374-7DF6-A14F-8071-DEA7FE3FE875}">
      <dgm:prSet/>
      <dgm:spPr/>
      <dgm:t>
        <a:bodyPr/>
        <a:lstStyle/>
        <a:p>
          <a:endParaRPr lang="en-US"/>
        </a:p>
      </dgm:t>
    </dgm:pt>
    <dgm:pt modelId="{46DE7DE9-29C2-DB48-9EE1-530BA2811AB4}">
      <dgm:prSet phldrT="[Text]"/>
      <dgm:spPr/>
      <dgm:t>
        <a:bodyPr/>
        <a:lstStyle/>
        <a:p>
          <a:r>
            <a:rPr lang="en-US" dirty="0" smtClean="0"/>
            <a:t>Monitoring Accuracy</a:t>
          </a:r>
          <a:endParaRPr lang="en-US" dirty="0"/>
        </a:p>
      </dgm:t>
    </dgm:pt>
    <dgm:pt modelId="{A4C1E8A9-17A3-BE44-976F-5CB404EFA9AE}" type="parTrans" cxnId="{DAA7A7ED-ED0E-DE48-AE9D-21B547F3B973}">
      <dgm:prSet/>
      <dgm:spPr/>
      <dgm:t>
        <a:bodyPr/>
        <a:lstStyle/>
        <a:p>
          <a:endParaRPr lang="en-US"/>
        </a:p>
      </dgm:t>
    </dgm:pt>
    <dgm:pt modelId="{8828A2BB-6AD1-8841-982C-6D27FC4BD48C}" type="sibTrans" cxnId="{DAA7A7ED-ED0E-DE48-AE9D-21B547F3B973}">
      <dgm:prSet/>
      <dgm:spPr/>
      <dgm:t>
        <a:bodyPr/>
        <a:lstStyle/>
        <a:p>
          <a:endParaRPr lang="en-US"/>
        </a:p>
      </dgm:t>
    </dgm:pt>
    <dgm:pt modelId="{5E62230D-866B-5E46-8194-DF88F37FB950}" type="pres">
      <dgm:prSet presAssocID="{06F4CCB7-190C-B34C-8BFE-10893D3D37EC}" presName="diagram" presStyleCnt="0">
        <dgm:presLayoutVars>
          <dgm:dir/>
          <dgm:resizeHandles val="exact"/>
        </dgm:presLayoutVars>
      </dgm:prSet>
      <dgm:spPr/>
      <dgm:t>
        <a:bodyPr/>
        <a:lstStyle/>
        <a:p>
          <a:endParaRPr lang="en-US"/>
        </a:p>
      </dgm:t>
    </dgm:pt>
    <dgm:pt modelId="{2C3F3FD4-B09F-E843-8C82-AD61F5C26161}" type="pres">
      <dgm:prSet presAssocID="{8B5B3709-BE93-8646-836D-24C59861D360}" presName="node" presStyleLbl="node1" presStyleIdx="0" presStyleCnt="4">
        <dgm:presLayoutVars>
          <dgm:bulletEnabled val="1"/>
        </dgm:presLayoutVars>
      </dgm:prSet>
      <dgm:spPr/>
      <dgm:t>
        <a:bodyPr/>
        <a:lstStyle/>
        <a:p>
          <a:endParaRPr lang="en-US"/>
        </a:p>
      </dgm:t>
    </dgm:pt>
    <dgm:pt modelId="{FBEC5C80-312A-684A-B831-590AF19FF057}" type="pres">
      <dgm:prSet presAssocID="{FDF87F1C-3057-2746-ACA1-E42B1AB8011B}" presName="sibTrans" presStyleCnt="0"/>
      <dgm:spPr/>
    </dgm:pt>
    <dgm:pt modelId="{5AABD345-985C-B64A-B8E5-7B6457FD106A}" type="pres">
      <dgm:prSet presAssocID="{478FE3DB-157F-5E40-9C0F-9AF97FC2B695}" presName="node" presStyleLbl="node1" presStyleIdx="1" presStyleCnt="4">
        <dgm:presLayoutVars>
          <dgm:bulletEnabled val="1"/>
        </dgm:presLayoutVars>
      </dgm:prSet>
      <dgm:spPr/>
      <dgm:t>
        <a:bodyPr/>
        <a:lstStyle/>
        <a:p>
          <a:endParaRPr lang="en-US"/>
        </a:p>
      </dgm:t>
    </dgm:pt>
    <dgm:pt modelId="{B84700AB-1150-9D45-881C-8245E3B4FA29}" type="pres">
      <dgm:prSet presAssocID="{22D286A2-82A4-4648-846C-63BD3F7925C8}" presName="sibTrans" presStyleCnt="0"/>
      <dgm:spPr/>
    </dgm:pt>
    <dgm:pt modelId="{8D8EEE36-92D0-C74B-B929-471E779D24BB}" type="pres">
      <dgm:prSet presAssocID="{EF5FF32D-6BBA-5D4D-A083-BFC96A28972B}" presName="node" presStyleLbl="node1" presStyleIdx="2" presStyleCnt="4">
        <dgm:presLayoutVars>
          <dgm:bulletEnabled val="1"/>
        </dgm:presLayoutVars>
      </dgm:prSet>
      <dgm:spPr/>
      <dgm:t>
        <a:bodyPr/>
        <a:lstStyle/>
        <a:p>
          <a:endParaRPr lang="en-US"/>
        </a:p>
      </dgm:t>
    </dgm:pt>
    <dgm:pt modelId="{956DB675-ACC8-1A42-BC03-65B0F32C9F80}" type="pres">
      <dgm:prSet presAssocID="{B23199E2-D5B3-B349-B9B9-462788363E0F}" presName="sibTrans" presStyleCnt="0"/>
      <dgm:spPr/>
    </dgm:pt>
    <dgm:pt modelId="{530D5997-218E-8048-B170-2B9E26246F8B}" type="pres">
      <dgm:prSet presAssocID="{46DE7DE9-29C2-DB48-9EE1-530BA2811AB4}" presName="node" presStyleLbl="node1" presStyleIdx="3" presStyleCnt="4" custLinFactNeighborX="532">
        <dgm:presLayoutVars>
          <dgm:bulletEnabled val="1"/>
        </dgm:presLayoutVars>
      </dgm:prSet>
      <dgm:spPr/>
      <dgm:t>
        <a:bodyPr/>
        <a:lstStyle/>
        <a:p>
          <a:endParaRPr lang="en-US"/>
        </a:p>
      </dgm:t>
    </dgm:pt>
  </dgm:ptLst>
  <dgm:cxnLst>
    <dgm:cxn modelId="{040F8374-7DF6-A14F-8071-DEA7FE3FE875}" srcId="{06F4CCB7-190C-B34C-8BFE-10893D3D37EC}" destId="{EF5FF32D-6BBA-5D4D-A083-BFC96A28972B}" srcOrd="2" destOrd="0" parTransId="{C1C96817-2309-034B-B90C-2AA06FC146CD}" sibTransId="{B23199E2-D5B3-B349-B9B9-462788363E0F}"/>
    <dgm:cxn modelId="{C2D91ED7-F906-0547-852C-34A17ADFD416}" srcId="{06F4CCB7-190C-B34C-8BFE-10893D3D37EC}" destId="{8B5B3709-BE93-8646-836D-24C59861D360}" srcOrd="0" destOrd="0" parTransId="{7B6054B9-5D7D-8C48-9880-60727BDF8EC3}" sibTransId="{FDF87F1C-3057-2746-ACA1-E42B1AB8011B}"/>
    <dgm:cxn modelId="{E2C1A45F-159B-3344-B90A-230797C9F87A}" type="presOf" srcId="{EF5FF32D-6BBA-5D4D-A083-BFC96A28972B}" destId="{8D8EEE36-92D0-C74B-B929-471E779D24BB}" srcOrd="0" destOrd="0" presId="urn:microsoft.com/office/officeart/2005/8/layout/default"/>
    <dgm:cxn modelId="{32AF0A4F-05BE-AD43-9684-DDA1D2B930FD}" type="presOf" srcId="{478FE3DB-157F-5E40-9C0F-9AF97FC2B695}" destId="{5AABD345-985C-B64A-B8E5-7B6457FD106A}" srcOrd="0" destOrd="0" presId="urn:microsoft.com/office/officeart/2005/8/layout/default"/>
    <dgm:cxn modelId="{5654811F-8D48-F94B-B7F4-4C958F819A46}" type="presOf" srcId="{06F4CCB7-190C-B34C-8BFE-10893D3D37EC}" destId="{5E62230D-866B-5E46-8194-DF88F37FB950}" srcOrd="0" destOrd="0" presId="urn:microsoft.com/office/officeart/2005/8/layout/default"/>
    <dgm:cxn modelId="{F5CBBAC2-DB06-4145-88DC-2CBD1965850D}" type="presOf" srcId="{46DE7DE9-29C2-DB48-9EE1-530BA2811AB4}" destId="{530D5997-218E-8048-B170-2B9E26246F8B}" srcOrd="0" destOrd="0" presId="urn:microsoft.com/office/officeart/2005/8/layout/default"/>
    <dgm:cxn modelId="{B1AF0A0B-9698-B14B-9AF9-FC7975351049}" srcId="{06F4CCB7-190C-B34C-8BFE-10893D3D37EC}" destId="{478FE3DB-157F-5E40-9C0F-9AF97FC2B695}" srcOrd="1" destOrd="0" parTransId="{2128641D-7176-2F4B-879F-D101B6817C1F}" sibTransId="{22D286A2-82A4-4648-846C-63BD3F7925C8}"/>
    <dgm:cxn modelId="{DAA7A7ED-ED0E-DE48-AE9D-21B547F3B973}" srcId="{06F4CCB7-190C-B34C-8BFE-10893D3D37EC}" destId="{46DE7DE9-29C2-DB48-9EE1-530BA2811AB4}" srcOrd="3" destOrd="0" parTransId="{A4C1E8A9-17A3-BE44-976F-5CB404EFA9AE}" sibTransId="{8828A2BB-6AD1-8841-982C-6D27FC4BD48C}"/>
    <dgm:cxn modelId="{3DD46C2E-09AF-084B-B875-7DB55AF2336C}" type="presOf" srcId="{8B5B3709-BE93-8646-836D-24C59861D360}" destId="{2C3F3FD4-B09F-E843-8C82-AD61F5C26161}" srcOrd="0" destOrd="0" presId="urn:microsoft.com/office/officeart/2005/8/layout/default"/>
    <dgm:cxn modelId="{3510253C-C429-EB42-B8EB-C864DC7FF2C2}" type="presParOf" srcId="{5E62230D-866B-5E46-8194-DF88F37FB950}" destId="{2C3F3FD4-B09F-E843-8C82-AD61F5C26161}" srcOrd="0" destOrd="0" presId="urn:microsoft.com/office/officeart/2005/8/layout/default"/>
    <dgm:cxn modelId="{53B9921F-0EBD-D841-AD23-E66397A38220}" type="presParOf" srcId="{5E62230D-866B-5E46-8194-DF88F37FB950}" destId="{FBEC5C80-312A-684A-B831-590AF19FF057}" srcOrd="1" destOrd="0" presId="urn:microsoft.com/office/officeart/2005/8/layout/default"/>
    <dgm:cxn modelId="{19ACFC45-CACB-A84B-86E3-98CB139DD86E}" type="presParOf" srcId="{5E62230D-866B-5E46-8194-DF88F37FB950}" destId="{5AABD345-985C-B64A-B8E5-7B6457FD106A}" srcOrd="2" destOrd="0" presId="urn:microsoft.com/office/officeart/2005/8/layout/default"/>
    <dgm:cxn modelId="{3409BB88-C253-A84F-9416-977BA5F1AA5B}" type="presParOf" srcId="{5E62230D-866B-5E46-8194-DF88F37FB950}" destId="{B84700AB-1150-9D45-881C-8245E3B4FA29}" srcOrd="3" destOrd="0" presId="urn:microsoft.com/office/officeart/2005/8/layout/default"/>
    <dgm:cxn modelId="{F43B1281-8A6F-C149-BEAE-FBAF6A1E4957}" type="presParOf" srcId="{5E62230D-866B-5E46-8194-DF88F37FB950}" destId="{8D8EEE36-92D0-C74B-B929-471E779D24BB}" srcOrd="4" destOrd="0" presId="urn:microsoft.com/office/officeart/2005/8/layout/default"/>
    <dgm:cxn modelId="{0B19593B-8375-7F49-BC61-780CBB2E5410}" type="presParOf" srcId="{5E62230D-866B-5E46-8194-DF88F37FB950}" destId="{956DB675-ACC8-1A42-BC03-65B0F32C9F80}" srcOrd="5" destOrd="0" presId="urn:microsoft.com/office/officeart/2005/8/layout/default"/>
    <dgm:cxn modelId="{0696C0F3-EC5E-2544-8D7C-64FE2D50177B}" type="presParOf" srcId="{5E62230D-866B-5E46-8194-DF88F37FB950}" destId="{530D5997-218E-8048-B170-2B9E26246F8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4CCB7-190C-B34C-8BFE-10893D3D37EC}"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8B5B3709-BE93-8646-836D-24C59861D360}">
      <dgm:prSet phldrT="[Text]"/>
      <dgm:spPr/>
      <dgm:t>
        <a:bodyPr/>
        <a:lstStyle/>
        <a:p>
          <a:r>
            <a:rPr lang="en-US" dirty="0" smtClean="0"/>
            <a:t>Goal Specification</a:t>
          </a:r>
          <a:endParaRPr lang="en-US" dirty="0"/>
        </a:p>
      </dgm:t>
    </dgm:pt>
    <dgm:pt modelId="{7B6054B9-5D7D-8C48-9880-60727BDF8EC3}" type="parTrans" cxnId="{C2D91ED7-F906-0547-852C-34A17ADFD416}">
      <dgm:prSet/>
      <dgm:spPr/>
      <dgm:t>
        <a:bodyPr/>
        <a:lstStyle/>
        <a:p>
          <a:endParaRPr lang="en-US"/>
        </a:p>
      </dgm:t>
    </dgm:pt>
    <dgm:pt modelId="{FDF87F1C-3057-2746-ACA1-E42B1AB8011B}" type="sibTrans" cxnId="{C2D91ED7-F906-0547-852C-34A17ADFD416}">
      <dgm:prSet/>
      <dgm:spPr/>
      <dgm:t>
        <a:bodyPr/>
        <a:lstStyle/>
        <a:p>
          <a:endParaRPr lang="en-US"/>
        </a:p>
      </dgm:t>
    </dgm:pt>
    <dgm:pt modelId="{478FE3DB-157F-5E40-9C0F-9AF97FC2B695}">
      <dgm:prSet phldrT="[Text]"/>
      <dgm:spPr/>
      <dgm:t>
        <a:bodyPr/>
        <a:lstStyle/>
        <a:p>
          <a:r>
            <a:rPr lang="en-US" dirty="0" smtClean="0"/>
            <a:t>Process Monitoring</a:t>
          </a:r>
          <a:endParaRPr lang="en-US" dirty="0"/>
        </a:p>
      </dgm:t>
    </dgm:pt>
    <dgm:pt modelId="{2128641D-7176-2F4B-879F-D101B6817C1F}" type="parTrans" cxnId="{B1AF0A0B-9698-B14B-9AF9-FC7975351049}">
      <dgm:prSet/>
      <dgm:spPr/>
      <dgm:t>
        <a:bodyPr/>
        <a:lstStyle/>
        <a:p>
          <a:endParaRPr lang="en-US"/>
        </a:p>
      </dgm:t>
    </dgm:pt>
    <dgm:pt modelId="{22D286A2-82A4-4648-846C-63BD3F7925C8}" type="sibTrans" cxnId="{B1AF0A0B-9698-B14B-9AF9-FC7975351049}">
      <dgm:prSet/>
      <dgm:spPr/>
      <dgm:t>
        <a:bodyPr/>
        <a:lstStyle/>
        <a:p>
          <a:endParaRPr lang="en-US"/>
        </a:p>
      </dgm:t>
    </dgm:pt>
    <dgm:pt modelId="{EF5FF32D-6BBA-5D4D-A083-BFC96A28972B}">
      <dgm:prSet phldrT="[Text]"/>
      <dgm:spPr/>
      <dgm:t>
        <a:bodyPr/>
        <a:lstStyle/>
        <a:p>
          <a:r>
            <a:rPr lang="en-US" dirty="0" smtClean="0"/>
            <a:t>Monitoring Clarity</a:t>
          </a:r>
          <a:endParaRPr lang="en-US" dirty="0"/>
        </a:p>
      </dgm:t>
    </dgm:pt>
    <dgm:pt modelId="{C1C96817-2309-034B-B90C-2AA06FC146CD}" type="parTrans" cxnId="{040F8374-7DF6-A14F-8071-DEA7FE3FE875}">
      <dgm:prSet/>
      <dgm:spPr/>
      <dgm:t>
        <a:bodyPr/>
        <a:lstStyle/>
        <a:p>
          <a:endParaRPr lang="en-US"/>
        </a:p>
      </dgm:t>
    </dgm:pt>
    <dgm:pt modelId="{B23199E2-D5B3-B349-B9B9-462788363E0F}" type="sibTrans" cxnId="{040F8374-7DF6-A14F-8071-DEA7FE3FE875}">
      <dgm:prSet/>
      <dgm:spPr/>
      <dgm:t>
        <a:bodyPr/>
        <a:lstStyle/>
        <a:p>
          <a:endParaRPr lang="en-US"/>
        </a:p>
      </dgm:t>
    </dgm:pt>
    <dgm:pt modelId="{46DE7DE9-29C2-DB48-9EE1-530BA2811AB4}">
      <dgm:prSet phldrT="[Text]"/>
      <dgm:spPr/>
      <dgm:t>
        <a:bodyPr/>
        <a:lstStyle/>
        <a:p>
          <a:r>
            <a:rPr lang="en-US" dirty="0" smtClean="0"/>
            <a:t>Monitoring Accuracy</a:t>
          </a:r>
          <a:endParaRPr lang="en-US" dirty="0"/>
        </a:p>
      </dgm:t>
    </dgm:pt>
    <dgm:pt modelId="{A4C1E8A9-17A3-BE44-976F-5CB404EFA9AE}" type="parTrans" cxnId="{DAA7A7ED-ED0E-DE48-AE9D-21B547F3B973}">
      <dgm:prSet/>
      <dgm:spPr/>
      <dgm:t>
        <a:bodyPr/>
        <a:lstStyle/>
        <a:p>
          <a:endParaRPr lang="en-US"/>
        </a:p>
      </dgm:t>
    </dgm:pt>
    <dgm:pt modelId="{8828A2BB-6AD1-8841-982C-6D27FC4BD48C}" type="sibTrans" cxnId="{DAA7A7ED-ED0E-DE48-AE9D-21B547F3B973}">
      <dgm:prSet/>
      <dgm:spPr/>
      <dgm:t>
        <a:bodyPr/>
        <a:lstStyle/>
        <a:p>
          <a:endParaRPr lang="en-US"/>
        </a:p>
      </dgm:t>
    </dgm:pt>
    <dgm:pt modelId="{5E62230D-866B-5E46-8194-DF88F37FB950}" type="pres">
      <dgm:prSet presAssocID="{06F4CCB7-190C-B34C-8BFE-10893D3D37EC}" presName="diagram" presStyleCnt="0">
        <dgm:presLayoutVars>
          <dgm:dir/>
          <dgm:resizeHandles val="exact"/>
        </dgm:presLayoutVars>
      </dgm:prSet>
      <dgm:spPr/>
      <dgm:t>
        <a:bodyPr/>
        <a:lstStyle/>
        <a:p>
          <a:endParaRPr lang="en-US"/>
        </a:p>
      </dgm:t>
    </dgm:pt>
    <dgm:pt modelId="{2C3F3FD4-B09F-E843-8C82-AD61F5C26161}" type="pres">
      <dgm:prSet presAssocID="{8B5B3709-BE93-8646-836D-24C59861D360}" presName="node" presStyleLbl="node1" presStyleIdx="0" presStyleCnt="4">
        <dgm:presLayoutVars>
          <dgm:bulletEnabled val="1"/>
        </dgm:presLayoutVars>
      </dgm:prSet>
      <dgm:spPr/>
      <dgm:t>
        <a:bodyPr/>
        <a:lstStyle/>
        <a:p>
          <a:endParaRPr lang="en-US"/>
        </a:p>
      </dgm:t>
    </dgm:pt>
    <dgm:pt modelId="{FBEC5C80-312A-684A-B831-590AF19FF057}" type="pres">
      <dgm:prSet presAssocID="{FDF87F1C-3057-2746-ACA1-E42B1AB8011B}" presName="sibTrans" presStyleCnt="0"/>
      <dgm:spPr/>
    </dgm:pt>
    <dgm:pt modelId="{5AABD345-985C-B64A-B8E5-7B6457FD106A}" type="pres">
      <dgm:prSet presAssocID="{478FE3DB-157F-5E40-9C0F-9AF97FC2B695}" presName="node" presStyleLbl="node1" presStyleIdx="1" presStyleCnt="4">
        <dgm:presLayoutVars>
          <dgm:bulletEnabled val="1"/>
        </dgm:presLayoutVars>
      </dgm:prSet>
      <dgm:spPr/>
      <dgm:t>
        <a:bodyPr/>
        <a:lstStyle/>
        <a:p>
          <a:endParaRPr lang="en-US"/>
        </a:p>
      </dgm:t>
    </dgm:pt>
    <dgm:pt modelId="{B84700AB-1150-9D45-881C-8245E3B4FA29}" type="pres">
      <dgm:prSet presAssocID="{22D286A2-82A4-4648-846C-63BD3F7925C8}" presName="sibTrans" presStyleCnt="0"/>
      <dgm:spPr/>
    </dgm:pt>
    <dgm:pt modelId="{8D8EEE36-92D0-C74B-B929-471E779D24BB}" type="pres">
      <dgm:prSet presAssocID="{EF5FF32D-6BBA-5D4D-A083-BFC96A28972B}" presName="node" presStyleLbl="node1" presStyleIdx="2" presStyleCnt="4">
        <dgm:presLayoutVars>
          <dgm:bulletEnabled val="1"/>
        </dgm:presLayoutVars>
      </dgm:prSet>
      <dgm:spPr/>
      <dgm:t>
        <a:bodyPr/>
        <a:lstStyle/>
        <a:p>
          <a:endParaRPr lang="en-US"/>
        </a:p>
      </dgm:t>
    </dgm:pt>
    <dgm:pt modelId="{956DB675-ACC8-1A42-BC03-65B0F32C9F80}" type="pres">
      <dgm:prSet presAssocID="{B23199E2-D5B3-B349-B9B9-462788363E0F}" presName="sibTrans" presStyleCnt="0"/>
      <dgm:spPr/>
    </dgm:pt>
    <dgm:pt modelId="{530D5997-218E-8048-B170-2B9E26246F8B}" type="pres">
      <dgm:prSet presAssocID="{46DE7DE9-29C2-DB48-9EE1-530BA2811AB4}" presName="node" presStyleLbl="node1" presStyleIdx="3" presStyleCnt="4" custLinFactNeighborX="532">
        <dgm:presLayoutVars>
          <dgm:bulletEnabled val="1"/>
        </dgm:presLayoutVars>
      </dgm:prSet>
      <dgm:spPr/>
      <dgm:t>
        <a:bodyPr/>
        <a:lstStyle/>
        <a:p>
          <a:endParaRPr lang="en-US"/>
        </a:p>
      </dgm:t>
    </dgm:pt>
  </dgm:ptLst>
  <dgm:cxnLst>
    <dgm:cxn modelId="{66523752-5BB1-C14B-9A05-28DE2F750EEC}" type="presOf" srcId="{46DE7DE9-29C2-DB48-9EE1-530BA2811AB4}" destId="{530D5997-218E-8048-B170-2B9E26246F8B}" srcOrd="0" destOrd="0" presId="urn:microsoft.com/office/officeart/2005/8/layout/default"/>
    <dgm:cxn modelId="{55F3E47F-4D59-0848-BB6D-E3A953C0AB2D}" type="presOf" srcId="{8B5B3709-BE93-8646-836D-24C59861D360}" destId="{2C3F3FD4-B09F-E843-8C82-AD61F5C26161}" srcOrd="0" destOrd="0" presId="urn:microsoft.com/office/officeart/2005/8/layout/default"/>
    <dgm:cxn modelId="{B1AF0A0B-9698-B14B-9AF9-FC7975351049}" srcId="{06F4CCB7-190C-B34C-8BFE-10893D3D37EC}" destId="{478FE3DB-157F-5E40-9C0F-9AF97FC2B695}" srcOrd="1" destOrd="0" parTransId="{2128641D-7176-2F4B-879F-D101B6817C1F}" sibTransId="{22D286A2-82A4-4648-846C-63BD3F7925C8}"/>
    <dgm:cxn modelId="{040F8374-7DF6-A14F-8071-DEA7FE3FE875}" srcId="{06F4CCB7-190C-B34C-8BFE-10893D3D37EC}" destId="{EF5FF32D-6BBA-5D4D-A083-BFC96A28972B}" srcOrd="2" destOrd="0" parTransId="{C1C96817-2309-034B-B90C-2AA06FC146CD}" sibTransId="{B23199E2-D5B3-B349-B9B9-462788363E0F}"/>
    <dgm:cxn modelId="{EA362295-30E2-9F46-881A-8C67F38EF44E}" type="presOf" srcId="{EF5FF32D-6BBA-5D4D-A083-BFC96A28972B}" destId="{8D8EEE36-92D0-C74B-B929-471E779D24BB}" srcOrd="0" destOrd="0" presId="urn:microsoft.com/office/officeart/2005/8/layout/default"/>
    <dgm:cxn modelId="{3F5840D4-B951-8F4B-9755-9CA2F3EBC206}" type="presOf" srcId="{478FE3DB-157F-5E40-9C0F-9AF97FC2B695}" destId="{5AABD345-985C-B64A-B8E5-7B6457FD106A}" srcOrd="0" destOrd="0" presId="urn:microsoft.com/office/officeart/2005/8/layout/default"/>
    <dgm:cxn modelId="{3B11CE95-6A53-9D4C-8F35-EC5407A3AD6E}" type="presOf" srcId="{06F4CCB7-190C-B34C-8BFE-10893D3D37EC}" destId="{5E62230D-866B-5E46-8194-DF88F37FB950}" srcOrd="0" destOrd="0" presId="urn:microsoft.com/office/officeart/2005/8/layout/default"/>
    <dgm:cxn modelId="{C2D91ED7-F906-0547-852C-34A17ADFD416}" srcId="{06F4CCB7-190C-B34C-8BFE-10893D3D37EC}" destId="{8B5B3709-BE93-8646-836D-24C59861D360}" srcOrd="0" destOrd="0" parTransId="{7B6054B9-5D7D-8C48-9880-60727BDF8EC3}" sibTransId="{FDF87F1C-3057-2746-ACA1-E42B1AB8011B}"/>
    <dgm:cxn modelId="{DAA7A7ED-ED0E-DE48-AE9D-21B547F3B973}" srcId="{06F4CCB7-190C-B34C-8BFE-10893D3D37EC}" destId="{46DE7DE9-29C2-DB48-9EE1-530BA2811AB4}" srcOrd="3" destOrd="0" parTransId="{A4C1E8A9-17A3-BE44-976F-5CB404EFA9AE}" sibTransId="{8828A2BB-6AD1-8841-982C-6D27FC4BD48C}"/>
    <dgm:cxn modelId="{148994DB-C936-BF4B-A386-24B150A603C1}" type="presParOf" srcId="{5E62230D-866B-5E46-8194-DF88F37FB950}" destId="{2C3F3FD4-B09F-E843-8C82-AD61F5C26161}" srcOrd="0" destOrd="0" presId="urn:microsoft.com/office/officeart/2005/8/layout/default"/>
    <dgm:cxn modelId="{E8FCCE5F-0F1F-0A43-883B-E91C866C31E9}" type="presParOf" srcId="{5E62230D-866B-5E46-8194-DF88F37FB950}" destId="{FBEC5C80-312A-684A-B831-590AF19FF057}" srcOrd="1" destOrd="0" presId="urn:microsoft.com/office/officeart/2005/8/layout/default"/>
    <dgm:cxn modelId="{0AAB4E14-4CE9-6E4D-890A-55C4E3EEEE3E}" type="presParOf" srcId="{5E62230D-866B-5E46-8194-DF88F37FB950}" destId="{5AABD345-985C-B64A-B8E5-7B6457FD106A}" srcOrd="2" destOrd="0" presId="urn:microsoft.com/office/officeart/2005/8/layout/default"/>
    <dgm:cxn modelId="{A11C714A-CAB4-134D-BD54-C9021CCB0DC3}" type="presParOf" srcId="{5E62230D-866B-5E46-8194-DF88F37FB950}" destId="{B84700AB-1150-9D45-881C-8245E3B4FA29}" srcOrd="3" destOrd="0" presId="urn:microsoft.com/office/officeart/2005/8/layout/default"/>
    <dgm:cxn modelId="{5DB13D7F-7742-B243-9EC4-7E7F0A0BE041}" type="presParOf" srcId="{5E62230D-866B-5E46-8194-DF88F37FB950}" destId="{8D8EEE36-92D0-C74B-B929-471E779D24BB}" srcOrd="4" destOrd="0" presId="urn:microsoft.com/office/officeart/2005/8/layout/default"/>
    <dgm:cxn modelId="{C48F36B1-EC17-DB44-87D0-A9C2CE68F480}" type="presParOf" srcId="{5E62230D-866B-5E46-8194-DF88F37FB950}" destId="{956DB675-ACC8-1A42-BC03-65B0F32C9F80}" srcOrd="5" destOrd="0" presId="urn:microsoft.com/office/officeart/2005/8/layout/default"/>
    <dgm:cxn modelId="{8F522C92-8D7A-F04B-A15C-7B1AE595E904}" type="presParOf" srcId="{5E62230D-866B-5E46-8194-DF88F37FB950}" destId="{530D5997-218E-8048-B170-2B9E26246F8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F3FD4-B09F-E843-8C82-AD61F5C26161}">
      <dsp:nvSpPr>
        <dsp:cNvPr id="0" name=""/>
        <dsp:cNvSpPr/>
      </dsp:nvSpPr>
      <dsp:spPr>
        <a:xfrm>
          <a:off x="658" y="32325"/>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Goal Specification</a:t>
          </a:r>
          <a:endParaRPr lang="en-US" sz="3500" kern="1200" dirty="0"/>
        </a:p>
      </dsp:txBody>
      <dsp:txXfrm>
        <a:off x="658" y="32325"/>
        <a:ext cx="2566251" cy="1539750"/>
      </dsp:txXfrm>
    </dsp:sp>
    <dsp:sp modelId="{5AABD345-985C-B64A-B8E5-7B6457FD106A}">
      <dsp:nvSpPr>
        <dsp:cNvPr id="0" name=""/>
        <dsp:cNvSpPr/>
      </dsp:nvSpPr>
      <dsp:spPr>
        <a:xfrm>
          <a:off x="2823534" y="32325"/>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Process Monitoring</a:t>
          </a:r>
          <a:endParaRPr lang="en-US" sz="3500" kern="1200" dirty="0"/>
        </a:p>
      </dsp:txBody>
      <dsp:txXfrm>
        <a:off x="2823534" y="32325"/>
        <a:ext cx="2566251" cy="1539750"/>
      </dsp:txXfrm>
    </dsp:sp>
    <dsp:sp modelId="{8D8EEE36-92D0-C74B-B929-471E779D24BB}">
      <dsp:nvSpPr>
        <dsp:cNvPr id="0" name=""/>
        <dsp:cNvSpPr/>
      </dsp:nvSpPr>
      <dsp:spPr>
        <a:xfrm>
          <a:off x="658" y="1828701"/>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Monitoring Clarity</a:t>
          </a:r>
          <a:endParaRPr lang="en-US" sz="3500" kern="1200" dirty="0"/>
        </a:p>
      </dsp:txBody>
      <dsp:txXfrm>
        <a:off x="658" y="1828701"/>
        <a:ext cx="2566251" cy="1539750"/>
      </dsp:txXfrm>
    </dsp:sp>
    <dsp:sp modelId="{530D5997-218E-8048-B170-2B9E26246F8B}">
      <dsp:nvSpPr>
        <dsp:cNvPr id="0" name=""/>
        <dsp:cNvSpPr/>
      </dsp:nvSpPr>
      <dsp:spPr>
        <a:xfrm>
          <a:off x="2824192" y="1828701"/>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Monitoring Accuracy</a:t>
          </a:r>
          <a:endParaRPr lang="en-US" sz="3500" kern="1200" dirty="0"/>
        </a:p>
      </dsp:txBody>
      <dsp:txXfrm>
        <a:off x="2824192" y="1828701"/>
        <a:ext cx="2566251" cy="1539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F3FD4-B09F-E843-8C82-AD61F5C26161}">
      <dsp:nvSpPr>
        <dsp:cNvPr id="0" name=""/>
        <dsp:cNvSpPr/>
      </dsp:nvSpPr>
      <dsp:spPr>
        <a:xfrm>
          <a:off x="658" y="32325"/>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Goal Specification</a:t>
          </a:r>
          <a:endParaRPr lang="en-US" sz="3500" kern="1200" dirty="0"/>
        </a:p>
      </dsp:txBody>
      <dsp:txXfrm>
        <a:off x="658" y="32325"/>
        <a:ext cx="2566251" cy="1539750"/>
      </dsp:txXfrm>
    </dsp:sp>
    <dsp:sp modelId="{5AABD345-985C-B64A-B8E5-7B6457FD106A}">
      <dsp:nvSpPr>
        <dsp:cNvPr id="0" name=""/>
        <dsp:cNvSpPr/>
      </dsp:nvSpPr>
      <dsp:spPr>
        <a:xfrm>
          <a:off x="2823534" y="32325"/>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Process Monitoring</a:t>
          </a:r>
          <a:endParaRPr lang="en-US" sz="3500" kern="1200" dirty="0"/>
        </a:p>
      </dsp:txBody>
      <dsp:txXfrm>
        <a:off x="2823534" y="32325"/>
        <a:ext cx="2566251" cy="1539750"/>
      </dsp:txXfrm>
    </dsp:sp>
    <dsp:sp modelId="{8D8EEE36-92D0-C74B-B929-471E779D24BB}">
      <dsp:nvSpPr>
        <dsp:cNvPr id="0" name=""/>
        <dsp:cNvSpPr/>
      </dsp:nvSpPr>
      <dsp:spPr>
        <a:xfrm>
          <a:off x="658" y="1828701"/>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Monitoring Clarity</a:t>
          </a:r>
          <a:endParaRPr lang="en-US" sz="3500" kern="1200" dirty="0"/>
        </a:p>
      </dsp:txBody>
      <dsp:txXfrm>
        <a:off x="658" y="1828701"/>
        <a:ext cx="2566251" cy="1539750"/>
      </dsp:txXfrm>
    </dsp:sp>
    <dsp:sp modelId="{530D5997-218E-8048-B170-2B9E26246F8B}">
      <dsp:nvSpPr>
        <dsp:cNvPr id="0" name=""/>
        <dsp:cNvSpPr/>
      </dsp:nvSpPr>
      <dsp:spPr>
        <a:xfrm>
          <a:off x="2824192" y="1828701"/>
          <a:ext cx="2566251" cy="15397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Monitoring Accuracy</a:t>
          </a:r>
          <a:endParaRPr lang="en-US" sz="3500" kern="1200" dirty="0"/>
        </a:p>
      </dsp:txBody>
      <dsp:txXfrm>
        <a:off x="2824192" y="1828701"/>
        <a:ext cx="2566251" cy="15397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EDE0E-8983-A745-BF62-D0826DBD469F}" type="datetimeFigureOut">
              <a:rPr lang="en-US" smtClean="0"/>
              <a:t>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BE0AB-D81D-9D49-AD86-99EB98AFAB29}" type="slidenum">
              <a:rPr lang="en-US" smtClean="0"/>
              <a:t>‹#›</a:t>
            </a:fld>
            <a:endParaRPr lang="en-US"/>
          </a:p>
        </p:txBody>
      </p:sp>
    </p:spTree>
    <p:extLst>
      <p:ext uri="{BB962C8B-B14F-4D97-AF65-F5344CB8AC3E}">
        <p14:creationId xmlns:p14="http://schemas.microsoft.com/office/powerpoint/2010/main" val="2353434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8BA455-5B3E-594B-81C1-5C98990121CF}" type="slidenum">
              <a:rPr lang="en-US" smtClean="0"/>
              <a:pPr/>
              <a:t>8</a:t>
            </a:fld>
            <a:endParaRPr lang="en-US"/>
          </a:p>
        </p:txBody>
      </p:sp>
    </p:spTree>
    <p:extLst>
      <p:ext uri="{BB962C8B-B14F-4D97-AF65-F5344CB8AC3E}">
        <p14:creationId xmlns:p14="http://schemas.microsoft.com/office/powerpoint/2010/main" val="141552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90000"/>
              </a:lnSpc>
              <a:buFont typeface="Arial"/>
              <a:buChar char="•"/>
            </a:pPr>
            <a:r>
              <a:rPr lang="en-US" sz="1200" dirty="0" smtClean="0">
                <a:solidFill>
                  <a:srgbClr val="000099"/>
                </a:solidFill>
              </a:rPr>
              <a:t>Goal Specification: Set a plan for goals relative to the knowledge</a:t>
            </a:r>
          </a:p>
          <a:p>
            <a:pPr marL="342900" indent="-342900" algn="l">
              <a:lnSpc>
                <a:spcPct val="90000"/>
              </a:lnSpc>
              <a:buFont typeface="Arial"/>
              <a:buChar char="•"/>
            </a:pPr>
            <a:r>
              <a:rPr lang="en-US" sz="1200" dirty="0" smtClean="0">
                <a:solidFill>
                  <a:srgbClr val="000099"/>
                </a:solidFill>
              </a:rPr>
              <a:t>Process Monitoring: Monitor the execution of knowledge</a:t>
            </a:r>
          </a:p>
          <a:p>
            <a:pPr marL="342900" indent="-342900" algn="l">
              <a:lnSpc>
                <a:spcPct val="90000"/>
              </a:lnSpc>
              <a:buFont typeface="Arial"/>
              <a:buChar char="•"/>
            </a:pPr>
            <a:r>
              <a:rPr lang="en-US" sz="1200" dirty="0" smtClean="0">
                <a:solidFill>
                  <a:srgbClr val="000099"/>
                </a:solidFill>
              </a:rPr>
              <a:t>Monitoring Clarity: Determine the extent to which you have clarity about the knowledge</a:t>
            </a:r>
          </a:p>
          <a:p>
            <a:pPr marL="342900" indent="-342900" algn="l">
              <a:lnSpc>
                <a:spcPct val="90000"/>
              </a:lnSpc>
              <a:buFont typeface="Arial"/>
              <a:buChar char="•"/>
            </a:pPr>
            <a:r>
              <a:rPr lang="en-US" sz="1200" dirty="0" smtClean="0">
                <a:solidFill>
                  <a:srgbClr val="000099"/>
                </a:solidFill>
              </a:rPr>
              <a:t>Monitoring Accuracy: Determine the extent to which you are accurate about the knowledge</a:t>
            </a:r>
          </a:p>
          <a:p>
            <a:endParaRPr lang="en-US" dirty="0" smtClean="0"/>
          </a:p>
          <a:p>
            <a:pPr algn="l">
              <a:lnSpc>
                <a:spcPct val="90000"/>
              </a:lnSpc>
            </a:pPr>
            <a:endParaRPr lang="en-US" sz="800" dirty="0" smtClean="0">
              <a:solidFill>
                <a:srgbClr val="000099"/>
              </a:solidFill>
            </a:endParaRPr>
          </a:p>
          <a:p>
            <a:pPr algn="l">
              <a:lnSpc>
                <a:spcPct val="90000"/>
              </a:lnSpc>
            </a:pPr>
            <a:r>
              <a:rPr lang="en-US" sz="1200" dirty="0" smtClean="0">
                <a:solidFill>
                  <a:srgbClr val="000099"/>
                </a:solidFill>
              </a:rPr>
              <a:t>.</a:t>
            </a:r>
          </a:p>
          <a:p>
            <a:endParaRPr lang="en-US" dirty="0"/>
          </a:p>
        </p:txBody>
      </p:sp>
      <p:sp>
        <p:nvSpPr>
          <p:cNvPr id="4" name="Slide Number Placeholder 3"/>
          <p:cNvSpPr>
            <a:spLocks noGrp="1"/>
          </p:cNvSpPr>
          <p:nvPr>
            <p:ph type="sldNum" sz="quarter" idx="10"/>
          </p:nvPr>
        </p:nvSpPr>
        <p:spPr/>
        <p:txBody>
          <a:bodyPr/>
          <a:lstStyle/>
          <a:p>
            <a:fld id="{D08BA455-5B3E-594B-81C1-5C98990121CF}" type="slidenum">
              <a:rPr lang="en-US" smtClean="0"/>
              <a:pPr/>
              <a:t>9</a:t>
            </a:fld>
            <a:endParaRPr lang="en-US"/>
          </a:p>
        </p:txBody>
      </p:sp>
    </p:spTree>
    <p:extLst>
      <p:ext uri="{BB962C8B-B14F-4D97-AF65-F5344CB8AC3E}">
        <p14:creationId xmlns:p14="http://schemas.microsoft.com/office/powerpoint/2010/main" val="376094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lnSpc>
                <a:spcPct val="90000"/>
              </a:lnSpc>
              <a:buFont typeface="Arial"/>
              <a:buChar char="•"/>
            </a:pPr>
            <a:r>
              <a:rPr lang="en-US" sz="1200" dirty="0" smtClean="0">
                <a:solidFill>
                  <a:srgbClr val="000099"/>
                </a:solidFill>
              </a:rPr>
              <a:t>Goal Specification: Set a plan for goals relative to the knowledge</a:t>
            </a:r>
          </a:p>
          <a:p>
            <a:pPr marL="342900" indent="-342900" algn="l">
              <a:lnSpc>
                <a:spcPct val="90000"/>
              </a:lnSpc>
              <a:buFont typeface="Arial"/>
              <a:buChar char="•"/>
            </a:pPr>
            <a:r>
              <a:rPr lang="en-US" sz="1200" dirty="0" smtClean="0">
                <a:solidFill>
                  <a:srgbClr val="000099"/>
                </a:solidFill>
              </a:rPr>
              <a:t>Process Monitoring: Monitor the execution of knowledge</a:t>
            </a:r>
          </a:p>
          <a:p>
            <a:pPr marL="342900" indent="-342900" algn="l">
              <a:lnSpc>
                <a:spcPct val="90000"/>
              </a:lnSpc>
              <a:buFont typeface="Arial"/>
              <a:buChar char="•"/>
            </a:pPr>
            <a:r>
              <a:rPr lang="en-US" sz="1200" dirty="0" smtClean="0">
                <a:solidFill>
                  <a:srgbClr val="000099"/>
                </a:solidFill>
              </a:rPr>
              <a:t>Monitoring Clarity: Determine the extent to which you have clarity about the knowledge</a:t>
            </a:r>
          </a:p>
          <a:p>
            <a:pPr marL="342900" indent="-342900" algn="l">
              <a:lnSpc>
                <a:spcPct val="90000"/>
              </a:lnSpc>
              <a:buFont typeface="Arial"/>
              <a:buChar char="•"/>
            </a:pPr>
            <a:r>
              <a:rPr lang="en-US" sz="1200" dirty="0" smtClean="0">
                <a:solidFill>
                  <a:srgbClr val="000099"/>
                </a:solidFill>
              </a:rPr>
              <a:t>Monitoring Accuracy: Determine the extent to which you are accurate about the knowledge</a:t>
            </a:r>
          </a:p>
          <a:p>
            <a:endParaRPr lang="en-US" dirty="0" smtClean="0"/>
          </a:p>
          <a:p>
            <a:pPr algn="l">
              <a:lnSpc>
                <a:spcPct val="90000"/>
              </a:lnSpc>
            </a:pPr>
            <a:endParaRPr lang="en-US" sz="800" dirty="0" smtClean="0">
              <a:solidFill>
                <a:srgbClr val="000099"/>
              </a:solidFill>
            </a:endParaRPr>
          </a:p>
          <a:p>
            <a:pPr algn="l">
              <a:lnSpc>
                <a:spcPct val="90000"/>
              </a:lnSpc>
            </a:pPr>
            <a:r>
              <a:rPr lang="en-US" sz="1200" dirty="0" smtClean="0">
                <a:solidFill>
                  <a:srgbClr val="000099"/>
                </a:solidFill>
              </a:rPr>
              <a:t>.</a:t>
            </a:r>
          </a:p>
          <a:p>
            <a:endParaRPr lang="en-US" dirty="0"/>
          </a:p>
        </p:txBody>
      </p:sp>
      <p:sp>
        <p:nvSpPr>
          <p:cNvPr id="4" name="Slide Number Placeholder 3"/>
          <p:cNvSpPr>
            <a:spLocks noGrp="1"/>
          </p:cNvSpPr>
          <p:nvPr>
            <p:ph type="sldNum" sz="quarter" idx="10"/>
          </p:nvPr>
        </p:nvSpPr>
        <p:spPr/>
        <p:txBody>
          <a:bodyPr/>
          <a:lstStyle/>
          <a:p>
            <a:fld id="{D08BA455-5B3E-594B-81C1-5C98990121CF}" type="slidenum">
              <a:rPr lang="en-US" smtClean="0"/>
              <a:pPr/>
              <a:t>37</a:t>
            </a:fld>
            <a:endParaRPr lang="en-US"/>
          </a:p>
        </p:txBody>
      </p:sp>
    </p:spTree>
    <p:extLst>
      <p:ext uri="{BB962C8B-B14F-4D97-AF65-F5344CB8AC3E}">
        <p14:creationId xmlns:p14="http://schemas.microsoft.com/office/powerpoint/2010/main" val="376094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A0CD87C-F818-5041-A0F4-93C7B42EC97F}"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696253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BC92A-AEC4-A047-817E-4CDE1175D34C}"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229409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BC92A-AEC4-A047-817E-4CDE1175D34C}" type="datetimeFigureOut">
              <a:rPr lang="en-US" smtClean="0"/>
              <a:t>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132453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BC92A-AEC4-A047-817E-4CDE1175D34C}" type="datetimeFigureOut">
              <a:rPr lang="en-US" smtClean="0"/>
              <a:t>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119725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BC92A-AEC4-A047-817E-4CDE1175D34C}" type="datetimeFigureOut">
              <a:rPr lang="en-US" smtClean="0"/>
              <a:t>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089642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BC92A-AEC4-A047-817E-4CDE1175D34C}" type="datetimeFigureOut">
              <a:rPr lang="en-US" smtClean="0"/>
              <a:t>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56187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482843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BC92A-AEC4-A047-817E-4CDE1175D34C}" type="datetimeFigureOut">
              <a:rPr lang="en-US" smtClean="0"/>
              <a:t>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754090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CD87C-F818-5041-A0F4-93C7B42EC97F}"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5139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0CD87C-F818-5041-A0F4-93C7B42EC97F}"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7885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B58F30-4F03-1343-BBC0-6983C3E285B8}" type="datetimeFigureOut">
              <a:rPr lang="en-US" smtClean="0"/>
              <a:t>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9B7EB-B4E7-9642-95FE-78BB2F0BE4EB}" type="slidenum">
              <a:rPr lang="en-US" smtClean="0"/>
              <a:t>‹#›</a:t>
            </a:fld>
            <a:endParaRPr lang="en-US"/>
          </a:p>
        </p:txBody>
      </p:sp>
      <p:sp>
        <p:nvSpPr>
          <p:cNvPr id="6" name="Title 1"/>
          <p:cNvSpPr>
            <a:spLocks noGrp="1"/>
          </p:cNvSpPr>
          <p:nvPr>
            <p:ph type="ctrTitle"/>
          </p:nvPr>
        </p:nvSpPr>
        <p:spPr>
          <a:xfrm>
            <a:off x="3210174" y="1395412"/>
            <a:ext cx="5248025" cy="1470025"/>
          </a:xfrm>
          <a:prstGeom prst="rect">
            <a:avLst/>
          </a:prstGeom>
        </p:spPr>
        <p:txBody>
          <a:bodyPr/>
          <a:lstStyle/>
          <a:p>
            <a:r>
              <a:rPr lang="en-US" smtClean="0"/>
              <a:t>Click to edit Master title style</a:t>
            </a:r>
            <a:endParaRPr lang="en-US"/>
          </a:p>
        </p:txBody>
      </p:sp>
      <p:sp>
        <p:nvSpPr>
          <p:cNvPr id="8" name="Subtitle 2"/>
          <p:cNvSpPr>
            <a:spLocks noGrp="1"/>
          </p:cNvSpPr>
          <p:nvPr>
            <p:ph type="subTitle" idx="1"/>
          </p:nvPr>
        </p:nvSpPr>
        <p:spPr>
          <a:xfrm>
            <a:off x="3450496" y="3151187"/>
            <a:ext cx="432190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89536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58F30-4F03-1343-BBC0-6983C3E285B8}" type="datetimeFigureOut">
              <a:rPr lang="en-US" smtClean="0"/>
              <a:t>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9B7EB-B4E7-9642-95FE-78BB2F0BE4EB}" type="slidenum">
              <a:rPr lang="en-US" smtClean="0"/>
              <a:t>‹#›</a:t>
            </a:fld>
            <a:endParaRPr lang="en-US"/>
          </a:p>
        </p:txBody>
      </p:sp>
      <p:sp>
        <p:nvSpPr>
          <p:cNvPr id="8" name="Text Placeholder 2"/>
          <p:cNvSpPr>
            <a:spLocks noGrp="1"/>
          </p:cNvSpPr>
          <p:nvPr>
            <p:ph idx="1" hasCustomPrompt="1"/>
          </p:nvPr>
        </p:nvSpPr>
        <p:spPr>
          <a:xfrm>
            <a:off x="3124200" y="1038630"/>
            <a:ext cx="5562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886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CD87C-F818-5041-A0F4-93C7B42EC97F}"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A9D095-A048-5449-B0A1-D2779121EB63}" type="slidenum">
              <a:rPr lang="en-US" smtClean="0"/>
              <a:t>‹#›</a:t>
            </a:fld>
            <a:endParaRPr lang="en-US"/>
          </a:p>
        </p:txBody>
      </p:sp>
    </p:spTree>
    <p:extLst>
      <p:ext uri="{BB962C8B-B14F-4D97-AF65-F5344CB8AC3E}">
        <p14:creationId xmlns:p14="http://schemas.microsoft.com/office/powerpoint/2010/main" val="291805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6DA5E-1310-0649-87A8-33FC504AB03D}"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E53D3-D3AB-494D-92C6-F26B4DB8C395}" type="slidenum">
              <a:rPr lang="en-US" smtClean="0"/>
              <a:t>‹#›</a:t>
            </a:fld>
            <a:endParaRPr lang="en-US"/>
          </a:p>
        </p:txBody>
      </p:sp>
      <p:sp>
        <p:nvSpPr>
          <p:cNvPr id="8" name="Text Placeholder 2"/>
          <p:cNvSpPr>
            <a:spLocks noGrp="1"/>
          </p:cNvSpPr>
          <p:nvPr>
            <p:ph idx="1" hasCustomPrompt="1"/>
          </p:nvPr>
        </p:nvSpPr>
        <p:spPr>
          <a:xfrm>
            <a:off x="4409580" y="1011210"/>
            <a:ext cx="4277220" cy="5114953"/>
          </a:xfrm>
          <a:prstGeom prst="rect">
            <a:avLst/>
          </a:prstGeom>
        </p:spPr>
        <p:txBody>
          <a:bodyPr vert="horz" lIns="91440" tIns="45720" rIns="91440" bIns="45720" rtlCol="0">
            <a:normAutofit/>
          </a:bodyPr>
          <a:lstStyle/>
          <a:p>
            <a:pPr lvl="0"/>
            <a:r>
              <a:rPr lang="en-US" dirty="0" smtClean="0"/>
              <a:t>Click to edit text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Second level</a:t>
            </a:r>
          </a:p>
        </p:txBody>
      </p:sp>
    </p:spTree>
    <p:extLst>
      <p:ext uri="{BB962C8B-B14F-4D97-AF65-F5344CB8AC3E}">
        <p14:creationId xmlns:p14="http://schemas.microsoft.com/office/powerpoint/2010/main" val="264084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23629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BC92A-AEC4-A047-817E-4CDE1175D34C}" type="datetimeFigureOut">
              <a:rPr lang="en-US" smtClean="0"/>
              <a:t>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57589-C8AD-BF4F-A5B7-149BBE4AE8AF}" type="slidenum">
              <a:rPr lang="en-US" smtClean="0"/>
              <a:t>‹#›</a:t>
            </a:fld>
            <a:endParaRPr lang="en-US"/>
          </a:p>
        </p:txBody>
      </p:sp>
    </p:spTree>
    <p:extLst>
      <p:ext uri="{BB962C8B-B14F-4D97-AF65-F5344CB8AC3E}">
        <p14:creationId xmlns:p14="http://schemas.microsoft.com/office/powerpoint/2010/main" val="3993635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theme" Target="../theme/theme2.xml"/><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CD87C-F818-5041-A0F4-93C7B42EC97F}" type="datetimeFigureOut">
              <a:rPr lang="en-US" smtClean="0"/>
              <a:t>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9D095-A048-5449-B0A1-D2779121EB63}" type="slidenum">
              <a:rPr lang="en-US" smtClean="0"/>
              <a:t>‹#›</a:t>
            </a:fld>
            <a:endParaRPr lang="en-US"/>
          </a:p>
        </p:txBody>
      </p:sp>
      <p:pic>
        <p:nvPicPr>
          <p:cNvPr id="7" name="Picture 6" descr="GLOBE_logoOfficial-_Blue.png"/>
          <p:cNvPicPr>
            <a:picLocks noChangeAspect="1"/>
          </p:cNvPicPr>
          <p:nvPr userDrawn="1"/>
        </p:nvPicPr>
        <p:blipFill>
          <a:blip r:embed="rId5"/>
          <a:stretch>
            <a:fillRect/>
          </a:stretch>
        </p:blipFill>
        <p:spPr>
          <a:xfrm>
            <a:off x="3208362" y="152118"/>
            <a:ext cx="2732047" cy="457200"/>
          </a:xfrm>
          <a:prstGeom prst="rect">
            <a:avLst/>
          </a:prstGeom>
        </p:spPr>
      </p:pic>
      <p:pic>
        <p:nvPicPr>
          <p:cNvPr id="8" name="Picture 7"/>
          <p:cNvPicPr/>
          <p:nvPr userDrawn="1"/>
        </p:nvPicPr>
        <p:blipFill>
          <a:blip r:embed="rId6">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2" name="Rectangle 1"/>
          <p:cNvSpPr/>
          <p:nvPr userDrawn="1"/>
        </p:nvSpPr>
        <p:spPr>
          <a:xfrm>
            <a:off x="7047507" y="168822"/>
            <a:ext cx="1715493" cy="338554"/>
          </a:xfrm>
          <a:prstGeom prst="rect">
            <a:avLst/>
          </a:prstGeom>
        </p:spPr>
        <p:txBody>
          <a:bodyPr wrap="square">
            <a:spAutoFit/>
          </a:bodyPr>
          <a:lstStyle/>
          <a:p>
            <a:r>
              <a:rPr lang="en-US" sz="1600" b="1" baseline="0" dirty="0" smtClean="0">
                <a:solidFill>
                  <a:srgbClr val="1F497D"/>
                </a:solidFill>
                <a:latin typeface="Calibri"/>
              </a:rPr>
              <a:t>#GLOBEinCO2016</a:t>
            </a:r>
            <a:endParaRPr lang="en-US" sz="1600" b="1" baseline="0" dirty="0">
              <a:solidFill>
                <a:srgbClr val="1F497D"/>
              </a:solidFill>
              <a:latin typeface="Calibri"/>
            </a:endParaRPr>
          </a:p>
        </p:txBody>
      </p:sp>
    </p:spTree>
    <p:extLst>
      <p:ext uri="{BB962C8B-B14F-4D97-AF65-F5344CB8AC3E}">
        <p14:creationId xmlns:p14="http://schemas.microsoft.com/office/powerpoint/2010/main" val="115252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58F30-4F03-1343-BBC0-6983C3E285B8}" type="datetimeFigureOut">
              <a:rPr lang="en-US" smtClean="0"/>
              <a:t>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9B7EB-B4E7-9642-95FE-78BB2F0BE4EB}" type="slidenum">
              <a:rPr lang="en-US" smtClean="0"/>
              <a:t>‹#›</a:t>
            </a:fld>
            <a:endParaRPr lang="en-US"/>
          </a:p>
        </p:txBody>
      </p:sp>
      <p:pic>
        <p:nvPicPr>
          <p:cNvPr id="8" name="Picture 7" descr="left_globe.png"/>
          <p:cNvPicPr>
            <a:picLocks noChangeAspect="1"/>
          </p:cNvPicPr>
          <p:nvPr userDrawn="1"/>
        </p:nvPicPr>
        <p:blipFill>
          <a:blip r:embed="rId5"/>
          <a:stretch>
            <a:fillRect/>
          </a:stretch>
        </p:blipFill>
        <p:spPr>
          <a:xfrm>
            <a:off x="120659" y="539972"/>
            <a:ext cx="2724839" cy="5201965"/>
          </a:xfrm>
          <a:prstGeom prst="rect">
            <a:avLst/>
          </a:prstGeom>
        </p:spPr>
      </p:pic>
      <p:pic>
        <p:nvPicPr>
          <p:cNvPr id="9" name="Picture 8" descr="GLOBE_logoOfficial-_Blue.png"/>
          <p:cNvPicPr>
            <a:picLocks noChangeAspect="1"/>
          </p:cNvPicPr>
          <p:nvPr userDrawn="1"/>
        </p:nvPicPr>
        <p:blipFill>
          <a:blip r:embed="rId6"/>
          <a:stretch>
            <a:fillRect/>
          </a:stretch>
        </p:blipFill>
        <p:spPr>
          <a:xfrm>
            <a:off x="3208362" y="152118"/>
            <a:ext cx="2732047" cy="457200"/>
          </a:xfrm>
          <a:prstGeom prst="rect">
            <a:avLst/>
          </a:prstGeom>
        </p:spPr>
      </p:pic>
      <p:pic>
        <p:nvPicPr>
          <p:cNvPr id="10" name="Picture 9"/>
          <p:cNvPicPr/>
          <p:nvPr userDrawn="1"/>
        </p:nvPicPr>
        <p:blipFill>
          <a:blip r:embed="rId7">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11" name="Rectangle 10"/>
          <p:cNvSpPr/>
          <p:nvPr userDrawn="1"/>
        </p:nvSpPr>
        <p:spPr>
          <a:xfrm>
            <a:off x="7199907" y="201418"/>
            <a:ext cx="1664693" cy="338554"/>
          </a:xfrm>
          <a:prstGeom prst="rect">
            <a:avLst/>
          </a:prstGeom>
        </p:spPr>
        <p:txBody>
          <a:bodyPr wrap="square">
            <a:spAutoFit/>
          </a:bodyPr>
          <a:lstStyle/>
          <a:p>
            <a:r>
              <a:rPr lang="en-US" sz="1600" b="1" baseline="0" dirty="0" smtClean="0">
                <a:solidFill>
                  <a:srgbClr val="1F497D"/>
                </a:solidFill>
                <a:latin typeface="+mn-lt"/>
              </a:rPr>
              <a:t>#GLOBEinCO2016</a:t>
            </a:r>
            <a:endParaRPr lang="en-US" sz="1600" b="1" baseline="0" dirty="0">
              <a:solidFill>
                <a:srgbClr val="1F497D"/>
              </a:solidFill>
              <a:latin typeface="+mn-lt"/>
            </a:endParaRPr>
          </a:p>
        </p:txBody>
      </p:sp>
    </p:spTree>
    <p:extLst>
      <p:ext uri="{BB962C8B-B14F-4D97-AF65-F5344CB8AC3E}">
        <p14:creationId xmlns:p14="http://schemas.microsoft.com/office/powerpoint/2010/main" val="8092483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6DA5E-1310-0649-87A8-33FC504AB03D}" type="datetimeFigureOut">
              <a:rPr lang="en-US" smtClean="0"/>
              <a:t>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E53D3-D3AB-494D-92C6-F26B4DB8C395}" type="slidenum">
              <a:rPr lang="en-US" smtClean="0"/>
              <a:t>‹#›</a:t>
            </a:fld>
            <a:endParaRPr lang="en-US"/>
          </a:p>
        </p:txBody>
      </p:sp>
      <p:pic>
        <p:nvPicPr>
          <p:cNvPr id="7" name="Picture 2"/>
          <p:cNvPicPr>
            <a:picLocks noChangeAspect="1" noChangeArrowheads="1"/>
          </p:cNvPicPr>
          <p:nvPr userDrawn="1"/>
        </p:nvPicPr>
        <p:blipFill>
          <a:blip r:embed="rId3"/>
          <a:srcRect/>
          <a:stretch>
            <a:fillRect/>
          </a:stretch>
        </p:blipFill>
        <p:spPr bwMode="auto">
          <a:xfrm>
            <a:off x="225436" y="1281112"/>
            <a:ext cx="3944739" cy="3910496"/>
          </a:xfrm>
          <a:prstGeom prst="rect">
            <a:avLst/>
          </a:prstGeom>
          <a:noFill/>
          <a:ln w="9525">
            <a:noFill/>
            <a:miter lim="800000"/>
            <a:headEnd/>
            <a:tailEnd/>
          </a:ln>
          <a:effectLst/>
        </p:spPr>
      </p:pic>
      <p:pic>
        <p:nvPicPr>
          <p:cNvPr id="10" name="Picture 9" descr="GLOBE_logoOfficial-_Blue.png"/>
          <p:cNvPicPr>
            <a:picLocks noChangeAspect="1"/>
          </p:cNvPicPr>
          <p:nvPr userDrawn="1"/>
        </p:nvPicPr>
        <p:blipFill>
          <a:blip r:embed="rId4"/>
          <a:stretch>
            <a:fillRect/>
          </a:stretch>
        </p:blipFill>
        <p:spPr>
          <a:xfrm>
            <a:off x="3208362" y="152118"/>
            <a:ext cx="2732047" cy="457200"/>
          </a:xfrm>
          <a:prstGeom prst="rect">
            <a:avLst/>
          </a:prstGeom>
        </p:spPr>
      </p:pic>
      <p:pic>
        <p:nvPicPr>
          <p:cNvPr id="11" name="Picture 10"/>
          <p:cNvPicPr/>
          <p:nvPr userDrawn="1"/>
        </p:nvPicPr>
        <p:blipFill>
          <a:blip r:embed="rId5">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8" name="Rectangle 7"/>
          <p:cNvSpPr/>
          <p:nvPr userDrawn="1"/>
        </p:nvSpPr>
        <p:spPr>
          <a:xfrm>
            <a:off x="7199907" y="245022"/>
            <a:ext cx="1664693" cy="338554"/>
          </a:xfrm>
          <a:prstGeom prst="rect">
            <a:avLst/>
          </a:prstGeom>
        </p:spPr>
        <p:txBody>
          <a:bodyPr wrap="square">
            <a:spAutoFit/>
          </a:bodyPr>
          <a:lstStyle/>
          <a:p>
            <a:r>
              <a:rPr lang="en-US" sz="1400" b="1" baseline="0" dirty="0" smtClean="0">
                <a:solidFill>
                  <a:srgbClr val="1F497D"/>
                </a:solidFill>
                <a:latin typeface="+mn-lt"/>
              </a:rPr>
              <a:t>#</a:t>
            </a:r>
            <a:r>
              <a:rPr lang="en-US" sz="1600" b="1" baseline="0" dirty="0" smtClean="0">
                <a:solidFill>
                  <a:srgbClr val="1F497D"/>
                </a:solidFill>
                <a:latin typeface="+mn-lt"/>
              </a:rPr>
              <a:t>GLOBEinCO2016</a:t>
            </a:r>
            <a:endParaRPr lang="en-US" sz="1600" b="1" baseline="0" dirty="0">
              <a:solidFill>
                <a:srgbClr val="1F497D"/>
              </a:solidFill>
              <a:latin typeface="+mn-lt"/>
            </a:endParaRPr>
          </a:p>
        </p:txBody>
      </p:sp>
    </p:spTree>
    <p:extLst>
      <p:ext uri="{BB962C8B-B14F-4D97-AF65-F5344CB8AC3E}">
        <p14:creationId xmlns:p14="http://schemas.microsoft.com/office/powerpoint/2010/main" val="3206792353"/>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158496" y="6315526"/>
            <a:ext cx="8833104" cy="445640"/>
          </a:xfrm>
          <a:prstGeom prst="rect">
            <a:avLst/>
          </a:prstGeom>
          <a:gradFill flip="none" rotWithShape="1">
            <a:gsLst>
              <a:gs pos="0">
                <a:srgbClr val="86A5AD"/>
              </a:gs>
              <a:gs pos="100000">
                <a:srgbClr val="FFFFFF"/>
              </a:gs>
            </a:gsLst>
            <a:path path="shape">
              <a:fillToRect l="50000" t="50000" r="50000" b="50000"/>
            </a:path>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none" lIns="91440" tIns="45720" rIns="91440" bIns="45720" anchor="ctr" compatLnSpc="1"/>
          <a:lstStyle/>
          <a:p>
            <a:endParaRPr kumimoji="0" lang="en-US" dirty="0">
              <a:ln>
                <a:noFill/>
              </a:ln>
              <a:solidFill>
                <a:schemeClr val="bg1"/>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BC92A-AEC4-A047-817E-4CDE1175D34C}" type="datetimeFigureOut">
              <a:rPr lang="en-US" smtClean="0"/>
              <a:t>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57589-C8AD-BF4F-A5B7-149BBE4AE8AF}" type="slidenum">
              <a:rPr lang="en-US" smtClean="0"/>
              <a:t>‹#›</a:t>
            </a:fld>
            <a:endParaRPr lang="en-US"/>
          </a:p>
        </p:txBody>
      </p:sp>
      <p:pic>
        <p:nvPicPr>
          <p:cNvPr id="7" name="Picture 6" descr="GLOBE_logoOfficial-_Blue.png"/>
          <p:cNvPicPr>
            <a:picLocks noChangeAspect="1"/>
          </p:cNvPicPr>
          <p:nvPr userDrawn="1"/>
        </p:nvPicPr>
        <p:blipFill>
          <a:blip r:embed="rId11"/>
          <a:stretch>
            <a:fillRect/>
          </a:stretch>
        </p:blipFill>
        <p:spPr>
          <a:xfrm>
            <a:off x="3208362" y="152118"/>
            <a:ext cx="2732047" cy="457200"/>
          </a:xfrm>
          <a:prstGeom prst="rect">
            <a:avLst/>
          </a:prstGeom>
        </p:spPr>
      </p:pic>
      <p:pic>
        <p:nvPicPr>
          <p:cNvPr id="8" name="Picture 7"/>
          <p:cNvPicPr/>
          <p:nvPr userDrawn="1"/>
        </p:nvPicPr>
        <p:blipFill>
          <a:blip r:embed="rId12">
            <a:extLst>
              <a:ext uri="{28A0092B-C50C-407E-A947-70E740481C1C}">
                <a14:useLocalDpi xmlns:a14="http://schemas.microsoft.com/office/drawing/2010/main" val="0"/>
              </a:ext>
            </a:extLst>
          </a:blip>
          <a:stretch>
            <a:fillRect/>
          </a:stretch>
        </p:blipFill>
        <p:spPr>
          <a:xfrm>
            <a:off x="1600200" y="6099175"/>
            <a:ext cx="5943600" cy="514350"/>
          </a:xfrm>
          <a:prstGeom prst="rect">
            <a:avLst/>
          </a:prstGeom>
        </p:spPr>
      </p:pic>
      <p:sp>
        <p:nvSpPr>
          <p:cNvPr id="9" name="Rectangle 8"/>
          <p:cNvSpPr/>
          <p:nvPr userDrawn="1"/>
        </p:nvSpPr>
        <p:spPr>
          <a:xfrm>
            <a:off x="7326907" y="245022"/>
            <a:ext cx="1817093" cy="338554"/>
          </a:xfrm>
          <a:prstGeom prst="rect">
            <a:avLst/>
          </a:prstGeom>
        </p:spPr>
        <p:txBody>
          <a:bodyPr wrap="square">
            <a:spAutoFit/>
          </a:bodyPr>
          <a:lstStyle/>
          <a:p>
            <a:r>
              <a:rPr lang="en-US" sz="1600" b="1" baseline="0" dirty="0" smtClean="0">
                <a:solidFill>
                  <a:srgbClr val="1F497D"/>
                </a:solidFill>
                <a:latin typeface="+mn-lt"/>
              </a:rPr>
              <a:t>#GLOBEinCO2016</a:t>
            </a:r>
            <a:endParaRPr lang="en-US" sz="1600" b="1" baseline="0" dirty="0">
              <a:solidFill>
                <a:srgbClr val="1F497D"/>
              </a:solidFill>
              <a:latin typeface="+mn-lt"/>
            </a:endParaRPr>
          </a:p>
        </p:txBody>
      </p:sp>
    </p:spTree>
    <p:extLst>
      <p:ext uri="{BB962C8B-B14F-4D97-AF65-F5344CB8AC3E}">
        <p14:creationId xmlns:p14="http://schemas.microsoft.com/office/powerpoint/2010/main" val="3301665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hyperlink" Target="http://www.globe.gov/web/from-learning-to-research/overview/teacher-developed-products/pbl-brochur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g"/><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tags" Target="../tags/tag4.x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hyperlink" Target="https://www.surveymonkey.com/r/2016_GLOBE_Annual_Meet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gif"/><Relationship Id="rId8" Type="http://schemas.openxmlformats.org/officeDocument/2006/relationships/image" Target="../media/image16.png"/><Relationship Id="rId9" Type="http://schemas.openxmlformats.org/officeDocument/2006/relationships/image" Target="../media/image17.jpg"/><Relationship Id="rId10" Type="http://schemas.openxmlformats.org/officeDocument/2006/relationships/comments" Target="../comments/comment1.xml"/><Relationship Id="rId1" Type="http://schemas.openxmlformats.org/officeDocument/2006/relationships/tags" Target="../tags/tag1.xml"/><Relationship Id="rId2"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3.x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395412"/>
            <a:ext cx="5248025" cy="1470025"/>
          </a:xfrm>
        </p:spPr>
        <p:txBody>
          <a:bodyPr/>
          <a:lstStyle/>
          <a:p>
            <a:r>
              <a:rPr lang="en-US" dirty="0" smtClean="0"/>
              <a:t>Welcome to the GLOBE 20</a:t>
            </a:r>
            <a:r>
              <a:rPr lang="en-US" baseline="30000" dirty="0" smtClean="0"/>
              <a:t>th</a:t>
            </a:r>
            <a:r>
              <a:rPr lang="en-US" dirty="0" smtClean="0"/>
              <a:t> Annual Meeting</a:t>
            </a:r>
            <a:endParaRPr lang="en-US" dirty="0"/>
          </a:p>
        </p:txBody>
      </p:sp>
      <p:sp>
        <p:nvSpPr>
          <p:cNvPr id="5" name="Subtitle 4"/>
          <p:cNvSpPr>
            <a:spLocks noGrp="1"/>
          </p:cNvSpPr>
          <p:nvPr>
            <p:ph type="subTitle" idx="1"/>
          </p:nvPr>
        </p:nvSpPr>
        <p:spPr>
          <a:xfrm>
            <a:off x="3673235" y="3798887"/>
            <a:ext cx="4321903" cy="1752600"/>
          </a:xfrm>
        </p:spPr>
        <p:txBody>
          <a:bodyPr/>
          <a:lstStyle/>
          <a:p>
            <a:r>
              <a:rPr lang="en-US" dirty="0" smtClean="0"/>
              <a:t>Deanna </a:t>
            </a:r>
            <a:r>
              <a:rPr lang="en-US" dirty="0" err="1" smtClean="0"/>
              <a:t>TeBockhorst</a:t>
            </a:r>
            <a:endParaRPr lang="en-US" dirty="0" smtClean="0"/>
          </a:p>
          <a:p>
            <a:r>
              <a:rPr lang="en-US" dirty="0" smtClean="0"/>
              <a:t>John </a:t>
            </a:r>
            <a:r>
              <a:rPr lang="en-US" dirty="0" err="1" smtClean="0"/>
              <a:t>Ristvey</a:t>
            </a:r>
            <a:endParaRPr lang="en-US" dirty="0"/>
          </a:p>
          <a:p>
            <a:r>
              <a:rPr lang="en-US" dirty="0" smtClean="0"/>
              <a:t>17 July, 2016</a:t>
            </a:r>
            <a:endParaRPr lang="en-US" dirty="0"/>
          </a:p>
        </p:txBody>
      </p:sp>
    </p:spTree>
    <p:extLst>
      <p:ext uri="{BB962C8B-B14F-4D97-AF65-F5344CB8AC3E}">
        <p14:creationId xmlns:p14="http://schemas.microsoft.com/office/powerpoint/2010/main" val="2339069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47800" y="4327237"/>
            <a:ext cx="6629400" cy="1981200"/>
          </a:xfrm>
        </p:spPr>
        <p:txBody>
          <a:bodyPr>
            <a:normAutofit/>
          </a:bodyPr>
          <a:lstStyle/>
          <a:p>
            <a:r>
              <a:rPr lang="en-US" sz="2800" dirty="0"/>
              <a:t>In Project-Based Learning (PBL) learners engage in </a:t>
            </a:r>
            <a:r>
              <a:rPr lang="en-US" sz="2800" b="1" dirty="0"/>
              <a:t>extended</a:t>
            </a:r>
            <a:r>
              <a:rPr lang="en-US" sz="2800" dirty="0"/>
              <a:t> inquiry in response to a </a:t>
            </a:r>
            <a:r>
              <a:rPr lang="en-US" sz="2800" b="1" i="1" dirty="0"/>
              <a:t>Driving Question</a:t>
            </a:r>
            <a:r>
              <a:rPr lang="en-US" sz="2800" dirty="0"/>
              <a:t>, a complex problem or challenge (the solution can't be Googled).</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262" y="595154"/>
            <a:ext cx="5444837" cy="168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3380" y="2279650"/>
            <a:ext cx="3092298"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835" y="2279650"/>
            <a:ext cx="2805545" cy="210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32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676400"/>
            <a:ext cx="19359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33800" y="1676400"/>
            <a:ext cx="4495800" cy="3416320"/>
          </a:xfrm>
          <a:prstGeom prst="rect">
            <a:avLst/>
          </a:prstGeom>
          <a:noFill/>
        </p:spPr>
        <p:txBody>
          <a:bodyPr wrap="square" rtlCol="0">
            <a:spAutoFit/>
          </a:bodyPr>
          <a:lstStyle/>
          <a:p>
            <a:endParaRPr lang="en-US" dirty="0" smtClean="0"/>
          </a:p>
          <a:p>
            <a:r>
              <a:rPr lang="en-US" sz="3600" dirty="0" smtClean="0"/>
              <a:t>See more from GLOBE about Project Based Learning at:</a:t>
            </a:r>
            <a:endParaRPr lang="en-US" sz="3600" dirty="0"/>
          </a:p>
          <a:p>
            <a:endParaRPr lang="en-US" dirty="0" smtClean="0"/>
          </a:p>
          <a:p>
            <a:endParaRPr lang="en-US" dirty="0"/>
          </a:p>
          <a:p>
            <a:r>
              <a:rPr lang="en-US" dirty="0" smtClean="0">
                <a:hlinkClick r:id="rId3"/>
              </a:rPr>
              <a:t>http</a:t>
            </a:r>
            <a:r>
              <a:rPr lang="en-US" dirty="0">
                <a:hlinkClick r:id="rId3"/>
              </a:rPr>
              <a:t>://</a:t>
            </a:r>
            <a:r>
              <a:rPr lang="en-US" dirty="0" smtClean="0">
                <a:hlinkClick r:id="rId3"/>
              </a:rPr>
              <a:t>www.globe.gov/web/from-learning-to-research/overview/teacher-developed-products/pbl-brochure</a:t>
            </a:r>
            <a:r>
              <a:rPr lang="en-US" dirty="0" smtClean="0"/>
              <a:t> </a:t>
            </a:r>
            <a:endParaRPr lang="en-US" dirty="0"/>
          </a:p>
        </p:txBody>
      </p:sp>
    </p:spTree>
    <p:extLst>
      <p:ext uri="{BB962C8B-B14F-4D97-AF65-F5344CB8AC3E}">
        <p14:creationId xmlns:p14="http://schemas.microsoft.com/office/powerpoint/2010/main" val="348937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395412"/>
            <a:ext cx="5248025" cy="1470025"/>
          </a:xfrm>
        </p:spPr>
        <p:txBody>
          <a:bodyPr/>
          <a:lstStyle/>
          <a:p>
            <a:r>
              <a:rPr lang="en-US" dirty="0" smtClean="0"/>
              <a:t>Welcome to the GLOBE 20</a:t>
            </a:r>
            <a:r>
              <a:rPr lang="en-US" baseline="30000" dirty="0" smtClean="0"/>
              <a:t>th</a:t>
            </a:r>
            <a:r>
              <a:rPr lang="en-US" dirty="0" smtClean="0"/>
              <a:t> Annual Meeting</a:t>
            </a:r>
            <a:endParaRPr lang="en-US" dirty="0"/>
          </a:p>
        </p:txBody>
      </p:sp>
      <p:sp>
        <p:nvSpPr>
          <p:cNvPr id="5" name="Subtitle 4"/>
          <p:cNvSpPr>
            <a:spLocks noGrp="1"/>
          </p:cNvSpPr>
          <p:nvPr>
            <p:ph type="subTitle" idx="1"/>
          </p:nvPr>
        </p:nvSpPr>
        <p:spPr>
          <a:xfrm>
            <a:off x="3673235" y="3798887"/>
            <a:ext cx="4321903" cy="1752600"/>
          </a:xfrm>
        </p:spPr>
        <p:txBody>
          <a:bodyPr/>
          <a:lstStyle/>
          <a:p>
            <a:r>
              <a:rPr lang="en-US" dirty="0" smtClean="0"/>
              <a:t>Tony Murphy</a:t>
            </a:r>
            <a:endParaRPr lang="en-US" dirty="0"/>
          </a:p>
          <a:p>
            <a:r>
              <a:rPr lang="en-US" dirty="0" smtClean="0"/>
              <a:t>17 July, 2016</a:t>
            </a:r>
            <a:endParaRPr lang="en-US" dirty="0"/>
          </a:p>
        </p:txBody>
      </p:sp>
    </p:spTree>
    <p:extLst>
      <p:ext uri="{BB962C8B-B14F-4D97-AF65-F5344CB8AC3E}">
        <p14:creationId xmlns:p14="http://schemas.microsoft.com/office/powerpoint/2010/main" val="190683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keep-calm-and-win-prizes-6.png"/>
          <p:cNvPicPr>
            <a:picLocks noGrp="1" noChangeAspect="1"/>
          </p:cNvPicPr>
          <p:nvPr>
            <p:ph idx="1"/>
          </p:nvPr>
        </p:nvPicPr>
        <p:blipFill>
          <a:blip r:embed="rId2">
            <a:extLst>
              <a:ext uri="{28A0092B-C50C-407E-A947-70E740481C1C}">
                <a14:useLocalDpi xmlns:a14="http://schemas.microsoft.com/office/drawing/2010/main" val="0"/>
              </a:ext>
            </a:extLst>
          </a:blip>
          <a:srcRect l="-56068" r="-56068"/>
          <a:stretch>
            <a:fillRect/>
          </a:stretch>
        </p:blipFill>
        <p:spPr>
          <a:xfrm>
            <a:off x="457200" y="1041400"/>
            <a:ext cx="8229600" cy="4525963"/>
          </a:xfrm>
        </p:spPr>
      </p:pic>
    </p:spTree>
    <p:extLst>
      <p:ext uri="{BB962C8B-B14F-4D97-AF65-F5344CB8AC3E}">
        <p14:creationId xmlns:p14="http://schemas.microsoft.com/office/powerpoint/2010/main" val="137780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IMG_4976.jp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241300" y="1041400"/>
            <a:ext cx="8229600" cy="4525963"/>
          </a:xfrm>
        </p:spPr>
      </p:pic>
    </p:spTree>
    <p:extLst>
      <p:ext uri="{BB962C8B-B14F-4D97-AF65-F5344CB8AC3E}">
        <p14:creationId xmlns:p14="http://schemas.microsoft.com/office/powerpoint/2010/main" val="1573262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Vector Borne Disease</a:t>
            </a:r>
            <a:endParaRPr lang="en-US" dirty="0"/>
          </a:p>
        </p:txBody>
      </p:sp>
      <p:pic>
        <p:nvPicPr>
          <p:cNvPr id="4" name="Content Placeholder 3" descr="stopmosquitoes_456px.jpg"/>
          <p:cNvPicPr>
            <a:picLocks noGrp="1" noChangeAspect="1"/>
          </p:cNvPicPr>
          <p:nvPr>
            <p:ph idx="1"/>
          </p:nvPr>
        </p:nvPicPr>
        <p:blipFill>
          <a:blip r:embed="rId2">
            <a:extLst>
              <a:ext uri="{28A0092B-C50C-407E-A947-70E740481C1C}">
                <a14:useLocalDpi xmlns:a14="http://schemas.microsoft.com/office/drawing/2010/main" val="0"/>
              </a:ext>
            </a:extLst>
          </a:blip>
          <a:srcRect t="7350" b="7350"/>
          <a:stretch>
            <a:fillRect/>
          </a:stretch>
        </p:blipFill>
        <p:spPr/>
      </p:pic>
    </p:spTree>
    <p:extLst>
      <p:ext uri="{BB962C8B-B14F-4D97-AF65-F5344CB8AC3E}">
        <p14:creationId xmlns:p14="http://schemas.microsoft.com/office/powerpoint/2010/main" val="199877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191000"/>
            <a:ext cx="8229600" cy="1143000"/>
          </a:xfrm>
        </p:spPr>
        <p:txBody>
          <a:bodyPr/>
          <a:lstStyle/>
          <a:p>
            <a:r>
              <a:rPr lang="en-US" sz="6000" dirty="0" smtClean="0">
                <a:solidFill>
                  <a:srgbClr val="FC840A"/>
                </a:solidFill>
                <a:effectLst>
                  <a:outerShdw blurRad="50800" dist="38100" dir="5400000" algn="t" rotWithShape="0">
                    <a:prstClr val="black">
                      <a:alpha val="40000"/>
                    </a:prstClr>
                  </a:outerShdw>
                </a:effectLst>
                <a:latin typeface="Noteworthy Bold"/>
                <a:cs typeface="Noteworthy Bold"/>
              </a:rPr>
              <a:t>Announcements</a:t>
            </a:r>
            <a:endParaRPr lang="en-US" sz="6000" dirty="0">
              <a:solidFill>
                <a:srgbClr val="FC840A"/>
              </a:solidFill>
              <a:effectLst>
                <a:outerShdw blurRad="50800" dist="38100" dir="5400000" algn="t" rotWithShape="0">
                  <a:prstClr val="black">
                    <a:alpha val="40000"/>
                  </a:prstClr>
                </a:outerShdw>
              </a:effectLst>
              <a:latin typeface="Noteworthy Bold"/>
              <a:cs typeface="Noteworthy Bold"/>
            </a:endParaRPr>
          </a:p>
        </p:txBody>
      </p:sp>
      <p:pic>
        <p:nvPicPr>
          <p:cNvPr id="5" name="Content Placeholder 4" descr="lunchtime.png"/>
          <p:cNvPicPr>
            <a:picLocks noGrp="1" noChangeAspect="1"/>
          </p:cNvPicPr>
          <p:nvPr>
            <p:ph idx="1"/>
          </p:nvPr>
        </p:nvPicPr>
        <p:blipFill>
          <a:blip r:embed="rId2">
            <a:extLst>
              <a:ext uri="{28A0092B-C50C-407E-A947-70E740481C1C}">
                <a14:useLocalDpi xmlns:a14="http://schemas.microsoft.com/office/drawing/2010/main" val="0"/>
              </a:ext>
            </a:extLst>
          </a:blip>
          <a:srcRect t="-29705" b="-29705"/>
          <a:stretch>
            <a:fillRect/>
          </a:stretch>
        </p:blipFill>
        <p:spPr>
          <a:xfrm>
            <a:off x="457200" y="444500"/>
            <a:ext cx="8229600" cy="4525963"/>
          </a:xfrm>
        </p:spPr>
      </p:pic>
    </p:spTree>
    <p:extLst>
      <p:ext uri="{BB962C8B-B14F-4D97-AF65-F5344CB8AC3E}">
        <p14:creationId xmlns:p14="http://schemas.microsoft.com/office/powerpoint/2010/main" val="122176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keep-calm-and-win-prizes-6.png"/>
          <p:cNvPicPr>
            <a:picLocks noGrp="1" noChangeAspect="1"/>
          </p:cNvPicPr>
          <p:nvPr>
            <p:ph idx="1"/>
          </p:nvPr>
        </p:nvPicPr>
        <p:blipFill>
          <a:blip r:embed="rId2">
            <a:extLst>
              <a:ext uri="{28A0092B-C50C-407E-A947-70E740481C1C}">
                <a14:useLocalDpi xmlns:a14="http://schemas.microsoft.com/office/drawing/2010/main" val="0"/>
              </a:ext>
            </a:extLst>
          </a:blip>
          <a:srcRect l="-56068" r="-56068"/>
          <a:stretch>
            <a:fillRect/>
          </a:stretch>
        </p:blipFill>
        <p:spPr>
          <a:xfrm>
            <a:off x="457200" y="1041400"/>
            <a:ext cx="8229600" cy="4525963"/>
          </a:xfrm>
        </p:spPr>
      </p:pic>
    </p:spTree>
    <p:extLst>
      <p:ext uri="{BB962C8B-B14F-4D97-AF65-F5344CB8AC3E}">
        <p14:creationId xmlns:p14="http://schemas.microsoft.com/office/powerpoint/2010/main" val="26810943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395412"/>
            <a:ext cx="5248025" cy="1470025"/>
          </a:xfrm>
        </p:spPr>
        <p:txBody>
          <a:bodyPr/>
          <a:lstStyle/>
          <a:p>
            <a:r>
              <a:rPr lang="en-US" dirty="0" smtClean="0"/>
              <a:t>Welcome to Monday! GLOBE 20</a:t>
            </a:r>
            <a:r>
              <a:rPr lang="en-US" baseline="30000" dirty="0" smtClean="0"/>
              <a:t>th</a:t>
            </a:r>
            <a:r>
              <a:rPr lang="en-US" dirty="0" smtClean="0"/>
              <a:t> Annual Meeting</a:t>
            </a:r>
            <a:endParaRPr lang="en-US" dirty="0"/>
          </a:p>
        </p:txBody>
      </p:sp>
      <p:sp>
        <p:nvSpPr>
          <p:cNvPr id="5" name="Subtitle 4"/>
          <p:cNvSpPr>
            <a:spLocks noGrp="1"/>
          </p:cNvSpPr>
          <p:nvPr>
            <p:ph type="subTitle" idx="1"/>
          </p:nvPr>
        </p:nvSpPr>
        <p:spPr>
          <a:xfrm>
            <a:off x="3673235" y="3798887"/>
            <a:ext cx="4321903" cy="1752600"/>
          </a:xfrm>
        </p:spPr>
        <p:txBody>
          <a:bodyPr/>
          <a:lstStyle/>
          <a:p>
            <a:r>
              <a:rPr lang="en-US" dirty="0" smtClean="0"/>
              <a:t>Deanna </a:t>
            </a:r>
            <a:r>
              <a:rPr lang="en-US" dirty="0" err="1" smtClean="0"/>
              <a:t>TeBockhorst</a:t>
            </a:r>
            <a:endParaRPr lang="en-US" dirty="0" smtClean="0"/>
          </a:p>
          <a:p>
            <a:r>
              <a:rPr lang="en-US" dirty="0" smtClean="0"/>
              <a:t>John </a:t>
            </a:r>
            <a:r>
              <a:rPr lang="en-US" dirty="0" err="1" smtClean="0"/>
              <a:t>Ristvey</a:t>
            </a:r>
            <a:endParaRPr lang="en-US" dirty="0"/>
          </a:p>
          <a:p>
            <a:r>
              <a:rPr lang="en-US" dirty="0" smtClean="0"/>
              <a:t>18 July, 2016</a:t>
            </a:r>
            <a:endParaRPr lang="en-US" dirty="0"/>
          </a:p>
        </p:txBody>
      </p:sp>
    </p:spTree>
    <p:extLst>
      <p:ext uri="{BB962C8B-B14F-4D97-AF65-F5344CB8AC3E}">
        <p14:creationId xmlns:p14="http://schemas.microsoft.com/office/powerpoint/2010/main" val="41827591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keep-calm-and-win-prizes-6.png"/>
          <p:cNvPicPr>
            <a:picLocks noGrp="1" noChangeAspect="1"/>
          </p:cNvPicPr>
          <p:nvPr>
            <p:ph idx="1"/>
          </p:nvPr>
        </p:nvPicPr>
        <p:blipFill>
          <a:blip r:embed="rId2">
            <a:extLst>
              <a:ext uri="{28A0092B-C50C-407E-A947-70E740481C1C}">
                <a14:useLocalDpi xmlns:a14="http://schemas.microsoft.com/office/drawing/2010/main" val="0"/>
              </a:ext>
            </a:extLst>
          </a:blip>
          <a:srcRect l="-56068" r="-56068"/>
          <a:stretch>
            <a:fillRect/>
          </a:stretch>
        </p:blipFill>
        <p:spPr>
          <a:xfrm>
            <a:off x="457200" y="1041400"/>
            <a:ext cx="8229600" cy="4525963"/>
          </a:xfrm>
        </p:spPr>
      </p:pic>
    </p:spTree>
    <p:extLst>
      <p:ext uri="{BB962C8B-B14F-4D97-AF65-F5344CB8AC3E}">
        <p14:creationId xmlns:p14="http://schemas.microsoft.com/office/powerpoint/2010/main" val="4411079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pic>
        <p:nvPicPr>
          <p:cNvPr id="5" name="Content Placeholder 4" descr="Water-glass.jpg"/>
          <p:cNvPicPr>
            <a:picLocks noGrp="1" noChangeAspect="1"/>
          </p:cNvPicPr>
          <p:nvPr>
            <p:ph sz="half" idx="1"/>
          </p:nvPr>
        </p:nvPicPr>
        <p:blipFill>
          <a:blip r:embed="rId2">
            <a:extLst>
              <a:ext uri="{28A0092B-C50C-407E-A947-70E740481C1C}">
                <a14:useLocalDpi xmlns:a14="http://schemas.microsoft.com/office/drawing/2010/main" val="0"/>
              </a:ext>
            </a:extLst>
          </a:blip>
          <a:srcRect l="179" r="179"/>
          <a:stretch>
            <a:fillRect/>
          </a:stretch>
        </p:blipFill>
        <p:spPr/>
      </p:pic>
      <p:pic>
        <p:nvPicPr>
          <p:cNvPr id="6" name="Content Placeholder 5" descr="lostandfound.jpg"/>
          <p:cNvPicPr>
            <a:picLocks noGrp="1" noChangeAspect="1"/>
          </p:cNvPicPr>
          <p:nvPr>
            <p:ph sz="half" idx="2"/>
          </p:nvPr>
        </p:nvPicPr>
        <p:blipFill>
          <a:blip r:embed="rId3">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98146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Announcement # 1</a:t>
            </a:r>
            <a:endParaRPr lang="en-US" dirty="0"/>
          </a:p>
        </p:txBody>
      </p:sp>
      <p:sp>
        <p:nvSpPr>
          <p:cNvPr id="3" name="Content Placeholder 2"/>
          <p:cNvSpPr>
            <a:spLocks noGrp="1"/>
          </p:cNvSpPr>
          <p:nvPr>
            <p:ph idx="1"/>
          </p:nvPr>
        </p:nvSpPr>
        <p:spPr>
          <a:xfrm>
            <a:off x="254000" y="1562100"/>
            <a:ext cx="8229600" cy="4525963"/>
          </a:xfrm>
        </p:spPr>
        <p:txBody>
          <a:bodyPr/>
          <a:lstStyle/>
          <a:p>
            <a:r>
              <a:rPr lang="en-US" dirty="0" smtClean="0"/>
              <a:t>The NASA Field Campaign team is looking for input and feedback. They have an interactive poster in the exhibit hall where you can share your ideas, vote on useful resources, and chat with the team. </a:t>
            </a:r>
          </a:p>
          <a:p>
            <a:r>
              <a:rPr lang="en-US" dirty="0" smtClean="0"/>
              <a:t>Please stop by!</a:t>
            </a: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1924351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Announcement #2</a:t>
            </a:r>
            <a:endParaRPr lang="en-US" dirty="0"/>
          </a:p>
        </p:txBody>
      </p:sp>
      <p:sp>
        <p:nvSpPr>
          <p:cNvPr id="3" name="Content Placeholder 2"/>
          <p:cNvSpPr>
            <a:spLocks noGrp="1"/>
          </p:cNvSpPr>
          <p:nvPr>
            <p:ph idx="1"/>
          </p:nvPr>
        </p:nvSpPr>
        <p:spPr>
          <a:xfrm>
            <a:off x="254000" y="1562100"/>
            <a:ext cx="8229600" cy="4525963"/>
          </a:xfrm>
        </p:spPr>
        <p:txBody>
          <a:bodyPr/>
          <a:lstStyle/>
          <a:p>
            <a:r>
              <a:rPr lang="en-US" dirty="0" smtClean="0"/>
              <a:t>GLOBE Clouds protocol is getting an update…</a:t>
            </a:r>
          </a:p>
          <a:p>
            <a:r>
              <a:rPr lang="en-US" dirty="0" smtClean="0"/>
              <a:t>Looking for community feedback; session Wednesday at 3:30 in Columbine and Exhibit Hall Poster Session</a:t>
            </a:r>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261517790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Announcements #3</a:t>
            </a:r>
            <a:endParaRPr lang="en-US" dirty="0"/>
          </a:p>
        </p:txBody>
      </p:sp>
      <p:sp>
        <p:nvSpPr>
          <p:cNvPr id="3" name="Content Placeholder 2"/>
          <p:cNvSpPr>
            <a:spLocks noGrp="1"/>
          </p:cNvSpPr>
          <p:nvPr>
            <p:ph idx="1"/>
          </p:nvPr>
        </p:nvSpPr>
        <p:spPr>
          <a:xfrm>
            <a:off x="254000" y="1562100"/>
            <a:ext cx="8229600" cy="4525963"/>
          </a:xfrm>
        </p:spPr>
        <p:txBody>
          <a:bodyPr/>
          <a:lstStyle/>
          <a:p>
            <a:r>
              <a:rPr lang="en-US" dirty="0" smtClean="0"/>
              <a:t>Students, teachers, chaperones: Please meet with us at Blue Spruce for our orientation session!</a:t>
            </a:r>
          </a:p>
          <a:p>
            <a:r>
              <a:rPr lang="en-US" dirty="0" smtClean="0"/>
              <a:t>Exhibits Open at 10:00</a:t>
            </a:r>
          </a:p>
          <a:p>
            <a:r>
              <a:rPr lang="en-US" dirty="0" smtClean="0"/>
              <a:t>Tech Support in Room A</a:t>
            </a:r>
          </a:p>
          <a:p>
            <a:pPr lvl="1"/>
            <a:r>
              <a:rPr lang="en-US" dirty="0" smtClean="0"/>
              <a:t>Please remember to see page 16 for the mobile apps and the prizes. Assistance is available in room A.</a:t>
            </a:r>
          </a:p>
          <a:p>
            <a:pPr marL="457200" lvl="1" indent="0">
              <a:buNone/>
            </a:pPr>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5802963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 Note about the Program</a:t>
            </a:r>
            <a:endParaRPr lang="en-US" dirty="0"/>
          </a:p>
        </p:txBody>
      </p:sp>
      <p:sp>
        <p:nvSpPr>
          <p:cNvPr id="3" name="Content Placeholder 2"/>
          <p:cNvSpPr>
            <a:spLocks noGrp="1"/>
          </p:cNvSpPr>
          <p:nvPr>
            <p:ph idx="1"/>
          </p:nvPr>
        </p:nvSpPr>
        <p:spPr>
          <a:xfrm>
            <a:off x="254000" y="1562100"/>
            <a:ext cx="8229600" cy="4525963"/>
          </a:xfrm>
        </p:spPr>
        <p:txBody>
          <a:bodyPr/>
          <a:lstStyle/>
          <a:p>
            <a:r>
              <a:rPr lang="en-US" dirty="0" smtClean="0"/>
              <a:t>Investigations in Rocky Mountain National Park Openings</a:t>
            </a:r>
          </a:p>
          <a:p>
            <a:pPr lvl="1"/>
            <a:r>
              <a:rPr lang="en-US" dirty="0" smtClean="0"/>
              <a:t>Soils: Tuesday AM = </a:t>
            </a:r>
            <a:r>
              <a:rPr lang="en-US" dirty="0" smtClean="0">
                <a:solidFill>
                  <a:srgbClr val="FF0000"/>
                </a:solidFill>
              </a:rPr>
              <a:t>1</a:t>
            </a:r>
            <a:r>
              <a:rPr lang="en-US" dirty="0" smtClean="0"/>
              <a:t>; PM = </a:t>
            </a:r>
            <a:r>
              <a:rPr lang="en-US" dirty="0" smtClean="0">
                <a:solidFill>
                  <a:srgbClr val="FF0000"/>
                </a:solidFill>
              </a:rPr>
              <a:t>7</a:t>
            </a:r>
          </a:p>
          <a:p>
            <a:pPr lvl="1"/>
            <a:r>
              <a:rPr lang="en-US" dirty="0" smtClean="0"/>
              <a:t>Wildfire: Tuesday AM = </a:t>
            </a:r>
            <a:r>
              <a:rPr lang="en-US" dirty="0" smtClean="0">
                <a:solidFill>
                  <a:srgbClr val="FF0000"/>
                </a:solidFill>
              </a:rPr>
              <a:t>8</a:t>
            </a:r>
            <a:r>
              <a:rPr lang="en-US" dirty="0" smtClean="0"/>
              <a:t>; PM = </a:t>
            </a:r>
            <a:r>
              <a:rPr lang="en-US" dirty="0" smtClean="0">
                <a:solidFill>
                  <a:srgbClr val="FF0000"/>
                </a:solidFill>
              </a:rPr>
              <a:t>9</a:t>
            </a:r>
          </a:p>
          <a:p>
            <a:pPr lvl="1"/>
            <a:r>
              <a:rPr lang="en-US" dirty="0" smtClean="0"/>
              <a:t>Freshwater </a:t>
            </a:r>
            <a:r>
              <a:rPr lang="en-US" dirty="0" err="1" smtClean="0"/>
              <a:t>Macroinvertebrates</a:t>
            </a:r>
            <a:r>
              <a:rPr lang="en-US" dirty="0" smtClean="0"/>
              <a:t>: Tuesday AM = </a:t>
            </a:r>
            <a:r>
              <a:rPr lang="en-US" dirty="0" smtClean="0">
                <a:solidFill>
                  <a:srgbClr val="FF0000"/>
                </a:solidFill>
              </a:rPr>
              <a:t>4</a:t>
            </a:r>
            <a:r>
              <a:rPr lang="en-US" dirty="0" smtClean="0"/>
              <a:t> and PM = </a:t>
            </a:r>
            <a:r>
              <a:rPr lang="en-US" dirty="0" smtClean="0">
                <a:solidFill>
                  <a:srgbClr val="FF0000"/>
                </a:solidFill>
              </a:rPr>
              <a:t>4</a:t>
            </a:r>
          </a:p>
          <a:p>
            <a:pPr lvl="1"/>
            <a:r>
              <a:rPr lang="en-US" dirty="0" smtClean="0"/>
              <a:t>Soils: Wednesday PM = </a:t>
            </a:r>
            <a:r>
              <a:rPr lang="en-US" dirty="0" smtClean="0">
                <a:solidFill>
                  <a:srgbClr val="FF0000"/>
                </a:solidFill>
              </a:rPr>
              <a:t>8</a:t>
            </a:r>
          </a:p>
          <a:p>
            <a:pPr lvl="1"/>
            <a:r>
              <a:rPr lang="en-US" dirty="0"/>
              <a:t>Freshwater </a:t>
            </a:r>
            <a:r>
              <a:rPr lang="en-US" dirty="0" err="1"/>
              <a:t>Macroinvertebrates</a:t>
            </a:r>
            <a:r>
              <a:rPr lang="en-US" dirty="0"/>
              <a:t>: </a:t>
            </a:r>
            <a:r>
              <a:rPr lang="en-US" dirty="0" smtClean="0"/>
              <a:t>Wednesday </a:t>
            </a:r>
          </a:p>
          <a:p>
            <a:pPr marL="914400" lvl="2" indent="0">
              <a:buNone/>
            </a:pPr>
            <a:r>
              <a:rPr lang="en-US" dirty="0" smtClean="0"/>
              <a:t>AM = </a:t>
            </a:r>
            <a:r>
              <a:rPr lang="en-US" dirty="0" smtClean="0">
                <a:solidFill>
                  <a:srgbClr val="FF0000"/>
                </a:solidFill>
              </a:rPr>
              <a:t>6</a:t>
            </a:r>
            <a:r>
              <a:rPr lang="en-US" dirty="0" smtClean="0"/>
              <a:t>; PM = </a:t>
            </a:r>
            <a:r>
              <a:rPr lang="en-US" dirty="0" smtClean="0">
                <a:solidFill>
                  <a:srgbClr val="FF0000"/>
                </a:solidFill>
              </a:rPr>
              <a:t>4</a:t>
            </a:r>
            <a:endParaRPr lang="en-US" dirty="0">
              <a:solidFill>
                <a:srgbClr val="FF0000"/>
              </a:solidFill>
            </a:endParaRPr>
          </a:p>
          <a:p>
            <a:pPr lvl="1"/>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14336572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err="1" smtClean="0"/>
              <a:t>Unconference</a:t>
            </a:r>
            <a:r>
              <a:rPr lang="en-US" dirty="0" smtClean="0"/>
              <a:t> Today</a:t>
            </a:r>
            <a:endParaRPr lang="en-US" dirty="0"/>
          </a:p>
        </p:txBody>
      </p:sp>
      <p:sp>
        <p:nvSpPr>
          <p:cNvPr id="3" name="Content Placeholder 2"/>
          <p:cNvSpPr>
            <a:spLocks noGrp="1"/>
          </p:cNvSpPr>
          <p:nvPr>
            <p:ph idx="1"/>
          </p:nvPr>
        </p:nvSpPr>
        <p:spPr>
          <a:xfrm>
            <a:off x="254000" y="1562100"/>
            <a:ext cx="8229600" cy="4525963"/>
          </a:xfrm>
        </p:spPr>
        <p:txBody>
          <a:bodyPr/>
          <a:lstStyle/>
          <a:p>
            <a:r>
              <a:rPr lang="en-US" dirty="0" smtClean="0"/>
              <a:t>Big Horn at 3:30</a:t>
            </a:r>
          </a:p>
          <a:p>
            <a:pPr lvl="1"/>
            <a:r>
              <a:rPr lang="en-US" dirty="0" smtClean="0">
                <a:solidFill>
                  <a:srgbClr val="FF0000"/>
                </a:solidFill>
              </a:rPr>
              <a:t>Elementary Story Books and Blended Instruction</a:t>
            </a:r>
            <a:endParaRPr lang="en-US" dirty="0">
              <a:solidFill>
                <a:srgbClr val="FF0000"/>
              </a:solidFill>
            </a:endParaRPr>
          </a:p>
          <a:p>
            <a:pPr lvl="1"/>
            <a:endParaRPr lang="en-US" dirty="0" smtClean="0"/>
          </a:p>
          <a:p>
            <a:pPr lvl="1"/>
            <a:endParaRPr lang="en-US" dirty="0"/>
          </a:p>
          <a:p>
            <a:pPr lvl="1"/>
            <a:endParaRPr lang="en-US" dirty="0" smtClean="0"/>
          </a:p>
          <a:p>
            <a:pPr lvl="1"/>
            <a:endParaRPr lang="en-US" dirty="0" smtClean="0"/>
          </a:p>
        </p:txBody>
      </p:sp>
    </p:spTree>
    <p:extLst>
      <p:ext uri="{BB962C8B-B14F-4D97-AF65-F5344CB8AC3E}">
        <p14:creationId xmlns:p14="http://schemas.microsoft.com/office/powerpoint/2010/main" val="124196674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stes.jpg"/>
          <p:cNvPicPr>
            <a:picLocks noGrp="1" noChangeAspect="1"/>
          </p:cNvPicPr>
          <p:nvPr>
            <p:ph idx="1"/>
          </p:nvPr>
        </p:nvPicPr>
        <p:blipFill>
          <a:blip r:embed="rId2">
            <a:extLst>
              <a:ext uri="{28A0092B-C50C-407E-A947-70E740481C1C}">
                <a14:useLocalDpi xmlns:a14="http://schemas.microsoft.com/office/drawing/2010/main" val="0"/>
              </a:ext>
            </a:extLst>
          </a:blip>
          <a:srcRect t="4170" b="4170"/>
          <a:stretch>
            <a:fillRect/>
          </a:stretch>
        </p:blipFill>
        <p:spPr>
          <a:xfrm>
            <a:off x="457200" y="1117600"/>
            <a:ext cx="8229600" cy="4525963"/>
          </a:xfrm>
        </p:spPr>
      </p:pic>
    </p:spTree>
    <p:extLst>
      <p:ext uri="{BB962C8B-B14F-4D97-AF65-F5344CB8AC3E}">
        <p14:creationId xmlns:p14="http://schemas.microsoft.com/office/powerpoint/2010/main" val="376210515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sz="3600" dirty="0" smtClean="0"/>
              <a:t>Welcome to Rocky Mountain National Park</a:t>
            </a:r>
            <a:endParaRPr lang="en-US" sz="36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l="-40915" r="-40915"/>
          <a:stretch>
            <a:fillRect/>
          </a:stretch>
        </p:blipFill>
        <p:spPr>
          <a:prstGeom prst="rect">
            <a:avLst/>
          </a:prstGeom>
        </p:spPr>
      </p:pic>
    </p:spTree>
    <p:extLst>
      <p:ext uri="{BB962C8B-B14F-4D97-AF65-F5344CB8AC3E}">
        <p14:creationId xmlns:p14="http://schemas.microsoft.com/office/powerpoint/2010/main" val="13823849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4191000"/>
            <a:ext cx="8229600" cy="1143000"/>
          </a:xfrm>
        </p:spPr>
        <p:txBody>
          <a:bodyPr/>
          <a:lstStyle/>
          <a:p>
            <a:r>
              <a:rPr lang="en-US" sz="6000" dirty="0" smtClean="0">
                <a:solidFill>
                  <a:srgbClr val="FC840A"/>
                </a:solidFill>
                <a:effectLst>
                  <a:outerShdw blurRad="50800" dist="38100" dir="5400000" algn="t" rotWithShape="0">
                    <a:prstClr val="black">
                      <a:alpha val="40000"/>
                    </a:prstClr>
                  </a:outerShdw>
                </a:effectLst>
                <a:latin typeface="Noteworthy Bold"/>
                <a:cs typeface="Noteworthy Bold"/>
              </a:rPr>
              <a:t>Announcements</a:t>
            </a:r>
            <a:endParaRPr lang="en-US" sz="6000" dirty="0">
              <a:solidFill>
                <a:srgbClr val="FC840A"/>
              </a:solidFill>
              <a:effectLst>
                <a:outerShdw blurRad="50800" dist="38100" dir="5400000" algn="t" rotWithShape="0">
                  <a:prstClr val="black">
                    <a:alpha val="40000"/>
                  </a:prstClr>
                </a:outerShdw>
              </a:effectLst>
              <a:latin typeface="Noteworthy Bold"/>
              <a:cs typeface="Noteworthy Bold"/>
            </a:endParaRPr>
          </a:p>
        </p:txBody>
      </p:sp>
      <p:pic>
        <p:nvPicPr>
          <p:cNvPr id="5" name="Content Placeholder 4" descr="lunchtime.png"/>
          <p:cNvPicPr>
            <a:picLocks noGrp="1" noChangeAspect="1"/>
          </p:cNvPicPr>
          <p:nvPr>
            <p:ph idx="1"/>
          </p:nvPr>
        </p:nvPicPr>
        <p:blipFill>
          <a:blip r:embed="rId2">
            <a:extLst>
              <a:ext uri="{28A0092B-C50C-407E-A947-70E740481C1C}">
                <a14:useLocalDpi xmlns:a14="http://schemas.microsoft.com/office/drawing/2010/main" val="0"/>
              </a:ext>
            </a:extLst>
          </a:blip>
          <a:srcRect t="-29705" b="-29705"/>
          <a:stretch>
            <a:fillRect/>
          </a:stretch>
        </p:blipFill>
        <p:spPr>
          <a:xfrm>
            <a:off x="457200" y="444500"/>
            <a:ext cx="8229600" cy="4525963"/>
          </a:xfrm>
        </p:spPr>
      </p:pic>
    </p:spTree>
    <p:extLst>
      <p:ext uri="{BB962C8B-B14F-4D97-AF65-F5344CB8AC3E}">
        <p14:creationId xmlns:p14="http://schemas.microsoft.com/office/powerpoint/2010/main" val="26577056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395412"/>
            <a:ext cx="5248025" cy="1470025"/>
          </a:xfrm>
        </p:spPr>
        <p:txBody>
          <a:bodyPr/>
          <a:lstStyle/>
          <a:p>
            <a:r>
              <a:rPr lang="en-US" dirty="0" smtClean="0"/>
              <a:t>Welcome to Tuesday! GLOBE 20</a:t>
            </a:r>
            <a:r>
              <a:rPr lang="en-US" baseline="30000" dirty="0" smtClean="0"/>
              <a:t>th</a:t>
            </a:r>
            <a:r>
              <a:rPr lang="en-US" dirty="0" smtClean="0"/>
              <a:t> Annual Meeting</a:t>
            </a:r>
            <a:endParaRPr lang="en-US" dirty="0"/>
          </a:p>
        </p:txBody>
      </p:sp>
      <p:sp>
        <p:nvSpPr>
          <p:cNvPr id="5" name="Subtitle 4"/>
          <p:cNvSpPr>
            <a:spLocks noGrp="1"/>
          </p:cNvSpPr>
          <p:nvPr>
            <p:ph type="subTitle" idx="1"/>
          </p:nvPr>
        </p:nvSpPr>
        <p:spPr>
          <a:xfrm>
            <a:off x="3673235" y="3798887"/>
            <a:ext cx="4321903" cy="1752600"/>
          </a:xfrm>
        </p:spPr>
        <p:txBody>
          <a:bodyPr/>
          <a:lstStyle/>
          <a:p>
            <a:r>
              <a:rPr lang="en-US" dirty="0" smtClean="0"/>
              <a:t>Deanna </a:t>
            </a:r>
            <a:r>
              <a:rPr lang="en-US" dirty="0" err="1" smtClean="0"/>
              <a:t>TeBockhorst</a:t>
            </a:r>
            <a:endParaRPr lang="en-US" dirty="0" smtClean="0"/>
          </a:p>
          <a:p>
            <a:r>
              <a:rPr lang="en-US" dirty="0" smtClean="0"/>
              <a:t>John </a:t>
            </a:r>
            <a:r>
              <a:rPr lang="en-US" dirty="0" err="1" smtClean="0"/>
              <a:t>Ristvey</a:t>
            </a:r>
            <a:endParaRPr lang="en-US" dirty="0"/>
          </a:p>
          <a:p>
            <a:r>
              <a:rPr lang="en-US" dirty="0" smtClean="0"/>
              <a:t>19 July, 2016</a:t>
            </a:r>
            <a:endParaRPr lang="en-US" dirty="0"/>
          </a:p>
        </p:txBody>
      </p:sp>
    </p:spTree>
    <p:extLst>
      <p:ext uri="{BB962C8B-B14F-4D97-AF65-F5344CB8AC3E}">
        <p14:creationId xmlns:p14="http://schemas.microsoft.com/office/powerpoint/2010/main" val="6381352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 Note about </a:t>
            </a:r>
            <a:r>
              <a:rPr lang="en-US" dirty="0" err="1" smtClean="0"/>
              <a:t>Unconferences</a:t>
            </a:r>
            <a:endParaRPr lang="en-US" dirty="0"/>
          </a:p>
        </p:txBody>
      </p:sp>
      <p:sp>
        <p:nvSpPr>
          <p:cNvPr id="3" name="Content Placeholder 2"/>
          <p:cNvSpPr>
            <a:spLocks noGrp="1"/>
          </p:cNvSpPr>
          <p:nvPr>
            <p:ph idx="1"/>
          </p:nvPr>
        </p:nvSpPr>
        <p:spPr>
          <a:xfrm>
            <a:off x="254000" y="1562100"/>
            <a:ext cx="3937000" cy="4525963"/>
          </a:xfrm>
        </p:spPr>
        <p:txBody>
          <a:bodyPr/>
          <a:lstStyle/>
          <a:p>
            <a:r>
              <a:rPr lang="en-US" sz="2800" dirty="0" smtClean="0"/>
              <a:t>We have organized these sessions to be concurrent with program sessions.</a:t>
            </a:r>
          </a:p>
          <a:p>
            <a:r>
              <a:rPr lang="en-US" sz="2800" dirty="0" smtClean="0"/>
              <a:t>Unfortunately, this may result in low attendance. </a:t>
            </a:r>
          </a:p>
          <a:p>
            <a:r>
              <a:rPr lang="en-US" sz="2800" dirty="0" smtClean="0"/>
              <a:t>We apologize if this has/will happen to you.</a:t>
            </a:r>
          </a:p>
          <a:p>
            <a:pPr marL="0" indent="0">
              <a:buNone/>
            </a:pPr>
            <a:endParaRPr lang="en-US" dirty="0" smtClean="0"/>
          </a:p>
        </p:txBody>
      </p:sp>
      <p:pic>
        <p:nvPicPr>
          <p:cNvPr id="4" name="Picture 3" descr="unconference-post-i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900" y="1619448"/>
            <a:ext cx="4255458" cy="3524051"/>
          </a:xfrm>
          <a:prstGeom prst="rect">
            <a:avLst/>
          </a:prstGeom>
        </p:spPr>
      </p:pic>
    </p:spTree>
    <p:extLst>
      <p:ext uri="{BB962C8B-B14F-4D97-AF65-F5344CB8AC3E}">
        <p14:creationId xmlns:p14="http://schemas.microsoft.com/office/powerpoint/2010/main" val="7930332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Recognition and Thanks</a:t>
            </a:r>
            <a:endParaRPr lang="en-US" dirty="0"/>
          </a:p>
        </p:txBody>
      </p:sp>
      <p:pic>
        <p:nvPicPr>
          <p:cNvPr id="8" name="Content Placeholder 7" descr="2000px-NSF.svg.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254000" y="1341438"/>
            <a:ext cx="8229600" cy="4525962"/>
          </a:xfrm>
        </p:spPr>
      </p:pic>
    </p:spTree>
    <p:extLst>
      <p:ext uri="{BB962C8B-B14F-4D97-AF65-F5344CB8AC3E}">
        <p14:creationId xmlns:p14="http://schemas.microsoft.com/office/powerpoint/2010/main" val="1934661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Attention Presenters!</a:t>
            </a:r>
            <a:endParaRPr lang="en-US" dirty="0"/>
          </a:p>
        </p:txBody>
      </p:sp>
      <p:sp>
        <p:nvSpPr>
          <p:cNvPr id="3" name="Content Placeholder 2"/>
          <p:cNvSpPr>
            <a:spLocks noGrp="1"/>
          </p:cNvSpPr>
          <p:nvPr>
            <p:ph idx="1"/>
          </p:nvPr>
        </p:nvSpPr>
        <p:spPr>
          <a:xfrm>
            <a:off x="254000" y="1562101"/>
            <a:ext cx="8077200" cy="3492499"/>
          </a:xfrm>
        </p:spPr>
        <p:txBody>
          <a:bodyPr/>
          <a:lstStyle/>
          <a:p>
            <a:pPr marL="0" indent="0">
              <a:buNone/>
            </a:pPr>
            <a:r>
              <a:rPr lang="en-US" dirty="0" smtClean="0"/>
              <a:t>Please give your presentation to </a:t>
            </a:r>
            <a:r>
              <a:rPr lang="en-US" dirty="0" err="1" smtClean="0"/>
              <a:t>Eslam</a:t>
            </a:r>
            <a:r>
              <a:rPr lang="en-US" dirty="0" smtClean="0"/>
              <a:t> or Roller in Ballroom A so they can upload them to the website.</a:t>
            </a:r>
          </a:p>
        </p:txBody>
      </p:sp>
    </p:spTree>
    <p:extLst>
      <p:ext uri="{BB962C8B-B14F-4D97-AF65-F5344CB8AC3E}">
        <p14:creationId xmlns:p14="http://schemas.microsoft.com/office/powerpoint/2010/main" val="32774235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err="1" smtClean="0"/>
              <a:t>Unconferences</a:t>
            </a:r>
            <a:r>
              <a:rPr lang="en-US" dirty="0" smtClean="0"/>
              <a:t> </a:t>
            </a:r>
            <a:endParaRPr lang="en-US" dirty="0"/>
          </a:p>
        </p:txBody>
      </p:sp>
      <p:sp>
        <p:nvSpPr>
          <p:cNvPr id="3" name="Content Placeholder 2"/>
          <p:cNvSpPr>
            <a:spLocks noGrp="1"/>
          </p:cNvSpPr>
          <p:nvPr>
            <p:ph idx="1"/>
          </p:nvPr>
        </p:nvSpPr>
        <p:spPr>
          <a:xfrm>
            <a:off x="254000" y="1562101"/>
            <a:ext cx="8077200" cy="4406899"/>
          </a:xfrm>
        </p:spPr>
        <p:txBody>
          <a:bodyPr/>
          <a:lstStyle/>
          <a:p>
            <a:pPr marL="0" indent="0">
              <a:buNone/>
            </a:pPr>
            <a:r>
              <a:rPr lang="en-US" dirty="0" smtClean="0"/>
              <a:t>2:00 </a:t>
            </a:r>
            <a:r>
              <a:rPr lang="en-US" b="1" dirty="0" smtClean="0"/>
              <a:t>Let’s Talk SMAP </a:t>
            </a:r>
            <a:r>
              <a:rPr lang="en-US" dirty="0" smtClean="0">
                <a:solidFill>
                  <a:srgbClr val="FF0000"/>
                </a:solidFill>
              </a:rPr>
              <a:t>Big Horn</a:t>
            </a:r>
          </a:p>
          <a:p>
            <a:pPr marL="0" indent="0">
              <a:buNone/>
            </a:pPr>
            <a:r>
              <a:rPr lang="en-US" dirty="0" smtClean="0">
                <a:solidFill>
                  <a:srgbClr val="FF0000"/>
                </a:solidFill>
              </a:rPr>
              <a:t>TBD</a:t>
            </a:r>
            <a:r>
              <a:rPr lang="en-US" dirty="0" smtClean="0"/>
              <a:t>: Mosquito Protocol Overview—by popular request.</a:t>
            </a:r>
          </a:p>
          <a:p>
            <a:pPr marL="0" indent="0">
              <a:buNone/>
            </a:pPr>
            <a:endParaRPr lang="en-US" dirty="0" smtClean="0">
              <a:solidFill>
                <a:srgbClr val="FF0000"/>
              </a:solidFill>
            </a:endParaRPr>
          </a:p>
          <a:p>
            <a:pPr marL="0" indent="0">
              <a:buNone/>
            </a:pPr>
            <a:r>
              <a:rPr lang="en-US" dirty="0" smtClean="0">
                <a:solidFill>
                  <a:srgbClr val="FF0000"/>
                </a:solidFill>
              </a:rPr>
              <a:t> </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28369087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395412"/>
            <a:ext cx="5248025" cy="1470025"/>
          </a:xfrm>
        </p:spPr>
        <p:txBody>
          <a:bodyPr/>
          <a:lstStyle/>
          <a:p>
            <a:r>
              <a:rPr lang="en-US" dirty="0" smtClean="0"/>
              <a:t>Welcome to Wednesday! GLOBE 20</a:t>
            </a:r>
            <a:r>
              <a:rPr lang="en-US" baseline="30000" dirty="0" smtClean="0"/>
              <a:t>th</a:t>
            </a:r>
            <a:r>
              <a:rPr lang="en-US" dirty="0" smtClean="0"/>
              <a:t> Annual Meeting</a:t>
            </a:r>
            <a:endParaRPr lang="en-US" dirty="0"/>
          </a:p>
        </p:txBody>
      </p:sp>
      <p:sp>
        <p:nvSpPr>
          <p:cNvPr id="5" name="Subtitle 4"/>
          <p:cNvSpPr>
            <a:spLocks noGrp="1"/>
          </p:cNvSpPr>
          <p:nvPr>
            <p:ph type="subTitle" idx="1"/>
          </p:nvPr>
        </p:nvSpPr>
        <p:spPr>
          <a:xfrm>
            <a:off x="3673235" y="3798887"/>
            <a:ext cx="4321903" cy="1752600"/>
          </a:xfrm>
        </p:spPr>
        <p:txBody>
          <a:bodyPr/>
          <a:lstStyle/>
          <a:p>
            <a:r>
              <a:rPr lang="en-US" dirty="0" smtClean="0"/>
              <a:t>Deanna </a:t>
            </a:r>
            <a:r>
              <a:rPr lang="en-US" dirty="0" err="1" smtClean="0"/>
              <a:t>TeBockhorst</a:t>
            </a:r>
            <a:endParaRPr lang="en-US" dirty="0" smtClean="0"/>
          </a:p>
          <a:p>
            <a:r>
              <a:rPr lang="en-US" dirty="0" smtClean="0"/>
              <a:t>John </a:t>
            </a:r>
            <a:r>
              <a:rPr lang="en-US" dirty="0" err="1" smtClean="0"/>
              <a:t>Ristvey</a:t>
            </a:r>
            <a:endParaRPr lang="en-US" dirty="0"/>
          </a:p>
          <a:p>
            <a:r>
              <a:rPr lang="en-US" dirty="0" smtClean="0"/>
              <a:t>19 July, 2016</a:t>
            </a:r>
            <a:endParaRPr lang="en-US" dirty="0"/>
          </a:p>
        </p:txBody>
      </p:sp>
    </p:spTree>
    <p:extLst>
      <p:ext uri="{BB962C8B-B14F-4D97-AF65-F5344CB8AC3E}">
        <p14:creationId xmlns:p14="http://schemas.microsoft.com/office/powerpoint/2010/main" val="244872173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 Note about </a:t>
            </a:r>
            <a:r>
              <a:rPr lang="en-US" dirty="0" err="1" smtClean="0"/>
              <a:t>Unconferences</a:t>
            </a:r>
            <a:endParaRPr lang="en-US" dirty="0"/>
          </a:p>
        </p:txBody>
      </p:sp>
      <p:sp>
        <p:nvSpPr>
          <p:cNvPr id="3" name="Content Placeholder 2"/>
          <p:cNvSpPr>
            <a:spLocks noGrp="1"/>
          </p:cNvSpPr>
          <p:nvPr>
            <p:ph idx="1"/>
          </p:nvPr>
        </p:nvSpPr>
        <p:spPr>
          <a:xfrm>
            <a:off x="254000" y="1562100"/>
            <a:ext cx="3937000" cy="4525963"/>
          </a:xfrm>
        </p:spPr>
        <p:txBody>
          <a:bodyPr/>
          <a:lstStyle/>
          <a:p>
            <a:r>
              <a:rPr lang="en-US" sz="2800" dirty="0" smtClean="0"/>
              <a:t>We have organized these sessions to be concurrent with program sessions.</a:t>
            </a:r>
          </a:p>
          <a:p>
            <a:r>
              <a:rPr lang="en-US" sz="2800" dirty="0" smtClean="0"/>
              <a:t>Unfortunately, this may result in low attendance. </a:t>
            </a:r>
          </a:p>
          <a:p>
            <a:r>
              <a:rPr lang="en-US" sz="2800" dirty="0" smtClean="0"/>
              <a:t>We apologize if this has/will happen to you.</a:t>
            </a:r>
          </a:p>
          <a:p>
            <a:pPr marL="0" indent="0">
              <a:buNone/>
            </a:pPr>
            <a:endParaRPr lang="en-US" dirty="0" smtClean="0"/>
          </a:p>
        </p:txBody>
      </p:sp>
      <p:pic>
        <p:nvPicPr>
          <p:cNvPr id="4" name="Picture 3" descr="unconference-post-i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900" y="1619448"/>
            <a:ext cx="4255458" cy="3524051"/>
          </a:xfrm>
          <a:prstGeom prst="rect">
            <a:avLst/>
          </a:prstGeom>
        </p:spPr>
      </p:pic>
    </p:spTree>
    <p:extLst>
      <p:ext uri="{BB962C8B-B14F-4D97-AF65-F5344CB8AC3E}">
        <p14:creationId xmlns:p14="http://schemas.microsoft.com/office/powerpoint/2010/main" val="35343697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Attention Presenters!</a:t>
            </a:r>
            <a:endParaRPr lang="en-US" dirty="0"/>
          </a:p>
        </p:txBody>
      </p:sp>
      <p:sp>
        <p:nvSpPr>
          <p:cNvPr id="3" name="Content Placeholder 2"/>
          <p:cNvSpPr>
            <a:spLocks noGrp="1"/>
          </p:cNvSpPr>
          <p:nvPr>
            <p:ph idx="1"/>
          </p:nvPr>
        </p:nvSpPr>
        <p:spPr>
          <a:xfrm>
            <a:off x="254000" y="1562101"/>
            <a:ext cx="8077200" cy="3492499"/>
          </a:xfrm>
        </p:spPr>
        <p:txBody>
          <a:bodyPr/>
          <a:lstStyle/>
          <a:p>
            <a:pPr marL="0" indent="0">
              <a:buNone/>
            </a:pPr>
            <a:r>
              <a:rPr lang="en-US" dirty="0" smtClean="0"/>
              <a:t>Please give your presentation to </a:t>
            </a:r>
            <a:r>
              <a:rPr lang="en-US" dirty="0" err="1" smtClean="0"/>
              <a:t>Eslam</a:t>
            </a:r>
            <a:r>
              <a:rPr lang="en-US" dirty="0" smtClean="0"/>
              <a:t> or Roller in Ballroom A so they can upload them to the website.</a:t>
            </a:r>
          </a:p>
        </p:txBody>
      </p:sp>
    </p:spTree>
    <p:extLst>
      <p:ext uri="{BB962C8B-B14F-4D97-AF65-F5344CB8AC3E}">
        <p14:creationId xmlns:p14="http://schemas.microsoft.com/office/powerpoint/2010/main" val="4830709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Room Changes</a:t>
            </a:r>
            <a:endParaRPr lang="en-US" dirty="0"/>
          </a:p>
        </p:txBody>
      </p:sp>
      <p:sp>
        <p:nvSpPr>
          <p:cNvPr id="3" name="Content Placeholder 2"/>
          <p:cNvSpPr>
            <a:spLocks noGrp="1"/>
          </p:cNvSpPr>
          <p:nvPr>
            <p:ph idx="1"/>
          </p:nvPr>
        </p:nvSpPr>
        <p:spPr>
          <a:xfrm>
            <a:off x="254000" y="1562101"/>
            <a:ext cx="8077200" cy="3492499"/>
          </a:xfrm>
        </p:spPr>
        <p:txBody>
          <a:bodyPr/>
          <a:lstStyle/>
          <a:p>
            <a:r>
              <a:rPr lang="en-US" dirty="0" smtClean="0"/>
              <a:t>All Mosquito Protocols: </a:t>
            </a:r>
            <a:r>
              <a:rPr lang="en-US" dirty="0" smtClean="0">
                <a:solidFill>
                  <a:srgbClr val="FF0000"/>
                </a:solidFill>
              </a:rPr>
              <a:t>Columbine</a:t>
            </a:r>
          </a:p>
          <a:p>
            <a:r>
              <a:rPr lang="en-US" dirty="0" smtClean="0"/>
              <a:t>Phenology Campaign: </a:t>
            </a:r>
            <a:r>
              <a:rPr lang="en-US" dirty="0" smtClean="0">
                <a:solidFill>
                  <a:srgbClr val="FF0000"/>
                </a:solidFill>
              </a:rPr>
              <a:t>Blue Spruce</a:t>
            </a:r>
          </a:p>
          <a:p>
            <a:r>
              <a:rPr lang="en-US" dirty="0" smtClean="0">
                <a:solidFill>
                  <a:srgbClr val="000000"/>
                </a:solidFill>
              </a:rPr>
              <a:t>GLOBE Data Exploration: </a:t>
            </a:r>
            <a:r>
              <a:rPr lang="en-US" dirty="0" smtClean="0">
                <a:solidFill>
                  <a:srgbClr val="FF0000"/>
                </a:solidFill>
              </a:rPr>
              <a:t>Blue Spruce</a:t>
            </a:r>
          </a:p>
        </p:txBody>
      </p:sp>
    </p:spTree>
    <p:extLst>
      <p:ext uri="{BB962C8B-B14F-4D97-AF65-F5344CB8AC3E}">
        <p14:creationId xmlns:p14="http://schemas.microsoft.com/office/powerpoint/2010/main" val="29914231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err="1" smtClean="0"/>
              <a:t>Unconferences</a:t>
            </a:r>
            <a:r>
              <a:rPr lang="en-US" dirty="0" smtClean="0"/>
              <a:t> </a:t>
            </a:r>
            <a:endParaRPr lang="en-US" dirty="0"/>
          </a:p>
        </p:txBody>
      </p:sp>
      <p:sp>
        <p:nvSpPr>
          <p:cNvPr id="3" name="Content Placeholder 2"/>
          <p:cNvSpPr>
            <a:spLocks noGrp="1"/>
          </p:cNvSpPr>
          <p:nvPr>
            <p:ph idx="1"/>
          </p:nvPr>
        </p:nvSpPr>
        <p:spPr>
          <a:xfrm>
            <a:off x="254000" y="1562101"/>
            <a:ext cx="8077200" cy="4406899"/>
          </a:xfrm>
        </p:spPr>
        <p:txBody>
          <a:bodyPr/>
          <a:lstStyle/>
          <a:p>
            <a:pPr marL="0" indent="0">
              <a:buNone/>
            </a:pPr>
            <a:r>
              <a:rPr lang="en-US" sz="2800" dirty="0" smtClean="0"/>
              <a:t>9:00 </a:t>
            </a:r>
            <a:r>
              <a:rPr lang="en-US" sz="2800" b="1" dirty="0" smtClean="0"/>
              <a:t>Ozone Garden Overview</a:t>
            </a:r>
            <a:r>
              <a:rPr lang="en-US" sz="2800" dirty="0" smtClean="0"/>
              <a:t>: </a:t>
            </a:r>
            <a:r>
              <a:rPr lang="en-US" sz="2800" dirty="0" smtClean="0">
                <a:solidFill>
                  <a:srgbClr val="FF0000"/>
                </a:solidFill>
              </a:rPr>
              <a:t>Room A (Tech. Room)</a:t>
            </a:r>
          </a:p>
          <a:p>
            <a:pPr marL="0" indent="0">
              <a:buNone/>
            </a:pPr>
            <a:r>
              <a:rPr lang="en-US" sz="2800" dirty="0" smtClean="0"/>
              <a:t>10:30 </a:t>
            </a:r>
            <a:r>
              <a:rPr lang="en-US" sz="2800" b="1" dirty="0" smtClean="0"/>
              <a:t>GLOBE Website Treasure Hunt</a:t>
            </a:r>
            <a:r>
              <a:rPr lang="en-US" sz="2800" dirty="0" smtClean="0"/>
              <a:t>: </a:t>
            </a:r>
            <a:r>
              <a:rPr lang="en-US" sz="2800" dirty="0" smtClean="0">
                <a:solidFill>
                  <a:srgbClr val="FF0000"/>
                </a:solidFill>
              </a:rPr>
              <a:t>Room A (Tech. Room)</a:t>
            </a:r>
            <a:r>
              <a:rPr lang="en-US" sz="2800" dirty="0" smtClean="0"/>
              <a:t>; </a:t>
            </a:r>
            <a:r>
              <a:rPr lang="en-US" sz="2800" b="1" dirty="0" smtClean="0"/>
              <a:t>Using Vis and Data Access: A practical Example using El Nino Data</a:t>
            </a:r>
            <a:r>
              <a:rPr lang="en-US" sz="2800" dirty="0" smtClean="0"/>
              <a:t>: </a:t>
            </a:r>
            <a:r>
              <a:rPr lang="en-US" sz="2800" dirty="0">
                <a:solidFill>
                  <a:srgbClr val="FF0000"/>
                </a:solidFill>
              </a:rPr>
              <a:t>Room A (Tech. Room)</a:t>
            </a:r>
            <a:endParaRPr lang="en-US" sz="2800" dirty="0" smtClean="0"/>
          </a:p>
          <a:p>
            <a:pPr marL="0" indent="0">
              <a:buNone/>
            </a:pPr>
            <a:r>
              <a:rPr lang="en-US" sz="2800" dirty="0" smtClean="0"/>
              <a:t>10:00 </a:t>
            </a:r>
            <a:r>
              <a:rPr lang="en-US" sz="2800" b="1" dirty="0" smtClean="0"/>
              <a:t>Mission Earth Partner Meeting</a:t>
            </a:r>
            <a:r>
              <a:rPr lang="en-US" sz="2800" dirty="0" smtClean="0"/>
              <a:t>: </a:t>
            </a:r>
            <a:r>
              <a:rPr lang="en-US" sz="2800" dirty="0" smtClean="0">
                <a:solidFill>
                  <a:srgbClr val="FF0000"/>
                </a:solidFill>
              </a:rPr>
              <a:t>Big Horn</a:t>
            </a:r>
          </a:p>
          <a:p>
            <a:pPr marL="0" indent="0">
              <a:buNone/>
            </a:pPr>
            <a:r>
              <a:rPr lang="en-US" sz="2800" dirty="0" smtClean="0"/>
              <a:t>1:30 Building GLOBE online training community (Big Horn). Consider attending online training sessions.</a:t>
            </a:r>
          </a:p>
          <a:p>
            <a:pPr marL="0" indent="0">
              <a:buNone/>
            </a:pPr>
            <a:r>
              <a:rPr lang="en-US" sz="2800" dirty="0" smtClean="0"/>
              <a:t>TBD </a:t>
            </a:r>
            <a:r>
              <a:rPr lang="en-US" sz="2800" b="1" dirty="0" smtClean="0"/>
              <a:t>Mosquito Protocol Overview</a:t>
            </a:r>
            <a:r>
              <a:rPr lang="en-US" sz="2800" dirty="0" smtClean="0"/>
              <a:t>: TBD</a:t>
            </a:r>
            <a:endParaRPr lang="en-US" sz="2800" dirty="0" smtClean="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 </a:t>
            </a:r>
          </a:p>
          <a:p>
            <a:pPr marL="0" indent="0">
              <a:buNone/>
            </a:pPr>
            <a:endParaRPr lang="en-US" dirty="0" smtClean="0">
              <a:solidFill>
                <a:srgbClr val="FF0000"/>
              </a:solidFill>
            </a:endParaRPr>
          </a:p>
        </p:txBody>
      </p:sp>
    </p:spTree>
    <p:extLst>
      <p:ext uri="{BB962C8B-B14F-4D97-AF65-F5344CB8AC3E}">
        <p14:creationId xmlns:p14="http://schemas.microsoft.com/office/powerpoint/2010/main" val="34816937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1"/>
          <p:cNvSpPr txBox="1">
            <a:spLocks noChangeArrowheads="1"/>
          </p:cNvSpPr>
          <p:nvPr>
            <p:custDataLst>
              <p:tags r:id="rId1"/>
            </p:custDataLst>
          </p:nvPr>
        </p:nvSpPr>
        <p:spPr>
          <a:xfrm>
            <a:off x="271663" y="135477"/>
            <a:ext cx="2585837" cy="90592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Helvetica"/>
                <a:ea typeface="ＭＳ Ｐゴシック" charset="0"/>
                <a:cs typeface="Helvetica"/>
              </a:rPr>
              <a:t>Metacognitive System of Thought </a:t>
            </a:r>
          </a:p>
        </p:txBody>
      </p:sp>
      <p:sp>
        <p:nvSpPr>
          <p:cNvPr id="11" name="Rectangle 3"/>
          <p:cNvSpPr txBox="1">
            <a:spLocks/>
          </p:cNvSpPr>
          <p:nvPr/>
        </p:nvSpPr>
        <p:spPr>
          <a:xfrm>
            <a:off x="824088" y="821427"/>
            <a:ext cx="7840133" cy="46254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1200" dirty="0" smtClean="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a:solidFill>
                <a:srgbClr val="000099"/>
              </a:solidFill>
            </a:endParaRPr>
          </a:p>
        </p:txBody>
      </p:sp>
      <p:graphicFrame>
        <p:nvGraphicFramePr>
          <p:cNvPr id="5" name="Diagram 4"/>
          <p:cNvGraphicFramePr/>
          <p:nvPr>
            <p:extLst>
              <p:ext uri="{D42A27DB-BD31-4B8C-83A1-F6EECF244321}">
                <p14:modId xmlns:p14="http://schemas.microsoft.com/office/powerpoint/2010/main" val="962301089"/>
              </p:ext>
            </p:extLst>
          </p:nvPr>
        </p:nvGraphicFramePr>
        <p:xfrm>
          <a:off x="1890888" y="877710"/>
          <a:ext cx="5390444" cy="3400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592666" y="4247062"/>
            <a:ext cx="7916334" cy="1941557"/>
          </a:xfrm>
          <a:prstGeom prst="rect">
            <a:avLst/>
          </a:prstGeom>
        </p:spPr>
        <p:txBody>
          <a:bodyPr wrap="square">
            <a:spAutoFit/>
          </a:bodyPr>
          <a:lstStyle/>
          <a:p>
            <a:pPr>
              <a:lnSpc>
                <a:spcPct val="90000"/>
              </a:lnSpc>
            </a:pPr>
            <a:endParaRPr lang="en-US" sz="1050" dirty="0">
              <a:solidFill>
                <a:srgbClr val="000099"/>
              </a:solidFill>
            </a:endParaRPr>
          </a:p>
          <a:p>
            <a:pPr>
              <a:lnSpc>
                <a:spcPct val="90000"/>
              </a:lnSpc>
            </a:pPr>
            <a:r>
              <a:rPr lang="en-US" sz="1050" dirty="0">
                <a:solidFill>
                  <a:srgbClr val="000099"/>
                </a:solidFill>
              </a:rPr>
              <a:t>Adapted from </a:t>
            </a:r>
            <a:r>
              <a:rPr lang="en-US" sz="1050" dirty="0" err="1">
                <a:solidFill>
                  <a:srgbClr val="000099"/>
                </a:solidFill>
              </a:rPr>
              <a:t>Marzano</a:t>
            </a:r>
            <a:r>
              <a:rPr lang="en-US" sz="1050" dirty="0">
                <a:solidFill>
                  <a:srgbClr val="000099"/>
                </a:solidFill>
              </a:rPr>
              <a:t>, R. and D. </a:t>
            </a:r>
            <a:r>
              <a:rPr lang="en-US" sz="1050" dirty="0" err="1">
                <a:solidFill>
                  <a:srgbClr val="000099"/>
                </a:solidFill>
              </a:rPr>
              <a:t>Picerking</a:t>
            </a:r>
            <a:r>
              <a:rPr lang="en-US" sz="1050" dirty="0">
                <a:solidFill>
                  <a:srgbClr val="000099"/>
                </a:solidFill>
              </a:rPr>
              <a:t>. 1997. Dimensions of learning training manual. Alexandria, VA: ASCD</a:t>
            </a:r>
          </a:p>
          <a:p>
            <a:pPr>
              <a:lnSpc>
                <a:spcPct val="90000"/>
              </a:lnSpc>
            </a:pPr>
            <a:endParaRPr lang="en-US" sz="2800" dirty="0">
              <a:solidFill>
                <a:srgbClr val="000099"/>
              </a:solidFill>
            </a:endParaRPr>
          </a:p>
          <a:p>
            <a:pPr>
              <a:lnSpc>
                <a:spcPct val="90000"/>
              </a:lnSpc>
            </a:pPr>
            <a:r>
              <a:rPr lang="en-US" sz="2800" dirty="0">
                <a:solidFill>
                  <a:srgbClr val="000099"/>
                </a:solidFill>
              </a:rPr>
              <a:t>As you think about a group or individual work, think about the goal, how you monitored the process, and specifically what you learned</a:t>
            </a:r>
            <a:endParaRPr lang="en-US" sz="2800" dirty="0"/>
          </a:p>
        </p:txBody>
      </p:sp>
    </p:spTree>
    <p:extLst>
      <p:ext uri="{BB962C8B-B14F-4D97-AF65-F5344CB8AC3E}">
        <p14:creationId xmlns:p14="http://schemas.microsoft.com/office/powerpoint/2010/main" val="27866769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0174" y="1395412"/>
            <a:ext cx="5248025" cy="1470025"/>
          </a:xfrm>
        </p:spPr>
        <p:txBody>
          <a:bodyPr/>
          <a:lstStyle/>
          <a:p>
            <a:r>
              <a:rPr lang="en-US" dirty="0" smtClean="0"/>
              <a:t>Welcome to Thursday! GLOBE 20</a:t>
            </a:r>
            <a:r>
              <a:rPr lang="en-US" baseline="30000" dirty="0" smtClean="0"/>
              <a:t>th</a:t>
            </a:r>
            <a:r>
              <a:rPr lang="en-US" dirty="0" smtClean="0"/>
              <a:t> Annual Meeting</a:t>
            </a:r>
            <a:endParaRPr lang="en-US" dirty="0"/>
          </a:p>
        </p:txBody>
      </p:sp>
      <p:sp>
        <p:nvSpPr>
          <p:cNvPr id="5" name="Subtitle 4"/>
          <p:cNvSpPr>
            <a:spLocks noGrp="1"/>
          </p:cNvSpPr>
          <p:nvPr>
            <p:ph type="subTitle" idx="1"/>
          </p:nvPr>
        </p:nvSpPr>
        <p:spPr>
          <a:xfrm>
            <a:off x="3673235" y="3798887"/>
            <a:ext cx="4321903" cy="1752600"/>
          </a:xfrm>
        </p:spPr>
        <p:txBody>
          <a:bodyPr/>
          <a:lstStyle/>
          <a:p>
            <a:r>
              <a:rPr lang="en-US" dirty="0" smtClean="0"/>
              <a:t>Deanna </a:t>
            </a:r>
            <a:r>
              <a:rPr lang="en-US" dirty="0" err="1" smtClean="0"/>
              <a:t>TeBockhorst</a:t>
            </a:r>
            <a:endParaRPr lang="en-US" dirty="0" smtClean="0"/>
          </a:p>
          <a:p>
            <a:r>
              <a:rPr lang="en-US" dirty="0" smtClean="0"/>
              <a:t>John </a:t>
            </a:r>
            <a:r>
              <a:rPr lang="en-US" dirty="0" err="1" smtClean="0"/>
              <a:t>Ristvey</a:t>
            </a:r>
            <a:endParaRPr lang="en-US" dirty="0"/>
          </a:p>
          <a:p>
            <a:r>
              <a:rPr lang="en-US" dirty="0" smtClean="0"/>
              <a:t>19 July, 2016</a:t>
            </a:r>
            <a:endParaRPr lang="en-US" dirty="0"/>
          </a:p>
        </p:txBody>
      </p:sp>
    </p:spTree>
    <p:extLst>
      <p:ext uri="{BB962C8B-B14F-4D97-AF65-F5344CB8AC3E}">
        <p14:creationId xmlns:p14="http://schemas.microsoft.com/office/powerpoint/2010/main" val="657347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Presentations</a:t>
            </a:r>
            <a:endParaRPr lang="en-US" dirty="0"/>
          </a:p>
        </p:txBody>
      </p:sp>
      <p:pic>
        <p:nvPicPr>
          <p:cNvPr id="4" name="Content Placeholder 3" descr="student presentation.jpg"/>
          <p:cNvPicPr>
            <a:picLocks noGrp="1" noChangeAspect="1"/>
          </p:cNvPicPr>
          <p:nvPr>
            <p:ph sz="half" idx="1"/>
          </p:nvPr>
        </p:nvPicPr>
        <p:blipFill>
          <a:blip r:embed="rId2">
            <a:extLst>
              <a:ext uri="{28A0092B-C50C-407E-A947-70E740481C1C}">
                <a14:useLocalDpi xmlns:a14="http://schemas.microsoft.com/office/drawing/2010/main" val="0"/>
              </a:ext>
            </a:extLst>
          </a:blip>
          <a:srcRect l="5513" r="5513"/>
          <a:stretch>
            <a:fillRect/>
          </a:stretch>
        </p:blipFill>
        <p:spPr/>
      </p:pic>
      <p:sp>
        <p:nvSpPr>
          <p:cNvPr id="7" name="Content Placeholder 6"/>
          <p:cNvSpPr>
            <a:spLocks noGrp="1"/>
          </p:cNvSpPr>
          <p:nvPr>
            <p:ph sz="half" idx="2"/>
          </p:nvPr>
        </p:nvSpPr>
        <p:spPr/>
        <p:txBody>
          <a:bodyPr/>
          <a:lstStyle/>
          <a:p>
            <a:r>
              <a:rPr lang="en-US" dirty="0" smtClean="0"/>
              <a:t>15 minute rotations</a:t>
            </a:r>
          </a:p>
          <a:p>
            <a:pPr lvl="1"/>
            <a:r>
              <a:rPr lang="en-US" dirty="0" smtClean="0"/>
              <a:t>Listen to what student’s learned</a:t>
            </a:r>
          </a:p>
          <a:p>
            <a:pPr lvl="1"/>
            <a:r>
              <a:rPr lang="en-US" dirty="0" smtClean="0"/>
              <a:t>Take notes</a:t>
            </a:r>
          </a:p>
          <a:p>
            <a:pPr lvl="1"/>
            <a:r>
              <a:rPr lang="en-US" dirty="0" smtClean="0"/>
              <a:t>Ask Questions</a:t>
            </a:r>
          </a:p>
        </p:txBody>
      </p:sp>
    </p:spTree>
    <p:extLst>
      <p:ext uri="{BB962C8B-B14F-4D97-AF65-F5344CB8AC3E}">
        <p14:creationId xmlns:p14="http://schemas.microsoft.com/office/powerpoint/2010/main" val="86650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Recognition and Thanks</a:t>
            </a:r>
            <a:endParaRPr lang="en-US" dirty="0"/>
          </a:p>
        </p:txBody>
      </p:sp>
      <p:pic>
        <p:nvPicPr>
          <p:cNvPr id="4" name="Content Placeholder 3" descr="06homewelcome.jpg"/>
          <p:cNvPicPr>
            <a:picLocks noGrp="1" noChangeAspect="1"/>
          </p:cNvPicPr>
          <p:nvPr>
            <p:ph idx="1"/>
          </p:nvPr>
        </p:nvPicPr>
        <p:blipFill>
          <a:blip r:embed="rId2">
            <a:extLst>
              <a:ext uri="{28A0092B-C50C-407E-A947-70E740481C1C}">
                <a14:useLocalDpi xmlns:a14="http://schemas.microsoft.com/office/drawing/2010/main" val="0"/>
              </a:ext>
            </a:extLst>
          </a:blip>
          <a:srcRect l="17498" r="17498"/>
          <a:stretch>
            <a:fillRect/>
          </a:stretch>
        </p:blipFill>
        <p:spPr>
          <a:xfrm>
            <a:off x="977900" y="1750486"/>
            <a:ext cx="2806700" cy="1543577"/>
          </a:xfrm>
        </p:spPr>
      </p:pic>
      <p:pic>
        <p:nvPicPr>
          <p:cNvPr id="5" name="Picture 4" descr="1108041622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 y="3938373"/>
            <a:ext cx="3365500" cy="836827"/>
          </a:xfrm>
          <a:prstGeom prst="rect">
            <a:avLst/>
          </a:prstGeom>
        </p:spPr>
      </p:pic>
      <p:pic>
        <p:nvPicPr>
          <p:cNvPr id="6" name="Picture 5" descr="ti logo without tag lin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5899" y="1750485"/>
            <a:ext cx="4414089" cy="1543577"/>
          </a:xfrm>
          <a:prstGeom prst="rect">
            <a:avLst/>
          </a:prstGeom>
        </p:spPr>
      </p:pic>
      <p:pic>
        <p:nvPicPr>
          <p:cNvPr id="7" name="Picture 6" descr="Vernier-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1573" y="3806501"/>
            <a:ext cx="2662257" cy="1032199"/>
          </a:xfrm>
          <a:prstGeom prst="rect">
            <a:avLst/>
          </a:prstGeom>
        </p:spPr>
      </p:pic>
    </p:spTree>
    <p:extLst>
      <p:ext uri="{BB962C8B-B14F-4D97-AF65-F5344CB8AC3E}">
        <p14:creationId xmlns:p14="http://schemas.microsoft.com/office/powerpoint/2010/main" val="1344544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urvey.jpg"/>
          <p:cNvPicPr>
            <a:picLocks noGrp="1" noChangeAspect="1"/>
          </p:cNvPicPr>
          <p:nvPr>
            <p:ph idx="1"/>
          </p:nvPr>
        </p:nvPicPr>
        <p:blipFill>
          <a:blip r:embed="rId2">
            <a:extLst>
              <a:ext uri="{28A0092B-C50C-407E-A947-70E740481C1C}">
                <a14:useLocalDpi xmlns:a14="http://schemas.microsoft.com/office/drawing/2010/main" val="0"/>
              </a:ext>
            </a:extLst>
          </a:blip>
          <a:srcRect l="4372" r="4372"/>
          <a:stretch>
            <a:fillRect/>
          </a:stretch>
        </p:blipFill>
        <p:spPr>
          <a:xfrm>
            <a:off x="558800" y="2057400"/>
            <a:ext cx="8229600" cy="4525963"/>
          </a:xfrm>
        </p:spPr>
      </p:pic>
      <p:sp>
        <p:nvSpPr>
          <p:cNvPr id="4" name="Title 1"/>
          <p:cNvSpPr>
            <a:spLocks noGrp="1"/>
          </p:cNvSpPr>
          <p:nvPr>
            <p:ph type="title"/>
          </p:nvPr>
        </p:nvSpPr>
        <p:spPr>
          <a:xfrm>
            <a:off x="457200" y="0"/>
            <a:ext cx="8229600" cy="1143000"/>
          </a:xfrm>
        </p:spPr>
        <p:txBody>
          <a:bodyPr/>
          <a:lstStyle/>
          <a:p>
            <a:r>
              <a:rPr lang="en-US" sz="3600" dirty="0"/>
              <a:t> ​</a:t>
            </a:r>
            <a:r>
              <a:rPr lang="en-US" sz="3600" dirty="0">
                <a:hlinkClick r:id="rId3"/>
              </a:rPr>
              <a:t>https://www.surveymonkey.com/r/2016_GLOBE_Annual_Meeting</a:t>
            </a:r>
            <a:endParaRPr lang="en-US" sz="3600" dirty="0"/>
          </a:p>
        </p:txBody>
      </p:sp>
    </p:spTree>
    <p:extLst>
      <p:ext uri="{BB962C8B-B14F-4D97-AF65-F5344CB8AC3E}">
        <p14:creationId xmlns:p14="http://schemas.microsoft.com/office/powerpoint/2010/main" val="2691424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igstock-Thank-You-Phrases-38523424.jpg"/>
          <p:cNvPicPr>
            <a:picLocks noGrp="1" noChangeAspect="1"/>
          </p:cNvPicPr>
          <p:nvPr>
            <p:ph idx="1"/>
          </p:nvPr>
        </p:nvPicPr>
        <p:blipFill>
          <a:blip r:embed="rId2">
            <a:extLst>
              <a:ext uri="{28A0092B-C50C-407E-A947-70E740481C1C}">
                <a14:useLocalDpi xmlns:a14="http://schemas.microsoft.com/office/drawing/2010/main" val="0"/>
              </a:ext>
            </a:extLst>
          </a:blip>
          <a:srcRect l="962" r="962"/>
          <a:stretch>
            <a:fillRect/>
          </a:stretch>
        </p:blipFill>
        <p:spPr>
          <a:xfrm>
            <a:off x="457200" y="939800"/>
            <a:ext cx="8229600" cy="4525963"/>
          </a:xfrm>
        </p:spPr>
      </p:pic>
    </p:spTree>
    <p:extLst>
      <p:ext uri="{BB962C8B-B14F-4D97-AF65-F5344CB8AC3E}">
        <p14:creationId xmlns:p14="http://schemas.microsoft.com/office/powerpoint/2010/main" val="1606672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Until we meet again!</a:t>
            </a:r>
            <a:endParaRPr lang="en-US" dirty="0"/>
          </a:p>
        </p:txBody>
      </p:sp>
      <p:sp>
        <p:nvSpPr>
          <p:cNvPr id="3" name="Content Placeholder 2"/>
          <p:cNvSpPr>
            <a:spLocks noGrp="1"/>
          </p:cNvSpPr>
          <p:nvPr>
            <p:ph idx="1"/>
          </p:nvPr>
        </p:nvSpPr>
        <p:spPr/>
        <p:txBody>
          <a:bodyPr>
            <a:normAutofit/>
          </a:bodyPr>
          <a:lstStyle/>
          <a:p>
            <a:r>
              <a:rPr lang="en-US" dirty="0" err="1"/>
              <a:t>ad·journ</a:t>
            </a:r>
            <a:endParaRPr lang="en-US" dirty="0"/>
          </a:p>
          <a:p>
            <a:r>
              <a:rPr lang="en-US" dirty="0" err="1"/>
              <a:t>əˈjərn</a:t>
            </a:r>
            <a:r>
              <a:rPr lang="en-US" dirty="0"/>
              <a:t>/</a:t>
            </a:r>
          </a:p>
          <a:p>
            <a:r>
              <a:rPr lang="en-US" i="1" dirty="0"/>
              <a:t>verb</a:t>
            </a:r>
            <a:endParaRPr lang="en-US" dirty="0"/>
          </a:p>
          <a:p>
            <a:r>
              <a:rPr lang="en-US" dirty="0"/>
              <a:t>verb: </a:t>
            </a:r>
            <a:r>
              <a:rPr lang="en-US" b="1" dirty="0"/>
              <a:t>adjourn</a:t>
            </a:r>
            <a:r>
              <a:rPr lang="en-US" dirty="0"/>
              <a:t>; </a:t>
            </a:r>
            <a:endParaRPr lang="en-US" dirty="0" smtClean="0"/>
          </a:p>
          <a:p>
            <a:r>
              <a:rPr lang="en-US" dirty="0" smtClean="0"/>
              <a:t>break </a:t>
            </a:r>
            <a:r>
              <a:rPr lang="en-US" dirty="0"/>
              <a:t>off (a meeting, legal case, or game) with the </a:t>
            </a:r>
            <a:r>
              <a:rPr lang="en-US" b="1" u="sng" dirty="0"/>
              <a:t>intention of resuming it later.</a:t>
            </a:r>
          </a:p>
          <a:p>
            <a:endParaRPr lang="en-US" dirty="0"/>
          </a:p>
        </p:txBody>
      </p:sp>
    </p:spTree>
    <p:extLst>
      <p:ext uri="{BB962C8B-B14F-4D97-AF65-F5344CB8AC3E}">
        <p14:creationId xmlns:p14="http://schemas.microsoft.com/office/powerpoint/2010/main" val="3675483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psa1.png"/>
          <p:cNvPicPr>
            <a:picLocks noGrp="1" noChangeAspect="1"/>
          </p:cNvPicPr>
          <p:nvPr>
            <p:ph idx="1"/>
          </p:nvPr>
        </p:nvPicPr>
        <p:blipFill>
          <a:blip r:embed="rId2">
            <a:extLst>
              <a:ext uri="{28A0092B-C50C-407E-A947-70E740481C1C}">
                <a14:useLocalDpi xmlns:a14="http://schemas.microsoft.com/office/drawing/2010/main" val="0"/>
              </a:ext>
            </a:extLst>
          </a:blip>
          <a:srcRect t="15637" b="15637"/>
          <a:stretch>
            <a:fillRect/>
          </a:stretch>
        </p:blipFill>
        <p:spPr>
          <a:xfrm>
            <a:off x="457200" y="1257300"/>
            <a:ext cx="8229600" cy="4525963"/>
          </a:xfrm>
        </p:spPr>
      </p:pic>
    </p:spTree>
    <p:extLst>
      <p:ext uri="{BB962C8B-B14F-4D97-AF65-F5344CB8AC3E}">
        <p14:creationId xmlns:p14="http://schemas.microsoft.com/office/powerpoint/2010/main" val="2290340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2880" y="1011210"/>
            <a:ext cx="4277220" cy="5114953"/>
          </a:xfrm>
        </p:spPr>
        <p:txBody>
          <a:bodyPr/>
          <a:lstStyle/>
          <a:p>
            <a:r>
              <a:rPr lang="en-US" dirty="0" smtClean="0"/>
              <a:t>Our Volunteers</a:t>
            </a:r>
          </a:p>
          <a:p>
            <a:pPr lvl="1"/>
            <a:r>
              <a:rPr lang="en-US" dirty="0" smtClean="0"/>
              <a:t>GLOBE Implementation Office</a:t>
            </a:r>
          </a:p>
          <a:p>
            <a:pPr lvl="1"/>
            <a:r>
              <a:rPr lang="en-US" dirty="0" smtClean="0"/>
              <a:t>International Organizing Committee</a:t>
            </a:r>
          </a:p>
          <a:p>
            <a:pPr lvl="1"/>
            <a:r>
              <a:rPr lang="en-US" dirty="0" smtClean="0"/>
              <a:t>Speakers and Presenters</a:t>
            </a:r>
          </a:p>
          <a:p>
            <a:pPr lvl="1"/>
            <a:r>
              <a:rPr lang="en-US" dirty="0" smtClean="0"/>
              <a:t>Help Desk</a:t>
            </a:r>
          </a:p>
          <a:p>
            <a:pPr lvl="1"/>
            <a:endParaRPr lang="en-US" dirty="0"/>
          </a:p>
        </p:txBody>
      </p:sp>
    </p:spTree>
    <p:extLst>
      <p:ext uri="{BB962C8B-B14F-4D97-AF65-F5344CB8AC3E}">
        <p14:creationId xmlns:p14="http://schemas.microsoft.com/office/powerpoint/2010/main" val="322190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keep-calm-and-win-prizes-6.png"/>
          <p:cNvPicPr>
            <a:picLocks noGrp="1" noChangeAspect="1"/>
          </p:cNvPicPr>
          <p:nvPr>
            <p:ph idx="1"/>
          </p:nvPr>
        </p:nvPicPr>
        <p:blipFill>
          <a:blip r:embed="rId2">
            <a:extLst>
              <a:ext uri="{28A0092B-C50C-407E-A947-70E740481C1C}">
                <a14:useLocalDpi xmlns:a14="http://schemas.microsoft.com/office/drawing/2010/main" val="0"/>
              </a:ext>
            </a:extLst>
          </a:blip>
          <a:srcRect l="-56068" r="-56068"/>
          <a:stretch>
            <a:fillRect/>
          </a:stretch>
        </p:blipFill>
        <p:spPr>
          <a:xfrm>
            <a:off x="457200" y="1041400"/>
            <a:ext cx="8229600" cy="4525963"/>
          </a:xfrm>
        </p:spPr>
      </p:pic>
    </p:spTree>
    <p:extLst>
      <p:ext uri="{BB962C8B-B14F-4D97-AF65-F5344CB8AC3E}">
        <p14:creationId xmlns:p14="http://schemas.microsoft.com/office/powerpoint/2010/main" val="296132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9600" cy="1143000"/>
          </a:xfrm>
        </p:spPr>
        <p:txBody>
          <a:bodyPr/>
          <a:lstStyle/>
          <a:p>
            <a:r>
              <a:rPr lang="en-US" dirty="0" smtClean="0"/>
              <a:t>A Note about the Program</a:t>
            </a:r>
            <a:endParaRPr lang="en-US" dirty="0"/>
          </a:p>
        </p:txBody>
      </p:sp>
      <p:sp>
        <p:nvSpPr>
          <p:cNvPr id="3" name="Content Placeholder 2"/>
          <p:cNvSpPr>
            <a:spLocks noGrp="1"/>
          </p:cNvSpPr>
          <p:nvPr>
            <p:ph idx="1"/>
          </p:nvPr>
        </p:nvSpPr>
        <p:spPr>
          <a:xfrm>
            <a:off x="254000" y="1562100"/>
            <a:ext cx="8229600" cy="4525963"/>
          </a:xfrm>
        </p:spPr>
        <p:txBody>
          <a:bodyPr/>
          <a:lstStyle/>
          <a:p>
            <a:r>
              <a:rPr lang="en-US" dirty="0" smtClean="0"/>
              <a:t>Investigations in Rocky Mountain National Park</a:t>
            </a:r>
          </a:p>
          <a:p>
            <a:pPr lvl="1"/>
            <a:r>
              <a:rPr lang="en-US" dirty="0" smtClean="0"/>
              <a:t>Stream Ecology, Soil Ecology, Fire, Ozone</a:t>
            </a:r>
          </a:p>
          <a:p>
            <a:pPr lvl="1"/>
            <a:r>
              <a:rPr lang="en-US" dirty="0" smtClean="0"/>
              <a:t>Mosquito Protocol</a:t>
            </a:r>
          </a:p>
          <a:p>
            <a:r>
              <a:rPr lang="en-US" dirty="0" err="1" smtClean="0"/>
              <a:t>Unconferencing</a:t>
            </a:r>
            <a:endParaRPr lang="en-US" dirty="0"/>
          </a:p>
          <a:p>
            <a:pPr lvl="1"/>
            <a:r>
              <a:rPr lang="en-US" dirty="0" smtClean="0"/>
              <a:t>Meeting Rooms/Bulletin Board</a:t>
            </a:r>
          </a:p>
          <a:p>
            <a:r>
              <a:rPr lang="en-US" dirty="0" smtClean="0"/>
              <a:t>Morning Announcements</a:t>
            </a:r>
          </a:p>
          <a:p>
            <a:pPr lvl="1"/>
            <a:r>
              <a:rPr lang="en-US" dirty="0" smtClean="0"/>
              <a:t>Cards at Help Desk and Bulletin Board</a:t>
            </a:r>
            <a:endParaRPr lang="en-US" dirty="0"/>
          </a:p>
        </p:txBody>
      </p:sp>
    </p:spTree>
    <p:extLst>
      <p:ext uri="{BB962C8B-B14F-4D97-AF65-F5344CB8AC3E}">
        <p14:creationId xmlns:p14="http://schemas.microsoft.com/office/powerpoint/2010/main" val="198776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1"/>
          <p:cNvSpPr txBox="1">
            <a:spLocks noChangeArrowheads="1"/>
          </p:cNvSpPr>
          <p:nvPr>
            <p:custDataLst>
              <p:tags r:id="rId1"/>
            </p:custDataLst>
          </p:nvPr>
        </p:nvSpPr>
        <p:spPr>
          <a:xfrm>
            <a:off x="4162534" y="2767043"/>
            <a:ext cx="4155966" cy="73288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dirty="0" smtClean="0">
              <a:latin typeface="Calibri"/>
              <a:ea typeface="ＭＳ Ｐゴシック" charset="0"/>
              <a:cs typeface="Calibri"/>
            </a:endParaRPr>
          </a:p>
          <a:p>
            <a:endParaRPr lang="en-US" sz="4000" dirty="0">
              <a:latin typeface="Calibri"/>
              <a:ea typeface="ＭＳ Ｐゴシック" charset="0"/>
              <a:cs typeface="Calibri"/>
            </a:endParaRPr>
          </a:p>
          <a:p>
            <a:pPr algn="l"/>
            <a:endParaRPr lang="en-US" sz="3200" dirty="0" smtClean="0">
              <a:latin typeface="Calibri"/>
              <a:ea typeface="ＭＳ Ｐゴシック" charset="0"/>
              <a:cs typeface="Calibri"/>
            </a:endParaRPr>
          </a:p>
          <a:p>
            <a:pPr algn="l"/>
            <a:r>
              <a:rPr lang="en-US" sz="3200" dirty="0"/>
              <a:t>Metacognitive skills relate to </a:t>
            </a:r>
            <a:r>
              <a:rPr lang="en-US" sz="3200" dirty="0" smtClean="0"/>
              <a:t>attention </a:t>
            </a:r>
            <a:r>
              <a:rPr lang="en-US" sz="3200" dirty="0"/>
              <a:t>to </a:t>
            </a:r>
            <a:r>
              <a:rPr lang="en-US" sz="3200" dirty="0" smtClean="0"/>
              <a:t>our own </a:t>
            </a:r>
            <a:r>
              <a:rPr lang="en-US" sz="3200" dirty="0"/>
              <a:t>learning as well as </a:t>
            </a:r>
            <a:r>
              <a:rPr lang="en-US" sz="3200" dirty="0" smtClean="0"/>
              <a:t>our </a:t>
            </a:r>
            <a:r>
              <a:rPr lang="en-US" sz="3200" dirty="0"/>
              <a:t>goals for learning. </a:t>
            </a:r>
            <a:endParaRPr lang="en-US" sz="3200" dirty="0" smtClean="0"/>
          </a:p>
          <a:p>
            <a:pPr algn="l"/>
            <a:endParaRPr lang="en-US" sz="1800" dirty="0"/>
          </a:p>
          <a:p>
            <a:pPr algn="l"/>
            <a:r>
              <a:rPr lang="en-US" sz="1200" dirty="0" smtClean="0"/>
              <a:t>Adapted from: </a:t>
            </a:r>
            <a:r>
              <a:rPr lang="en-US" sz="1200" dirty="0" err="1" smtClean="0"/>
              <a:t>Marzano</a:t>
            </a:r>
            <a:r>
              <a:rPr lang="en-US" sz="1200" dirty="0"/>
              <a:t>, R. J. &amp; Kendall, J. S. (2007). </a:t>
            </a:r>
            <a:r>
              <a:rPr lang="en-US" sz="1200" dirty="0" smtClean="0"/>
              <a:t>The </a:t>
            </a:r>
            <a:r>
              <a:rPr lang="en-US" sz="1200" dirty="0"/>
              <a:t>new taxonomy of educational objectives</a:t>
            </a:r>
            <a:r>
              <a:rPr lang="en-US" sz="1200" dirty="0" smtClean="0"/>
              <a:t>. (2nd ed</a:t>
            </a:r>
            <a:r>
              <a:rPr lang="en-US" sz="1200" dirty="0"/>
              <a:t>.) </a:t>
            </a:r>
            <a:r>
              <a:rPr lang="en-US" sz="1200" dirty="0" smtClean="0"/>
              <a:t> Thousand </a:t>
            </a:r>
            <a:r>
              <a:rPr lang="en-US" sz="1200" dirty="0"/>
              <a:t>Oaks, CA: Corwin Press</a:t>
            </a:r>
          </a:p>
          <a:p>
            <a:endParaRPr lang="en-US" sz="1800" dirty="0">
              <a:latin typeface="Calibri"/>
              <a:ea typeface="ＭＳ Ｐゴシック" charset="0"/>
              <a:cs typeface="Calibri"/>
            </a:endParaRPr>
          </a:p>
          <a:p>
            <a:endParaRPr lang="en-US" sz="1800" dirty="0" smtClean="0">
              <a:latin typeface="Calibri"/>
              <a:ea typeface="ＭＳ Ｐゴシック" charset="0"/>
              <a:cs typeface="Calibri"/>
            </a:endParaRPr>
          </a:p>
          <a:p>
            <a:endParaRPr lang="en-US" sz="1800" b="1" dirty="0" smtClean="0">
              <a:latin typeface="Calibri"/>
              <a:ea typeface="ＭＳ Ｐゴシック" charset="0"/>
              <a:cs typeface="Calibri"/>
            </a:endParaRPr>
          </a:p>
          <a:p>
            <a:endParaRPr lang="en-US" sz="1800" b="1" dirty="0">
              <a:latin typeface="Calibri"/>
              <a:ea typeface="ＭＳ Ｐゴシック" charset="0"/>
              <a:cs typeface="Calibri"/>
            </a:endParaRPr>
          </a:p>
        </p:txBody>
      </p:sp>
      <p:sp>
        <p:nvSpPr>
          <p:cNvPr id="13" name="Rectangle 71"/>
          <p:cNvSpPr txBox="1">
            <a:spLocks noChangeArrowheads="1"/>
          </p:cNvSpPr>
          <p:nvPr>
            <p:custDataLst>
              <p:tags r:id="rId2"/>
            </p:custDataLst>
          </p:nvPr>
        </p:nvSpPr>
        <p:spPr>
          <a:xfrm>
            <a:off x="4229100" y="4452143"/>
            <a:ext cx="5380037" cy="3698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600" dirty="0">
              <a:latin typeface="Arial" charset="0"/>
              <a:ea typeface="ＭＳ Ｐゴシック" charset="0"/>
              <a:cs typeface="ＭＳ Ｐゴシック" charset="0"/>
            </a:endParaRPr>
          </a:p>
        </p:txBody>
      </p:sp>
      <p:sp>
        <p:nvSpPr>
          <p:cNvPr id="7" name="TextBox 6"/>
          <p:cNvSpPr txBox="1"/>
          <p:nvPr/>
        </p:nvSpPr>
        <p:spPr>
          <a:xfrm>
            <a:off x="444410" y="95023"/>
            <a:ext cx="892195" cy="514243"/>
          </a:xfrm>
          <a:prstGeom prst="rect">
            <a:avLst/>
          </a:prstGeom>
          <a:noFill/>
        </p:spPr>
        <p:txBody>
          <a:bodyPr wrap="square" rtlCol="0">
            <a:spAutoFit/>
          </a:bodyPr>
          <a:lstStyle/>
          <a:p>
            <a:pPr>
              <a:lnSpc>
                <a:spcPts val="1620"/>
              </a:lnSpc>
            </a:pPr>
            <a:r>
              <a:rPr lang="en-US" sz="1600" dirty="0" smtClean="0">
                <a:solidFill>
                  <a:schemeClr val="bg1"/>
                </a:solidFill>
                <a:latin typeface="New Lincoln Gothic BT"/>
                <a:cs typeface="New Lincoln Gothic BT"/>
              </a:rPr>
              <a:t>NCAR</a:t>
            </a:r>
          </a:p>
          <a:p>
            <a:pPr>
              <a:lnSpc>
                <a:spcPts val="1620"/>
              </a:lnSpc>
            </a:pPr>
            <a:r>
              <a:rPr lang="en-US" sz="1600" dirty="0" smtClean="0">
                <a:solidFill>
                  <a:schemeClr val="bg1"/>
                </a:solidFill>
                <a:latin typeface="New Lincoln Gothic BT"/>
                <a:cs typeface="New Lincoln Gothic BT"/>
              </a:rPr>
              <a:t>UCAR</a:t>
            </a:r>
            <a:endParaRPr lang="en-US" sz="1600" dirty="0">
              <a:solidFill>
                <a:schemeClr val="bg1"/>
              </a:solidFill>
              <a:latin typeface="New Lincoln Gothic BT"/>
              <a:cs typeface="New Lincoln Gothic BT"/>
            </a:endParaRPr>
          </a:p>
        </p:txBody>
      </p:sp>
      <p:cxnSp>
        <p:nvCxnSpPr>
          <p:cNvPr id="9" name="Straight Connector 8"/>
          <p:cNvCxnSpPr/>
          <p:nvPr/>
        </p:nvCxnSpPr>
        <p:spPr>
          <a:xfrm>
            <a:off x="1205776" y="133019"/>
            <a:ext cx="0" cy="421451"/>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30" name="Picture 29" descr="ncar-logo-s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27" y="4614260"/>
            <a:ext cx="992301" cy="311684"/>
          </a:xfrm>
          <a:prstGeom prst="rect">
            <a:avLst/>
          </a:prstGeom>
        </p:spPr>
      </p:pic>
      <p:pic>
        <p:nvPicPr>
          <p:cNvPr id="31" name="Picture 30" descr="ucar-logo-s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78" y="5618294"/>
            <a:ext cx="816199" cy="238581"/>
          </a:xfrm>
          <a:prstGeom prst="rect">
            <a:avLst/>
          </a:prstGeom>
        </p:spPr>
      </p:pic>
      <p:pic>
        <p:nvPicPr>
          <p:cNvPr id="32" name="Picture 31" descr="nsf.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08" y="5996178"/>
            <a:ext cx="394339" cy="394339"/>
          </a:xfrm>
          <a:prstGeom prst="rect">
            <a:avLst/>
          </a:prstGeom>
        </p:spPr>
      </p:pic>
      <p:pic>
        <p:nvPicPr>
          <p:cNvPr id="33" name="Picture 32" descr="UCP-Atmos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040" y="5124374"/>
            <a:ext cx="574475" cy="337519"/>
          </a:xfrm>
          <a:prstGeom prst="rect">
            <a:avLst/>
          </a:prstGeom>
        </p:spPr>
      </p:pic>
      <p:pic>
        <p:nvPicPr>
          <p:cNvPr id="3" name="Picture 2" descr="a8b3848a6e041bd54dc81e829987b90c.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88" y="617808"/>
            <a:ext cx="4035612" cy="5378370"/>
          </a:xfrm>
          <a:prstGeom prst="rect">
            <a:avLst/>
          </a:prstGeom>
        </p:spPr>
      </p:pic>
    </p:spTree>
    <p:extLst>
      <p:ext uri="{BB962C8B-B14F-4D97-AF65-F5344CB8AC3E}">
        <p14:creationId xmlns:p14="http://schemas.microsoft.com/office/powerpoint/2010/main" val="29011613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1"/>
          <p:cNvSpPr txBox="1">
            <a:spLocks noChangeArrowheads="1"/>
          </p:cNvSpPr>
          <p:nvPr>
            <p:custDataLst>
              <p:tags r:id="rId1"/>
            </p:custDataLst>
          </p:nvPr>
        </p:nvSpPr>
        <p:spPr>
          <a:xfrm>
            <a:off x="271663" y="135477"/>
            <a:ext cx="2585837" cy="90592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latin typeface="Helvetica"/>
                <a:ea typeface="ＭＳ Ｐゴシック" charset="0"/>
                <a:cs typeface="Helvetica"/>
              </a:rPr>
              <a:t>Metacognitive System of Thought </a:t>
            </a:r>
          </a:p>
        </p:txBody>
      </p:sp>
      <p:sp>
        <p:nvSpPr>
          <p:cNvPr id="11" name="Rectangle 3"/>
          <p:cNvSpPr txBox="1">
            <a:spLocks/>
          </p:cNvSpPr>
          <p:nvPr/>
        </p:nvSpPr>
        <p:spPr>
          <a:xfrm>
            <a:off x="824088" y="821427"/>
            <a:ext cx="7840133" cy="462546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1200" dirty="0" smtClean="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smtClean="0">
              <a:solidFill>
                <a:srgbClr val="000099"/>
              </a:solidFill>
            </a:endParaRPr>
          </a:p>
          <a:p>
            <a:pPr algn="l">
              <a:lnSpc>
                <a:spcPct val="90000"/>
              </a:lnSpc>
            </a:pPr>
            <a:endParaRPr lang="en-US" sz="1200" dirty="0">
              <a:solidFill>
                <a:srgbClr val="000099"/>
              </a:solidFill>
            </a:endParaRPr>
          </a:p>
          <a:p>
            <a:pPr algn="l">
              <a:lnSpc>
                <a:spcPct val="90000"/>
              </a:lnSpc>
            </a:pPr>
            <a:endParaRPr lang="en-US" sz="1200" dirty="0">
              <a:solidFill>
                <a:srgbClr val="000099"/>
              </a:solidFill>
            </a:endParaRPr>
          </a:p>
        </p:txBody>
      </p:sp>
      <p:graphicFrame>
        <p:nvGraphicFramePr>
          <p:cNvPr id="5" name="Diagram 4"/>
          <p:cNvGraphicFramePr/>
          <p:nvPr>
            <p:extLst>
              <p:ext uri="{D42A27DB-BD31-4B8C-83A1-F6EECF244321}">
                <p14:modId xmlns:p14="http://schemas.microsoft.com/office/powerpoint/2010/main" val="3964824050"/>
              </p:ext>
            </p:extLst>
          </p:nvPr>
        </p:nvGraphicFramePr>
        <p:xfrm>
          <a:off x="1890888" y="877710"/>
          <a:ext cx="5390444" cy="3400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592666" y="4247062"/>
            <a:ext cx="7916334" cy="1941557"/>
          </a:xfrm>
          <a:prstGeom prst="rect">
            <a:avLst/>
          </a:prstGeom>
        </p:spPr>
        <p:txBody>
          <a:bodyPr wrap="square">
            <a:spAutoFit/>
          </a:bodyPr>
          <a:lstStyle/>
          <a:p>
            <a:pPr>
              <a:lnSpc>
                <a:spcPct val="90000"/>
              </a:lnSpc>
            </a:pPr>
            <a:endParaRPr lang="en-US" sz="1050" dirty="0">
              <a:solidFill>
                <a:srgbClr val="000099"/>
              </a:solidFill>
            </a:endParaRPr>
          </a:p>
          <a:p>
            <a:pPr>
              <a:lnSpc>
                <a:spcPct val="90000"/>
              </a:lnSpc>
            </a:pPr>
            <a:r>
              <a:rPr lang="en-US" sz="1050" dirty="0">
                <a:solidFill>
                  <a:srgbClr val="000099"/>
                </a:solidFill>
              </a:rPr>
              <a:t>Adapted from </a:t>
            </a:r>
            <a:r>
              <a:rPr lang="en-US" sz="1050" dirty="0" err="1">
                <a:solidFill>
                  <a:srgbClr val="000099"/>
                </a:solidFill>
              </a:rPr>
              <a:t>Marzano</a:t>
            </a:r>
            <a:r>
              <a:rPr lang="en-US" sz="1050" dirty="0">
                <a:solidFill>
                  <a:srgbClr val="000099"/>
                </a:solidFill>
              </a:rPr>
              <a:t>, R. and D. </a:t>
            </a:r>
            <a:r>
              <a:rPr lang="en-US" sz="1050" dirty="0" err="1">
                <a:solidFill>
                  <a:srgbClr val="000099"/>
                </a:solidFill>
              </a:rPr>
              <a:t>Picerking</a:t>
            </a:r>
            <a:r>
              <a:rPr lang="en-US" sz="1050" dirty="0">
                <a:solidFill>
                  <a:srgbClr val="000099"/>
                </a:solidFill>
              </a:rPr>
              <a:t>. 1997. Dimensions of learning training manual. Alexandria, VA: ASCD</a:t>
            </a:r>
          </a:p>
          <a:p>
            <a:pPr>
              <a:lnSpc>
                <a:spcPct val="90000"/>
              </a:lnSpc>
            </a:pPr>
            <a:endParaRPr lang="en-US" sz="2800" dirty="0">
              <a:solidFill>
                <a:srgbClr val="000099"/>
              </a:solidFill>
            </a:endParaRPr>
          </a:p>
          <a:p>
            <a:pPr>
              <a:lnSpc>
                <a:spcPct val="90000"/>
              </a:lnSpc>
            </a:pPr>
            <a:r>
              <a:rPr lang="en-US" sz="2800" dirty="0">
                <a:solidFill>
                  <a:srgbClr val="000099"/>
                </a:solidFill>
              </a:rPr>
              <a:t>As you think about a group or individual work, think about the goal, how you monitored the process, and specifically what you learned</a:t>
            </a:r>
            <a:endParaRPr lang="en-US" sz="2800" dirty="0"/>
          </a:p>
        </p:txBody>
      </p:sp>
    </p:spTree>
    <p:extLst>
      <p:ext uri="{BB962C8B-B14F-4D97-AF65-F5344CB8AC3E}">
        <p14:creationId xmlns:p14="http://schemas.microsoft.com/office/powerpoint/2010/main" val="199967953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Map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3764</TotalTime>
  <Words>1006</Words>
  <Application>Microsoft Macintosh PowerPoint</Application>
  <PresentationFormat>On-screen Show (4:3)</PresentationFormat>
  <Paragraphs>183</Paragraphs>
  <Slides>43</Slides>
  <Notes>3</Notes>
  <HiddenSlides>0</HiddenSlides>
  <MMClips>0</MMClips>
  <ScaleCrop>false</ScaleCrop>
  <HeadingPairs>
    <vt:vector size="4" baseType="variant">
      <vt:variant>
        <vt:lpstr>Theme</vt:lpstr>
      </vt:variant>
      <vt:variant>
        <vt:i4>4</vt:i4>
      </vt:variant>
      <vt:variant>
        <vt:lpstr>Slide Titles</vt:lpstr>
      </vt:variant>
      <vt:variant>
        <vt:i4>43</vt:i4>
      </vt:variant>
    </vt:vector>
  </HeadingPairs>
  <TitlesOfParts>
    <vt:vector size="47" baseType="lpstr">
      <vt:lpstr>Map background</vt:lpstr>
      <vt:lpstr>2_Custom Design</vt:lpstr>
      <vt:lpstr>1_Custom Design</vt:lpstr>
      <vt:lpstr>Custom Design</vt:lpstr>
      <vt:lpstr>Welcome to the GLOBE 20th Annual Meeting</vt:lpstr>
      <vt:lpstr>Logistics</vt:lpstr>
      <vt:lpstr>Recognition and Thanks</vt:lpstr>
      <vt:lpstr>Recognition and Thanks</vt:lpstr>
      <vt:lpstr>PowerPoint Presentation</vt:lpstr>
      <vt:lpstr>PowerPoint Presentation</vt:lpstr>
      <vt:lpstr>A Note about the Program</vt:lpstr>
      <vt:lpstr>PowerPoint Presentation</vt:lpstr>
      <vt:lpstr>PowerPoint Presentation</vt:lpstr>
      <vt:lpstr>PowerPoint Presentation</vt:lpstr>
      <vt:lpstr>PowerPoint Presentation</vt:lpstr>
      <vt:lpstr>Welcome to the GLOBE 20th Annual Meeting</vt:lpstr>
      <vt:lpstr>PowerPoint Presentation</vt:lpstr>
      <vt:lpstr>PowerPoint Presentation</vt:lpstr>
      <vt:lpstr>Vector Borne Disease</vt:lpstr>
      <vt:lpstr>Announcements</vt:lpstr>
      <vt:lpstr>PowerPoint Presentation</vt:lpstr>
      <vt:lpstr>Welcome to Monday! GLOBE 20th Annual Meeting</vt:lpstr>
      <vt:lpstr>PowerPoint Presentation</vt:lpstr>
      <vt:lpstr>Announcement # 1</vt:lpstr>
      <vt:lpstr>Announcement #2</vt:lpstr>
      <vt:lpstr>Announcements #3</vt:lpstr>
      <vt:lpstr>A Note about the Program</vt:lpstr>
      <vt:lpstr>Unconference Today</vt:lpstr>
      <vt:lpstr>PowerPoint Presentation</vt:lpstr>
      <vt:lpstr>Welcome to Rocky Mountain National Park</vt:lpstr>
      <vt:lpstr>Announcements</vt:lpstr>
      <vt:lpstr>Welcome to Tuesday! GLOBE 20th Annual Meeting</vt:lpstr>
      <vt:lpstr>A Note about Unconferences</vt:lpstr>
      <vt:lpstr>Attention Presenters!</vt:lpstr>
      <vt:lpstr>Unconferences </vt:lpstr>
      <vt:lpstr>Welcome to Wednesday! GLOBE 20th Annual Meeting</vt:lpstr>
      <vt:lpstr>A Note about Unconferences</vt:lpstr>
      <vt:lpstr>Attention Presenters!</vt:lpstr>
      <vt:lpstr>Room Changes</vt:lpstr>
      <vt:lpstr>Unconferences </vt:lpstr>
      <vt:lpstr>PowerPoint Presentation</vt:lpstr>
      <vt:lpstr>Welcome to Thursday! GLOBE 20th Annual Meeting</vt:lpstr>
      <vt:lpstr>Student Presentations</vt:lpstr>
      <vt:lpstr> ​https://www.surveymonkey.com/r/2016_GLOBE_Annual_Meeting</vt:lpstr>
      <vt:lpstr>PowerPoint Presentation</vt:lpstr>
      <vt:lpstr>Until we meet again!</vt:lpstr>
      <vt:lpstr>PowerPoint Presentation</vt:lpstr>
    </vt:vector>
  </TitlesOfParts>
  <Company>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Susanne Demaree</dc:creator>
  <cp:lastModifiedBy>UCAR</cp:lastModifiedBy>
  <cp:revision>52</cp:revision>
  <cp:lastPrinted>2015-11-10T16:21:58Z</cp:lastPrinted>
  <dcterms:created xsi:type="dcterms:W3CDTF">2015-11-10T16:16:01Z</dcterms:created>
  <dcterms:modified xsi:type="dcterms:W3CDTF">2016-07-20T13:58:48Z</dcterms:modified>
</cp:coreProperties>
</file>