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5.xml" ContentType="application/vnd.openxmlformats-officedocument.drawingml.chart+xml"/>
  <Override PartName="/ppt/embeddings/oleObject1.bin" ContentType="application/vnd.openxmlformats-officedocument.oleObject"/>
  <Override PartName="/ppt/notesSlides/notesSlide20.xml" ContentType="application/vnd.openxmlformats-officedocument.presentationml.notesSlide+xml"/>
  <Override PartName="/ppt/charts/chart6.xml" ContentType="application/vnd.openxmlformats-officedocument.drawingml.chart+xml"/>
  <Override PartName="/ppt/embeddings/oleObject2.bin" ContentType="application/vnd.openxmlformats-officedocument.oleObject"/>
  <Override PartName="/ppt/charts/chart7.xml" ContentType="application/vnd.openxmlformats-officedocument.drawingml.chart+xml"/>
  <Override PartName="/ppt/embeddings/oleObject3.bin" ContentType="application/vnd.openxmlformats-officedocument.oleObject"/>
  <Override PartName="/ppt/notesSlides/notesSlide21.xml" ContentType="application/vnd.openxmlformats-officedocument.presentationml.notesSlide+xml"/>
  <Override PartName="/ppt/charts/chart8.xml" ContentType="application/vnd.openxmlformats-officedocument.drawingml.chart+xml"/>
  <Override PartName="/ppt/embeddings/oleObject4.bin" ContentType="application/vnd.openxmlformats-officedocument.oleObject"/>
  <Override PartName="/ppt/charts/chart9.xml" ContentType="application/vnd.openxmlformats-officedocument.drawingml.chart+xml"/>
  <Override PartName="/ppt/embeddings/oleObject5.bin" ContentType="application/vnd.openxmlformats-officedocument.oleObject"/>
  <Override PartName="/ppt/notesSlides/notesSlide22.xml" ContentType="application/vnd.openxmlformats-officedocument.presentationml.notesSlide+xml"/>
  <Override PartName="/ppt/charts/chart10.xml" ContentType="application/vnd.openxmlformats-officedocument.drawingml.chart+xml"/>
  <Override PartName="/ppt/embeddings/oleObject6.bin" ContentType="application/vnd.openxmlformats-officedocument.oleObject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1.xml" ContentType="application/vnd.openxmlformats-officedocument.drawingml.chart+xml"/>
  <Override PartName="/ppt/embeddings/oleObject7.bin" ContentType="application/vnd.openxmlformats-officedocument.oleObject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333" r:id="rId2"/>
    <p:sldId id="331" r:id="rId3"/>
    <p:sldId id="332" r:id="rId4"/>
    <p:sldId id="334" r:id="rId5"/>
    <p:sldId id="257" r:id="rId6"/>
    <p:sldId id="335" r:id="rId7"/>
    <p:sldId id="288" r:id="rId8"/>
    <p:sldId id="291" r:id="rId9"/>
    <p:sldId id="292" r:id="rId10"/>
    <p:sldId id="293" r:id="rId11"/>
    <p:sldId id="326" r:id="rId12"/>
    <p:sldId id="327" r:id="rId13"/>
    <p:sldId id="299" r:id="rId14"/>
    <p:sldId id="321" r:id="rId15"/>
    <p:sldId id="308" r:id="rId16"/>
    <p:sldId id="295" r:id="rId17"/>
    <p:sldId id="279" r:id="rId18"/>
    <p:sldId id="328" r:id="rId19"/>
    <p:sldId id="294" r:id="rId20"/>
    <p:sldId id="300" r:id="rId21"/>
    <p:sldId id="316" r:id="rId22"/>
    <p:sldId id="301" r:id="rId23"/>
    <p:sldId id="302" r:id="rId24"/>
    <p:sldId id="303" r:id="rId25"/>
    <p:sldId id="304" r:id="rId26"/>
    <p:sldId id="306" r:id="rId27"/>
    <p:sldId id="309" r:id="rId28"/>
    <p:sldId id="329" r:id="rId29"/>
    <p:sldId id="311" r:id="rId30"/>
    <p:sldId id="310" r:id="rId31"/>
    <p:sldId id="307" r:id="rId32"/>
    <p:sldId id="312" r:id="rId33"/>
    <p:sldId id="314" r:id="rId34"/>
    <p:sldId id="315" r:id="rId35"/>
    <p:sldId id="313" r:id="rId36"/>
    <p:sldId id="318" r:id="rId37"/>
    <p:sldId id="319" r:id="rId38"/>
    <p:sldId id="281" r:id="rId39"/>
    <p:sldId id="330" r:id="rId40"/>
    <p:sldId id="261" r:id="rId41"/>
    <p:sldId id="325" r:id="rId42"/>
    <p:sldId id="324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ony Murphy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27" autoAdjust="0"/>
    <p:restoredTop sz="92260" autoAdjust="0"/>
  </p:normalViewPr>
  <p:slideViewPr>
    <p:cSldViewPr snapToGrid="0" snapToObjects="1" showGuides="1">
      <p:cViewPr>
        <p:scale>
          <a:sx n="150" d="100"/>
          <a:sy n="150" d="100"/>
        </p:scale>
        <p:origin x="-80" y="26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09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commentAuthors" Target="commentAuthors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vwilliam\Documents\GIO%20materials\GIO%202015%20Annual%20Partner%20Survey\Question2_05122016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6.bin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7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C:\Users\vwilliam\Documents\GIO%20materials\GIO%202015%20Annual%20Partner%20Survey\Partner_CCs_SurveySummary_05122016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file:///C:\Users\vwilliam\Documents\GIO%20materials\GIO%202015%20Annual%20Partner%20Survey\Partner_CCs_SurveySummary_05122016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4.bin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5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695882183745593"/>
          <c:y val="0.039098163070468"/>
          <c:w val="0.802347054046359"/>
          <c:h val="0.848096624114776"/>
        </c:manualLayout>
      </c:layout>
      <c:barChart>
        <c:barDir val="col"/>
        <c:grouping val="clustered"/>
        <c:varyColors val="0"/>
        <c:ser>
          <c:idx val="0"/>
          <c:order val="0"/>
          <c:tx>
            <c:v>Very Easy</c:v>
          </c:tx>
          <c:spPr>
            <a:solidFill>
              <a:srgbClr val="9999FF"/>
            </a:solidFill>
            <a:ln w="12700">
              <a:noFill/>
              <a:prstDash val="solid"/>
            </a:ln>
          </c:spPr>
          <c:invertIfNegative val="0"/>
          <c:cat>
            <c:strRef>
              <c:f>'Question 1'!$A$4:$A$8</c:f>
              <c:strCache>
                <c:ptCount val="5"/>
                <c:pt idx="0">
                  <c:v>GLOBE Teacher's Guide</c:v>
                </c:pt>
                <c:pt idx="1">
                  <c:v>Data Entry</c:v>
                </c:pt>
                <c:pt idx="2">
                  <c:v>Visualizations</c:v>
                </c:pt>
                <c:pt idx="3">
                  <c:v>Collaboration Tools</c:v>
                </c:pt>
                <c:pt idx="4">
                  <c:v>Student Research</c:v>
                </c:pt>
              </c:strCache>
            </c:strRef>
          </c:cat>
          <c:val>
            <c:numRef>
              <c:f>'Question 1'!$D$4:$D$8</c:f>
              <c:numCache>
                <c:formatCode>General</c:formatCode>
                <c:ptCount val="5"/>
                <c:pt idx="0">
                  <c:v>47.14285714285714</c:v>
                </c:pt>
                <c:pt idx="1">
                  <c:v>20.71428571428572</c:v>
                </c:pt>
                <c:pt idx="2">
                  <c:v>12.85714285714286</c:v>
                </c:pt>
                <c:pt idx="3">
                  <c:v>8.571428571428571</c:v>
                </c:pt>
                <c:pt idx="4">
                  <c:v>10.71428571428571</c:v>
                </c:pt>
              </c:numCache>
            </c:numRef>
          </c:val>
        </c:ser>
        <c:ser>
          <c:idx val="1"/>
          <c:order val="1"/>
          <c:tx>
            <c:v>Easy</c:v>
          </c:tx>
          <c:invertIfNegative val="0"/>
          <c:cat>
            <c:strRef>
              <c:f>'Question 1'!$A$4:$A$8</c:f>
              <c:strCache>
                <c:ptCount val="5"/>
                <c:pt idx="0">
                  <c:v>GLOBE Teacher's Guide</c:v>
                </c:pt>
                <c:pt idx="1">
                  <c:v>Data Entry</c:v>
                </c:pt>
                <c:pt idx="2">
                  <c:v>Visualizations</c:v>
                </c:pt>
                <c:pt idx="3">
                  <c:v>Collaboration Tools</c:v>
                </c:pt>
                <c:pt idx="4">
                  <c:v>Student Research</c:v>
                </c:pt>
              </c:strCache>
            </c:strRef>
          </c:cat>
          <c:val>
            <c:numRef>
              <c:f>'Question 1'!$F$4:$F$8</c:f>
              <c:numCache>
                <c:formatCode>General</c:formatCode>
                <c:ptCount val="5"/>
                <c:pt idx="0">
                  <c:v>27.14285714285715</c:v>
                </c:pt>
                <c:pt idx="1">
                  <c:v>31.42857142857143</c:v>
                </c:pt>
                <c:pt idx="2">
                  <c:v>30.0</c:v>
                </c:pt>
                <c:pt idx="3">
                  <c:v>32.14285714285715</c:v>
                </c:pt>
                <c:pt idx="4">
                  <c:v>31.42857142857143</c:v>
                </c:pt>
              </c:numCache>
            </c:numRef>
          </c:val>
        </c:ser>
        <c:ser>
          <c:idx val="2"/>
          <c:order val="2"/>
          <c:tx>
            <c:v>Neutral</c:v>
          </c:tx>
          <c:invertIfNegative val="0"/>
          <c:cat>
            <c:strRef>
              <c:f>'Question 1'!$A$4:$A$8</c:f>
              <c:strCache>
                <c:ptCount val="5"/>
                <c:pt idx="0">
                  <c:v>GLOBE Teacher's Guide</c:v>
                </c:pt>
                <c:pt idx="1">
                  <c:v>Data Entry</c:v>
                </c:pt>
                <c:pt idx="2">
                  <c:v>Visualizations</c:v>
                </c:pt>
                <c:pt idx="3">
                  <c:v>Collaboration Tools</c:v>
                </c:pt>
                <c:pt idx="4">
                  <c:v>Student Research</c:v>
                </c:pt>
              </c:strCache>
            </c:strRef>
          </c:cat>
          <c:val>
            <c:numRef>
              <c:f>'Question 1'!$H$4:$H$8</c:f>
              <c:numCache>
                <c:formatCode>General</c:formatCode>
                <c:ptCount val="5"/>
                <c:pt idx="0">
                  <c:v>15.0</c:v>
                </c:pt>
                <c:pt idx="1">
                  <c:v>23.57142857142857</c:v>
                </c:pt>
                <c:pt idx="2">
                  <c:v>33.57142857142847</c:v>
                </c:pt>
                <c:pt idx="3">
                  <c:v>25.71428571428572</c:v>
                </c:pt>
                <c:pt idx="4">
                  <c:v>24.28571428571419</c:v>
                </c:pt>
              </c:numCache>
            </c:numRef>
          </c:val>
        </c:ser>
        <c:ser>
          <c:idx val="3"/>
          <c:order val="3"/>
          <c:tx>
            <c:v>Difficult</c:v>
          </c:tx>
          <c:invertIfNegative val="0"/>
          <c:cat>
            <c:strRef>
              <c:f>'Question 1'!$A$4:$A$8</c:f>
              <c:strCache>
                <c:ptCount val="5"/>
                <c:pt idx="0">
                  <c:v>GLOBE Teacher's Guide</c:v>
                </c:pt>
                <c:pt idx="1">
                  <c:v>Data Entry</c:v>
                </c:pt>
                <c:pt idx="2">
                  <c:v>Visualizations</c:v>
                </c:pt>
                <c:pt idx="3">
                  <c:v>Collaboration Tools</c:v>
                </c:pt>
                <c:pt idx="4">
                  <c:v>Student Research</c:v>
                </c:pt>
              </c:strCache>
            </c:strRef>
          </c:cat>
          <c:val>
            <c:numRef>
              <c:f>'Question 1'!$J$4:$J$8</c:f>
              <c:numCache>
                <c:formatCode>General</c:formatCode>
                <c:ptCount val="5"/>
                <c:pt idx="0">
                  <c:v>4.285714285714286</c:v>
                </c:pt>
                <c:pt idx="1">
                  <c:v>7.142857142857141</c:v>
                </c:pt>
                <c:pt idx="2">
                  <c:v>8.571428571428571</c:v>
                </c:pt>
                <c:pt idx="3">
                  <c:v>8.571428571428571</c:v>
                </c:pt>
                <c:pt idx="4">
                  <c:v>8.571428571428571</c:v>
                </c:pt>
              </c:numCache>
            </c:numRef>
          </c:val>
        </c:ser>
        <c:ser>
          <c:idx val="4"/>
          <c:order val="4"/>
          <c:tx>
            <c:v>Very Difficult</c:v>
          </c:tx>
          <c:invertIfNegative val="0"/>
          <c:cat>
            <c:strRef>
              <c:f>'Question 1'!$A$4:$A$8</c:f>
              <c:strCache>
                <c:ptCount val="5"/>
                <c:pt idx="0">
                  <c:v>GLOBE Teacher's Guide</c:v>
                </c:pt>
                <c:pt idx="1">
                  <c:v>Data Entry</c:v>
                </c:pt>
                <c:pt idx="2">
                  <c:v>Visualizations</c:v>
                </c:pt>
                <c:pt idx="3">
                  <c:v>Collaboration Tools</c:v>
                </c:pt>
                <c:pt idx="4">
                  <c:v>Student Research</c:v>
                </c:pt>
              </c:strCache>
            </c:strRef>
          </c:cat>
          <c:val>
            <c:numRef>
              <c:f>'Question 1'!$L$4:$L$8</c:f>
              <c:numCache>
                <c:formatCode>General</c:formatCode>
                <c:ptCount val="5"/>
                <c:pt idx="0">
                  <c:v>0.714285714285714</c:v>
                </c:pt>
                <c:pt idx="1">
                  <c:v>2.857142857142857</c:v>
                </c:pt>
                <c:pt idx="2">
                  <c:v>3.571428571428571</c:v>
                </c:pt>
                <c:pt idx="3">
                  <c:v>2.857142857142857</c:v>
                </c:pt>
                <c:pt idx="4">
                  <c:v>0.714285714285714</c:v>
                </c:pt>
              </c:numCache>
            </c:numRef>
          </c:val>
        </c:ser>
        <c:ser>
          <c:idx val="5"/>
          <c:order val="5"/>
          <c:tx>
            <c:v>N/A</c:v>
          </c:tx>
          <c:invertIfNegative val="0"/>
          <c:cat>
            <c:strRef>
              <c:f>'Question 1'!$A$4:$A$8</c:f>
              <c:strCache>
                <c:ptCount val="5"/>
                <c:pt idx="0">
                  <c:v>GLOBE Teacher's Guide</c:v>
                </c:pt>
                <c:pt idx="1">
                  <c:v>Data Entry</c:v>
                </c:pt>
                <c:pt idx="2">
                  <c:v>Visualizations</c:v>
                </c:pt>
                <c:pt idx="3">
                  <c:v>Collaboration Tools</c:v>
                </c:pt>
                <c:pt idx="4">
                  <c:v>Student Research</c:v>
                </c:pt>
              </c:strCache>
            </c:strRef>
          </c:cat>
          <c:val>
            <c:numRef>
              <c:f>'Question 1'!$N$4:$N$8</c:f>
              <c:numCache>
                <c:formatCode>General</c:formatCode>
                <c:ptCount val="5"/>
                <c:pt idx="0">
                  <c:v>5.714285714285705</c:v>
                </c:pt>
                <c:pt idx="1">
                  <c:v>14.2857142857143</c:v>
                </c:pt>
                <c:pt idx="2">
                  <c:v>11.42857142857143</c:v>
                </c:pt>
                <c:pt idx="3">
                  <c:v>22.14285714285715</c:v>
                </c:pt>
                <c:pt idx="4">
                  <c:v>24.28571428571419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86970552"/>
        <c:axId val="-2086964520"/>
      </c:barChart>
      <c:catAx>
        <c:axId val="-2086970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Microsoft Sans Serif"/>
                <a:ea typeface="Microsoft Sans Serif"/>
                <a:cs typeface="Microsoft Sans Serif"/>
              </a:defRPr>
            </a:pPr>
            <a:endParaRPr lang="en-US"/>
          </a:p>
        </c:txPr>
        <c:crossAx val="-20869645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2086964520"/>
        <c:scaling>
          <c:orientation val="minMax"/>
          <c:max val="50.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0" vert="wordArtVert"/>
              <a:lstStyle/>
              <a:p>
                <a:pPr>
                  <a:defRPr/>
                </a:pPr>
                <a:r>
                  <a:rPr lang="en-US" b="1"/>
                  <a:t>Percent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Microsoft Sans Serif"/>
                <a:ea typeface="Microsoft Sans Serif"/>
                <a:cs typeface="Microsoft Sans Serif"/>
              </a:defRPr>
            </a:pPr>
            <a:endParaRPr lang="en-US"/>
          </a:p>
        </c:txPr>
        <c:crossAx val="-2086970552"/>
        <c:crossesAt val="1.0"/>
        <c:crossBetween val="between"/>
        <c:majorUnit val="10.0"/>
        <c:minorUnit val="5.0"/>
      </c:valAx>
      <c:spPr>
        <a:noFill/>
        <a:ln w="25400">
          <a:noFill/>
        </a:ln>
      </c:spPr>
    </c:plotArea>
    <c:legend>
      <c:legendPos val="r"/>
      <c:overlay val="0"/>
    </c:legend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Microsoft Sans Serif"/>
          <a:ea typeface="Microsoft Sans Serif"/>
          <a:cs typeface="Microsoft Sans Serif"/>
        </a:defRPr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DE App</c:v>
          </c:tx>
          <c:marker>
            <c:symbol val="none"/>
          </c:marker>
          <c:cat>
            <c:strRef>
              <c:f>'mobile app stat'!$B$1:$B$54</c:f>
              <c:strCache>
                <c:ptCount val="54"/>
                <c:pt idx="0">
                  <c:v> 2015-06-29 </c:v>
                </c:pt>
                <c:pt idx="1">
                  <c:v> 2015-07-06 </c:v>
                </c:pt>
                <c:pt idx="2">
                  <c:v> 2015-07-13 </c:v>
                </c:pt>
                <c:pt idx="3">
                  <c:v> 2015-07-20 </c:v>
                </c:pt>
                <c:pt idx="4">
                  <c:v> 2015-07-27 </c:v>
                </c:pt>
                <c:pt idx="5">
                  <c:v> 2015-08-03 </c:v>
                </c:pt>
                <c:pt idx="6">
                  <c:v> 2015-08-10 </c:v>
                </c:pt>
                <c:pt idx="7">
                  <c:v> 2015-08-17 </c:v>
                </c:pt>
                <c:pt idx="8">
                  <c:v> 2015-08-24 </c:v>
                </c:pt>
                <c:pt idx="9">
                  <c:v> 2015-08-31 </c:v>
                </c:pt>
                <c:pt idx="10">
                  <c:v> 2015-09-07 </c:v>
                </c:pt>
                <c:pt idx="11">
                  <c:v> 2015-09-14 </c:v>
                </c:pt>
                <c:pt idx="12">
                  <c:v> 2015-09-21 </c:v>
                </c:pt>
                <c:pt idx="13">
                  <c:v> 2015-09-28 </c:v>
                </c:pt>
                <c:pt idx="14">
                  <c:v> 2015-10-05 </c:v>
                </c:pt>
                <c:pt idx="15">
                  <c:v> 2015-10-12 </c:v>
                </c:pt>
                <c:pt idx="16">
                  <c:v> 2015-10-19 </c:v>
                </c:pt>
                <c:pt idx="17">
                  <c:v> 2015-10-26 </c:v>
                </c:pt>
                <c:pt idx="18">
                  <c:v> 2015-11-02 </c:v>
                </c:pt>
                <c:pt idx="19">
                  <c:v> 2015-11-09 </c:v>
                </c:pt>
                <c:pt idx="20">
                  <c:v> 2015-11-16 </c:v>
                </c:pt>
                <c:pt idx="21">
                  <c:v> 2015-11-23 </c:v>
                </c:pt>
                <c:pt idx="22">
                  <c:v> 2015-11-30 </c:v>
                </c:pt>
                <c:pt idx="23">
                  <c:v> 2015-12-07 </c:v>
                </c:pt>
                <c:pt idx="24">
                  <c:v> 2015-12-14 </c:v>
                </c:pt>
                <c:pt idx="25">
                  <c:v> 2015-12-21 </c:v>
                </c:pt>
                <c:pt idx="26">
                  <c:v> 2015-12-28 </c:v>
                </c:pt>
                <c:pt idx="27">
                  <c:v> 2015-12-28 </c:v>
                </c:pt>
                <c:pt idx="28">
                  <c:v> 2016-01-04 </c:v>
                </c:pt>
                <c:pt idx="29">
                  <c:v> 2016-01-11 </c:v>
                </c:pt>
                <c:pt idx="30">
                  <c:v> 2016-01-18 </c:v>
                </c:pt>
                <c:pt idx="31">
                  <c:v> 2016-01-25 </c:v>
                </c:pt>
                <c:pt idx="32">
                  <c:v> 2016-02-01 </c:v>
                </c:pt>
                <c:pt idx="33">
                  <c:v> 2016-02-08 </c:v>
                </c:pt>
                <c:pt idx="34">
                  <c:v> 2016-02-15 </c:v>
                </c:pt>
                <c:pt idx="35">
                  <c:v> 2016-02-22 </c:v>
                </c:pt>
                <c:pt idx="36">
                  <c:v> 2016-02-29 </c:v>
                </c:pt>
                <c:pt idx="37">
                  <c:v> 2016-03-07 </c:v>
                </c:pt>
                <c:pt idx="38">
                  <c:v> 2016-03-14 </c:v>
                </c:pt>
                <c:pt idx="39">
                  <c:v> 2016-03-21 </c:v>
                </c:pt>
                <c:pt idx="40">
                  <c:v> 2016-03-28 </c:v>
                </c:pt>
                <c:pt idx="41">
                  <c:v> 2016-04-04 </c:v>
                </c:pt>
                <c:pt idx="42">
                  <c:v> 2016-04-11 </c:v>
                </c:pt>
                <c:pt idx="43">
                  <c:v> 2016-04-18 </c:v>
                </c:pt>
                <c:pt idx="44">
                  <c:v> 2016-04-25 </c:v>
                </c:pt>
                <c:pt idx="45">
                  <c:v> 2016-05-02 </c:v>
                </c:pt>
                <c:pt idx="46">
                  <c:v> 2016-05-09 </c:v>
                </c:pt>
                <c:pt idx="47">
                  <c:v> 2016-05-16 </c:v>
                </c:pt>
                <c:pt idx="48">
                  <c:v> 2016-05-23 </c:v>
                </c:pt>
                <c:pt idx="49">
                  <c:v> 2016-05-30 </c:v>
                </c:pt>
                <c:pt idx="50">
                  <c:v> 2016-06-06 </c:v>
                </c:pt>
                <c:pt idx="51">
                  <c:v> 2016-06-13 </c:v>
                </c:pt>
                <c:pt idx="52">
                  <c:v> 2016-06-20 </c:v>
                </c:pt>
                <c:pt idx="53">
                  <c:v> 2016-06-27 </c:v>
                </c:pt>
              </c:strCache>
            </c:strRef>
          </c:cat>
          <c:val>
            <c:numRef>
              <c:f>'mobile app stat'!$A$1:$A$54</c:f>
              <c:numCache>
                <c:formatCode>General</c:formatCode>
                <c:ptCount val="54"/>
                <c:pt idx="0">
                  <c:v>4.0</c:v>
                </c:pt>
                <c:pt idx="1">
                  <c:v>8.0</c:v>
                </c:pt>
                <c:pt idx="2">
                  <c:v>10.0</c:v>
                </c:pt>
                <c:pt idx="3">
                  <c:v>6.0</c:v>
                </c:pt>
                <c:pt idx="4">
                  <c:v>9.0</c:v>
                </c:pt>
                <c:pt idx="5">
                  <c:v>5.0</c:v>
                </c:pt>
                <c:pt idx="6">
                  <c:v>5.0</c:v>
                </c:pt>
                <c:pt idx="7">
                  <c:v>7.0</c:v>
                </c:pt>
                <c:pt idx="8">
                  <c:v>8.0</c:v>
                </c:pt>
                <c:pt idx="9">
                  <c:v>8.0</c:v>
                </c:pt>
                <c:pt idx="10">
                  <c:v>10.0</c:v>
                </c:pt>
                <c:pt idx="11">
                  <c:v>14.0</c:v>
                </c:pt>
                <c:pt idx="12">
                  <c:v>11.0</c:v>
                </c:pt>
                <c:pt idx="13">
                  <c:v>9.0</c:v>
                </c:pt>
                <c:pt idx="14">
                  <c:v>18.0</c:v>
                </c:pt>
                <c:pt idx="15">
                  <c:v>33.0</c:v>
                </c:pt>
                <c:pt idx="16">
                  <c:v>29.0</c:v>
                </c:pt>
                <c:pt idx="17">
                  <c:v>24.0</c:v>
                </c:pt>
                <c:pt idx="18">
                  <c:v>33.0</c:v>
                </c:pt>
                <c:pt idx="19">
                  <c:v>30.0</c:v>
                </c:pt>
                <c:pt idx="20">
                  <c:v>28.0</c:v>
                </c:pt>
                <c:pt idx="21">
                  <c:v>30.0</c:v>
                </c:pt>
                <c:pt idx="22">
                  <c:v>28.0</c:v>
                </c:pt>
                <c:pt idx="23">
                  <c:v>35.0</c:v>
                </c:pt>
                <c:pt idx="24">
                  <c:v>34.0</c:v>
                </c:pt>
                <c:pt idx="25">
                  <c:v>21.0</c:v>
                </c:pt>
                <c:pt idx="26">
                  <c:v>12.0</c:v>
                </c:pt>
                <c:pt idx="27">
                  <c:v>12.0</c:v>
                </c:pt>
                <c:pt idx="28">
                  <c:v>20.0</c:v>
                </c:pt>
                <c:pt idx="29">
                  <c:v>26.0</c:v>
                </c:pt>
                <c:pt idx="30">
                  <c:v>59.0</c:v>
                </c:pt>
                <c:pt idx="31">
                  <c:v>41.0</c:v>
                </c:pt>
                <c:pt idx="32">
                  <c:v>37.0</c:v>
                </c:pt>
                <c:pt idx="33">
                  <c:v>40.0</c:v>
                </c:pt>
                <c:pt idx="34">
                  <c:v>34.0</c:v>
                </c:pt>
                <c:pt idx="35">
                  <c:v>44.0</c:v>
                </c:pt>
                <c:pt idx="36">
                  <c:v>45.0</c:v>
                </c:pt>
                <c:pt idx="37">
                  <c:v>51.0</c:v>
                </c:pt>
                <c:pt idx="38">
                  <c:v>35.0</c:v>
                </c:pt>
                <c:pt idx="39">
                  <c:v>40.0</c:v>
                </c:pt>
                <c:pt idx="40">
                  <c:v>46.0</c:v>
                </c:pt>
                <c:pt idx="41">
                  <c:v>49.0</c:v>
                </c:pt>
                <c:pt idx="42">
                  <c:v>56.0</c:v>
                </c:pt>
                <c:pt idx="43">
                  <c:v>99.0</c:v>
                </c:pt>
                <c:pt idx="44">
                  <c:v>68.0</c:v>
                </c:pt>
                <c:pt idx="45">
                  <c:v>57.0</c:v>
                </c:pt>
                <c:pt idx="46">
                  <c:v>45.0</c:v>
                </c:pt>
                <c:pt idx="47">
                  <c:v>43.0</c:v>
                </c:pt>
                <c:pt idx="48">
                  <c:v>45.0</c:v>
                </c:pt>
                <c:pt idx="49">
                  <c:v>34.0</c:v>
                </c:pt>
                <c:pt idx="50">
                  <c:v>30.0</c:v>
                </c:pt>
                <c:pt idx="51">
                  <c:v>26.0</c:v>
                </c:pt>
                <c:pt idx="52">
                  <c:v>19.0</c:v>
                </c:pt>
                <c:pt idx="53">
                  <c:v>15.0</c:v>
                </c:pt>
              </c:numCache>
            </c:numRef>
          </c:val>
          <c:smooth val="0"/>
        </c:ser>
        <c:ser>
          <c:idx val="1"/>
          <c:order val="1"/>
          <c:tx>
            <c:v>GLOBE Obsrvr</c:v>
          </c:tx>
          <c:marker>
            <c:symbol val="none"/>
          </c:marker>
          <c:val>
            <c:numRef>
              <c:f>'mobile app stat'!$E$1:$E$54</c:f>
              <c:numCache>
                <c:formatCode>General</c:formatCode>
                <c:ptCount val="54"/>
                <c:pt idx="41">
                  <c:v>3.0</c:v>
                </c:pt>
                <c:pt idx="42">
                  <c:v>7.0</c:v>
                </c:pt>
                <c:pt idx="43">
                  <c:v>9.0</c:v>
                </c:pt>
                <c:pt idx="44">
                  <c:v>14.0</c:v>
                </c:pt>
                <c:pt idx="45">
                  <c:v>21.0</c:v>
                </c:pt>
                <c:pt idx="46">
                  <c:v>13.0</c:v>
                </c:pt>
                <c:pt idx="47">
                  <c:v>13.0</c:v>
                </c:pt>
                <c:pt idx="48">
                  <c:v>30.0</c:v>
                </c:pt>
                <c:pt idx="49">
                  <c:v>32.0</c:v>
                </c:pt>
                <c:pt idx="50">
                  <c:v>25.0</c:v>
                </c:pt>
                <c:pt idx="51">
                  <c:v>18.0</c:v>
                </c:pt>
                <c:pt idx="52">
                  <c:v>17.0</c:v>
                </c:pt>
                <c:pt idx="53">
                  <c:v>17.0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4460264"/>
        <c:axId val="2124463240"/>
      </c:lineChart>
      <c:catAx>
        <c:axId val="2124460264"/>
        <c:scaling>
          <c:orientation val="minMax"/>
        </c:scaling>
        <c:delete val="0"/>
        <c:axPos val="b"/>
        <c:majorTickMark val="none"/>
        <c:minorTickMark val="none"/>
        <c:tickLblPos val="nextTo"/>
        <c:crossAx val="2124463240"/>
        <c:crosses val="autoZero"/>
        <c:auto val="1"/>
        <c:lblAlgn val="ctr"/>
        <c:lblOffset val="100"/>
        <c:noMultiLvlLbl val="0"/>
      </c:catAx>
      <c:valAx>
        <c:axId val="212446324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2446026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600" dirty="0" smtClean="0"/>
              <a:t> </a:t>
            </a:r>
            <a:endParaRPr lang="en-US" sz="1600" dirty="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'Main Type &amp; phone'!$B$2</c:f>
              <c:strCache>
                <c:ptCount val="1"/>
                <c:pt idx="0">
                  <c:v>New Accounts</c:v>
                </c:pt>
              </c:strCache>
            </c:strRef>
          </c:tx>
          <c:marker>
            <c:symbol val="none"/>
          </c:marker>
          <c:cat>
            <c:strRef>
              <c:f>'Main Type &amp; phone'!$A$3:$A$28</c:f>
              <c:strCache>
                <c:ptCount val="26"/>
                <c:pt idx="0">
                  <c:v>Jun 01-15</c:v>
                </c:pt>
                <c:pt idx="1">
                  <c:v>Jun 16-30</c:v>
                </c:pt>
                <c:pt idx="2">
                  <c:v>Jul 01-15</c:v>
                </c:pt>
                <c:pt idx="3">
                  <c:v>Jul 16-31</c:v>
                </c:pt>
                <c:pt idx="4">
                  <c:v>Aug 01-15</c:v>
                </c:pt>
                <c:pt idx="5">
                  <c:v>Aug 16-31</c:v>
                </c:pt>
                <c:pt idx="6">
                  <c:v>Sep 01-15</c:v>
                </c:pt>
                <c:pt idx="7">
                  <c:v>Sep 16-30</c:v>
                </c:pt>
                <c:pt idx="8">
                  <c:v>Oct 01-15</c:v>
                </c:pt>
                <c:pt idx="9">
                  <c:v>Oct 16-31</c:v>
                </c:pt>
                <c:pt idx="10">
                  <c:v>Nov 01-15</c:v>
                </c:pt>
                <c:pt idx="11">
                  <c:v>Nov 16-30</c:v>
                </c:pt>
                <c:pt idx="12">
                  <c:v>Dec 01-15</c:v>
                </c:pt>
                <c:pt idx="13">
                  <c:v>Dec 16-31</c:v>
                </c:pt>
                <c:pt idx="14">
                  <c:v>Jan 01-15</c:v>
                </c:pt>
                <c:pt idx="15">
                  <c:v>Jan 16-31</c:v>
                </c:pt>
                <c:pt idx="16">
                  <c:v>Feb 01-15</c:v>
                </c:pt>
                <c:pt idx="17">
                  <c:v>Feb 16-29</c:v>
                </c:pt>
                <c:pt idx="18">
                  <c:v>Mar 01-15</c:v>
                </c:pt>
                <c:pt idx="19">
                  <c:v>Mar 16-31</c:v>
                </c:pt>
                <c:pt idx="20">
                  <c:v>Apr 01-15</c:v>
                </c:pt>
                <c:pt idx="21">
                  <c:v>Apr 16-30</c:v>
                </c:pt>
                <c:pt idx="22">
                  <c:v>May 01-15</c:v>
                </c:pt>
                <c:pt idx="23">
                  <c:v>May 16-31</c:v>
                </c:pt>
                <c:pt idx="24">
                  <c:v>Jun 01-15</c:v>
                </c:pt>
                <c:pt idx="25">
                  <c:v>Jun 16-30</c:v>
                </c:pt>
              </c:strCache>
            </c:strRef>
          </c:cat>
          <c:val>
            <c:numRef>
              <c:f>'Main Type &amp; phone'!$B$3:$B$29</c:f>
              <c:numCache>
                <c:formatCode>General</c:formatCode>
                <c:ptCount val="27"/>
                <c:pt idx="0">
                  <c:v>120.0</c:v>
                </c:pt>
                <c:pt idx="1">
                  <c:v>258.0</c:v>
                </c:pt>
                <c:pt idx="2">
                  <c:v>59.0</c:v>
                </c:pt>
                <c:pt idx="3">
                  <c:v>146.0</c:v>
                </c:pt>
                <c:pt idx="4">
                  <c:v>96.0</c:v>
                </c:pt>
                <c:pt idx="5">
                  <c:v>103.0</c:v>
                </c:pt>
                <c:pt idx="6">
                  <c:v>94.0</c:v>
                </c:pt>
                <c:pt idx="7">
                  <c:v>113.0</c:v>
                </c:pt>
                <c:pt idx="8">
                  <c:v>102.0</c:v>
                </c:pt>
                <c:pt idx="9">
                  <c:v>101.0</c:v>
                </c:pt>
                <c:pt idx="10">
                  <c:v>128.0</c:v>
                </c:pt>
                <c:pt idx="11">
                  <c:v>53.0</c:v>
                </c:pt>
                <c:pt idx="12">
                  <c:v>55.0</c:v>
                </c:pt>
                <c:pt idx="13">
                  <c:v>23.0</c:v>
                </c:pt>
                <c:pt idx="14">
                  <c:v>44.0</c:v>
                </c:pt>
                <c:pt idx="15">
                  <c:v>157.0</c:v>
                </c:pt>
                <c:pt idx="16">
                  <c:v>119.0</c:v>
                </c:pt>
                <c:pt idx="17">
                  <c:v>112.0</c:v>
                </c:pt>
                <c:pt idx="18">
                  <c:v>118.0</c:v>
                </c:pt>
                <c:pt idx="19">
                  <c:v>76.0</c:v>
                </c:pt>
                <c:pt idx="20">
                  <c:v>59.0</c:v>
                </c:pt>
                <c:pt idx="21">
                  <c:v>81.0</c:v>
                </c:pt>
                <c:pt idx="22">
                  <c:v>135.0</c:v>
                </c:pt>
                <c:pt idx="23">
                  <c:v>88.0</c:v>
                </c:pt>
                <c:pt idx="24">
                  <c:v>405.0</c:v>
                </c:pt>
                <c:pt idx="25">
                  <c:v>383.0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'Main Type &amp; phone'!$C$2</c:f>
              <c:strCache>
                <c:ptCount val="1"/>
                <c:pt idx="0">
                  <c:v>Miscellaneous</c:v>
                </c:pt>
              </c:strCache>
            </c:strRef>
          </c:tx>
          <c:marker>
            <c:symbol val="none"/>
          </c:marker>
          <c:cat>
            <c:strRef>
              <c:f>'Main Type &amp; phone'!$A$3:$A$28</c:f>
              <c:strCache>
                <c:ptCount val="26"/>
                <c:pt idx="0">
                  <c:v>Jun 01-15</c:v>
                </c:pt>
                <c:pt idx="1">
                  <c:v>Jun 16-30</c:v>
                </c:pt>
                <c:pt idx="2">
                  <c:v>Jul 01-15</c:v>
                </c:pt>
                <c:pt idx="3">
                  <c:v>Jul 16-31</c:v>
                </c:pt>
                <c:pt idx="4">
                  <c:v>Aug 01-15</c:v>
                </c:pt>
                <c:pt idx="5">
                  <c:v>Aug 16-31</c:v>
                </c:pt>
                <c:pt idx="6">
                  <c:v>Sep 01-15</c:v>
                </c:pt>
                <c:pt idx="7">
                  <c:v>Sep 16-30</c:v>
                </c:pt>
                <c:pt idx="8">
                  <c:v>Oct 01-15</c:v>
                </c:pt>
                <c:pt idx="9">
                  <c:v>Oct 16-31</c:v>
                </c:pt>
                <c:pt idx="10">
                  <c:v>Nov 01-15</c:v>
                </c:pt>
                <c:pt idx="11">
                  <c:v>Nov 16-30</c:v>
                </c:pt>
                <c:pt idx="12">
                  <c:v>Dec 01-15</c:v>
                </c:pt>
                <c:pt idx="13">
                  <c:v>Dec 16-31</c:v>
                </c:pt>
                <c:pt idx="14">
                  <c:v>Jan 01-15</c:v>
                </c:pt>
                <c:pt idx="15">
                  <c:v>Jan 16-31</c:v>
                </c:pt>
                <c:pt idx="16">
                  <c:v>Feb 01-15</c:v>
                </c:pt>
                <c:pt idx="17">
                  <c:v>Feb 16-29</c:v>
                </c:pt>
                <c:pt idx="18">
                  <c:v>Mar 01-15</c:v>
                </c:pt>
                <c:pt idx="19">
                  <c:v>Mar 16-31</c:v>
                </c:pt>
                <c:pt idx="20">
                  <c:v>Apr 01-15</c:v>
                </c:pt>
                <c:pt idx="21">
                  <c:v>Apr 16-30</c:v>
                </c:pt>
                <c:pt idx="22">
                  <c:v>May 01-15</c:v>
                </c:pt>
                <c:pt idx="23">
                  <c:v>May 16-31</c:v>
                </c:pt>
                <c:pt idx="24">
                  <c:v>Jun 01-15</c:v>
                </c:pt>
                <c:pt idx="25">
                  <c:v>Jun 16-30</c:v>
                </c:pt>
              </c:strCache>
            </c:strRef>
          </c:cat>
          <c:val>
            <c:numRef>
              <c:f>'Main Type &amp; phone'!$C$3:$C$29</c:f>
              <c:numCache>
                <c:formatCode>General</c:formatCode>
                <c:ptCount val="27"/>
                <c:pt idx="0">
                  <c:v>74.0</c:v>
                </c:pt>
                <c:pt idx="1">
                  <c:v>74.0</c:v>
                </c:pt>
                <c:pt idx="2">
                  <c:v>52.0</c:v>
                </c:pt>
                <c:pt idx="3">
                  <c:v>82.0</c:v>
                </c:pt>
                <c:pt idx="4">
                  <c:v>79.0</c:v>
                </c:pt>
                <c:pt idx="5">
                  <c:v>82.0</c:v>
                </c:pt>
                <c:pt idx="6">
                  <c:v>59.0</c:v>
                </c:pt>
                <c:pt idx="7">
                  <c:v>56.0</c:v>
                </c:pt>
                <c:pt idx="8">
                  <c:v>113.0</c:v>
                </c:pt>
                <c:pt idx="9">
                  <c:v>84.0</c:v>
                </c:pt>
                <c:pt idx="10">
                  <c:v>85.0</c:v>
                </c:pt>
                <c:pt idx="11">
                  <c:v>71.0</c:v>
                </c:pt>
                <c:pt idx="12">
                  <c:v>76.0</c:v>
                </c:pt>
                <c:pt idx="13">
                  <c:v>47.0</c:v>
                </c:pt>
                <c:pt idx="14">
                  <c:v>54.0</c:v>
                </c:pt>
                <c:pt idx="15">
                  <c:v>73.0</c:v>
                </c:pt>
                <c:pt idx="16">
                  <c:v>91.0</c:v>
                </c:pt>
                <c:pt idx="17">
                  <c:v>71.0</c:v>
                </c:pt>
                <c:pt idx="18">
                  <c:v>101.0</c:v>
                </c:pt>
                <c:pt idx="19">
                  <c:v>122.0</c:v>
                </c:pt>
                <c:pt idx="20">
                  <c:v>109.0</c:v>
                </c:pt>
                <c:pt idx="21">
                  <c:v>122.0</c:v>
                </c:pt>
                <c:pt idx="22">
                  <c:v>118.0</c:v>
                </c:pt>
                <c:pt idx="23">
                  <c:v>137.0</c:v>
                </c:pt>
                <c:pt idx="24">
                  <c:v>116.0</c:v>
                </c:pt>
                <c:pt idx="25">
                  <c:v>91.0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'Main Type &amp; phone'!$D$2</c:f>
              <c:strCache>
                <c:ptCount val="1"/>
                <c:pt idx="0">
                  <c:v>Data Entry/ Protocols</c:v>
                </c:pt>
              </c:strCache>
            </c:strRef>
          </c:tx>
          <c:marker>
            <c:symbol val="none"/>
          </c:marker>
          <c:cat>
            <c:strRef>
              <c:f>'Main Type &amp; phone'!$A$3:$A$28</c:f>
              <c:strCache>
                <c:ptCount val="26"/>
                <c:pt idx="0">
                  <c:v>Jun 01-15</c:v>
                </c:pt>
                <c:pt idx="1">
                  <c:v>Jun 16-30</c:v>
                </c:pt>
                <c:pt idx="2">
                  <c:v>Jul 01-15</c:v>
                </c:pt>
                <c:pt idx="3">
                  <c:v>Jul 16-31</c:v>
                </c:pt>
                <c:pt idx="4">
                  <c:v>Aug 01-15</c:v>
                </c:pt>
                <c:pt idx="5">
                  <c:v>Aug 16-31</c:v>
                </c:pt>
                <c:pt idx="6">
                  <c:v>Sep 01-15</c:v>
                </c:pt>
                <c:pt idx="7">
                  <c:v>Sep 16-30</c:v>
                </c:pt>
                <c:pt idx="8">
                  <c:v>Oct 01-15</c:v>
                </c:pt>
                <c:pt idx="9">
                  <c:v>Oct 16-31</c:v>
                </c:pt>
                <c:pt idx="10">
                  <c:v>Nov 01-15</c:v>
                </c:pt>
                <c:pt idx="11">
                  <c:v>Nov 16-30</c:v>
                </c:pt>
                <c:pt idx="12">
                  <c:v>Dec 01-15</c:v>
                </c:pt>
                <c:pt idx="13">
                  <c:v>Dec 16-31</c:v>
                </c:pt>
                <c:pt idx="14">
                  <c:v>Jan 01-15</c:v>
                </c:pt>
                <c:pt idx="15">
                  <c:v>Jan 16-31</c:v>
                </c:pt>
                <c:pt idx="16">
                  <c:v>Feb 01-15</c:v>
                </c:pt>
                <c:pt idx="17">
                  <c:v>Feb 16-29</c:v>
                </c:pt>
                <c:pt idx="18">
                  <c:v>Mar 01-15</c:v>
                </c:pt>
                <c:pt idx="19">
                  <c:v>Mar 16-31</c:v>
                </c:pt>
                <c:pt idx="20">
                  <c:v>Apr 01-15</c:v>
                </c:pt>
                <c:pt idx="21">
                  <c:v>Apr 16-30</c:v>
                </c:pt>
                <c:pt idx="22">
                  <c:v>May 01-15</c:v>
                </c:pt>
                <c:pt idx="23">
                  <c:v>May 16-31</c:v>
                </c:pt>
                <c:pt idx="24">
                  <c:v>Jun 01-15</c:v>
                </c:pt>
                <c:pt idx="25">
                  <c:v>Jun 16-30</c:v>
                </c:pt>
              </c:strCache>
            </c:strRef>
          </c:cat>
          <c:val>
            <c:numRef>
              <c:f>'Main Type &amp; phone'!$D$3:$D$29</c:f>
              <c:numCache>
                <c:formatCode>General</c:formatCode>
                <c:ptCount val="27"/>
                <c:pt idx="0">
                  <c:v>6.0</c:v>
                </c:pt>
                <c:pt idx="1">
                  <c:v>9.0</c:v>
                </c:pt>
                <c:pt idx="2">
                  <c:v>3.0</c:v>
                </c:pt>
                <c:pt idx="3">
                  <c:v>6.0</c:v>
                </c:pt>
                <c:pt idx="4">
                  <c:v>2.0</c:v>
                </c:pt>
                <c:pt idx="5">
                  <c:v>5.0</c:v>
                </c:pt>
                <c:pt idx="6">
                  <c:v>4.0</c:v>
                </c:pt>
                <c:pt idx="7">
                  <c:v>12.0</c:v>
                </c:pt>
                <c:pt idx="8">
                  <c:v>14.0</c:v>
                </c:pt>
                <c:pt idx="9">
                  <c:v>9.0</c:v>
                </c:pt>
                <c:pt idx="10">
                  <c:v>8.0</c:v>
                </c:pt>
                <c:pt idx="11">
                  <c:v>11.0</c:v>
                </c:pt>
                <c:pt idx="12">
                  <c:v>12.0</c:v>
                </c:pt>
                <c:pt idx="13">
                  <c:v>7.0</c:v>
                </c:pt>
                <c:pt idx="14">
                  <c:v>10.0</c:v>
                </c:pt>
                <c:pt idx="15">
                  <c:v>9.0</c:v>
                </c:pt>
                <c:pt idx="16">
                  <c:v>7.0</c:v>
                </c:pt>
                <c:pt idx="17">
                  <c:v>10.0</c:v>
                </c:pt>
                <c:pt idx="18">
                  <c:v>16.0</c:v>
                </c:pt>
                <c:pt idx="19">
                  <c:v>14.0</c:v>
                </c:pt>
                <c:pt idx="20">
                  <c:v>4.0</c:v>
                </c:pt>
                <c:pt idx="21">
                  <c:v>12.0</c:v>
                </c:pt>
                <c:pt idx="22">
                  <c:v>17.0</c:v>
                </c:pt>
                <c:pt idx="23">
                  <c:v>11.0</c:v>
                </c:pt>
                <c:pt idx="24">
                  <c:v>8.0</c:v>
                </c:pt>
                <c:pt idx="25">
                  <c:v>7.0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'Main Type &amp; phone'!$E$2</c:f>
              <c:strCache>
                <c:ptCount val="1"/>
                <c:pt idx="0">
                  <c:v>Citizen Science</c:v>
                </c:pt>
              </c:strCache>
            </c:strRef>
          </c:tx>
          <c:marker>
            <c:symbol val="none"/>
          </c:marker>
          <c:cat>
            <c:strRef>
              <c:f>'Main Type &amp; phone'!$A$3:$A$28</c:f>
              <c:strCache>
                <c:ptCount val="26"/>
                <c:pt idx="0">
                  <c:v>Jun 01-15</c:v>
                </c:pt>
                <c:pt idx="1">
                  <c:v>Jun 16-30</c:v>
                </c:pt>
                <c:pt idx="2">
                  <c:v>Jul 01-15</c:v>
                </c:pt>
                <c:pt idx="3">
                  <c:v>Jul 16-31</c:v>
                </c:pt>
                <c:pt idx="4">
                  <c:v>Aug 01-15</c:v>
                </c:pt>
                <c:pt idx="5">
                  <c:v>Aug 16-31</c:v>
                </c:pt>
                <c:pt idx="6">
                  <c:v>Sep 01-15</c:v>
                </c:pt>
                <c:pt idx="7">
                  <c:v>Sep 16-30</c:v>
                </c:pt>
                <c:pt idx="8">
                  <c:v>Oct 01-15</c:v>
                </c:pt>
                <c:pt idx="9">
                  <c:v>Oct 16-31</c:v>
                </c:pt>
                <c:pt idx="10">
                  <c:v>Nov 01-15</c:v>
                </c:pt>
                <c:pt idx="11">
                  <c:v>Nov 16-30</c:v>
                </c:pt>
                <c:pt idx="12">
                  <c:v>Dec 01-15</c:v>
                </c:pt>
                <c:pt idx="13">
                  <c:v>Dec 16-31</c:v>
                </c:pt>
                <c:pt idx="14">
                  <c:v>Jan 01-15</c:v>
                </c:pt>
                <c:pt idx="15">
                  <c:v>Jan 16-31</c:v>
                </c:pt>
                <c:pt idx="16">
                  <c:v>Feb 01-15</c:v>
                </c:pt>
                <c:pt idx="17">
                  <c:v>Feb 16-29</c:v>
                </c:pt>
                <c:pt idx="18">
                  <c:v>Mar 01-15</c:v>
                </c:pt>
                <c:pt idx="19">
                  <c:v>Mar 16-31</c:v>
                </c:pt>
                <c:pt idx="20">
                  <c:v>Apr 01-15</c:v>
                </c:pt>
                <c:pt idx="21">
                  <c:v>Apr 16-30</c:v>
                </c:pt>
                <c:pt idx="22">
                  <c:v>May 01-15</c:v>
                </c:pt>
                <c:pt idx="23">
                  <c:v>May 16-31</c:v>
                </c:pt>
                <c:pt idx="24">
                  <c:v>Jun 01-15</c:v>
                </c:pt>
                <c:pt idx="25">
                  <c:v>Jun 16-30</c:v>
                </c:pt>
              </c:strCache>
            </c:strRef>
          </c:cat>
          <c:val>
            <c:numRef>
              <c:f>'Main Type &amp; phone'!$E$3:$E$29</c:f>
              <c:numCache>
                <c:formatCode>General</c:formatCode>
                <c:ptCount val="27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2.0</c:v>
                </c:pt>
                <c:pt idx="22">
                  <c:v>1.0</c:v>
                </c:pt>
                <c:pt idx="23">
                  <c:v>1.0</c:v>
                </c:pt>
                <c:pt idx="24">
                  <c:v>4.0</c:v>
                </c:pt>
                <c:pt idx="25">
                  <c:v>0.0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'Main Type &amp; phone'!$F$2</c:f>
              <c:strCache>
                <c:ptCount val="1"/>
                <c:pt idx="0">
                  <c:v>Data Access/Vis</c:v>
                </c:pt>
              </c:strCache>
            </c:strRef>
          </c:tx>
          <c:marker>
            <c:symbol val="none"/>
          </c:marker>
          <c:cat>
            <c:strRef>
              <c:f>'Main Type &amp; phone'!$A$3:$A$28</c:f>
              <c:strCache>
                <c:ptCount val="26"/>
                <c:pt idx="0">
                  <c:v>Jun 01-15</c:v>
                </c:pt>
                <c:pt idx="1">
                  <c:v>Jun 16-30</c:v>
                </c:pt>
                <c:pt idx="2">
                  <c:v>Jul 01-15</c:v>
                </c:pt>
                <c:pt idx="3">
                  <c:v>Jul 16-31</c:v>
                </c:pt>
                <c:pt idx="4">
                  <c:v>Aug 01-15</c:v>
                </c:pt>
                <c:pt idx="5">
                  <c:v>Aug 16-31</c:v>
                </c:pt>
                <c:pt idx="6">
                  <c:v>Sep 01-15</c:v>
                </c:pt>
                <c:pt idx="7">
                  <c:v>Sep 16-30</c:v>
                </c:pt>
                <c:pt idx="8">
                  <c:v>Oct 01-15</c:v>
                </c:pt>
                <c:pt idx="9">
                  <c:v>Oct 16-31</c:v>
                </c:pt>
                <c:pt idx="10">
                  <c:v>Nov 01-15</c:v>
                </c:pt>
                <c:pt idx="11">
                  <c:v>Nov 16-30</c:v>
                </c:pt>
                <c:pt idx="12">
                  <c:v>Dec 01-15</c:v>
                </c:pt>
                <c:pt idx="13">
                  <c:v>Dec 16-31</c:v>
                </c:pt>
                <c:pt idx="14">
                  <c:v>Jan 01-15</c:v>
                </c:pt>
                <c:pt idx="15">
                  <c:v>Jan 16-31</c:v>
                </c:pt>
                <c:pt idx="16">
                  <c:v>Feb 01-15</c:v>
                </c:pt>
                <c:pt idx="17">
                  <c:v>Feb 16-29</c:v>
                </c:pt>
                <c:pt idx="18">
                  <c:v>Mar 01-15</c:v>
                </c:pt>
                <c:pt idx="19">
                  <c:v>Mar 16-31</c:v>
                </c:pt>
                <c:pt idx="20">
                  <c:v>Apr 01-15</c:v>
                </c:pt>
                <c:pt idx="21">
                  <c:v>Apr 16-30</c:v>
                </c:pt>
                <c:pt idx="22">
                  <c:v>May 01-15</c:v>
                </c:pt>
                <c:pt idx="23">
                  <c:v>May 16-31</c:v>
                </c:pt>
                <c:pt idx="24">
                  <c:v>Jun 01-15</c:v>
                </c:pt>
                <c:pt idx="25">
                  <c:v>Jun 16-30</c:v>
                </c:pt>
              </c:strCache>
            </c:strRef>
          </c:cat>
          <c:val>
            <c:numRef>
              <c:f>'Main Type &amp; phone'!$F$3:$F$29</c:f>
              <c:numCache>
                <c:formatCode>General</c:formatCode>
                <c:ptCount val="27"/>
                <c:pt idx="0">
                  <c:v>2.0</c:v>
                </c:pt>
                <c:pt idx="1">
                  <c:v>0.0</c:v>
                </c:pt>
                <c:pt idx="2">
                  <c:v>1.0</c:v>
                </c:pt>
                <c:pt idx="3">
                  <c:v>2.0</c:v>
                </c:pt>
                <c:pt idx="4">
                  <c:v>0.0</c:v>
                </c:pt>
                <c:pt idx="5">
                  <c:v>1.0</c:v>
                </c:pt>
                <c:pt idx="6">
                  <c:v>1.0</c:v>
                </c:pt>
                <c:pt idx="7">
                  <c:v>1.0</c:v>
                </c:pt>
                <c:pt idx="8">
                  <c:v>2.0</c:v>
                </c:pt>
                <c:pt idx="9">
                  <c:v>4.0</c:v>
                </c:pt>
                <c:pt idx="10">
                  <c:v>2.0</c:v>
                </c:pt>
                <c:pt idx="11">
                  <c:v>1.0</c:v>
                </c:pt>
                <c:pt idx="12">
                  <c:v>1.0</c:v>
                </c:pt>
                <c:pt idx="13">
                  <c:v>1.0</c:v>
                </c:pt>
                <c:pt idx="14">
                  <c:v>1.0</c:v>
                </c:pt>
                <c:pt idx="15">
                  <c:v>2.0</c:v>
                </c:pt>
                <c:pt idx="16">
                  <c:v>3.0</c:v>
                </c:pt>
                <c:pt idx="17">
                  <c:v>2.0</c:v>
                </c:pt>
                <c:pt idx="18">
                  <c:v>1.0</c:v>
                </c:pt>
                <c:pt idx="19">
                  <c:v>9.0</c:v>
                </c:pt>
                <c:pt idx="20">
                  <c:v>3.0</c:v>
                </c:pt>
                <c:pt idx="21">
                  <c:v>5.0</c:v>
                </c:pt>
                <c:pt idx="22">
                  <c:v>5.0</c:v>
                </c:pt>
                <c:pt idx="23">
                  <c:v>1.0</c:v>
                </c:pt>
                <c:pt idx="24">
                  <c:v>1.0</c:v>
                </c:pt>
                <c:pt idx="25">
                  <c:v>1.0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'Main Type &amp; phone'!$G$2</c:f>
              <c:strCache>
                <c:ptCount val="1"/>
                <c:pt idx="0">
                  <c:v>Phone calls</c:v>
                </c:pt>
              </c:strCache>
            </c:strRef>
          </c:tx>
          <c:marker>
            <c:symbol val="none"/>
          </c:marker>
          <c:cat>
            <c:strRef>
              <c:f>'Main Type &amp; phone'!$A$3:$A$28</c:f>
              <c:strCache>
                <c:ptCount val="26"/>
                <c:pt idx="0">
                  <c:v>Jun 01-15</c:v>
                </c:pt>
                <c:pt idx="1">
                  <c:v>Jun 16-30</c:v>
                </c:pt>
                <c:pt idx="2">
                  <c:v>Jul 01-15</c:v>
                </c:pt>
                <c:pt idx="3">
                  <c:v>Jul 16-31</c:v>
                </c:pt>
                <c:pt idx="4">
                  <c:v>Aug 01-15</c:v>
                </c:pt>
                <c:pt idx="5">
                  <c:v>Aug 16-31</c:v>
                </c:pt>
                <c:pt idx="6">
                  <c:v>Sep 01-15</c:v>
                </c:pt>
                <c:pt idx="7">
                  <c:v>Sep 16-30</c:v>
                </c:pt>
                <c:pt idx="8">
                  <c:v>Oct 01-15</c:v>
                </c:pt>
                <c:pt idx="9">
                  <c:v>Oct 16-31</c:v>
                </c:pt>
                <c:pt idx="10">
                  <c:v>Nov 01-15</c:v>
                </c:pt>
                <c:pt idx="11">
                  <c:v>Nov 16-30</c:v>
                </c:pt>
                <c:pt idx="12">
                  <c:v>Dec 01-15</c:v>
                </c:pt>
                <c:pt idx="13">
                  <c:v>Dec 16-31</c:v>
                </c:pt>
                <c:pt idx="14">
                  <c:v>Jan 01-15</c:v>
                </c:pt>
                <c:pt idx="15">
                  <c:v>Jan 16-31</c:v>
                </c:pt>
                <c:pt idx="16">
                  <c:v>Feb 01-15</c:v>
                </c:pt>
                <c:pt idx="17">
                  <c:v>Feb 16-29</c:v>
                </c:pt>
                <c:pt idx="18">
                  <c:v>Mar 01-15</c:v>
                </c:pt>
                <c:pt idx="19">
                  <c:v>Mar 16-31</c:v>
                </c:pt>
                <c:pt idx="20">
                  <c:v>Apr 01-15</c:v>
                </c:pt>
                <c:pt idx="21">
                  <c:v>Apr 16-30</c:v>
                </c:pt>
                <c:pt idx="22">
                  <c:v>May 01-15</c:v>
                </c:pt>
                <c:pt idx="23">
                  <c:v>May 16-31</c:v>
                </c:pt>
                <c:pt idx="24">
                  <c:v>Jun 01-15</c:v>
                </c:pt>
                <c:pt idx="25">
                  <c:v>Jun 16-30</c:v>
                </c:pt>
              </c:strCache>
            </c:strRef>
          </c:cat>
          <c:val>
            <c:numRef>
              <c:f>'Main Type &amp; phone'!$G$3:$G$29</c:f>
              <c:numCache>
                <c:formatCode>General</c:formatCode>
                <c:ptCount val="27"/>
                <c:pt idx="0">
                  <c:v>5.0</c:v>
                </c:pt>
                <c:pt idx="1">
                  <c:v>8.0</c:v>
                </c:pt>
                <c:pt idx="2">
                  <c:v>1.0</c:v>
                </c:pt>
                <c:pt idx="3">
                  <c:v>2.0</c:v>
                </c:pt>
                <c:pt idx="4">
                  <c:v>7.0</c:v>
                </c:pt>
                <c:pt idx="5">
                  <c:v>5.0</c:v>
                </c:pt>
                <c:pt idx="6">
                  <c:v>4.0</c:v>
                </c:pt>
                <c:pt idx="7">
                  <c:v>6.0</c:v>
                </c:pt>
                <c:pt idx="8">
                  <c:v>5.0</c:v>
                </c:pt>
                <c:pt idx="9">
                  <c:v>7.0</c:v>
                </c:pt>
                <c:pt idx="10">
                  <c:v>5.0</c:v>
                </c:pt>
                <c:pt idx="11">
                  <c:v>7.0</c:v>
                </c:pt>
                <c:pt idx="12">
                  <c:v>8.0</c:v>
                </c:pt>
                <c:pt idx="13">
                  <c:v>6.0</c:v>
                </c:pt>
                <c:pt idx="14">
                  <c:v>7.0</c:v>
                </c:pt>
                <c:pt idx="15">
                  <c:v>7.0</c:v>
                </c:pt>
                <c:pt idx="16">
                  <c:v>17.0</c:v>
                </c:pt>
                <c:pt idx="17">
                  <c:v>6.0</c:v>
                </c:pt>
                <c:pt idx="18">
                  <c:v>16.0</c:v>
                </c:pt>
                <c:pt idx="19">
                  <c:v>10.0</c:v>
                </c:pt>
                <c:pt idx="20">
                  <c:v>5.0</c:v>
                </c:pt>
                <c:pt idx="21">
                  <c:v>14.0</c:v>
                </c:pt>
                <c:pt idx="22">
                  <c:v>27.0</c:v>
                </c:pt>
                <c:pt idx="23">
                  <c:v>8.0</c:v>
                </c:pt>
                <c:pt idx="24">
                  <c:v>20.0</c:v>
                </c:pt>
                <c:pt idx="25">
                  <c:v>6.0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28854888"/>
        <c:axId val="-2028851752"/>
      </c:lineChart>
      <c:catAx>
        <c:axId val="-2028854888"/>
        <c:scaling>
          <c:orientation val="minMax"/>
        </c:scaling>
        <c:delete val="0"/>
        <c:axPos val="b"/>
        <c:majorTickMark val="none"/>
        <c:minorTickMark val="none"/>
        <c:tickLblPos val="nextTo"/>
        <c:crossAx val="-2028851752"/>
        <c:crosses val="autoZero"/>
        <c:auto val="1"/>
        <c:lblAlgn val="ctr"/>
        <c:lblOffset val="100"/>
        <c:noMultiLvlLbl val="0"/>
      </c:catAx>
      <c:valAx>
        <c:axId val="-202885175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-202885488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Frequency</c:v>
          </c:tx>
          <c:invertIfNegative val="0"/>
          <c:cat>
            <c:strRef>
              <c:f>'Q5 Chart'!$A$2:$A$10</c:f>
              <c:strCache>
                <c:ptCount val="9"/>
                <c:pt idx="0">
                  <c:v>$0 </c:v>
                </c:pt>
                <c:pt idx="1">
                  <c:v>$1 - $5K</c:v>
                </c:pt>
                <c:pt idx="2">
                  <c:v>$5K - $10K</c:v>
                </c:pt>
                <c:pt idx="3">
                  <c:v>$10K - $20K</c:v>
                </c:pt>
                <c:pt idx="4">
                  <c:v>$20K - $40K</c:v>
                </c:pt>
                <c:pt idx="5">
                  <c:v>$40K - $80K</c:v>
                </c:pt>
                <c:pt idx="6">
                  <c:v>$80K - $160K</c:v>
                </c:pt>
                <c:pt idx="7">
                  <c:v>$160K - $320K</c:v>
                </c:pt>
                <c:pt idx="8">
                  <c:v>$320K - $500K</c:v>
                </c:pt>
              </c:strCache>
            </c:strRef>
          </c:cat>
          <c:val>
            <c:numRef>
              <c:f>'Q5 Chart'!$B$2:$B$10</c:f>
              <c:numCache>
                <c:formatCode>General</c:formatCode>
                <c:ptCount val="9"/>
                <c:pt idx="0">
                  <c:v>45.0</c:v>
                </c:pt>
                <c:pt idx="1">
                  <c:v>41.0</c:v>
                </c:pt>
                <c:pt idx="2">
                  <c:v>7.0</c:v>
                </c:pt>
                <c:pt idx="3">
                  <c:v>9.0</c:v>
                </c:pt>
                <c:pt idx="4">
                  <c:v>7.0</c:v>
                </c:pt>
                <c:pt idx="5">
                  <c:v>8.0</c:v>
                </c:pt>
                <c:pt idx="6">
                  <c:v>6.0</c:v>
                </c:pt>
                <c:pt idx="7">
                  <c:v>6.0</c:v>
                </c:pt>
                <c:pt idx="8">
                  <c:v>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6331816"/>
        <c:axId val="2096337352"/>
      </c:barChart>
      <c:catAx>
        <c:axId val="20963318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aseline="0"/>
                </a:pPr>
                <a:r>
                  <a:rPr lang="en-US" sz="1200" baseline="0"/>
                  <a:t>Estimated Annual Funding (US dollars) 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-1800000"/>
          <a:lstStyle/>
          <a:p>
            <a:pPr>
              <a:defRPr sz="1100"/>
            </a:pPr>
            <a:endParaRPr lang="en-US"/>
          </a:p>
        </c:txPr>
        <c:crossAx val="2096337352"/>
        <c:crosses val="autoZero"/>
        <c:auto val="0"/>
        <c:lblAlgn val="ctr"/>
        <c:lblOffset val="100"/>
        <c:noMultiLvlLbl val="0"/>
      </c:catAx>
      <c:valAx>
        <c:axId val="209633735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Frequency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09633181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invertIfNegative val="0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invertIfNegative val="0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invertIfNegative val="0"/>
            <c:bubble3D val="0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invertIfNegative val="0"/>
            <c:bubble3D val="0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invertIfNegative val="0"/>
            <c:bubble3D val="0"/>
            <c:spPr>
              <a:solidFill>
                <a:srgbClr val="0066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7"/>
            <c:invertIfNegative val="0"/>
            <c:bubble3D val="0"/>
            <c:spPr>
              <a:solidFill>
                <a:srgbClr val="CCCC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8"/>
            <c:invertIfNegative val="0"/>
            <c:bubble3D val="0"/>
            <c:spPr>
              <a:solidFill>
                <a:srgbClr val="000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9"/>
            <c:invertIfNegative val="0"/>
            <c:bubble3D val="0"/>
            <c:spPr>
              <a:solidFill>
                <a:srgbClr val="FF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cat>
            <c:strRef>
              <c:f>'Question 9'!$A$4:$A$13</c:f>
              <c:strCache>
                <c:ptCount val="10"/>
                <c:pt idx="0">
                  <c:v>Direct government funding (in Ministry or Department)</c:v>
                </c:pt>
                <c:pt idx="1">
                  <c:v>Government contract/grant awarded by competition</c:v>
                </c:pt>
                <c:pt idx="2">
                  <c:v>Government contract/grant awarded without competition</c:v>
                </c:pt>
                <c:pt idx="3">
                  <c:v>Participant fees received</c:v>
                </c:pt>
                <c:pt idx="4">
                  <c:v>Foundation funding</c:v>
                </c:pt>
                <c:pt idx="5">
                  <c:v>Corporation funding</c:v>
                </c:pt>
                <c:pt idx="6">
                  <c:v>Individual donors</c:v>
                </c:pt>
                <c:pt idx="7">
                  <c:v>Fundraising activities</c:v>
                </c:pt>
                <c:pt idx="8">
                  <c:v>No funding is available for GLOBE management and operation</c:v>
                </c:pt>
                <c:pt idx="9">
                  <c:v>Other (please specify)</c:v>
                </c:pt>
              </c:strCache>
            </c:strRef>
          </c:cat>
          <c:val>
            <c:numRef>
              <c:f>'Question 9'!$C$4:$C$13</c:f>
              <c:numCache>
                <c:formatCode>0.0%</c:formatCode>
                <c:ptCount val="10"/>
                <c:pt idx="0">
                  <c:v>0.286</c:v>
                </c:pt>
                <c:pt idx="1">
                  <c:v>0.121</c:v>
                </c:pt>
                <c:pt idx="2">
                  <c:v>0.036</c:v>
                </c:pt>
                <c:pt idx="3">
                  <c:v>0.071</c:v>
                </c:pt>
                <c:pt idx="4">
                  <c:v>0.021</c:v>
                </c:pt>
                <c:pt idx="5">
                  <c:v>0.021</c:v>
                </c:pt>
                <c:pt idx="6">
                  <c:v>0.014</c:v>
                </c:pt>
                <c:pt idx="7">
                  <c:v>0.021</c:v>
                </c:pt>
                <c:pt idx="8">
                  <c:v>0.243</c:v>
                </c:pt>
                <c:pt idx="9">
                  <c:v>0.164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83368600"/>
        <c:axId val="-2083361432"/>
      </c:barChart>
      <c:catAx>
        <c:axId val="-2083368600"/>
        <c:scaling>
          <c:orientation val="minMax"/>
        </c:scaling>
        <c:delete val="1"/>
        <c:axPos val="b"/>
        <c:majorTickMark val="out"/>
        <c:minorTickMark val="none"/>
        <c:tickLblPos val="nextTo"/>
        <c:crossAx val="-2083361432"/>
        <c:crosses val="autoZero"/>
        <c:auto val="1"/>
        <c:lblAlgn val="ctr"/>
        <c:lblOffset val="100"/>
        <c:noMultiLvlLbl val="0"/>
      </c:catAx>
      <c:valAx>
        <c:axId val="-2083361432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-20833686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22523345874215"/>
          <c:y val="0.0230409392859505"/>
          <c:w val="0.277476623150346"/>
          <c:h val="0.97695906071405"/>
        </c:manualLayout>
      </c:layout>
      <c:overlay val="0"/>
      <c:spPr>
        <a:solidFill>
          <a:srgbClr val="FFFFFF"/>
        </a:solidFill>
        <a:ln w="3175">
          <a:noFill/>
          <a:prstDash val="solid"/>
        </a:ln>
      </c:spPr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Microsoft Sans Serif"/>
              <a:ea typeface="Microsoft Sans Serif"/>
              <a:cs typeface="Microsoft Sans Serif"/>
            </a:defRPr>
          </a:pPr>
          <a:endParaRPr lang="en-US"/>
        </a:p>
      </c:txPr>
    </c:legend>
    <c:plotVisOnly val="1"/>
    <c:dispBlanksAs val="zero"/>
    <c:showDLblsOverMax val="0"/>
  </c:chart>
  <c:spPr>
    <a:noFill/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Microsoft Sans Serif"/>
          <a:ea typeface="Microsoft Sans Serif"/>
          <a:cs typeface="Microsoft Sans Serif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 b="1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62254848352289"/>
                  <c:y val="-0.208804300531952"/>
                </c:manualLayout>
              </c:layout>
              <c:tx>
                <c:rich>
                  <a:bodyPr/>
                  <a:lstStyle/>
                  <a:p>
                    <a:pPr>
                      <a:defRPr sz="1400" b="1"/>
                    </a:pPr>
                    <a:r>
                      <a:rPr lang="en-US" dirty="0"/>
                      <a:t>GLOBE's </a:t>
                    </a:r>
                    <a:r>
                      <a:rPr lang="en-US" dirty="0" smtClean="0"/>
                      <a:t>News Brief</a:t>
                    </a:r>
                    <a:r>
                      <a:rPr lang="en-US" dirty="0"/>
                      <a:t>
32%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58918052964446"/>
                  <c:y val="-0.23114352332075"/>
                </c:manualLayout>
              </c:layout>
              <c:spPr/>
              <c:txPr>
                <a:bodyPr/>
                <a:lstStyle/>
                <a:p>
                  <a:pPr>
                    <a:defRPr sz="1400" b="1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049182245673584"/>
                  <c:y val="-0.012075144134966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.133122591278585"/>
                  <c:y val="0.0670206355332051"/>
                </c:manualLayout>
              </c:layout>
              <c:tx>
                <c:rich>
                  <a:bodyPr/>
                  <a:lstStyle/>
                  <a:p>
                    <a:pPr>
                      <a:defRPr sz="1400" b="1"/>
                    </a:pPr>
                    <a:r>
                      <a:rPr lang="en-US" sz="1400" b="1" dirty="0"/>
                      <a:t>Country </a:t>
                    </a:r>
                    <a:endParaRPr lang="en-US" sz="1400" b="1" dirty="0" smtClean="0"/>
                  </a:p>
                  <a:p>
                    <a:pPr>
                      <a:defRPr sz="1400" b="1"/>
                    </a:pPr>
                    <a:r>
                      <a:rPr lang="en-US" sz="1400" b="1" dirty="0" smtClean="0"/>
                      <a:t>Coordinator</a:t>
                    </a:r>
                    <a:r>
                      <a:rPr lang="en-US" sz="1400" b="1" dirty="0"/>
                      <a:t>
9%</a:t>
                    </a:r>
                    <a:endParaRPr lang="en-US" sz="1400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0.115194050601642"/>
                  <c:y val="0.0932366615718274"/>
                </c:manualLayout>
              </c:layout>
              <c:tx>
                <c:rich>
                  <a:bodyPr/>
                  <a:lstStyle/>
                  <a:p>
                    <a:r>
                      <a:rPr lang="en-US" sz="1200" b="1"/>
                      <a:t>GLOBE Community Support Team 
4%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delete val="1"/>
            </c:dLbl>
            <c:dLbl>
              <c:idx val="7"/>
              <c:layout>
                <c:manualLayout>
                  <c:x val="0.0103531814095757"/>
                  <c:y val="-0.045130478855313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0.168160012254686"/>
                  <c:y val="-0.017000523164307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'Question 18'!$A$4:$A$12</c:f>
              <c:strCache>
                <c:ptCount val="9"/>
                <c:pt idx="0">
                  <c:v>GLOBE's website</c:v>
                </c:pt>
                <c:pt idx="1">
                  <c:v>GLOBE's e-Newsletter</c:v>
                </c:pt>
                <c:pt idx="2">
                  <c:v>GLOBE Director's Letter</c:v>
                </c:pt>
                <c:pt idx="3">
                  <c:v>GLOBE social media</c:v>
                </c:pt>
                <c:pt idx="4">
                  <c:v>from my Country Coordinator</c:v>
                </c:pt>
                <c:pt idx="5">
                  <c:v>from GLOBE Community Support Team (formerly GLOBE Help Desk)</c:v>
                </c:pt>
                <c:pt idx="6">
                  <c:v>External news media</c:v>
                </c:pt>
                <c:pt idx="7">
                  <c:v>GLOBE listservs</c:v>
                </c:pt>
                <c:pt idx="8">
                  <c:v>Other (please specify)</c:v>
                </c:pt>
              </c:strCache>
            </c:strRef>
          </c:cat>
          <c:val>
            <c:numRef>
              <c:f>'Question 18'!$C$4:$C$12</c:f>
              <c:numCache>
                <c:formatCode>0.0%</c:formatCode>
                <c:ptCount val="9"/>
                <c:pt idx="0">
                  <c:v>0.193</c:v>
                </c:pt>
                <c:pt idx="1">
                  <c:v>0.321</c:v>
                </c:pt>
                <c:pt idx="2">
                  <c:v>0.236</c:v>
                </c:pt>
                <c:pt idx="3">
                  <c:v>0.007</c:v>
                </c:pt>
                <c:pt idx="4">
                  <c:v>0.093</c:v>
                </c:pt>
                <c:pt idx="5">
                  <c:v>0.043</c:v>
                </c:pt>
                <c:pt idx="6">
                  <c:v>0.0</c:v>
                </c:pt>
                <c:pt idx="7">
                  <c:v>0.043</c:v>
                </c:pt>
                <c:pt idx="8">
                  <c:v>0.064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ln>
          <a:noFill/>
        </a:ln>
      </c:spPr>
    </c:plotArea>
    <c:plotVisOnly val="1"/>
    <c:dispBlanksAs val="zero"/>
    <c:showDLblsOverMax val="0"/>
  </c:chart>
  <c:spPr>
    <a:ln>
      <a:noFill/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Sheet1!$B$1:$B$21</c:f>
              <c:numCache>
                <c:formatCode>General</c:formatCode>
                <c:ptCount val="21"/>
                <c:pt idx="0">
                  <c:v>1996.0</c:v>
                </c:pt>
                <c:pt idx="1">
                  <c:v>1997.0</c:v>
                </c:pt>
                <c:pt idx="2">
                  <c:v>1998.0</c:v>
                </c:pt>
                <c:pt idx="3">
                  <c:v>1999.0</c:v>
                </c:pt>
                <c:pt idx="4">
                  <c:v>2000.0</c:v>
                </c:pt>
                <c:pt idx="5">
                  <c:v>2001.0</c:v>
                </c:pt>
                <c:pt idx="6">
                  <c:v>2002.0</c:v>
                </c:pt>
                <c:pt idx="7">
                  <c:v>2003.0</c:v>
                </c:pt>
                <c:pt idx="8">
                  <c:v>2004.0</c:v>
                </c:pt>
                <c:pt idx="9">
                  <c:v>2005.0</c:v>
                </c:pt>
                <c:pt idx="10">
                  <c:v>2006.0</c:v>
                </c:pt>
                <c:pt idx="11">
                  <c:v>2007.0</c:v>
                </c:pt>
                <c:pt idx="12">
                  <c:v>2008.0</c:v>
                </c:pt>
                <c:pt idx="13">
                  <c:v>2009.0</c:v>
                </c:pt>
                <c:pt idx="14">
                  <c:v>2010.0</c:v>
                </c:pt>
                <c:pt idx="15">
                  <c:v>2011.0</c:v>
                </c:pt>
                <c:pt idx="16">
                  <c:v>2012.0</c:v>
                </c:pt>
                <c:pt idx="17">
                  <c:v>2013.0</c:v>
                </c:pt>
                <c:pt idx="18">
                  <c:v>2014.0</c:v>
                </c:pt>
                <c:pt idx="19">
                  <c:v>2015.0</c:v>
                </c:pt>
                <c:pt idx="20">
                  <c:v>2016.0</c:v>
                </c:pt>
              </c:numCache>
            </c:numRef>
          </c:cat>
          <c:val>
            <c:numRef>
              <c:f>Sheet1!$A$1:$A$21</c:f>
              <c:numCache>
                <c:formatCode>General</c:formatCode>
                <c:ptCount val="21"/>
                <c:pt idx="0">
                  <c:v>1086.0</c:v>
                </c:pt>
                <c:pt idx="1">
                  <c:v>1418.0</c:v>
                </c:pt>
                <c:pt idx="2">
                  <c:v>1607.0</c:v>
                </c:pt>
                <c:pt idx="3">
                  <c:v>1645.0</c:v>
                </c:pt>
                <c:pt idx="4">
                  <c:v>1595.0</c:v>
                </c:pt>
                <c:pt idx="5">
                  <c:v>1517.0</c:v>
                </c:pt>
                <c:pt idx="6">
                  <c:v>1533.0</c:v>
                </c:pt>
                <c:pt idx="7">
                  <c:v>1493.0</c:v>
                </c:pt>
                <c:pt idx="8">
                  <c:v>1360.0</c:v>
                </c:pt>
                <c:pt idx="9">
                  <c:v>1319.0</c:v>
                </c:pt>
                <c:pt idx="10">
                  <c:v>1142.0</c:v>
                </c:pt>
                <c:pt idx="11">
                  <c:v>1159.0</c:v>
                </c:pt>
                <c:pt idx="12">
                  <c:v>1124.0</c:v>
                </c:pt>
                <c:pt idx="13">
                  <c:v>1040.0</c:v>
                </c:pt>
                <c:pt idx="14">
                  <c:v>832.0</c:v>
                </c:pt>
                <c:pt idx="15">
                  <c:v>799.0</c:v>
                </c:pt>
                <c:pt idx="16">
                  <c:v>749.0</c:v>
                </c:pt>
                <c:pt idx="17">
                  <c:v>561.0</c:v>
                </c:pt>
                <c:pt idx="18">
                  <c:v>556.0</c:v>
                </c:pt>
                <c:pt idx="19">
                  <c:v>704.0</c:v>
                </c:pt>
                <c:pt idx="20">
                  <c:v>817.0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6009640"/>
        <c:axId val="-2083186584"/>
      </c:barChart>
      <c:catAx>
        <c:axId val="2096009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3120000" vert="horz"/>
          <a:lstStyle/>
          <a:p>
            <a:pPr>
              <a:defRPr/>
            </a:pPr>
            <a:endParaRPr lang="en-US"/>
          </a:p>
        </c:txPr>
        <c:crossAx val="-2083186584"/>
        <c:crosses val="autoZero"/>
        <c:auto val="1"/>
        <c:lblAlgn val="ctr"/>
        <c:lblOffset val="100"/>
        <c:noMultiLvlLbl val="0"/>
      </c:catAx>
      <c:valAx>
        <c:axId val="-20831865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60096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Sheet2!$B$1:$B$22</c:f>
              <c:strCache>
                <c:ptCount val="21"/>
                <c:pt idx="0">
                  <c:v> saudi-arabia       </c:v>
                </c:pt>
                <c:pt idx="1">
                  <c:v> croatia            </c:v>
                </c:pt>
                <c:pt idx="2">
                  <c:v> Taiwan Partnership </c:v>
                </c:pt>
                <c:pt idx="3">
                  <c:v> united-states      </c:v>
                </c:pt>
                <c:pt idx="4">
                  <c:v> lithuania          </c:v>
                </c:pt>
                <c:pt idx="5">
                  <c:v> germany            </c:v>
                </c:pt>
                <c:pt idx="6">
                  <c:v> czech-republic     </c:v>
                </c:pt>
                <c:pt idx="7">
                  <c:v> thailand           </c:v>
                </c:pt>
                <c:pt idx="8">
                  <c:v> poland             </c:v>
                </c:pt>
                <c:pt idx="9">
                  <c:v> israel             </c:v>
                </c:pt>
                <c:pt idx="10">
                  <c:v> spain              </c:v>
                </c:pt>
                <c:pt idx="11">
                  <c:v> japan              </c:v>
                </c:pt>
                <c:pt idx="12">
                  <c:v> mexico             </c:v>
                </c:pt>
                <c:pt idx="13">
                  <c:v> austria            </c:v>
                </c:pt>
                <c:pt idx="14">
                  <c:v> ukraine            </c:v>
                </c:pt>
                <c:pt idx="15">
                  <c:v> estonia            </c:v>
                </c:pt>
                <c:pt idx="16">
                  <c:v> liechtenstein      </c:v>
                </c:pt>
                <c:pt idx="17">
                  <c:v> finland            </c:v>
                </c:pt>
                <c:pt idx="18">
                  <c:v> france             </c:v>
                </c:pt>
                <c:pt idx="19">
                  <c:v> norway             </c:v>
                </c:pt>
                <c:pt idx="20">
                  <c:v> mexico             </c:v>
                </c:pt>
              </c:strCache>
            </c:strRef>
          </c:cat>
          <c:val>
            <c:numRef>
              <c:f>Sheet2!$A$1:$A$22</c:f>
              <c:numCache>
                <c:formatCode>General</c:formatCode>
                <c:ptCount val="22"/>
                <c:pt idx="0">
                  <c:v>4795.0</c:v>
                </c:pt>
                <c:pt idx="1">
                  <c:v>3239.0</c:v>
                </c:pt>
                <c:pt idx="2">
                  <c:v>2449.0</c:v>
                </c:pt>
                <c:pt idx="3">
                  <c:v>2051.0</c:v>
                </c:pt>
                <c:pt idx="4">
                  <c:v>1519.0</c:v>
                </c:pt>
                <c:pt idx="5">
                  <c:v>1325.0</c:v>
                </c:pt>
                <c:pt idx="6">
                  <c:v>814.0</c:v>
                </c:pt>
                <c:pt idx="7">
                  <c:v>753.0</c:v>
                </c:pt>
                <c:pt idx="8">
                  <c:v>677.0</c:v>
                </c:pt>
                <c:pt idx="9">
                  <c:v>598.0</c:v>
                </c:pt>
                <c:pt idx="10">
                  <c:v>393.0</c:v>
                </c:pt>
                <c:pt idx="11">
                  <c:v>317.0</c:v>
                </c:pt>
                <c:pt idx="12">
                  <c:v>297.0</c:v>
                </c:pt>
                <c:pt idx="13">
                  <c:v>294.0</c:v>
                </c:pt>
                <c:pt idx="14">
                  <c:v>283.0</c:v>
                </c:pt>
                <c:pt idx="15">
                  <c:v>279.0</c:v>
                </c:pt>
                <c:pt idx="16">
                  <c:v>225.0</c:v>
                </c:pt>
                <c:pt idx="17">
                  <c:v>218.0</c:v>
                </c:pt>
                <c:pt idx="18">
                  <c:v>235.0</c:v>
                </c:pt>
                <c:pt idx="19">
                  <c:v>222.0</c:v>
                </c:pt>
                <c:pt idx="20">
                  <c:v>209.0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83208040"/>
        <c:axId val="-2083237192"/>
      </c:barChart>
      <c:catAx>
        <c:axId val="-2083208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 anchor="t" anchorCtr="0"/>
          <a:lstStyle/>
          <a:p>
            <a:pPr>
              <a:defRPr/>
            </a:pPr>
            <a:endParaRPr lang="en-US"/>
          </a:p>
        </c:txPr>
        <c:crossAx val="-2083237192"/>
        <c:crosses val="autoZero"/>
        <c:auto val="1"/>
        <c:lblAlgn val="ctr"/>
        <c:lblOffset val="100"/>
        <c:noMultiLvlLbl val="0"/>
      </c:catAx>
      <c:valAx>
        <c:axId val="-20832371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832080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5285216668643"/>
          <c:y val="0.0514005540974045"/>
          <c:w val="0.824921256540263"/>
          <c:h val="0.61944736074657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</c:spPr>
          <c:invertIfNegative val="0"/>
          <c:cat>
            <c:strRef>
              <c:f>Sheet2!$B$25:$B$33</c:f>
              <c:strCache>
                <c:ptCount val="7"/>
                <c:pt idx="0">
                  <c:v> united-states </c:v>
                </c:pt>
                <c:pt idx="1">
                  <c:v> finland       </c:v>
                </c:pt>
                <c:pt idx="2">
                  <c:v> france        </c:v>
                </c:pt>
                <c:pt idx="3">
                  <c:v> spain         </c:v>
                </c:pt>
                <c:pt idx="4">
                  <c:v> netherlands   </c:v>
                </c:pt>
                <c:pt idx="5">
                  <c:v> germany       </c:v>
                </c:pt>
                <c:pt idx="6">
                  <c:v> greece        </c:v>
                </c:pt>
              </c:strCache>
            </c:strRef>
          </c:cat>
          <c:val>
            <c:numRef>
              <c:f>Sheet2!$A$25:$A$31</c:f>
              <c:numCache>
                <c:formatCode>General</c:formatCode>
                <c:ptCount val="7"/>
                <c:pt idx="0">
                  <c:v>245429.0</c:v>
                </c:pt>
                <c:pt idx="1">
                  <c:v>16870.0</c:v>
                </c:pt>
                <c:pt idx="2">
                  <c:v>11537.0</c:v>
                </c:pt>
                <c:pt idx="3">
                  <c:v>8195.0</c:v>
                </c:pt>
                <c:pt idx="4">
                  <c:v>5906.0</c:v>
                </c:pt>
                <c:pt idx="5">
                  <c:v>2065.0</c:v>
                </c:pt>
                <c:pt idx="6">
                  <c:v>203.0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83248872"/>
        <c:axId val="-2083261976"/>
      </c:barChart>
      <c:catAx>
        <c:axId val="-2083248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 anchor="t" anchorCtr="0"/>
          <a:lstStyle/>
          <a:p>
            <a:pPr>
              <a:defRPr/>
            </a:pPr>
            <a:endParaRPr lang="en-US"/>
          </a:p>
        </c:txPr>
        <c:crossAx val="-2083261976"/>
        <c:crosses val="autoZero"/>
        <c:auto val="1"/>
        <c:lblAlgn val="ctr"/>
        <c:lblOffset val="100"/>
        <c:noMultiLvlLbl val="0"/>
      </c:catAx>
      <c:valAx>
        <c:axId val="-20832619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832488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</c:spPr>
          <c:invertIfNegative val="0"/>
          <c:cat>
            <c:numRef>
              <c:f>Sheet4!$F$30:$F$50</c:f>
              <c:numCache>
                <c:formatCode>General</c:formatCode>
                <c:ptCount val="21"/>
                <c:pt idx="0">
                  <c:v>1996.0</c:v>
                </c:pt>
                <c:pt idx="1">
                  <c:v>1997.0</c:v>
                </c:pt>
                <c:pt idx="2">
                  <c:v>1998.0</c:v>
                </c:pt>
                <c:pt idx="3">
                  <c:v>1999.0</c:v>
                </c:pt>
                <c:pt idx="4">
                  <c:v>2000.0</c:v>
                </c:pt>
                <c:pt idx="5">
                  <c:v>2001.0</c:v>
                </c:pt>
                <c:pt idx="6">
                  <c:v>2002.0</c:v>
                </c:pt>
                <c:pt idx="7">
                  <c:v>2003.0</c:v>
                </c:pt>
                <c:pt idx="8">
                  <c:v>2004.0</c:v>
                </c:pt>
                <c:pt idx="9">
                  <c:v>2005.0</c:v>
                </c:pt>
                <c:pt idx="10">
                  <c:v>2006.0</c:v>
                </c:pt>
                <c:pt idx="11">
                  <c:v>2007.0</c:v>
                </c:pt>
                <c:pt idx="12">
                  <c:v>2008.0</c:v>
                </c:pt>
                <c:pt idx="13">
                  <c:v>2009.0</c:v>
                </c:pt>
                <c:pt idx="14">
                  <c:v>2010.0</c:v>
                </c:pt>
                <c:pt idx="15">
                  <c:v>2011.0</c:v>
                </c:pt>
                <c:pt idx="16">
                  <c:v>2012.0</c:v>
                </c:pt>
                <c:pt idx="17">
                  <c:v>2013.0</c:v>
                </c:pt>
                <c:pt idx="18">
                  <c:v>2014.0</c:v>
                </c:pt>
                <c:pt idx="19">
                  <c:v>2015.0</c:v>
                </c:pt>
                <c:pt idx="20">
                  <c:v>2016.0</c:v>
                </c:pt>
              </c:numCache>
            </c:numRef>
          </c:cat>
          <c:val>
            <c:numRef>
              <c:f>Sheet4!$E$30:$E$50</c:f>
              <c:numCache>
                <c:formatCode>General</c:formatCode>
                <c:ptCount val="21"/>
                <c:pt idx="0">
                  <c:v>162026.0</c:v>
                </c:pt>
                <c:pt idx="1">
                  <c:v>217804.0</c:v>
                </c:pt>
                <c:pt idx="2">
                  <c:v>320570.0</c:v>
                </c:pt>
                <c:pt idx="3">
                  <c:v>369402.0</c:v>
                </c:pt>
                <c:pt idx="4">
                  <c:v>396753.0</c:v>
                </c:pt>
                <c:pt idx="5">
                  <c:v>448911.0</c:v>
                </c:pt>
                <c:pt idx="6">
                  <c:v>497362.0</c:v>
                </c:pt>
                <c:pt idx="7">
                  <c:v>619941.0</c:v>
                </c:pt>
                <c:pt idx="8">
                  <c:v>529643.0</c:v>
                </c:pt>
                <c:pt idx="9">
                  <c:v>507094.0</c:v>
                </c:pt>
                <c:pt idx="10">
                  <c:v>508536.0</c:v>
                </c:pt>
                <c:pt idx="11">
                  <c:v>548475.0</c:v>
                </c:pt>
                <c:pt idx="12">
                  <c:v>493049.0</c:v>
                </c:pt>
                <c:pt idx="13">
                  <c:v>372592.0</c:v>
                </c:pt>
                <c:pt idx="14">
                  <c:v>339121.0</c:v>
                </c:pt>
                <c:pt idx="15">
                  <c:v>337806.0</c:v>
                </c:pt>
                <c:pt idx="16">
                  <c:v>327501.0</c:v>
                </c:pt>
                <c:pt idx="17">
                  <c:v>220919.0</c:v>
                </c:pt>
                <c:pt idx="18">
                  <c:v>171028.0</c:v>
                </c:pt>
                <c:pt idx="19">
                  <c:v>211690.0</c:v>
                </c:pt>
                <c:pt idx="20">
                  <c:v>226535.0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5413832"/>
        <c:axId val="2125416840"/>
      </c:barChart>
      <c:catAx>
        <c:axId val="2125413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25416840"/>
        <c:crosses val="autoZero"/>
        <c:auto val="1"/>
        <c:lblAlgn val="ctr"/>
        <c:lblOffset val="100"/>
        <c:noMultiLvlLbl val="0"/>
      </c:catAx>
      <c:valAx>
        <c:axId val="21254168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254138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</c:spPr>
          <c:invertIfNegative val="0"/>
          <c:cat>
            <c:numRef>
              <c:f>'Sheet4 (2)'!$F$30:$F$50</c:f>
              <c:numCache>
                <c:formatCode>General</c:formatCode>
                <c:ptCount val="21"/>
                <c:pt idx="0">
                  <c:v>1996.0</c:v>
                </c:pt>
                <c:pt idx="1">
                  <c:v>1997.0</c:v>
                </c:pt>
                <c:pt idx="2">
                  <c:v>1998.0</c:v>
                </c:pt>
                <c:pt idx="3">
                  <c:v>1999.0</c:v>
                </c:pt>
                <c:pt idx="4">
                  <c:v>2000.0</c:v>
                </c:pt>
                <c:pt idx="5">
                  <c:v>2001.0</c:v>
                </c:pt>
                <c:pt idx="6">
                  <c:v>2002.0</c:v>
                </c:pt>
                <c:pt idx="7">
                  <c:v>2003.0</c:v>
                </c:pt>
                <c:pt idx="8">
                  <c:v>2004.0</c:v>
                </c:pt>
                <c:pt idx="9">
                  <c:v>2005.0</c:v>
                </c:pt>
                <c:pt idx="10">
                  <c:v>2006.0</c:v>
                </c:pt>
                <c:pt idx="11">
                  <c:v>2007.0</c:v>
                </c:pt>
                <c:pt idx="12">
                  <c:v>2008.0</c:v>
                </c:pt>
                <c:pt idx="13">
                  <c:v>2009.0</c:v>
                </c:pt>
                <c:pt idx="14">
                  <c:v>2010.0</c:v>
                </c:pt>
                <c:pt idx="15">
                  <c:v>2011.0</c:v>
                </c:pt>
                <c:pt idx="16">
                  <c:v>2012.0</c:v>
                </c:pt>
                <c:pt idx="17">
                  <c:v>2013.0</c:v>
                </c:pt>
                <c:pt idx="18">
                  <c:v>2014.0</c:v>
                </c:pt>
                <c:pt idx="19">
                  <c:v>2015.0</c:v>
                </c:pt>
                <c:pt idx="20">
                  <c:v>2016.0</c:v>
                </c:pt>
              </c:numCache>
            </c:numRef>
          </c:cat>
          <c:val>
            <c:numRef>
              <c:f>'Sheet4 (2)'!$E$30:$E$50</c:f>
              <c:numCache>
                <c:formatCode>General</c:formatCode>
                <c:ptCount val="21"/>
                <c:pt idx="0">
                  <c:v>313.0</c:v>
                </c:pt>
                <c:pt idx="1">
                  <c:v>53.0</c:v>
                </c:pt>
                <c:pt idx="2">
                  <c:v>74.0</c:v>
                </c:pt>
                <c:pt idx="3">
                  <c:v>93942.0</c:v>
                </c:pt>
                <c:pt idx="4">
                  <c:v>32055.0</c:v>
                </c:pt>
                <c:pt idx="5">
                  <c:v>197226.0</c:v>
                </c:pt>
                <c:pt idx="6">
                  <c:v>496599.0</c:v>
                </c:pt>
                <c:pt idx="7">
                  <c:v>830740.0</c:v>
                </c:pt>
                <c:pt idx="8">
                  <c:v>2.29903E6</c:v>
                </c:pt>
                <c:pt idx="9">
                  <c:v>4.295543E6</c:v>
                </c:pt>
                <c:pt idx="10">
                  <c:v>4.672922E6</c:v>
                </c:pt>
                <c:pt idx="11">
                  <c:v>5.462011E6</c:v>
                </c:pt>
                <c:pt idx="12">
                  <c:v>5.243871E6</c:v>
                </c:pt>
                <c:pt idx="13">
                  <c:v>4.653427E6</c:v>
                </c:pt>
                <c:pt idx="14">
                  <c:v>4.246311E6</c:v>
                </c:pt>
                <c:pt idx="15">
                  <c:v>4.718632E6</c:v>
                </c:pt>
                <c:pt idx="16">
                  <c:v>3.978712E6</c:v>
                </c:pt>
                <c:pt idx="17">
                  <c:v>3.871314E6</c:v>
                </c:pt>
                <c:pt idx="18">
                  <c:v>2.651656E6</c:v>
                </c:pt>
                <c:pt idx="19">
                  <c:v>2.8054E6</c:v>
                </c:pt>
                <c:pt idx="20">
                  <c:v>2.372572E6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5439544"/>
        <c:axId val="2125442552"/>
      </c:barChart>
      <c:catAx>
        <c:axId val="2125439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25442552"/>
        <c:crosses val="autoZero"/>
        <c:auto val="1"/>
        <c:lblAlgn val="ctr"/>
        <c:lblOffset val="100"/>
        <c:noMultiLvlLbl val="0"/>
      </c:catAx>
      <c:valAx>
        <c:axId val="21254425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254395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5364C-BC12-5F44-A87C-D87E2C487951}" type="datetimeFigureOut">
              <a:rPr lang="en-US" smtClean="0"/>
              <a:t>7/27/16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4DBA2-5318-4540-939A-5841B600D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85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Relationship Id="rId3" Type="http://schemas.openxmlformats.org/officeDocument/2006/relationships/hyperlink" Target="http://www.ohiosci.org/am-2016/" TargetMode="Externa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Argentina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Bermuda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Canada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Costa Rica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Croatia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Czech Republic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Dominican Republic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Germany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Israel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Japan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Jordan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Kenya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Republic of Korea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Lebanon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Morocco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Netherlands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Nigeria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Oman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Poland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Portugal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South Africa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Sri Lanka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Suriname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Taiwan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Tanzania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Thailand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Trinidad and Tobago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Uruguay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 of Students:  25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 of US Students:  8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 of Teachers: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20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 of US Teachers:  6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Country Coordinators:  19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 Partners:  29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4DBA2-5318-4540-939A-5841B600DD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32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4DBA2-5318-4540-939A-5841B600DD2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13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4DBA2-5318-4540-939A-5841B600DD2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13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Answered: 140    </a:t>
            </a:r>
            <a:r>
              <a:rPr lang="en-US" i="1" dirty="0" smtClean="0"/>
              <a:t>(Partners &amp; Country Coordinators’ responses)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4DBA2-5318-4540-939A-5841B600DD2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139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4DBA2-5318-4540-939A-5841B600DD2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13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4DBA2-5318-4540-939A-5841B600DD2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13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4DBA2-5318-4540-939A-5841B600DD2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139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4DBA2-5318-4540-939A-5841B600DD2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139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4DBA2-5318-4540-939A-5841B600DD2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139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4DBA2-5318-4540-939A-5841B600DD2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139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4DBA2-5318-4540-939A-5841B600DD2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13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GLOBE Program Vision, Mission and Goals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4DBA2-5318-4540-939A-5841B600DD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024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4DBA2-5318-4540-939A-5841B600DD2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139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4DBA2-5318-4540-939A-5841B600DD2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139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4DBA2-5318-4540-939A-5841B600DD2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139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4DBA2-5318-4540-939A-5841B600DD2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139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 languages in addition to English</a:t>
            </a:r>
          </a:p>
          <a:p>
            <a:r>
              <a:rPr lang="en-US" dirty="0" smtClean="0"/>
              <a:t>Arabic</a:t>
            </a:r>
          </a:p>
          <a:p>
            <a:r>
              <a:rPr lang="en-US" dirty="0" smtClean="0"/>
              <a:t>Dutch</a:t>
            </a:r>
          </a:p>
          <a:p>
            <a:r>
              <a:rPr lang="en-US" dirty="0" smtClean="0"/>
              <a:t>French</a:t>
            </a:r>
          </a:p>
          <a:p>
            <a:r>
              <a:rPr lang="en-US" dirty="0" smtClean="0"/>
              <a:t>German</a:t>
            </a:r>
          </a:p>
          <a:p>
            <a:r>
              <a:rPr lang="en-US" dirty="0" smtClean="0"/>
              <a:t>Hindi</a:t>
            </a:r>
          </a:p>
          <a:p>
            <a:r>
              <a:rPr lang="en-US" dirty="0" smtClean="0"/>
              <a:t>Russian</a:t>
            </a:r>
          </a:p>
          <a:p>
            <a:r>
              <a:rPr lang="en-US" dirty="0" smtClean="0"/>
              <a:t>Spanish</a:t>
            </a:r>
          </a:p>
          <a:p>
            <a:r>
              <a:rPr lang="en-US" dirty="0" smtClean="0"/>
              <a:t>Thai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4DBA2-5318-4540-939A-5841B600DD2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139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4DBA2-5318-4540-939A-5841B600DD2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139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4DBA2-5318-4540-939A-5841B600DD2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139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 CC</a:t>
            </a:r>
          </a:p>
          <a:p>
            <a:r>
              <a:rPr lang="en-US" dirty="0" smtClean="0"/>
              <a:t>Once</a:t>
            </a:r>
            <a:r>
              <a:rPr lang="en-US" baseline="0" dirty="0" smtClean="0"/>
              <a:t> at a certain point with an organization hand off any development to GIO and NASA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4DBA2-5318-4540-939A-5841B600DD2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139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4DBA2-5318-4540-939A-5841B600DD2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161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4DBA2-5318-4540-939A-5841B600DD2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16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4DBA2-5318-4540-939A-5841B600DD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139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Ohio Academy of Science's 125 Annual Meeting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http://www.ohiosci.org/am-2016/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at Ohio University in Athens, Ohio.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Akron students Mai See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(Akron Early College) and Suzanna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(Roswell Kent Middle School) presented their GLOBE Program research during the Poster Session. (Pictured with Dr. Stephen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McConoughey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OAS CEO).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addition, Mai, Suzanna, and Selena Turner (NIHF STEM High School) have their research abstracts published in the peer-reviewed Ohio Journal of Science.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accomplishment means these students earned a Superior rating at the Science Expo at North High School, a Superior rating at the District V Science Fair at the University of Akron, a Superior rating at State Science Day at The Ohio State University, and having their work scrutinized very closely by a scientific committee before being approved for publication!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4DBA2-5318-4540-939A-5841B600DD2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73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4DBA2-5318-4540-939A-5841B600DD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13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Brazil,</a:t>
            </a:r>
            <a:r>
              <a:rPr lang="en-US" baseline="0" dirty="0" smtClean="0"/>
              <a:t> Vietnam, Mauritius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4DBA2-5318-4540-939A-5841B600DD2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13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4DBA2-5318-4540-939A-5841B600DD2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13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4DBA2-5318-4540-939A-5841B600DD2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13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4DBA2-5318-4540-939A-5841B600DD2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13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4DBA2-5318-4540-939A-5841B600DD2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13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CD87C-F818-5041-A0F4-93C7B42EC97F}" type="datetimeFigureOut">
              <a:rPr lang="en-US" smtClean="0"/>
              <a:t>7/27/16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D095-A048-5449-B0A1-D2779121E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253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CD87C-F818-5041-A0F4-93C7B42EC97F}" type="datetimeFigureOut">
              <a:rPr lang="en-US" smtClean="0"/>
              <a:t>7/27/16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D095-A048-5449-B0A1-D2779121E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32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CD87C-F818-5041-A0F4-93C7B42EC97F}" type="datetimeFigureOut">
              <a:rPr lang="en-US" smtClean="0"/>
              <a:t>7/27/16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D095-A048-5449-B0A1-D2779121E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48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CD87C-F818-5041-A0F4-93C7B42EC97F}" type="datetimeFigureOut">
              <a:rPr lang="en-US" smtClean="0"/>
              <a:t>7/27/16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D095-A048-5449-B0A1-D2779121E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0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CD87C-F818-5041-A0F4-93C7B42EC97F}" type="datetimeFigureOut">
              <a:rPr lang="en-US" smtClean="0"/>
              <a:t>7/27/16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D095-A048-5449-B0A1-D2779121E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7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CD87C-F818-5041-A0F4-93C7B42EC97F}" type="datetimeFigureOut">
              <a:rPr lang="en-US" smtClean="0"/>
              <a:t>7/27/16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D095-A048-5449-B0A1-D2779121E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71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CD87C-F818-5041-A0F4-93C7B42EC97F}" type="datetimeFigureOut">
              <a:rPr lang="en-US" smtClean="0"/>
              <a:t>7/27/16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D095-A048-5449-B0A1-D2779121E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93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CD87C-F818-5041-A0F4-93C7B42EC97F}" type="datetimeFigureOut">
              <a:rPr lang="en-US" smtClean="0"/>
              <a:t>7/27/16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D095-A048-5449-B0A1-D2779121E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878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CD87C-F818-5041-A0F4-93C7B42EC97F}" type="datetimeFigureOut">
              <a:rPr lang="en-US" smtClean="0"/>
              <a:t>7/27/16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D095-A048-5449-B0A1-D2779121E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89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CD87C-F818-5041-A0F4-93C7B42EC97F}" type="datetimeFigureOut">
              <a:rPr lang="en-US" smtClean="0"/>
              <a:t>7/27/16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D095-A048-5449-B0A1-D2779121E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50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CD87C-F818-5041-A0F4-93C7B42EC97F}" type="datetimeFigureOut">
              <a:rPr lang="en-US" smtClean="0"/>
              <a:t>7/27/16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D095-A048-5449-B0A1-D2779121E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74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CD87C-F818-5041-A0F4-93C7B42EC97F}" type="datetimeFigureOut">
              <a:rPr lang="en-US" smtClean="0"/>
              <a:t>7/27/16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9D095-A048-5449-B0A1-D2779121E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2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8.jp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chart" Target="../charts/chart6.xml"/><Relationship Id="rId6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chart" Target="../charts/chart8.xml"/><Relationship Id="rId6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http://www.globe.gov/news-events/globe-events/earth-day/earth-day-2015" TargetMode="External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JPG"/><Relationship Id="rId8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dirty="0" smtClean="0"/>
              <a:t>Opening Slide</a:t>
            </a:r>
            <a:endParaRPr lang="en-US" dirty="0"/>
          </a:p>
        </p:txBody>
      </p:sp>
      <p:pic>
        <p:nvPicPr>
          <p:cNvPr id="6" name="Picture 5" descr="left_glob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9" y="539972"/>
            <a:ext cx="2724839" cy="5201965"/>
          </a:xfrm>
          <a:prstGeom prst="rect">
            <a:avLst/>
          </a:prstGeom>
        </p:spPr>
      </p:pic>
      <p:pic>
        <p:nvPicPr>
          <p:cNvPr id="7" name="Picture 6" descr="GLOBE_logoOfficial-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2845498" y="1430866"/>
            <a:ext cx="5841302" cy="407246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600" dirty="0" smtClean="0">
                <a:solidFill>
                  <a:schemeClr val="tx1"/>
                </a:solidFill>
              </a:rPr>
              <a:t>GLOBE Implementation Office</a:t>
            </a:r>
          </a:p>
          <a:p>
            <a:r>
              <a:rPr lang="en-US" sz="8600" dirty="0" smtClean="0">
                <a:solidFill>
                  <a:schemeClr val="tx1"/>
                </a:solidFill>
              </a:rPr>
              <a:t>Report to the Community</a:t>
            </a:r>
          </a:p>
          <a:p>
            <a:endParaRPr lang="en-US" sz="8600" dirty="0">
              <a:solidFill>
                <a:schemeClr val="tx1"/>
              </a:solidFill>
            </a:endParaRPr>
          </a:p>
          <a:p>
            <a:endParaRPr lang="en-US" sz="8600" dirty="0" smtClean="0">
              <a:solidFill>
                <a:schemeClr val="tx1"/>
              </a:solidFill>
            </a:endParaRPr>
          </a:p>
          <a:p>
            <a:r>
              <a:rPr lang="en-US" sz="8600" dirty="0" smtClean="0">
                <a:solidFill>
                  <a:schemeClr val="tx1"/>
                </a:solidFill>
              </a:rPr>
              <a:t>20</a:t>
            </a:r>
            <a:r>
              <a:rPr lang="en-US" sz="8600" baseline="30000" dirty="0" smtClean="0">
                <a:solidFill>
                  <a:schemeClr val="tx1"/>
                </a:solidFill>
              </a:rPr>
              <a:t>th</a:t>
            </a:r>
            <a:r>
              <a:rPr lang="en-US" sz="8600" dirty="0" smtClean="0">
                <a:solidFill>
                  <a:schemeClr val="tx1"/>
                </a:solidFill>
              </a:rPr>
              <a:t> Annual Meeting</a:t>
            </a:r>
          </a:p>
          <a:p>
            <a:r>
              <a:rPr lang="en-US" sz="8600" dirty="0" smtClean="0">
                <a:solidFill>
                  <a:schemeClr val="tx1"/>
                </a:solidFill>
              </a:rPr>
              <a:t>Estes Park, Colorado, USA</a:t>
            </a:r>
          </a:p>
          <a:p>
            <a:r>
              <a:rPr lang="en-US" sz="8600" b="1" dirty="0" smtClean="0">
                <a:solidFill>
                  <a:srgbClr val="008000"/>
                </a:solidFill>
              </a:rPr>
              <a:t>Celebrating the GLOBE Community</a:t>
            </a:r>
          </a:p>
          <a:p>
            <a:endParaRPr lang="en-US" sz="8600" dirty="0" smtClean="0">
              <a:solidFill>
                <a:schemeClr val="tx1"/>
              </a:solidFill>
            </a:endParaRPr>
          </a:p>
          <a:p>
            <a:endParaRPr lang="en-US" sz="8600" dirty="0">
              <a:solidFill>
                <a:schemeClr val="tx1"/>
              </a:solidFill>
            </a:endParaRPr>
          </a:p>
          <a:p>
            <a:r>
              <a:rPr lang="en-US" sz="8600" dirty="0" smtClean="0">
                <a:solidFill>
                  <a:schemeClr val="tx1"/>
                </a:solidFill>
              </a:rPr>
              <a:t>17 July, 2016</a:t>
            </a:r>
          </a:p>
          <a:p>
            <a:endParaRPr lang="en-US" sz="8600" dirty="0">
              <a:solidFill>
                <a:schemeClr val="tx1"/>
              </a:solidFill>
            </a:endParaRPr>
          </a:p>
          <a:p>
            <a:endParaRPr lang="en-US" sz="8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867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E_logoOfficial-_B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0267" y="644815"/>
            <a:ext cx="6705600" cy="6155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/>
              <a:t>A Brief History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2014: 	Number of projects	</a:t>
            </a:r>
          </a:p>
          <a:p>
            <a:r>
              <a:rPr lang="en-US" dirty="0"/>
              <a:t>	</a:t>
            </a:r>
            <a:r>
              <a:rPr lang="en-US" dirty="0" smtClean="0"/>
              <a:t>	First regional student aerosols research campaign led by 			Europe and Eurasia; </a:t>
            </a:r>
          </a:p>
          <a:p>
            <a:r>
              <a:rPr lang="en-US" dirty="0"/>
              <a:t>	</a:t>
            </a:r>
            <a:r>
              <a:rPr lang="en-US" dirty="0" smtClean="0"/>
              <a:t>	Global Precipitation Measurement (GPM) and Soil Moisture 		Active Passive (SMAP); and </a:t>
            </a:r>
          </a:p>
          <a:p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/>
              <a:t>S</a:t>
            </a:r>
            <a:r>
              <a:rPr lang="en-US" dirty="0" smtClean="0"/>
              <a:t>tudent research campaigns with NASA launched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sz="800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2014: 5th GLE held in India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sz="800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2015: 	Number of events and projects</a:t>
            </a:r>
          </a:p>
          <a:p>
            <a:pPr lvl="1"/>
            <a:r>
              <a:rPr lang="en-US" dirty="0"/>
              <a:t>	</a:t>
            </a:r>
            <a:r>
              <a:rPr lang="en-US" dirty="0" smtClean="0"/>
              <a:t>Earth Day, GLOBE celebrates its 20th birthday; </a:t>
            </a:r>
          </a:p>
          <a:p>
            <a:pPr lvl="1"/>
            <a:r>
              <a:rPr lang="en-US" dirty="0"/>
              <a:t>	</a:t>
            </a:r>
            <a:r>
              <a:rPr lang="en-US" dirty="0" smtClean="0"/>
              <a:t>GLOBE launches new data entry app for schools, an 	enhanced website, and an updated teacher's guide; and </a:t>
            </a:r>
          </a:p>
          <a:p>
            <a:pPr lvl="1"/>
            <a:r>
              <a:rPr lang="en-US" dirty="0" smtClean="0"/>
              <a:t>	128 million data entries in the international database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b="1" u="sng" dirty="0" smtClean="0"/>
          </a:p>
          <a:p>
            <a:endParaRPr lang="en-US" dirty="0"/>
          </a:p>
        </p:txBody>
      </p:sp>
      <p:pic>
        <p:nvPicPr>
          <p:cNvPr id="8" name="Picture 2" descr="NASA-globeimage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34200" y="419957"/>
            <a:ext cx="2209800" cy="5540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1134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E_logoOfficial-_B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7132" y="644815"/>
            <a:ext cx="710353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/>
              <a:t>A Brief History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2016</a:t>
            </a:r>
            <a:r>
              <a:rPr lang="en-US" dirty="0"/>
              <a:t>: </a:t>
            </a:r>
            <a:r>
              <a:rPr lang="en-US" dirty="0" smtClean="0"/>
              <a:t>   GLOBE </a:t>
            </a:r>
            <a:r>
              <a:rPr lang="en-US" dirty="0"/>
              <a:t>provides online </a:t>
            </a:r>
            <a:r>
              <a:rPr lang="en-US" dirty="0" err="1"/>
              <a:t>eTraining</a:t>
            </a:r>
            <a:r>
              <a:rPr lang="en-US" dirty="0"/>
              <a:t>; </a:t>
            </a:r>
            <a:endParaRPr lang="en-US" dirty="0" smtClean="0"/>
          </a:p>
          <a:p>
            <a:r>
              <a:rPr lang="en-US" dirty="0" smtClean="0"/>
              <a:t>                    hosts </a:t>
            </a:r>
            <a:r>
              <a:rPr lang="en-US" dirty="0"/>
              <a:t>highly successful GLOBE International Virtual </a:t>
            </a:r>
            <a:r>
              <a:rPr lang="en-US" dirty="0" smtClean="0"/>
              <a:t>Science; </a:t>
            </a:r>
            <a:br>
              <a:rPr lang="en-US" dirty="0" smtClean="0"/>
            </a:br>
            <a:r>
              <a:rPr lang="en-US" dirty="0" smtClean="0"/>
              <a:t>                    six </a:t>
            </a:r>
            <a:r>
              <a:rPr lang="en-US" dirty="0"/>
              <a:t>regional U.S. science </a:t>
            </a:r>
            <a:r>
              <a:rPr lang="en-US" dirty="0" smtClean="0"/>
              <a:t>fairs</a:t>
            </a:r>
            <a:r>
              <a:rPr lang="en-US" dirty="0"/>
              <a:t>;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develops new Citizen Science app; </a:t>
            </a:r>
            <a:br>
              <a:rPr lang="en-US" dirty="0" smtClean="0"/>
            </a:br>
            <a:r>
              <a:rPr lang="en-US" dirty="0" smtClean="0"/>
              <a:t>                    and </a:t>
            </a:r>
            <a:r>
              <a:rPr lang="en-US" dirty="0"/>
              <a:t>various student scientific </a:t>
            </a:r>
            <a:r>
              <a:rPr lang="en-US" dirty="0" smtClean="0"/>
              <a:t>campaigns (El Nino; Aerosols); </a:t>
            </a:r>
            <a:br>
              <a:rPr lang="en-US" dirty="0" smtClean="0"/>
            </a:br>
            <a:r>
              <a:rPr lang="en-US" dirty="0" smtClean="0"/>
              <a:t>                    reaches over 136 </a:t>
            </a:r>
            <a:r>
              <a:rPr lang="en-US" dirty="0"/>
              <a:t>million measurements in the international 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                    database</a:t>
            </a:r>
            <a:r>
              <a:rPr lang="en-US" dirty="0"/>
              <a:t>. 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b="1" u="sng" dirty="0" smtClean="0"/>
          </a:p>
          <a:p>
            <a:endParaRPr lang="en-US" dirty="0"/>
          </a:p>
        </p:txBody>
      </p:sp>
      <p:pic>
        <p:nvPicPr>
          <p:cNvPr id="8" name="Picture 2" descr="NASA-globeimage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34200" y="419957"/>
            <a:ext cx="2209800" cy="5540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1149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E_logoOfficial-_B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pic>
        <p:nvPicPr>
          <p:cNvPr id="3" name="Picture 2" descr="Screen Shot 2016-07-17 at 6.28.5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9" y="1680633"/>
            <a:ext cx="4075157" cy="30776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4199" y="624013"/>
            <a:ext cx="5147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Community Engagement</a:t>
            </a:r>
            <a:endParaRPr lang="en-US" sz="2800" dirty="0"/>
          </a:p>
        </p:txBody>
      </p:sp>
      <p:pic>
        <p:nvPicPr>
          <p:cNvPr id="9" name="Picture 8" descr="Screen Shot 2016-07-17 at 6.29.1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267" y="968375"/>
            <a:ext cx="3450742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12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E_logoOfficial-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297" y="690033"/>
            <a:ext cx="2934224" cy="2154767"/>
          </a:xfrm>
          <a:prstGeom prst="rect">
            <a:avLst/>
          </a:prstGeom>
        </p:spPr>
      </p:pic>
      <p:pic>
        <p:nvPicPr>
          <p:cNvPr id="11" name="Picture 10" descr="Screen Shot 2016-05-21 at 9.16.1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66" y="2844800"/>
            <a:ext cx="3890992" cy="3200400"/>
          </a:xfrm>
          <a:prstGeom prst="rect">
            <a:avLst/>
          </a:prstGeom>
        </p:spPr>
      </p:pic>
      <p:pic>
        <p:nvPicPr>
          <p:cNvPr id="13" name="Picture 12" descr="Screen Shot 2016-05-21 at 9.18.04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537331"/>
            <a:ext cx="4478868" cy="550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22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E_logoOfficial-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pic>
        <p:nvPicPr>
          <p:cNvPr id="2" name="Picture 1" descr="Screen Shot 2016-05-23 at 9.39.0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03" y="880534"/>
            <a:ext cx="5679517" cy="3835399"/>
          </a:xfrm>
          <a:prstGeom prst="rect">
            <a:avLst/>
          </a:prstGeom>
        </p:spPr>
      </p:pic>
      <p:pic>
        <p:nvPicPr>
          <p:cNvPr id="3" name="Picture 2" descr="Screen Shot 2016-07-17 at 6.41.47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631" y="2836333"/>
            <a:ext cx="3132969" cy="299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97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E_logoOfficial-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pic>
        <p:nvPicPr>
          <p:cNvPr id="8" name="Picture 7" descr="Screen Shot 2016-05-21 at 10.44.3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278325"/>
            <a:ext cx="5501238" cy="39118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1300" y="1134534"/>
            <a:ext cx="1905000" cy="190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3543" y="3234266"/>
            <a:ext cx="2573867" cy="25738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5067" y="745067"/>
            <a:ext cx="604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Expanding our GLOBE Community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5667" y="5367867"/>
            <a:ext cx="513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EcoSchools</a:t>
            </a:r>
            <a:r>
              <a:rPr lang="en-US" dirty="0" smtClean="0"/>
              <a:t>; Citizen Science-</a:t>
            </a:r>
            <a:r>
              <a:rPr lang="en-US" dirty="0" err="1" smtClean="0"/>
              <a:t>SciStarter</a:t>
            </a:r>
            <a:r>
              <a:rPr lang="en-US" dirty="0" smtClean="0"/>
              <a:t>; Museums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002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E_logoOfficial-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7" y="1221485"/>
            <a:ext cx="7802219" cy="43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85072" y="631054"/>
            <a:ext cx="54865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Communications to the Community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15962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E_logoOfficial-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835" y="863718"/>
            <a:ext cx="6145099" cy="4827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942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E_logoOfficial-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22192" y="5909739"/>
            <a:ext cx="1335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Top Tweet</a:t>
            </a:r>
            <a:endParaRPr lang="en-US" sz="1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04124" y="5657132"/>
            <a:ext cx="1233275" cy="340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Top Post</a:t>
            </a:r>
            <a:endParaRPr lang="en-US" sz="1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17954" y="5167077"/>
            <a:ext cx="1366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Most </a:t>
            </a:r>
          </a:p>
          <a:p>
            <a:pPr algn="ctr"/>
            <a:r>
              <a:rPr lang="en-US" sz="1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Engagement</a:t>
            </a:r>
            <a:endParaRPr lang="en-US" sz="1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62" y="4898516"/>
            <a:ext cx="3086170" cy="984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86" y="2568884"/>
            <a:ext cx="3681407" cy="207520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074" y="4727562"/>
            <a:ext cx="1386930" cy="13785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533" y="4898516"/>
            <a:ext cx="1227071" cy="13364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54" y="2571194"/>
            <a:ext cx="3695477" cy="20738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8652" y="2147297"/>
            <a:ext cx="1371670" cy="33021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18108" y="2180322"/>
            <a:ext cx="1428823" cy="30481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7438" y="1326511"/>
            <a:ext cx="2253894" cy="115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92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E_logoOfficial-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5692" y="1191896"/>
            <a:ext cx="4065632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buClr>
                <a:srgbClr val="000000"/>
              </a:buClr>
              <a:buSzPct val="100000"/>
            </a:pPr>
            <a:endParaRPr lang="en-US" sz="1100" b="1" kern="0" dirty="0" smtClean="0">
              <a:solidFill>
                <a:prstClr val="black"/>
              </a:solidFill>
              <a:ea typeface="Calibri"/>
              <a:cs typeface="Calibri"/>
              <a:sym typeface="Calibri"/>
              <a:rtl val="0"/>
            </a:endParaRPr>
          </a:p>
          <a:p>
            <a:pPr marL="800100" lvl="1" indent="-342900" defTabSz="914400">
              <a:buClr>
                <a:srgbClr val="000000"/>
              </a:buClr>
              <a:buSzPct val="100000"/>
              <a:buFont typeface="Noto Symbol"/>
              <a:buChar char="➢"/>
            </a:pPr>
            <a:endParaRPr lang="en-US" sz="1100" kern="0" dirty="0" smtClean="0">
              <a:solidFill>
                <a:srgbClr val="000000"/>
              </a:solidFill>
              <a:ea typeface="Calibri"/>
              <a:cs typeface="Calibri"/>
              <a:sym typeface="Calibri"/>
              <a:rtl val="0"/>
            </a:endParaRPr>
          </a:p>
          <a:p>
            <a:pPr marL="800100" lvl="1" indent="-342900" defTabSz="914400">
              <a:buClr>
                <a:srgbClr val="000000"/>
              </a:buClr>
              <a:buSzPct val="100000"/>
              <a:buFont typeface="Noto Symbol"/>
              <a:buChar char="➢"/>
            </a:pPr>
            <a:r>
              <a:rPr lang="en-US" sz="1400" b="1" kern="0" dirty="0" smtClean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Gary </a:t>
            </a:r>
            <a:r>
              <a:rPr lang="en-US" sz="1400" b="1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Popiolkowski – USA Fellow</a:t>
            </a:r>
          </a:p>
          <a:p>
            <a:pPr marL="1141413" lvl="1" indent="-344488" defTabSz="914400">
              <a:buClr>
                <a:srgbClr val="000000"/>
              </a:buClr>
              <a:buSzPct val="100000"/>
              <a:buFont typeface="Noto Symbol"/>
              <a:buChar char="➢"/>
            </a:pPr>
            <a:r>
              <a:rPr lang="en-US" sz="14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Chartiers-Houston Jr./Sr. High School, Houston, Pennsylvania, USA</a:t>
            </a:r>
          </a:p>
          <a:p>
            <a:pPr marL="1141413" lvl="1" indent="-344488" defTabSz="914400">
              <a:buClr>
                <a:srgbClr val="000000"/>
              </a:buClr>
              <a:buSzPct val="100000"/>
              <a:buFont typeface="Noto Symbol"/>
              <a:buChar char="➢"/>
            </a:pPr>
            <a:r>
              <a:rPr lang="en-US" sz="14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GLOBE Teacher since 1995</a:t>
            </a:r>
          </a:p>
          <a:p>
            <a:pPr marL="1141413" lvl="1" indent="-344488" defTabSz="914400">
              <a:buClr>
                <a:srgbClr val="000000"/>
              </a:buClr>
              <a:buSzPct val="100000"/>
              <a:buFont typeface="Noto Symbol"/>
              <a:buChar char="➢"/>
            </a:pPr>
            <a:r>
              <a:rPr lang="en-US" sz="14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Middle School Science teacher for 42 years</a:t>
            </a:r>
          </a:p>
          <a:p>
            <a:pPr marL="1141413" lvl="1" indent="-344488" defTabSz="914400">
              <a:buClr>
                <a:srgbClr val="000000"/>
              </a:buClr>
              <a:buSzPct val="100000"/>
              <a:buFont typeface="Noto Symbol"/>
              <a:buChar char="➢"/>
            </a:pPr>
            <a:r>
              <a:rPr lang="en-US" sz="1400" kern="0" dirty="0" smtClean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Will create learning </a:t>
            </a:r>
            <a:r>
              <a:rPr lang="en-US" sz="14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activity about land cover and MUC</a:t>
            </a:r>
          </a:p>
          <a:p>
            <a:pPr marL="800100" lvl="1" indent="-342900" defTabSz="914400">
              <a:buClr>
                <a:srgbClr val="000000"/>
              </a:buClr>
              <a:buSzPct val="100000"/>
              <a:buFont typeface="Noto Symbol"/>
              <a:buChar char="➢"/>
            </a:pPr>
            <a:endParaRPr lang="en-US" sz="1600" kern="0" dirty="0" smtClean="0">
              <a:solidFill>
                <a:srgbClr val="000000"/>
              </a:solidFill>
              <a:ea typeface="Calibri"/>
              <a:cs typeface="Calibri"/>
              <a:sym typeface="Calibri"/>
              <a:rtl val="0"/>
            </a:endParaRPr>
          </a:p>
          <a:p>
            <a:pPr marL="342900" lvl="0" indent="-342900" defTabSz="914400">
              <a:buClr>
                <a:srgbClr val="000000"/>
              </a:buClr>
              <a:buSzPct val="100000"/>
              <a:buFont typeface="Noto Symbol"/>
              <a:buChar char="➢"/>
            </a:pPr>
            <a:endParaRPr lang="en-US" sz="1100" kern="0" dirty="0" smtClean="0">
              <a:solidFill>
                <a:srgbClr val="000000"/>
              </a:solidFill>
              <a:ea typeface="Calibri"/>
              <a:cs typeface="Calibri"/>
              <a:sym typeface="Calibri"/>
              <a:rtl val="0"/>
            </a:endParaRPr>
          </a:p>
        </p:txBody>
      </p:sp>
      <p:pic>
        <p:nvPicPr>
          <p:cNvPr id="9" name="Picture 8" descr="gary_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039" y="1333452"/>
            <a:ext cx="1508694" cy="235923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16466"/>
            <a:ext cx="8229600" cy="62653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Educator Fellowship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2099288" y="3630298"/>
            <a:ext cx="3662434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buClr>
                <a:srgbClr val="000000"/>
              </a:buClr>
              <a:buSzPct val="100000"/>
            </a:pPr>
            <a:endParaRPr lang="en-US" sz="1100" b="1" kern="0" dirty="0" smtClean="0">
              <a:solidFill>
                <a:prstClr val="black"/>
              </a:solidFill>
              <a:ea typeface="Calibri"/>
              <a:cs typeface="Calibri"/>
              <a:sym typeface="Calibri"/>
              <a:rtl val="0"/>
            </a:endParaRPr>
          </a:p>
          <a:p>
            <a:pPr lvl="1" defTabSz="914400">
              <a:buClr>
                <a:srgbClr val="000000"/>
              </a:buClr>
              <a:buSzPct val="100000"/>
            </a:pPr>
            <a:endParaRPr lang="en-US" sz="1100" kern="0" dirty="0" smtClean="0">
              <a:solidFill>
                <a:srgbClr val="000000"/>
              </a:solidFill>
              <a:ea typeface="Calibri"/>
              <a:cs typeface="Calibri"/>
              <a:sym typeface="Calibri"/>
              <a:rtl val="0"/>
            </a:endParaRPr>
          </a:p>
          <a:p>
            <a:pPr marL="800100" lvl="1" indent="-342900" defTabSz="914400">
              <a:buClr>
                <a:srgbClr val="000000"/>
              </a:buClr>
              <a:buSzPct val="100000"/>
              <a:buFont typeface="Noto Symbol"/>
              <a:buChar char="➢"/>
            </a:pPr>
            <a:r>
              <a:rPr lang="en-US" sz="1400" b="1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Dan Orobi – International Fellow</a:t>
            </a:r>
          </a:p>
          <a:p>
            <a:pPr marL="1031875" lvl="1" indent="-234950" defTabSz="914400">
              <a:buClr>
                <a:srgbClr val="000000"/>
              </a:buClr>
              <a:buSzPct val="100000"/>
              <a:buFont typeface="Noto Symbol"/>
              <a:buChar char="➢"/>
            </a:pPr>
            <a:r>
              <a:rPr lang="en-US" sz="14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Homa Bay Boys High School, Homa Bay, Kenya</a:t>
            </a:r>
          </a:p>
          <a:p>
            <a:pPr marL="1031875" lvl="1" indent="-234950" defTabSz="914400">
              <a:buClr>
                <a:srgbClr val="000000"/>
              </a:buClr>
              <a:buSzPct val="100000"/>
              <a:buFont typeface="Noto Symbol"/>
              <a:buChar char="➢"/>
            </a:pPr>
            <a:r>
              <a:rPr lang="en-US" sz="14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Involved in Lake Victoria Project</a:t>
            </a:r>
          </a:p>
          <a:p>
            <a:pPr marL="1031875" lvl="1" indent="-234950" defTabSz="914400">
              <a:buClr>
                <a:srgbClr val="000000"/>
              </a:buClr>
              <a:buSzPct val="100000"/>
              <a:buFont typeface="Noto Symbol"/>
              <a:buChar char="➢"/>
            </a:pPr>
            <a:r>
              <a:rPr lang="en-US" sz="1400" kern="0" dirty="0" smtClean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Will create learning </a:t>
            </a:r>
            <a:r>
              <a:rPr lang="en-US" sz="14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activity involving mosquitoes and </a:t>
            </a:r>
            <a:r>
              <a:rPr lang="en-US" sz="1400" kern="0" dirty="0" smtClean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hydrology</a:t>
            </a:r>
            <a:endParaRPr lang="en-US" sz="1400" kern="0" dirty="0">
              <a:solidFill>
                <a:srgbClr val="000000"/>
              </a:solidFill>
              <a:ea typeface="Calibri"/>
              <a:cs typeface="Calibri"/>
              <a:sym typeface="Calibri"/>
              <a:rtl val="0"/>
            </a:endParaRPr>
          </a:p>
          <a:p>
            <a:pPr marL="800100" lvl="1" indent="-342900" defTabSz="914400">
              <a:buClr>
                <a:srgbClr val="000000"/>
              </a:buClr>
              <a:buSzPct val="100000"/>
              <a:buFont typeface="Noto Symbol"/>
              <a:buChar char="➢"/>
            </a:pPr>
            <a:endParaRPr lang="en-US" sz="1600" kern="0" dirty="0" smtClean="0">
              <a:solidFill>
                <a:srgbClr val="000000"/>
              </a:solidFill>
              <a:ea typeface="Calibri"/>
              <a:cs typeface="Calibri"/>
              <a:sym typeface="Calibri"/>
              <a:rtl val="0"/>
            </a:endParaRPr>
          </a:p>
          <a:p>
            <a:pPr marL="342900" lvl="0" indent="-342900" defTabSz="914400">
              <a:buClr>
                <a:srgbClr val="000000"/>
              </a:buClr>
              <a:buSzPct val="100000"/>
              <a:buFont typeface="Noto Symbol"/>
              <a:buChar char="➢"/>
            </a:pPr>
            <a:endParaRPr lang="en-US" sz="1100" kern="0" dirty="0" smtClean="0">
              <a:solidFill>
                <a:srgbClr val="000000"/>
              </a:solidFill>
              <a:ea typeface="Calibri"/>
              <a:cs typeface="Calibri"/>
              <a:sym typeface="Calibri"/>
              <a:rtl val="0"/>
            </a:endParaRPr>
          </a:p>
        </p:txBody>
      </p:sp>
      <p:pic>
        <p:nvPicPr>
          <p:cNvPr id="13" name="Picture 12" descr="Screen Shot 2016-07-05 at 10.30.4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301" y="3692685"/>
            <a:ext cx="2393499" cy="219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40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340"/>
            <a:ext cx="9144000" cy="518420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60422"/>
            <a:ext cx="8229600" cy="61494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U.S. Department of State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2552" y="6127902"/>
            <a:ext cx="8229600" cy="614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00FF"/>
                </a:solidFill>
              </a:rPr>
              <a:t>https://</a:t>
            </a:r>
            <a:r>
              <a:rPr lang="en-US" sz="2800" b="1" dirty="0" err="1" smtClean="0">
                <a:solidFill>
                  <a:srgbClr val="0000FF"/>
                </a:solidFill>
              </a:rPr>
              <a:t>exchanges.state.gov</a:t>
            </a:r>
            <a:r>
              <a:rPr lang="en-US" sz="2800" b="1" dirty="0" smtClean="0">
                <a:solidFill>
                  <a:srgbClr val="0000FF"/>
                </a:solidFill>
              </a:rPr>
              <a:t>/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132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E_logoOfficial-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pic>
        <p:nvPicPr>
          <p:cNvPr id="8" name="Picture 7" descr="Screen Shot 2016-05-21 at 9.26.0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1246815"/>
            <a:ext cx="3753104" cy="4852359"/>
          </a:xfrm>
          <a:prstGeom prst="rect">
            <a:avLst/>
          </a:prstGeom>
        </p:spPr>
      </p:pic>
      <p:pic>
        <p:nvPicPr>
          <p:cNvPr id="9" name="Picture 8" descr="Screen Shot 2016-05-21 at 9.29.2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85" y="1667935"/>
            <a:ext cx="4819115" cy="32342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13867" y="1185333"/>
            <a:ext cx="3046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Elementary GLOBE Storybooks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816001"/>
            <a:ext cx="2725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Teacher’s Guide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827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E_logoOfficial-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pic>
        <p:nvPicPr>
          <p:cNvPr id="3" name="Picture 2" descr="Screen Shot 2016-05-21 at 11.22.1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134" y="685518"/>
            <a:ext cx="4134580" cy="52878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58467" y="855133"/>
            <a:ext cx="2404533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Funded by NASA</a:t>
            </a:r>
          </a:p>
          <a:p>
            <a:endParaRPr lang="en-US" dirty="0" smtClean="0"/>
          </a:p>
          <a:p>
            <a:r>
              <a:rPr lang="en-US" dirty="0" smtClean="0"/>
              <a:t>Developers:</a:t>
            </a:r>
          </a:p>
          <a:p>
            <a:r>
              <a:rPr lang="en-US" dirty="0" smtClean="0"/>
              <a:t>Atmosphere:</a:t>
            </a:r>
          </a:p>
          <a:p>
            <a:r>
              <a:rPr lang="en-US" dirty="0" smtClean="0"/>
              <a:t>Lin Chambers</a:t>
            </a:r>
          </a:p>
          <a:p>
            <a:r>
              <a:rPr lang="en-US" dirty="0" smtClean="0"/>
              <a:t>Kevin </a:t>
            </a:r>
            <a:r>
              <a:rPr lang="en-US" dirty="0" err="1" smtClean="0"/>
              <a:t>Czajkowski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Biosphere:</a:t>
            </a:r>
          </a:p>
          <a:p>
            <a:r>
              <a:rPr lang="en-US" dirty="0" smtClean="0"/>
              <a:t>Becky </a:t>
            </a:r>
            <a:r>
              <a:rPr lang="en-US" dirty="0" err="1" smtClean="0"/>
              <a:t>Boger</a:t>
            </a:r>
            <a:endParaRPr lang="en-US" dirty="0" smtClean="0"/>
          </a:p>
          <a:p>
            <a:r>
              <a:rPr lang="en-US" dirty="0" smtClean="0"/>
              <a:t>Rusty Low</a:t>
            </a:r>
          </a:p>
          <a:p>
            <a:endParaRPr lang="en-US" dirty="0"/>
          </a:p>
          <a:p>
            <a:r>
              <a:rPr lang="en-US" dirty="0" smtClean="0"/>
              <a:t>Hydrosphere:</a:t>
            </a:r>
          </a:p>
          <a:p>
            <a:r>
              <a:rPr lang="en-US" dirty="0"/>
              <a:t>Becky </a:t>
            </a:r>
            <a:r>
              <a:rPr lang="en-US" dirty="0" err="1"/>
              <a:t>Boger</a:t>
            </a:r>
            <a:endParaRPr lang="en-US" dirty="0"/>
          </a:p>
          <a:p>
            <a:r>
              <a:rPr lang="en-US" dirty="0"/>
              <a:t>Rusty Low</a:t>
            </a:r>
          </a:p>
          <a:p>
            <a:endParaRPr lang="en-US" dirty="0" smtClean="0"/>
          </a:p>
          <a:p>
            <a:r>
              <a:rPr lang="en-US" dirty="0" err="1" smtClean="0"/>
              <a:t>Pedosphere</a:t>
            </a:r>
            <a:r>
              <a:rPr lang="en-US" dirty="0" smtClean="0"/>
              <a:t> (Soil):</a:t>
            </a:r>
          </a:p>
          <a:p>
            <a:r>
              <a:rPr lang="en-US" dirty="0" err="1" smtClean="0"/>
              <a:t>Izolda</a:t>
            </a:r>
            <a:r>
              <a:rPr lang="en-US" dirty="0" smtClean="0"/>
              <a:t> </a:t>
            </a:r>
            <a:r>
              <a:rPr lang="en-US" dirty="0" err="1" smtClean="0"/>
              <a:t>Trakhtenberg</a:t>
            </a:r>
            <a:endParaRPr lang="en-US" dirty="0" smtClean="0"/>
          </a:p>
          <a:p>
            <a:r>
              <a:rPr lang="en-US" dirty="0" smtClean="0"/>
              <a:t>Dixon Butler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51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E_logoOfficial-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6776931"/>
              </p:ext>
            </p:extLst>
          </p:nvPr>
        </p:nvGraphicFramePr>
        <p:xfrm>
          <a:off x="158496" y="2370667"/>
          <a:ext cx="8949842" cy="3660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2277" y="1483261"/>
            <a:ext cx="8229600" cy="545079"/>
          </a:xfrm>
        </p:spPr>
        <p:txBody>
          <a:bodyPr>
            <a:noAutofit/>
          </a:bodyPr>
          <a:lstStyle/>
          <a:p>
            <a:pPr algn="l"/>
            <a:r>
              <a:rPr sz="1800" dirty="0" smtClean="0"/>
              <a:t>Q: </a:t>
            </a:r>
            <a:r>
              <a:rPr sz="1800" dirty="0"/>
              <a:t>On a scale of 1 to 5, please rate how easy it is to navigate to the following resources on the GLOBE website.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2277" y="677333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Community Annual Survey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84106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E_logoOfficial-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88533" y="1091918"/>
            <a:ext cx="64380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Q: </a:t>
            </a:r>
            <a:r>
              <a:rPr lang="en-US" dirty="0"/>
              <a:t>Please estimate your annual funding/budget for </a:t>
            </a:r>
            <a:r>
              <a:rPr lang="en-US" dirty="0" smtClean="0"/>
              <a:t>GLOBE</a:t>
            </a:r>
            <a:endParaRPr lang="en-US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8383937"/>
              </p:ext>
            </p:extLst>
          </p:nvPr>
        </p:nvGraphicFramePr>
        <p:xfrm>
          <a:off x="406399" y="2035660"/>
          <a:ext cx="8343064" cy="3752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39716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E_logoOfficial-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5599" y="812518"/>
            <a:ext cx="85682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Q: </a:t>
            </a:r>
            <a:r>
              <a:rPr lang="en-US" dirty="0"/>
              <a:t>Which of the following best describes the primary source (more than 50%) of funding for GLOBE management and operation in your organization or country?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3874352"/>
              </p:ext>
            </p:extLst>
          </p:nvPr>
        </p:nvGraphicFramePr>
        <p:xfrm>
          <a:off x="484139" y="1761116"/>
          <a:ext cx="7751619" cy="4072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99737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E_logoOfficial-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78000" y="799049"/>
            <a:ext cx="6045199" cy="631820"/>
          </a:xfrm>
        </p:spPr>
        <p:txBody>
          <a:bodyPr>
            <a:normAutofit/>
          </a:bodyPr>
          <a:lstStyle/>
          <a:p>
            <a:pPr algn="l"/>
            <a:r>
              <a:rPr sz="1800" dirty="0" smtClean="0"/>
              <a:t>Q: </a:t>
            </a:r>
            <a:r>
              <a:rPr sz="1800" dirty="0"/>
              <a:t>What is the primary way you receive news about GLOBE? 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1306387"/>
              </p:ext>
            </p:extLst>
          </p:nvPr>
        </p:nvGraphicFramePr>
        <p:xfrm>
          <a:off x="291494" y="1581832"/>
          <a:ext cx="8577943" cy="4532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953438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E_logoOfficial-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42535" y="514545"/>
            <a:ext cx="7878279" cy="87424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Science</a:t>
            </a:r>
            <a:endParaRPr lang="en-US" sz="3600" dirty="0"/>
          </a:p>
        </p:txBody>
      </p:sp>
      <p:pic>
        <p:nvPicPr>
          <p:cNvPr id="8" name="Picture 7" descr="Screen Shot 2016-05-02 at 9.46.1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06" y="2035202"/>
            <a:ext cx="3035585" cy="2265572"/>
          </a:xfrm>
          <a:prstGeom prst="rect">
            <a:avLst/>
          </a:prstGeom>
        </p:spPr>
      </p:pic>
      <p:pic>
        <p:nvPicPr>
          <p:cNvPr id="9" name="Picture 8" descr="Screen Shot 2016-05-02 at 9.46.46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584" y="2678190"/>
            <a:ext cx="3000483" cy="2266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4706" y="1388794"/>
            <a:ext cx="1850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El-Nino Campaign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552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E_logoOfficial-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pic>
        <p:nvPicPr>
          <p:cNvPr id="8" name="Picture 7" descr="Screen Shot 2016-05-21 at 10.53.3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61" y="2379134"/>
            <a:ext cx="2771439" cy="3584575"/>
          </a:xfrm>
          <a:prstGeom prst="rect">
            <a:avLst/>
          </a:prstGeom>
        </p:spPr>
      </p:pic>
      <p:pic>
        <p:nvPicPr>
          <p:cNvPr id="9" name="Picture 8" descr="Screen Shot 2016-05-02 at 9.42.22 A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56"/>
          <a:stretch/>
        </p:blipFill>
        <p:spPr>
          <a:xfrm>
            <a:off x="2291905" y="1000339"/>
            <a:ext cx="6589625" cy="13787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3229" y="1427665"/>
            <a:ext cx="1850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El-Nino Campaign</a:t>
            </a:r>
            <a:endParaRPr lang="en-US" dirty="0"/>
          </a:p>
        </p:txBody>
      </p:sp>
      <p:pic>
        <p:nvPicPr>
          <p:cNvPr id="11" name="Picture 10" descr="Screen Shot 2016-05-02 at 9.43.04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49" y="2875407"/>
            <a:ext cx="3192911" cy="242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6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E_logoOfficial-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pic>
        <p:nvPicPr>
          <p:cNvPr id="2" name="Picture 1" descr="Screen Shot 2016-07-17 at 6.57.1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617785"/>
            <a:ext cx="7763934" cy="546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E_logoOfficial-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97245" y="5285355"/>
            <a:ext cx="55958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 cmpd="dbl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Number of Schools </a:t>
            </a:r>
            <a:r>
              <a:rPr kumimoji="0" lang="en-US" sz="1400" b="0" i="0" u="none" strike="noStrike" kern="0" cap="none" spc="0" normalizeH="0" baseline="0" noProof="0" dirty="0" smtClean="0">
                <a:ln cmpd="dbl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Reporting Data </a:t>
            </a:r>
            <a:r>
              <a:rPr kumimoji="0" lang="en-US" sz="1400" b="0" i="0" u="none" strike="noStrike" kern="0" cap="none" spc="0" normalizeH="0" baseline="0" noProof="0" dirty="0">
                <a:ln cmpd="dbl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by </a:t>
            </a:r>
            <a:r>
              <a:rPr kumimoji="0" lang="en-US" sz="1400" b="0" i="0" u="none" strike="noStrike" kern="0" cap="none" spc="0" normalizeH="0" baseline="0" noProof="0" dirty="0" smtClean="0">
                <a:ln cmpd="dbl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Year</a:t>
            </a:r>
            <a:r>
              <a:rPr kumimoji="0" lang="en-US" sz="1800" b="0" i="0" u="none" strike="noStrike" kern="0" cap="none" spc="0" normalizeH="0" baseline="0" noProof="0" dirty="0" smtClean="0">
                <a:ln cmpd="dbl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/>
            </a:r>
            <a:br>
              <a:rPr kumimoji="0" lang="en-US" sz="1800" b="0" i="0" u="none" strike="noStrike" kern="0" cap="none" spc="0" normalizeH="0" baseline="0" noProof="0" dirty="0" smtClean="0">
                <a:ln cmpd="dbl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br>
            <a:r>
              <a:rPr kumimoji="0" lang="en-US" sz="1200" b="0" i="0" u="none" strike="noStrike" kern="0" cap="none" spc="0" normalizeH="0" baseline="0" noProof="0" dirty="0" smtClean="0">
                <a:ln cmpd="dbl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for the Months of January-</a:t>
            </a:r>
            <a:r>
              <a:rPr lang="en-US" sz="1200" kern="0" dirty="0" smtClean="0">
                <a:ln cmpd="dbl">
                  <a:noFill/>
                </a:ln>
                <a:solidFill>
                  <a:sysClr val="windowText" lastClr="000000"/>
                </a:solidFill>
              </a:rPr>
              <a:t>June</a:t>
            </a:r>
            <a:r>
              <a:rPr kumimoji="0" lang="en-US" sz="1200" b="0" i="0" u="none" strike="noStrike" kern="0" cap="none" spc="0" normalizeH="0" baseline="0" noProof="0" dirty="0" smtClean="0">
                <a:ln cmpd="dbl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of the Given Year</a:t>
            </a:r>
            <a:endParaRPr kumimoji="0" lang="en-US" sz="1200" b="0" i="0" u="none" strike="noStrike" kern="0" cap="none" spc="0" normalizeH="0" baseline="0" noProof="0" dirty="0">
              <a:ln cmpd="dbl"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16667" y="931333"/>
            <a:ext cx="5427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Schools Reporting Data</a:t>
            </a:r>
            <a:endParaRPr lang="en-US" sz="3600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2469041"/>
              </p:ext>
            </p:extLst>
          </p:nvPr>
        </p:nvGraphicFramePr>
        <p:xfrm>
          <a:off x="1600200" y="1873997"/>
          <a:ext cx="5882933" cy="3079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1574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/>
              <a:t>21</a:t>
            </a:r>
            <a:r>
              <a:rPr lang="en-US" sz="3600" b="1" baseline="30000" dirty="0" smtClean="0"/>
              <a:t>st</a:t>
            </a:r>
            <a:r>
              <a:rPr lang="en-US" sz="3600" b="1" dirty="0" smtClean="0"/>
              <a:t> Century Skills for Global Citizens</a:t>
            </a:r>
            <a:br>
              <a:rPr lang="en-US" sz="3600" b="1" dirty="0" smtClean="0"/>
            </a:br>
            <a:r>
              <a:rPr lang="en-US" sz="3600" b="1" dirty="0" smtClean="0"/>
              <a:t> </a:t>
            </a:r>
            <a:r>
              <a:rPr lang="en-US" sz="2400" dirty="0" smtClean="0"/>
              <a:t>-- notes taken from Global Teaching Dialog, Dept. State --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3360"/>
            <a:ext cx="8229600" cy="5057272"/>
          </a:xfrm>
        </p:spPr>
        <p:txBody>
          <a:bodyPr>
            <a:normAutofit lnSpcReduction="10000"/>
          </a:bodyPr>
          <a:lstStyle/>
          <a:p>
            <a:r>
              <a:rPr lang="en-US" sz="3000" b="1" dirty="0" smtClean="0">
                <a:solidFill>
                  <a:srgbClr val="0000FF"/>
                </a:solidFill>
              </a:rPr>
              <a:t>Critical thinking </a:t>
            </a:r>
            <a:r>
              <a:rPr lang="en-US" sz="3000" dirty="0" smtClean="0"/>
              <a:t>– ability to research issues and define a problem</a:t>
            </a:r>
          </a:p>
          <a:p>
            <a:r>
              <a:rPr lang="en-US" sz="3000" b="1" dirty="0" smtClean="0">
                <a:solidFill>
                  <a:srgbClr val="0000FF"/>
                </a:solidFill>
              </a:rPr>
              <a:t>Collaboration</a:t>
            </a:r>
            <a:r>
              <a:rPr lang="en-US" sz="3000" dirty="0" smtClean="0"/>
              <a:t> – ability to prioritize in a group</a:t>
            </a:r>
          </a:p>
          <a:p>
            <a:r>
              <a:rPr lang="en-US" sz="3000" b="1" dirty="0" smtClean="0">
                <a:solidFill>
                  <a:srgbClr val="0000FF"/>
                </a:solidFill>
              </a:rPr>
              <a:t>Problem solving </a:t>
            </a:r>
            <a:r>
              <a:rPr lang="en-US" sz="3000" dirty="0" smtClean="0"/>
              <a:t>– ability to negotiate together</a:t>
            </a:r>
          </a:p>
          <a:p>
            <a:r>
              <a:rPr lang="en-US" sz="3000" b="1" dirty="0" smtClean="0">
                <a:solidFill>
                  <a:srgbClr val="0000FF"/>
                </a:solidFill>
              </a:rPr>
              <a:t>Communication</a:t>
            </a:r>
            <a:r>
              <a:rPr lang="en-US" sz="3000" dirty="0" smtClean="0"/>
              <a:t> – teaming building, active listening</a:t>
            </a:r>
          </a:p>
          <a:p>
            <a:r>
              <a:rPr lang="en-US" sz="3000" b="1" dirty="0" smtClean="0">
                <a:solidFill>
                  <a:srgbClr val="0000FF"/>
                </a:solidFill>
              </a:rPr>
              <a:t>Global competence </a:t>
            </a:r>
            <a:r>
              <a:rPr lang="en-US" sz="3000" dirty="0" smtClean="0"/>
              <a:t>– ability to identify common interests and leverage positively</a:t>
            </a:r>
          </a:p>
          <a:p>
            <a:pPr marL="0" indent="0">
              <a:buNone/>
            </a:pPr>
            <a:endParaRPr lang="en-US" sz="3000" dirty="0" smtClean="0"/>
          </a:p>
          <a:p>
            <a:pPr marL="0" indent="0" algn="ctr">
              <a:buNone/>
            </a:pPr>
            <a:r>
              <a:rPr lang="en-US" sz="3000" b="1" dirty="0" smtClean="0">
                <a:solidFill>
                  <a:srgbClr val="FF0ECF"/>
                </a:solidFill>
              </a:rPr>
              <a:t>GLOBE: Scientific Habits of Mind</a:t>
            </a:r>
          </a:p>
        </p:txBody>
      </p:sp>
    </p:spTree>
    <p:extLst>
      <p:ext uri="{BB962C8B-B14F-4D97-AF65-F5344CB8AC3E}">
        <p14:creationId xmlns:p14="http://schemas.microsoft.com/office/powerpoint/2010/main" val="519159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E_logoOfficial-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5237" y="4642803"/>
            <a:ext cx="3937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 cmpd="dbl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Number of New Manual Observations</a:t>
            </a:r>
            <a:endParaRPr kumimoji="0" lang="en-US" b="0" i="0" u="none" strike="noStrike" kern="0" cap="none" spc="0" normalizeH="0" baseline="0" noProof="0" dirty="0">
              <a:ln cmpd="dbl"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42216" y="5213470"/>
            <a:ext cx="78442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 cmpd="dbl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Measurements Observed During </a:t>
            </a:r>
            <a:r>
              <a:rPr kumimoji="0" lang="en-US" b="0" i="0" u="none" strike="noStrike" kern="0" cap="none" spc="0" normalizeH="0" baseline="0" noProof="0" dirty="0">
                <a:ln cmpd="dbl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the </a:t>
            </a:r>
            <a:r>
              <a:rPr kumimoji="0" lang="en-US" b="0" i="0" u="none" strike="noStrike" kern="0" cap="none" spc="0" normalizeH="0" baseline="0" noProof="0" dirty="0" smtClean="0">
                <a:ln cmpd="dbl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Past Month</a:t>
            </a:r>
            <a:r>
              <a:rPr kumimoji="0" lang="en-US" b="0" i="0" u="none" strike="noStrike" kern="0" cap="none" spc="0" normalizeH="0" baseline="0" noProof="0" dirty="0">
                <a:ln cmpd="dbl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/>
            </a:r>
            <a:br>
              <a:rPr kumimoji="0" lang="en-US" b="0" i="0" u="none" strike="noStrike" kern="0" cap="none" spc="0" normalizeH="0" baseline="0" noProof="0" dirty="0">
                <a:ln cmpd="dbl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br>
            <a:r>
              <a:rPr kumimoji="0" lang="en-US" b="0" i="0" u="none" strike="noStrike" kern="0" cap="none" spc="0" normalizeH="0" baseline="0" noProof="0" dirty="0">
                <a:ln cmpd="dbl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and </a:t>
            </a:r>
            <a:r>
              <a:rPr kumimoji="0" lang="en-US" b="0" i="0" u="none" strike="noStrike" kern="0" cap="none" spc="0" normalizeH="0" baseline="0" noProof="0" dirty="0" smtClean="0">
                <a:ln cmpd="dbl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the Number of Measurements &gt;= 200 </a:t>
            </a:r>
            <a:endParaRPr kumimoji="0" lang="en-US" b="0" i="0" u="none" strike="noStrike" kern="0" cap="none" spc="0" normalizeH="0" baseline="0" noProof="0" dirty="0">
              <a:ln cmpd="dbl"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5467" y="1109133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Countries Entering Data</a:t>
            </a:r>
            <a:endParaRPr lang="en-US" sz="3600" dirty="0"/>
          </a:p>
        </p:txBody>
      </p:sp>
      <p:sp>
        <p:nvSpPr>
          <p:cNvPr id="16" name="Rectangle 15"/>
          <p:cNvSpPr/>
          <p:nvPr/>
        </p:nvSpPr>
        <p:spPr>
          <a:xfrm>
            <a:off x="4729872" y="4642802"/>
            <a:ext cx="40421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 cmpd="dbl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Number of New Automated Observations </a:t>
            </a:r>
            <a:endParaRPr kumimoji="0" lang="en-US" b="0" i="0" u="none" strike="noStrike" kern="0" cap="none" spc="0" normalizeH="0" baseline="0" noProof="0" dirty="0">
              <a:ln cmpd="dbl"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0904080"/>
              </p:ext>
            </p:extLst>
          </p:nvPr>
        </p:nvGraphicFramePr>
        <p:xfrm>
          <a:off x="322359" y="1899602"/>
          <a:ext cx="4445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2540966"/>
              </p:ext>
            </p:extLst>
          </p:nvPr>
        </p:nvGraphicFramePr>
        <p:xfrm>
          <a:off x="4676479" y="1925003"/>
          <a:ext cx="414891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90557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E_logoOfficial-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7749" y="5119272"/>
            <a:ext cx="788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 cmpd="dbl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For </a:t>
            </a:r>
            <a:r>
              <a:rPr kumimoji="0" lang="en-US" b="0" i="0" u="none" strike="noStrike" kern="0" cap="none" spc="0" normalizeH="0" baseline="0" noProof="0" dirty="0">
                <a:ln cmpd="dbl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the </a:t>
            </a:r>
            <a:r>
              <a:rPr kumimoji="0" lang="en-US" b="0" i="0" u="none" strike="noStrike" kern="0" cap="none" spc="0" normalizeH="0" baseline="0" noProof="0" dirty="0" smtClean="0">
                <a:ln cmpd="dbl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Months of January-June of </a:t>
            </a:r>
            <a:r>
              <a:rPr kumimoji="0" lang="en-US" b="0" i="0" u="none" strike="noStrike" kern="0" cap="none" spc="0" normalizeH="0" baseline="0" noProof="0" dirty="0">
                <a:ln cmpd="dbl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the </a:t>
            </a:r>
            <a:r>
              <a:rPr kumimoji="0" lang="en-US" b="0" i="0" u="none" strike="noStrike" kern="0" cap="none" spc="0" normalizeH="0" baseline="0" noProof="0" dirty="0" smtClean="0">
                <a:ln cmpd="dbl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Given Year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0661" y="5345637"/>
            <a:ext cx="79120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 cmpd="dbl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Since GLOBE Began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 cmpd="dbl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Oldest </a:t>
            </a:r>
            <a:r>
              <a:rPr kumimoji="0" lang="en-US" b="0" i="0" u="none" strike="noStrike" kern="0" cap="none" spc="0" normalizeH="0" baseline="0" noProof="0" dirty="0" smtClean="0">
                <a:ln cmpd="dbl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Wingdings" panose="05000000000000000000" pitchFamily="2" charset="2"/>
              </a:rPr>
              <a:t> Newest</a:t>
            </a:r>
            <a:endParaRPr kumimoji="0" lang="en-US" b="0" i="0" u="none" strike="noStrike" kern="0" cap="none" spc="0" normalizeH="0" baseline="0" noProof="0" dirty="0">
              <a:ln cmpd="dbl"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02933" y="1092200"/>
            <a:ext cx="5240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Number of Observations</a:t>
            </a:r>
            <a:endParaRPr lang="en-US" sz="3600" dirty="0"/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1388614"/>
              </p:ext>
            </p:extLst>
          </p:nvPr>
        </p:nvGraphicFramePr>
        <p:xfrm>
          <a:off x="341598" y="2013326"/>
          <a:ext cx="407289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6189429"/>
              </p:ext>
            </p:extLst>
          </p:nvPr>
        </p:nvGraphicFramePr>
        <p:xfrm>
          <a:off x="4569096" y="2089310"/>
          <a:ext cx="407289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10769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E_logoOfficial-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024201" y="4856693"/>
            <a:ext cx="281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 cmpd="dbl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Mobile App Users per Week</a:t>
            </a:r>
            <a:endParaRPr kumimoji="0" lang="en-US" b="0" i="0" u="none" strike="noStrike" kern="0" cap="none" spc="0" normalizeH="0" baseline="0" noProof="0" dirty="0">
              <a:ln cmpd="dbl"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36333" y="954221"/>
            <a:ext cx="3953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Data Entry Method</a:t>
            </a:r>
            <a:endParaRPr lang="en-US" sz="36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88379" y="2479043"/>
            <a:ext cx="3113154" cy="200829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lIns="91440" tIns="45720" rIns="91440" bIns="45720" rtlCol="0">
            <a:normAutofit/>
            <a:scene3d>
              <a:camera prst="orthographicFront">
                <a:rot lat="0" lon="21299999" rev="0"/>
              </a:camera>
              <a:lightRig rig="threePt" dir="t"/>
            </a:scene3d>
            <a:sp3d extrusionH="57150">
              <a:bevelT w="38100" h="38100"/>
              <a:extrusionClr>
                <a:schemeClr val="tx1"/>
              </a:extrusionClr>
            </a:sp3d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spcBef>
                <a:spcPts val="0"/>
              </a:spcBef>
              <a:buFontTx/>
              <a:buNone/>
              <a:defRPr/>
            </a:pPr>
            <a:r>
              <a:rPr lang="en-US" sz="1400" kern="0" smtClean="0">
                <a:ln cmpd="dbl">
                  <a:noFill/>
                </a:ln>
                <a:solidFill>
                  <a:sysClr val="windowText" lastClr="000000"/>
                </a:solidFill>
              </a:rPr>
              <a:t>From 20 April 2015 to Present</a:t>
            </a:r>
          </a:p>
          <a:p>
            <a:pPr marL="0" indent="0" defTabSz="914400">
              <a:spcBef>
                <a:spcPts val="0"/>
              </a:spcBef>
              <a:buFontTx/>
              <a:buNone/>
              <a:defRPr/>
            </a:pPr>
            <a:r>
              <a:rPr lang="en-US" sz="2200" kern="0" smtClean="0">
                <a:ln cmpd="dbl">
                  <a:noFill/>
                </a:ln>
                <a:solidFill>
                  <a:sysClr val="windowText" lastClr="000000"/>
                </a:solidFill>
              </a:rPr>
              <a:t> </a:t>
            </a:r>
            <a:r>
              <a:rPr lang="en-US" sz="2200" kern="0" smtClean="0">
                <a:ln cmpd="dbl">
                  <a:noFill/>
                </a:ln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u="sng" kern="0" smtClean="0">
                <a:ln cmpd="dbl">
                  <a:noFill/>
                </a:ln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No. of Schools</a:t>
            </a:r>
            <a:r>
              <a:rPr lang="en-US" sz="1200" kern="0" smtClean="0">
                <a:ln cmpd="dbl">
                  <a:noFill/>
                </a:ln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u="sng" kern="0" smtClean="0">
                <a:ln cmpd="dbl">
                  <a:noFill/>
                </a:ln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Method Used</a:t>
            </a:r>
          </a:p>
          <a:p>
            <a:pPr marL="0" indent="0" defTabSz="914400">
              <a:spcBef>
                <a:spcPts val="0"/>
              </a:spcBef>
              <a:buFontTx/>
              <a:buNone/>
              <a:defRPr/>
            </a:pPr>
            <a:r>
              <a:rPr lang="en-US" sz="2200" kern="0" smtClean="0">
                <a:ln cmpd="dbl">
                  <a:noFill/>
                </a:ln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100" kern="0" smtClean="0">
                <a:ln cmpd="dbl">
                  <a:noFill/>
                </a:ln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597          Web Forms</a:t>
            </a:r>
          </a:p>
          <a:p>
            <a:pPr marL="0" indent="0" defTabSz="914400">
              <a:spcBef>
                <a:spcPts val="0"/>
              </a:spcBef>
              <a:buFontTx/>
              <a:buNone/>
              <a:defRPr/>
            </a:pPr>
            <a:r>
              <a:rPr lang="en-US" sz="1100" kern="0" smtClean="0">
                <a:ln cmpd="dbl">
                  <a:noFill/>
                </a:ln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30          Email DE</a:t>
            </a:r>
          </a:p>
          <a:p>
            <a:pPr marL="0" indent="0" defTabSz="914400">
              <a:spcBef>
                <a:spcPts val="0"/>
              </a:spcBef>
              <a:buFontTx/>
              <a:buNone/>
              <a:defRPr/>
            </a:pPr>
            <a:r>
              <a:rPr lang="en-US" sz="1100" kern="0" smtClean="0">
                <a:ln cmpd="dbl">
                  <a:noFill/>
                </a:ln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25          Weather Bug </a:t>
            </a:r>
          </a:p>
          <a:p>
            <a:pPr marL="0" indent="0" defTabSz="914400">
              <a:spcBef>
                <a:spcPts val="0"/>
              </a:spcBef>
              <a:buFontTx/>
              <a:buNone/>
              <a:defRPr/>
            </a:pPr>
            <a:r>
              <a:rPr lang="en-US" sz="1100" kern="0" smtClean="0">
                <a:ln cmpd="dbl">
                  <a:noFill/>
                </a:ln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172          Mobile App</a:t>
            </a:r>
          </a:p>
          <a:p>
            <a:pPr marL="0" indent="0" defTabSz="914400">
              <a:spcBef>
                <a:spcPts val="0"/>
              </a:spcBef>
              <a:buFontTx/>
              <a:buNone/>
              <a:defRPr/>
            </a:pPr>
            <a:r>
              <a:rPr lang="en-US" sz="1100" kern="0" smtClean="0">
                <a:ln cmpd="dbl">
                  <a:noFill/>
                </a:ln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120          GLOBE Observer</a:t>
            </a:r>
            <a:endParaRPr lang="en-US" sz="1100" kern="0" dirty="0">
              <a:ln cmpd="dbl">
                <a:noFill/>
              </a:ln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7451711"/>
              </p:ext>
            </p:extLst>
          </p:nvPr>
        </p:nvGraphicFramePr>
        <p:xfrm>
          <a:off x="3779910" y="1909092"/>
          <a:ext cx="4922520" cy="2773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50397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E_logoOfficial-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42535" y="641263"/>
            <a:ext cx="7878279" cy="87424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Technology</a:t>
            </a:r>
            <a:endParaRPr lang="en-US" sz="3600" dirty="0"/>
          </a:p>
        </p:txBody>
      </p:sp>
      <p:pic>
        <p:nvPicPr>
          <p:cNvPr id="3" name="Picture 2" descr="Screen Shot 2016-07-17 at 7.12.4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1" y="1445895"/>
            <a:ext cx="5816600" cy="4653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0667" y="1879600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15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E_logoOfficial-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pic>
        <p:nvPicPr>
          <p:cNvPr id="3" name="Picture 2" descr="Screen Shot 2016-05-21 at 11.16.3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32" y="609318"/>
            <a:ext cx="7721601" cy="2811405"/>
          </a:xfrm>
          <a:prstGeom prst="rect">
            <a:avLst/>
          </a:prstGeom>
        </p:spPr>
      </p:pic>
      <p:pic>
        <p:nvPicPr>
          <p:cNvPr id="9" name="Picture 8" descr="Screen Shot 2016-05-21 at 11.16.1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32" y="3348080"/>
            <a:ext cx="7721601" cy="275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98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E_logoOfficial-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44600" y="916632"/>
            <a:ext cx="682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Community Support Team Metrics</a:t>
            </a:r>
            <a:endParaRPr lang="en-US" sz="2400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7288066"/>
              </p:ext>
            </p:extLst>
          </p:nvPr>
        </p:nvGraphicFramePr>
        <p:xfrm>
          <a:off x="939548" y="1467018"/>
          <a:ext cx="7653866" cy="3852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212932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E_logoOfficial-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pic>
        <p:nvPicPr>
          <p:cNvPr id="3" name="Picture 2" descr="Screen Shot 2016-05-21 at 11.36.3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766235"/>
            <a:ext cx="4989304" cy="3416300"/>
          </a:xfrm>
          <a:prstGeom prst="rect">
            <a:avLst/>
          </a:prstGeom>
        </p:spPr>
      </p:pic>
      <p:pic>
        <p:nvPicPr>
          <p:cNvPr id="8" name="Picture 7" descr="Screen Shot 2016-05-21 at 11.38.2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215" y="2620434"/>
            <a:ext cx="3517317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64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E_logoOfficial-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96" y="867833"/>
            <a:ext cx="5115001" cy="3756235"/>
          </a:xfrm>
          <a:prstGeom prst="rect">
            <a:avLst/>
          </a:prstGeom>
        </p:spPr>
      </p:pic>
      <p:pic>
        <p:nvPicPr>
          <p:cNvPr id="2" name="Picture 1" descr="Screen Shot 2016-07-17 at 7.43.52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312" y="867833"/>
            <a:ext cx="3786989" cy="485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98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E_logoOfficial-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2926" y="951641"/>
            <a:ext cx="7004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GLOBE 20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Anniversary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112926" y="2199798"/>
            <a:ext cx="733222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Earth Day Video: with </a:t>
            </a:r>
            <a:r>
              <a:rPr lang="en-US" sz="2000" dirty="0" err="1" smtClean="0"/>
              <a:t>WestEd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Data Entry Challenge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Community Google Hangout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GLOBE Data Entry App: with SSAI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International Virtual Science Fair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r>
              <a:rPr lang="en-US" sz="2400" dirty="0" smtClean="0"/>
              <a:t>Community </a:t>
            </a:r>
            <a:r>
              <a:rPr lang="en-US" sz="2400" dirty="0" smtClean="0">
                <a:hlinkClick r:id="rId5"/>
              </a:rPr>
              <a:t>events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Community Videos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Camps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Regional GLEs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4289" y="2466162"/>
            <a:ext cx="3073527" cy="17288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8795" y="1643913"/>
            <a:ext cx="3482805" cy="6312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2645" y="4719525"/>
            <a:ext cx="3130677" cy="116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71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E_logoOfficial-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2926" y="951642"/>
            <a:ext cx="7004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GLOBE 20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Anniversary--Earth Day 2015</a:t>
            </a:r>
            <a:endParaRPr lang="en-US" sz="2800" dirty="0"/>
          </a:p>
        </p:txBody>
      </p:sp>
      <p:pic>
        <p:nvPicPr>
          <p:cNvPr id="2" name="Picture 1" descr="Screen Shot 2016-07-17 at 7.58.2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8634"/>
            <a:ext cx="9144000" cy="352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27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dirty="0" smtClean="0"/>
              <a:t>Opening Slide</a:t>
            </a:r>
            <a:endParaRPr lang="en-US" dirty="0"/>
          </a:p>
        </p:txBody>
      </p:sp>
      <p:pic>
        <p:nvPicPr>
          <p:cNvPr id="6" name="Picture 5" descr="left_glob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9" y="539972"/>
            <a:ext cx="2724839" cy="5201965"/>
          </a:xfrm>
          <a:prstGeom prst="rect">
            <a:avLst/>
          </a:prstGeom>
        </p:spPr>
      </p:pic>
      <p:pic>
        <p:nvPicPr>
          <p:cNvPr id="7" name="Picture 6" descr="GLOBE_logoOfficial-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97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E_logoOfficial-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dirty="0" smtClean="0"/>
              <a:t>T</a:t>
            </a:r>
            <a:endParaRPr lang="en-US" dirty="0"/>
          </a:p>
        </p:txBody>
      </p:sp>
      <p:pic>
        <p:nvPicPr>
          <p:cNvPr id="8" name="Picture 7" descr="Screen Shot 2016-05-23 at 5.16.1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998" y="3902019"/>
            <a:ext cx="1682061" cy="2032719"/>
          </a:xfrm>
          <a:prstGeom prst="rect">
            <a:avLst/>
          </a:prstGeom>
        </p:spPr>
      </p:pic>
      <p:pic>
        <p:nvPicPr>
          <p:cNvPr id="11" name="Picture 10" descr="Screen Shot 2016-05-23 at 5.16.3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466" y="3902019"/>
            <a:ext cx="1947334" cy="219715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2339" y="514545"/>
            <a:ext cx="8184461" cy="87424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Community Accomplishments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6335250" y="3120832"/>
            <a:ext cx="1769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Teacher: Steve Franz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2067" y="1388794"/>
            <a:ext cx="4809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GLOBE students presenting research at local and state science fairs</a:t>
            </a:r>
            <a:r>
              <a:rPr lang="en-US" dirty="0"/>
              <a:t> </a:t>
            </a:r>
            <a:r>
              <a:rPr lang="en-US" dirty="0" smtClean="0"/>
              <a:t>in ALL six GLOBE regions</a:t>
            </a:r>
            <a:endParaRPr lang="en-US" dirty="0"/>
          </a:p>
        </p:txBody>
      </p:sp>
      <p:pic>
        <p:nvPicPr>
          <p:cNvPr id="3" name="Picture 2" descr="Suzanna, Mr. Frantz, and Mai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077" y="1388794"/>
            <a:ext cx="1857706" cy="1599939"/>
          </a:xfrm>
          <a:prstGeom prst="rect">
            <a:avLst/>
          </a:prstGeom>
        </p:spPr>
      </p:pic>
      <p:pic>
        <p:nvPicPr>
          <p:cNvPr id="12" name="Picture 11" descr="Screen Shot 2016-07-17 at 8.34.56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2157940"/>
            <a:ext cx="4579502" cy="308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51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E_logoOfficial-_B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dirty="0" smtClean="0"/>
              <a:t>T</a:t>
            </a:r>
            <a:endParaRPr lang="en-US" dirty="0"/>
          </a:p>
        </p:txBody>
      </p:sp>
      <p:pic>
        <p:nvPicPr>
          <p:cNvPr id="3" name="Picture 2" descr="Screen Shot 2016-05-23 at 5.04.1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66" y="1647013"/>
            <a:ext cx="3170663" cy="422356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2339" y="514545"/>
            <a:ext cx="8184461" cy="87424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Community Accomplishments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4614333" y="2006600"/>
            <a:ext cx="285558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Voted by editors as the</a:t>
            </a:r>
          </a:p>
          <a:p>
            <a:r>
              <a:rPr lang="en-US" dirty="0" smtClean="0"/>
              <a:t> best article of 2015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Journal of </a:t>
            </a:r>
            <a:r>
              <a:rPr lang="en-US" smtClean="0"/>
              <a:t>Science Education </a:t>
            </a:r>
          </a:p>
          <a:p>
            <a:r>
              <a:rPr lang="en-US" smtClean="0"/>
              <a:t>and </a:t>
            </a:r>
            <a:r>
              <a:rPr lang="en-US" dirty="0" smtClean="0"/>
              <a:t>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102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E_logoOfficial-_B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5436" y="1281112"/>
            <a:ext cx="3944739" cy="3910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64053" y="1727797"/>
            <a:ext cx="4915414" cy="4240257"/>
          </a:xfrm>
        </p:spPr>
        <p:txBody>
          <a:bodyPr/>
          <a:lstStyle/>
          <a:p>
            <a:pPr lvl="0"/>
            <a:endParaRPr lang="en-US" dirty="0" smtClean="0"/>
          </a:p>
          <a:p>
            <a:pPr lvl="0"/>
            <a:r>
              <a:rPr lang="en-US" dirty="0" smtClean="0"/>
              <a:t>Technology Drawing</a:t>
            </a:r>
          </a:p>
          <a:p>
            <a:pPr marL="0" lvl="0" indent="0">
              <a:buNone/>
            </a:pPr>
            <a:r>
              <a:rPr lang="en-US" dirty="0" smtClean="0"/>
              <a:t>Page 16 of Program</a:t>
            </a:r>
          </a:p>
          <a:p>
            <a:pPr lvl="0"/>
            <a:endParaRPr lang="en-US" dirty="0"/>
          </a:p>
          <a:p>
            <a:pPr lvl="0"/>
            <a:r>
              <a:rPr lang="en-US" dirty="0" smtClean="0"/>
              <a:t>Use </a:t>
            </a:r>
            <a:r>
              <a:rPr lang="en-US" dirty="0" err="1" smtClean="0"/>
              <a:t>Hashtag</a:t>
            </a:r>
            <a:r>
              <a:rPr lang="en-US" dirty="0" smtClean="0"/>
              <a:t> for SM</a:t>
            </a:r>
          </a:p>
          <a:p>
            <a:pPr marL="0" lvl="0" indent="0">
              <a:buNone/>
            </a:pPr>
            <a:r>
              <a:rPr lang="en-US" dirty="0" smtClean="0"/>
              <a:t>    #GLOBEINCO2016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dirty="0" smtClean="0"/>
              <a:t>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771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dirty="0" smtClean="0"/>
              <a:t>Opening Slide</a:t>
            </a:r>
            <a:endParaRPr lang="en-US" dirty="0"/>
          </a:p>
        </p:txBody>
      </p:sp>
      <p:pic>
        <p:nvPicPr>
          <p:cNvPr id="6" name="Picture 5" descr="left_glob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9" y="539972"/>
            <a:ext cx="2724839" cy="5201965"/>
          </a:xfrm>
          <a:prstGeom prst="rect">
            <a:avLst/>
          </a:prstGeom>
        </p:spPr>
      </p:pic>
      <p:pic>
        <p:nvPicPr>
          <p:cNvPr id="7" name="Picture 6" descr="GLOBE_logoOfficial-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pic>
        <p:nvPicPr>
          <p:cNvPr id="2" name="Picture 1" descr="Resized_20160717_09342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213" y="685800"/>
            <a:ext cx="2961680" cy="526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09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dirty="0" smtClean="0"/>
              <a:t>Opening Slide</a:t>
            </a:r>
            <a:endParaRPr lang="en-US" dirty="0"/>
          </a:p>
        </p:txBody>
      </p:sp>
      <p:pic>
        <p:nvPicPr>
          <p:cNvPr id="6" name="Picture 5" descr="left_glob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9" y="539972"/>
            <a:ext cx="2724839" cy="5201965"/>
          </a:xfrm>
          <a:prstGeom prst="rect">
            <a:avLst/>
          </a:prstGeom>
        </p:spPr>
      </p:pic>
      <p:pic>
        <p:nvPicPr>
          <p:cNvPr id="7" name="Picture 6" descr="GLOBE_logoOfficial-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2845498" y="1430866"/>
            <a:ext cx="5841302" cy="407246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600" dirty="0" smtClean="0">
                <a:solidFill>
                  <a:schemeClr val="tx1"/>
                </a:solidFill>
              </a:rPr>
              <a:t>GLOBE Implementation Office</a:t>
            </a:r>
          </a:p>
          <a:p>
            <a:r>
              <a:rPr lang="en-US" sz="8600" dirty="0" smtClean="0">
                <a:solidFill>
                  <a:schemeClr val="tx1"/>
                </a:solidFill>
              </a:rPr>
              <a:t>Report to the Community</a:t>
            </a:r>
          </a:p>
          <a:p>
            <a:endParaRPr lang="en-US" sz="8600" dirty="0">
              <a:solidFill>
                <a:schemeClr val="tx1"/>
              </a:solidFill>
            </a:endParaRPr>
          </a:p>
          <a:p>
            <a:endParaRPr lang="en-US" sz="8600" dirty="0" smtClean="0">
              <a:solidFill>
                <a:schemeClr val="tx1"/>
              </a:solidFill>
            </a:endParaRPr>
          </a:p>
          <a:p>
            <a:r>
              <a:rPr lang="en-US" sz="8600" dirty="0" smtClean="0">
                <a:solidFill>
                  <a:schemeClr val="tx1"/>
                </a:solidFill>
              </a:rPr>
              <a:t>20</a:t>
            </a:r>
            <a:r>
              <a:rPr lang="en-US" sz="8600" baseline="30000" dirty="0" smtClean="0">
                <a:solidFill>
                  <a:schemeClr val="tx1"/>
                </a:solidFill>
              </a:rPr>
              <a:t>th</a:t>
            </a:r>
            <a:r>
              <a:rPr lang="en-US" sz="8600" dirty="0" smtClean="0">
                <a:solidFill>
                  <a:schemeClr val="tx1"/>
                </a:solidFill>
              </a:rPr>
              <a:t> Annual Meeting</a:t>
            </a:r>
          </a:p>
          <a:p>
            <a:r>
              <a:rPr lang="en-US" sz="8600" dirty="0" smtClean="0">
                <a:solidFill>
                  <a:schemeClr val="tx1"/>
                </a:solidFill>
              </a:rPr>
              <a:t>Estes Park, Colorado, USA</a:t>
            </a:r>
          </a:p>
          <a:p>
            <a:r>
              <a:rPr lang="en-US" sz="8600" b="1" dirty="0" smtClean="0">
                <a:solidFill>
                  <a:srgbClr val="008000"/>
                </a:solidFill>
              </a:rPr>
              <a:t>Celebrating the GLOBE Community</a:t>
            </a:r>
          </a:p>
          <a:p>
            <a:endParaRPr lang="en-US" sz="8600" dirty="0" smtClean="0">
              <a:solidFill>
                <a:schemeClr val="tx1"/>
              </a:solidFill>
            </a:endParaRPr>
          </a:p>
          <a:p>
            <a:endParaRPr lang="en-US" sz="8600" dirty="0">
              <a:solidFill>
                <a:schemeClr val="tx1"/>
              </a:solidFill>
            </a:endParaRPr>
          </a:p>
          <a:p>
            <a:r>
              <a:rPr lang="en-US" sz="8600" dirty="0" smtClean="0">
                <a:solidFill>
                  <a:schemeClr val="tx1"/>
                </a:solidFill>
              </a:rPr>
              <a:t>17 July, 2016</a:t>
            </a:r>
          </a:p>
          <a:p>
            <a:endParaRPr lang="en-US" sz="8600" dirty="0">
              <a:solidFill>
                <a:schemeClr val="tx1"/>
              </a:solidFill>
            </a:endParaRPr>
          </a:p>
          <a:p>
            <a:endParaRPr lang="en-US" sz="8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87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dirty="0" smtClean="0"/>
              <a:t>Opening Slide</a:t>
            </a:r>
            <a:endParaRPr lang="en-US" dirty="0"/>
          </a:p>
        </p:txBody>
      </p:sp>
      <p:pic>
        <p:nvPicPr>
          <p:cNvPr id="6" name="Picture 5" descr="left_glob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9" y="539972"/>
            <a:ext cx="2724839" cy="5201965"/>
          </a:xfrm>
          <a:prstGeom prst="rect">
            <a:avLst/>
          </a:prstGeom>
        </p:spPr>
      </p:pic>
      <p:pic>
        <p:nvPicPr>
          <p:cNvPr id="7" name="Picture 6" descr="GLOBE_logoOfficial-_Blu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362" y="145429"/>
            <a:ext cx="2732047" cy="457200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pic>
        <p:nvPicPr>
          <p:cNvPr id="2" name="Picture 1" descr="Option 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16" y="1435100"/>
            <a:ext cx="5663184" cy="39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93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E_logoOfficial-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35001" y="758582"/>
            <a:ext cx="6705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/>
              <a:t>Vision:</a:t>
            </a:r>
            <a:r>
              <a:rPr lang="en-US" b="1" dirty="0"/>
              <a:t> </a:t>
            </a:r>
            <a:r>
              <a:rPr lang="en-US" dirty="0"/>
              <a:t>A worldwide community of students, teachers, scientists, and citizens working together to better understand, sustain, and improve </a:t>
            </a:r>
            <a:r>
              <a:rPr lang="en-US" dirty="0" smtClean="0"/>
              <a:t>Earth’s </a:t>
            </a:r>
            <a:r>
              <a:rPr lang="en-US" dirty="0"/>
              <a:t>environment at local, regional, and global scales.</a:t>
            </a:r>
          </a:p>
          <a:p>
            <a:endParaRPr lang="en-US" dirty="0"/>
          </a:p>
          <a:p>
            <a:r>
              <a:rPr lang="en-US" b="1" u="sng" dirty="0"/>
              <a:t>Mission:</a:t>
            </a:r>
            <a:r>
              <a:rPr lang="en-US" b="1" dirty="0"/>
              <a:t> </a:t>
            </a:r>
            <a:r>
              <a:rPr lang="en-US" dirty="0"/>
              <a:t>To promote the teaching and learning of science, </a:t>
            </a:r>
            <a:r>
              <a:rPr lang="en-US" dirty="0" smtClean="0"/>
              <a:t>enhance</a:t>
            </a:r>
          </a:p>
          <a:p>
            <a:r>
              <a:rPr lang="en-US" dirty="0" smtClean="0"/>
              <a:t>environmental </a:t>
            </a:r>
            <a:r>
              <a:rPr lang="en-US" dirty="0"/>
              <a:t>literacy and stewardship, and promote scientific discovery.</a:t>
            </a:r>
          </a:p>
        </p:txBody>
      </p:sp>
      <p:sp>
        <p:nvSpPr>
          <p:cNvPr id="7" name="Rectangle 6"/>
          <p:cNvSpPr/>
          <p:nvPr/>
        </p:nvSpPr>
        <p:spPr>
          <a:xfrm>
            <a:off x="635001" y="2882853"/>
            <a:ext cx="6908800" cy="3477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/>
              <a:t>Goals:</a:t>
            </a:r>
            <a:r>
              <a:rPr lang="en-US" b="1" dirty="0" smtClean="0"/>
              <a:t> </a:t>
            </a:r>
            <a:r>
              <a:rPr lang="en-US" dirty="0" smtClean="0"/>
              <a:t>Improve </a:t>
            </a:r>
            <a:r>
              <a:rPr lang="en-US" dirty="0"/>
              <a:t>student achievement across the curriculum with a focus on student research in environmental and Earth system science</a:t>
            </a:r>
          </a:p>
          <a:p>
            <a:endParaRPr lang="en-US" dirty="0" smtClean="0"/>
          </a:p>
          <a:p>
            <a:r>
              <a:rPr lang="en-US" dirty="0" smtClean="0"/>
              <a:t>Enhance </a:t>
            </a:r>
            <a:r>
              <a:rPr lang="en-US" dirty="0"/>
              <a:t>awareness and support activities of individuals </a:t>
            </a:r>
            <a:r>
              <a:rPr lang="en-US" dirty="0" smtClean="0"/>
              <a:t>throughout</a:t>
            </a:r>
          </a:p>
          <a:p>
            <a:r>
              <a:rPr lang="en-US" dirty="0" smtClean="0"/>
              <a:t>the </a:t>
            </a:r>
            <a:r>
              <a:rPr lang="en-US" dirty="0"/>
              <a:t>world to </a:t>
            </a:r>
            <a:r>
              <a:rPr lang="en-US" dirty="0" smtClean="0"/>
              <a:t>benefit </a:t>
            </a:r>
            <a:r>
              <a:rPr lang="en-US" dirty="0"/>
              <a:t>the </a:t>
            </a:r>
            <a:r>
              <a:rPr lang="en-US" dirty="0" smtClean="0"/>
              <a:t>environment.</a:t>
            </a:r>
          </a:p>
          <a:p>
            <a:endParaRPr lang="en-US" dirty="0"/>
          </a:p>
          <a:p>
            <a:r>
              <a:rPr lang="en-US" dirty="0"/>
              <a:t>Contribute to scientific understanding of Earth as a system</a:t>
            </a:r>
          </a:p>
          <a:p>
            <a:endParaRPr lang="en-US" dirty="0" smtClean="0"/>
          </a:p>
          <a:p>
            <a:r>
              <a:rPr lang="en-US" dirty="0" smtClean="0"/>
              <a:t>Connect </a:t>
            </a:r>
            <a:r>
              <a:rPr lang="en-US" dirty="0"/>
              <a:t>and inspire the next generation of global scientists and other STEM professionals</a:t>
            </a:r>
          </a:p>
          <a:p>
            <a:endParaRPr lang="en-US" sz="1100" dirty="0"/>
          </a:p>
          <a:p>
            <a:endParaRPr lang="en-US" sz="1100" dirty="0"/>
          </a:p>
          <a:p>
            <a:endParaRPr lang="en-US" dirty="0"/>
          </a:p>
        </p:txBody>
      </p:sp>
      <p:pic>
        <p:nvPicPr>
          <p:cNvPr id="8" name="Picture 2" descr="NASA-globeimages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34200" y="419957"/>
            <a:ext cx="2209800" cy="5540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1812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E_logoOfficial-_B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0267" y="644815"/>
            <a:ext cx="6705600" cy="5663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/>
              <a:t>A Brief History</a:t>
            </a:r>
            <a:br>
              <a:rPr lang="en-US" b="1" u="sng" dirty="0" smtClean="0"/>
            </a:br>
            <a:endParaRPr lang="en-US" b="1" u="sng" dirty="0" smtClean="0"/>
          </a:p>
          <a:p>
            <a:pPr marL="285750" indent="-285750">
              <a:buFont typeface="Arial"/>
              <a:buChar char="•"/>
            </a:pPr>
            <a:r>
              <a:rPr lang="en-US" dirty="0"/>
              <a:t>1994: Earth Day, The GLOBE Program announced by the U.S. Government as a multi-agency </a:t>
            </a:r>
            <a:r>
              <a:rPr lang="en-US" dirty="0" smtClean="0"/>
              <a:t>effort</a:t>
            </a:r>
          </a:p>
          <a:p>
            <a:pPr marL="285750" indent="-285750">
              <a:buFont typeface="Arial"/>
              <a:buChar char="•"/>
            </a:pPr>
            <a:endParaRPr lang="en-US" sz="800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1995: GLOBE launches on Earth Day; 33 countries joined the Program, 11 </a:t>
            </a:r>
            <a:r>
              <a:rPr lang="en-US" dirty="0" smtClean="0"/>
              <a:t>science protocols </a:t>
            </a:r>
            <a:r>
              <a:rPr lang="en-US" dirty="0"/>
              <a:t>in the </a:t>
            </a:r>
            <a:r>
              <a:rPr lang="en-US" dirty="0" smtClean="0"/>
              <a:t>Program</a:t>
            </a:r>
          </a:p>
          <a:p>
            <a:pPr marL="285750" indent="-285750">
              <a:buFont typeface="Arial"/>
              <a:buChar char="•"/>
            </a:pPr>
            <a:endParaRPr lang="en-US" sz="800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1998</a:t>
            </a:r>
            <a:r>
              <a:rPr lang="en-US" dirty="0"/>
              <a:t>: 1st GLOBE Learning Expedition (GLE) held in </a:t>
            </a:r>
            <a:r>
              <a:rPr lang="en-US" dirty="0" smtClean="0"/>
              <a:t>Finland</a:t>
            </a:r>
          </a:p>
          <a:p>
            <a:pPr marL="285750" indent="-285750">
              <a:buFont typeface="Arial"/>
              <a:buChar char="•"/>
            </a:pPr>
            <a:endParaRPr lang="en-US" sz="800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2000: 2nd GLE held in the </a:t>
            </a:r>
            <a:r>
              <a:rPr lang="en-US" dirty="0" smtClean="0"/>
              <a:t>USA</a:t>
            </a:r>
          </a:p>
          <a:p>
            <a:pPr marL="285750" indent="-285750">
              <a:buFont typeface="Arial"/>
              <a:buChar char="•"/>
            </a:pPr>
            <a:endParaRPr lang="en-US" sz="800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2003: 53 </a:t>
            </a:r>
            <a:r>
              <a:rPr lang="en-US" dirty="0" smtClean="0"/>
              <a:t>science protocols </a:t>
            </a:r>
            <a:r>
              <a:rPr lang="en-US" dirty="0"/>
              <a:t>across atmosphere, biosphere, hydrosphere, and soil (</a:t>
            </a:r>
            <a:r>
              <a:rPr lang="en-US" dirty="0" err="1"/>
              <a:t>pedosphere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en-US" sz="800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2003: 3rd GLE held in </a:t>
            </a:r>
            <a:r>
              <a:rPr lang="en-US" dirty="0" smtClean="0"/>
              <a:t>Croatia</a:t>
            </a:r>
          </a:p>
          <a:p>
            <a:endParaRPr lang="en-US" sz="800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2005: Earth Day; GLOBE celebrates its 10th birthday with 15,000 schools in 106 </a:t>
            </a:r>
            <a:r>
              <a:rPr lang="en-US" dirty="0" smtClean="0"/>
              <a:t>countries</a:t>
            </a:r>
          </a:p>
          <a:p>
            <a:pPr marL="285750" indent="-285750">
              <a:buFont typeface="Arial"/>
              <a:buChar char="•"/>
            </a:pPr>
            <a:endParaRPr lang="en-US" sz="800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2008: 4th GLE held in South </a:t>
            </a:r>
            <a:r>
              <a:rPr lang="en-US" dirty="0" smtClean="0"/>
              <a:t>Africa</a:t>
            </a:r>
          </a:p>
          <a:p>
            <a:pPr marL="285750" indent="-285750">
              <a:buFont typeface="Arial"/>
              <a:buChar char="•"/>
            </a:pPr>
            <a:endParaRPr lang="en-US" sz="800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2011</a:t>
            </a:r>
            <a:r>
              <a:rPr lang="en-US" dirty="0"/>
              <a:t>: Concept of Student Research Campaigns launched with the first topic on </a:t>
            </a:r>
            <a:r>
              <a:rPr lang="en-US" dirty="0" smtClean="0"/>
              <a:t>climate</a:t>
            </a:r>
            <a:endParaRPr lang="en-US" b="1" u="sng" dirty="0" smtClean="0"/>
          </a:p>
        </p:txBody>
      </p:sp>
      <p:pic>
        <p:nvPicPr>
          <p:cNvPr id="8" name="Picture 2" descr="NASA-globeimage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34200" y="419957"/>
            <a:ext cx="2209800" cy="5540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9936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17023</TotalTime>
  <Words>992</Words>
  <Application>Microsoft Macintosh PowerPoint</Application>
  <PresentationFormat>On-screen Show (4:3)</PresentationFormat>
  <Paragraphs>289</Paragraphs>
  <Slides>42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U.S. Department of State</vt:lpstr>
      <vt:lpstr>21st Century Skills for Global Citizens  -- notes taken from Global Teaching Dialog, Dept. State --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Educator Fellowship</vt:lpstr>
      <vt:lpstr>PowerPoint Presentation</vt:lpstr>
      <vt:lpstr>PowerPoint Presentation</vt:lpstr>
      <vt:lpstr>Q: On a scale of 1 to 5, please rate how easy it is to navigate to the following resources on the GLOBE website.</vt:lpstr>
      <vt:lpstr>PowerPoint Presentation</vt:lpstr>
      <vt:lpstr>PowerPoint Presentation</vt:lpstr>
      <vt:lpstr>Q: What is the primary way you receive news about GLOBE? </vt:lpstr>
      <vt:lpstr>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Technology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Community Accomplishments</vt:lpstr>
      <vt:lpstr>Community Accomplishments</vt:lpstr>
      <vt:lpstr>PowerPoint Presentation</vt:lpstr>
    </vt:vector>
  </TitlesOfParts>
  <Company>UCAR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Susanne Demaree</dc:creator>
  <cp:lastModifiedBy>Tony Murphy</cp:lastModifiedBy>
  <cp:revision>275</cp:revision>
  <cp:lastPrinted>2016-05-18T22:18:57Z</cp:lastPrinted>
  <dcterms:created xsi:type="dcterms:W3CDTF">2015-11-10T16:16:01Z</dcterms:created>
  <dcterms:modified xsi:type="dcterms:W3CDTF">2016-07-28T04:47:05Z</dcterms:modified>
</cp:coreProperties>
</file>