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70" r:id="rId3"/>
    <p:sldMasterId id="2147483660" r:id="rId4"/>
  </p:sldMasterIdLst>
  <p:sldIdLst>
    <p:sldId id="256" r:id="rId5"/>
    <p:sldId id="258" r:id="rId6"/>
    <p:sldId id="259" r:id="rId7"/>
    <p:sldId id="267" r:id="rId8"/>
    <p:sldId id="260" r:id="rId9"/>
    <p:sldId id="264" r:id="rId10"/>
    <p:sldId id="261" r:id="rId11"/>
    <p:sldId id="263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182" autoAdjust="0"/>
  </p:normalViewPr>
  <p:slideViewPr>
    <p:cSldViewPr snapToGrid="0" snapToObjects="1" showGuides="1">
      <p:cViewPr>
        <p:scale>
          <a:sx n="100" d="100"/>
          <a:sy n="100" d="100"/>
        </p:scale>
        <p:origin x="18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5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D87C-F818-5041-A0F4-93C7B42EC97F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0496" y="3151187"/>
            <a:ext cx="43219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8F30-4F03-1343-BBC0-6983C3E285B8}" type="datetimeFigureOut">
              <a:rPr lang="en-US" smtClean="0"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124200" y="103863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88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DA5E-1310-0649-87A8-33FC504AB03D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53D3-D3AB-494D-92C6-F26B4DB8C3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409580" y="1011210"/>
            <a:ext cx="4277220" cy="511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084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D87C-F818-5041-A0F4-93C7B42EC97F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D095-A048-5449-B0A1-D2779121EB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047507" y="168822"/>
            <a:ext cx="1715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>
                <a:solidFill>
                  <a:srgbClr val="1F497D"/>
                </a:solidFill>
                <a:latin typeface="Calibri"/>
              </a:rPr>
              <a:t>#GLOBEinCO2016</a:t>
            </a:r>
            <a:endParaRPr lang="en-US" sz="1600" b="1" baseline="0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5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8F30-4F03-1343-BBC0-6983C3E285B8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B7EB-B4E7-9642-95FE-78BB2F0BE4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eft_glob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  <p:pic>
        <p:nvPicPr>
          <p:cNvPr id="9" name="Picture 8" descr="GLOBE_logoOfficial-_Blu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199907" y="201418"/>
            <a:ext cx="1664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>
                <a:solidFill>
                  <a:srgbClr val="1F497D"/>
                </a:solidFill>
                <a:latin typeface="+mn-lt"/>
              </a:rPr>
              <a:t>#GLOBEinCO2016</a:t>
            </a:r>
            <a:endParaRPr lang="en-US" sz="1600" b="1" baseline="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2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DA5E-1310-0649-87A8-33FC504AB03D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E53D3-D3AB-494D-92C6-F26B4DB8C3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LOBE_logoOfficial-_Blu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9907" y="245022"/>
            <a:ext cx="1664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0" dirty="0" smtClean="0">
                <a:solidFill>
                  <a:srgbClr val="1F497D"/>
                </a:solidFill>
                <a:latin typeface="+mn-lt"/>
              </a:rPr>
              <a:t>#</a:t>
            </a:r>
            <a:r>
              <a:rPr lang="en-US" sz="1600" b="1" baseline="0" dirty="0" smtClean="0">
                <a:solidFill>
                  <a:srgbClr val="1F497D"/>
                </a:solidFill>
                <a:latin typeface="+mn-lt"/>
              </a:rPr>
              <a:t>GLOBEinCO2016</a:t>
            </a:r>
            <a:endParaRPr lang="en-US" sz="1600" b="1" baseline="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7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C92A-AEC4-A047-817E-4CDE1175D34C}" type="datetimeFigureOut">
              <a:rPr lang="en-US" smtClean="0"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7589-C8AD-BF4F-A5B7-149BBE4AE8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326907" y="245022"/>
            <a:ext cx="1817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>
                <a:solidFill>
                  <a:srgbClr val="1F497D"/>
                </a:solidFill>
                <a:latin typeface="+mn-lt"/>
              </a:rPr>
              <a:t>#GLOBEinCO2016</a:t>
            </a:r>
            <a:endParaRPr lang="en-US" sz="1600" b="1" baseline="0" dirty="0">
              <a:solidFill>
                <a:srgbClr val="1F49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.google.com/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globe.gov/web/unhglobejen/blo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lobe.gov/globe-community/globe-working-groups/us-partner-forum" TargetMode="External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globe.gov/web/united-states-of-america/resourc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globe.gov/web/south-dakota-discovery-center1/overview" TargetMode="Externa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xtgenscience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lobe.gov/web/united-states-of-america/events/eventsdetail/14718/us-regional-science-fai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10174" y="1395412"/>
            <a:ext cx="5248025" cy="1470025"/>
          </a:xfrm>
        </p:spPr>
        <p:txBody>
          <a:bodyPr/>
          <a:lstStyle/>
          <a:p>
            <a:r>
              <a:rPr lang="en-US" dirty="0" smtClean="0"/>
              <a:t>GLOBE in the </a:t>
            </a:r>
            <a:br>
              <a:rPr lang="en-US" dirty="0" smtClean="0"/>
            </a:br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73235" y="3151187"/>
            <a:ext cx="4321903" cy="1752600"/>
          </a:xfrm>
        </p:spPr>
        <p:txBody>
          <a:bodyPr/>
          <a:lstStyle/>
          <a:p>
            <a:r>
              <a:rPr lang="en-US" dirty="0" smtClean="0"/>
              <a:t>Anne Lewis &amp; </a:t>
            </a:r>
            <a:br>
              <a:rPr lang="en-US" dirty="0" smtClean="0"/>
            </a:br>
            <a:r>
              <a:rPr lang="en-US" dirty="0" smtClean="0"/>
              <a:t>Jen Bourgeault</a:t>
            </a:r>
          </a:p>
          <a:p>
            <a:endParaRPr lang="en-US" dirty="0" smtClean="0"/>
          </a:p>
          <a:p>
            <a:r>
              <a:rPr lang="en-US" dirty="0" smtClean="0"/>
              <a:t>July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987800" cy="452596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Watercoolers (virtual meetings every other week on a specific topic)</a:t>
            </a:r>
            <a:endParaRPr lang="en-US" sz="28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Emails (sent 2x a month to U.S. partners)</a:t>
            </a:r>
            <a:endParaRPr lang="en-US" sz="28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2 Bootcamps this year (Train-the-Trainer and new Partner training)</a:t>
            </a:r>
            <a:endParaRPr lang="en-US" sz="2800" dirty="0"/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NARM (North American Regional Meeting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pic>
        <p:nvPicPr>
          <p:cNvPr id="2050" name="Picture 2" descr="Speaker The Water Cool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910034"/>
            <a:ext cx="3291321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5700" y="5435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www.bigspeak.com</a:t>
            </a:r>
            <a:r>
              <a:rPr lang="en-US" sz="1200" dirty="0"/>
              <a:t>/speakers/the-watercoolers/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5207000" cy="895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Networking &amp; Collaboration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3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987800" cy="4525963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Jen’s </a:t>
            </a:r>
            <a:r>
              <a:rPr lang="en-US" sz="2800" dirty="0">
                <a:hlinkClick r:id="rId2"/>
              </a:rPr>
              <a:t>Blog</a:t>
            </a:r>
            <a:r>
              <a:rPr lang="en-US" sz="2800" dirty="0"/>
              <a:t> (developing)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Connections </a:t>
            </a:r>
            <a:r>
              <a:rPr lang="en-US" sz="2800" dirty="0"/>
              <a:t>with other govt. agencies &amp; </a:t>
            </a:r>
            <a:r>
              <a:rPr lang="en-US" sz="2800" dirty="0" smtClean="0"/>
              <a:t>programs (USDA Forest Service, Project Learning Tree, Project WET and Project WILD)</a:t>
            </a:r>
            <a:endParaRPr lang="en-US" sz="2800" dirty="0"/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hlinkClick r:id="rId3"/>
              </a:rPr>
              <a:t>Google Voice </a:t>
            </a:r>
            <a:r>
              <a:rPr lang="en-US" sz="2800" dirty="0" smtClean="0"/>
              <a:t>Hotline (Partners call and leave news items to share.)</a:t>
            </a:r>
            <a:endParaRPr lang="en-US" sz="2800" dirty="0" smtClean="0"/>
          </a:p>
        </p:txBody>
      </p:sp>
      <p:pic>
        <p:nvPicPr>
          <p:cNvPr id="2050" name="Picture 2" descr="Speaker The Water Cooler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910034"/>
            <a:ext cx="3291321" cy="452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5700" y="5435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www.bigspeak.com</a:t>
            </a:r>
            <a:r>
              <a:rPr lang="en-US" sz="1200" dirty="0"/>
              <a:t>/speakers/the-watercoolers/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5207000" cy="895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Networking &amp; Collaboration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3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smtClean="0"/>
              <a:t>Geographical Representation</a:t>
            </a:r>
            <a:endParaRPr lang="en-US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09" t="13587" r="3148" b="2651"/>
          <a:stretch/>
        </p:blipFill>
        <p:spPr>
          <a:xfrm>
            <a:off x="1282701" y="1417639"/>
            <a:ext cx="7048500" cy="4564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9566" y="5704702"/>
            <a:ext cx="5827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>
                <a:hlinkClick r:id="rId2"/>
              </a:rPr>
              <a:t>https://</a:t>
            </a:r>
            <a:r>
              <a:rPr lang="en-US" sz="1200" dirty="0" err="1">
                <a:hlinkClick r:id="rId2"/>
              </a:rPr>
              <a:t>www.globe.gov</a:t>
            </a:r>
            <a:r>
              <a:rPr lang="en-US" sz="1200" dirty="0">
                <a:hlinkClick r:id="rId2"/>
              </a:rPr>
              <a:t>/globe-community/globe-working-groups/us-partner-forum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32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820738"/>
          </a:xfrm>
        </p:spPr>
        <p:txBody>
          <a:bodyPr/>
          <a:lstStyle/>
          <a:p>
            <a:r>
              <a:rPr lang="en-US" dirty="0" smtClean="0"/>
              <a:t>Who we are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 Centers</a:t>
            </a:r>
          </a:p>
          <a:p>
            <a:r>
              <a:rPr lang="en-US" dirty="0" smtClean="0"/>
              <a:t>School districts/schools</a:t>
            </a:r>
          </a:p>
          <a:p>
            <a:r>
              <a:rPr lang="en-US" dirty="0" smtClean="0"/>
              <a:t>State Standards – State </a:t>
            </a:r>
            <a:r>
              <a:rPr lang="en-US" dirty="0" err="1" smtClean="0"/>
              <a:t>Dept</a:t>
            </a:r>
            <a:r>
              <a:rPr lang="en-US" dirty="0" smtClean="0"/>
              <a:t> of Education</a:t>
            </a:r>
          </a:p>
          <a:p>
            <a:r>
              <a:rPr lang="en-US" dirty="0" smtClean="0"/>
              <a:t>Colleges &amp; Universities</a:t>
            </a:r>
          </a:p>
          <a:p>
            <a:pPr lvl="1"/>
            <a:r>
              <a:rPr lang="en-US" dirty="0" smtClean="0"/>
              <a:t>Education Departments</a:t>
            </a:r>
          </a:p>
          <a:p>
            <a:pPr lvl="1"/>
            <a:r>
              <a:rPr lang="en-US" dirty="0" smtClean="0"/>
              <a:t>Science Departments</a:t>
            </a:r>
          </a:p>
          <a:p>
            <a:pPr lvl="1"/>
            <a:r>
              <a:rPr lang="en-US" dirty="0" smtClean="0"/>
              <a:t>Outreach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 Science Centers</a:t>
            </a:r>
          </a:p>
          <a:p>
            <a:r>
              <a:rPr lang="en-US" dirty="0" smtClean="0"/>
              <a:t>Research Institutes</a:t>
            </a:r>
          </a:p>
          <a:p>
            <a:r>
              <a:rPr lang="en-US" dirty="0" smtClean="0"/>
              <a:t>Professional development centers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3000" y="5486400"/>
            <a:ext cx="490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err="1">
                <a:hlinkClick r:id="rId2"/>
              </a:rPr>
              <a:t>www.globe.gov</a:t>
            </a:r>
            <a:r>
              <a:rPr lang="en-US" sz="1400" dirty="0">
                <a:hlinkClick r:id="rId2"/>
              </a:rPr>
              <a:t>/web/united-states-of-</a:t>
            </a:r>
            <a:r>
              <a:rPr lang="en-US" sz="1400" dirty="0" err="1">
                <a:hlinkClick r:id="rId2"/>
              </a:rPr>
              <a:t>america</a:t>
            </a:r>
            <a:r>
              <a:rPr lang="en-US" sz="1400" dirty="0">
                <a:hlinkClick r:id="rId2"/>
              </a:rPr>
              <a:t>/resources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14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Dakota </a:t>
            </a:r>
            <a:br>
              <a:rPr lang="en-US" dirty="0" smtClean="0"/>
            </a:br>
            <a:r>
              <a:rPr lang="en-US" dirty="0" smtClean="0"/>
              <a:t>Discovery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Funded by South Dakota Department of Environment and Natural Resources to do watershed education and outreach.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Professional development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Student programs (</a:t>
            </a:r>
            <a:r>
              <a:rPr lang="en-US" dirty="0" err="1" smtClean="0"/>
              <a:t>Sci</a:t>
            </a:r>
            <a:r>
              <a:rPr lang="en-US" dirty="0" smtClean="0"/>
              <a:t> Girls, </a:t>
            </a:r>
            <a:r>
              <a:rPr lang="en-US" dirty="0" err="1" smtClean="0"/>
              <a:t>Envirothon</a:t>
            </a:r>
            <a:r>
              <a:rPr lang="en-US" dirty="0" smtClean="0"/>
              <a:t>, Upcoming: Earth Systems Event for 4</a:t>
            </a:r>
            <a:r>
              <a:rPr lang="en-US" baseline="30000" dirty="0" smtClean="0"/>
              <a:t>th</a:t>
            </a:r>
            <a:r>
              <a:rPr lang="en-US" dirty="0" smtClean="0"/>
              <a:t> graders)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Working with tribal communities: </a:t>
            </a:r>
            <a:r>
              <a:rPr lang="en-US" dirty="0" err="1" smtClean="0"/>
              <a:t>Sinte</a:t>
            </a:r>
            <a:r>
              <a:rPr lang="en-US" dirty="0" smtClean="0"/>
              <a:t> </a:t>
            </a:r>
            <a:r>
              <a:rPr lang="en-US" dirty="0" err="1" smtClean="0"/>
              <a:t>Gleska</a:t>
            </a:r>
            <a:r>
              <a:rPr lang="en-US" dirty="0" smtClean="0"/>
              <a:t> University (Rosebud) and </a:t>
            </a:r>
            <a:r>
              <a:rPr lang="en-US" dirty="0" err="1" smtClean="0"/>
              <a:t>Ogalala</a:t>
            </a:r>
            <a:r>
              <a:rPr lang="en-US" dirty="0" smtClean="0"/>
              <a:t> Lakota College (Pine Ridge).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Looking forward: Citizen science </a:t>
            </a:r>
            <a:r>
              <a:rPr lang="en-US" dirty="0" smtClean="0"/>
              <a:t>app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www.globe.gov</a:t>
            </a:r>
            <a:r>
              <a:rPr lang="en-US" dirty="0">
                <a:hlinkClick r:id="rId2"/>
              </a:rPr>
              <a:t>/web/south-dakota-discovery-center1/overview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pic>
        <p:nvPicPr>
          <p:cNvPr id="1026" name="Picture 2" descr="https://lh3.googleusercontent.com/9UNRbSibUoxGNg2LvVkKXzwW84tiFOl7rsHidOVsi7d_lonDO66OfUrZdJq5VqMmImWYzboSB0SjTyQj1w6QCLA1RtXQrzXbeXFzUeSfebkyiLmOwMnZoFAOGGDRWgs0UyR6bmg6WL7rVYReSH8IP-rNlvIEYogWefM2XNB65owDcxfsfOZerkxh4QyrAC3AarThmSBYnIdecFuq9c7mov2_GDxQwYilj5YYo3rISAhQzjg9S8D_1H4fq8KVvIEXpKiSx3aw7_m8qWdQ4EWk9gv8OI11X_cec5nOWu_g0tWa0HOU4q7aPSU4Z2JR0PYaEuML93h_DGFDgE8Ju4bnTkQKET8EeXwjXcBJaPzJFPIEGfr5Nw9RsrDcR26atlH4qYL_w9i_zZNh7Ij01N6alBMc1Bm916P_GvUawIpj9k_6su-tW-xvqagoLn0btXdagD4_d3PQVWx9oCakeZV6D5OpSfhvD3qFauUtE0xbaJ0yLFZnEb6r-EsDDAJbjyw4IsjgTBweQi41AOxx8EPB_pNRHzmZRJr3Zw7Ab2ycTDgcDbZVTaJm6nBKTvVGq0MmIbmz05PEHJTT_q2fMeYuB9ae2XE0lqY0=w970-h1292-n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3173"/>
            <a:ext cx="3575645" cy="47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1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a </a:t>
            </a:r>
            <a:r>
              <a:rPr lang="en-US" dirty="0" smtClean="0"/>
              <a:t>state-by-state model, instead target </a:t>
            </a:r>
            <a:r>
              <a:rPr lang="en-US" dirty="0"/>
              <a:t>audience</a:t>
            </a:r>
          </a:p>
          <a:p>
            <a:r>
              <a:rPr lang="en-US" dirty="0"/>
              <a:t>Mission of </a:t>
            </a:r>
            <a:r>
              <a:rPr lang="en-US" dirty="0" smtClean="0"/>
              <a:t>each Partner organization </a:t>
            </a:r>
            <a:r>
              <a:rPr lang="en-US" dirty="0"/>
              <a:t>determines </a:t>
            </a:r>
            <a:r>
              <a:rPr lang="en-US" dirty="0" smtClean="0"/>
              <a:t>how each operates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unding comes from the partners, no direct GLOBE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08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Partner Models for GLOBE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7100"/>
            <a:ext cx="8229600" cy="3929063"/>
          </a:xfrm>
        </p:spPr>
        <p:txBody>
          <a:bodyPr/>
          <a:lstStyle/>
          <a:p>
            <a:r>
              <a:rPr lang="en-US" dirty="0" smtClean="0"/>
              <a:t>Pre-service</a:t>
            </a:r>
          </a:p>
          <a:p>
            <a:r>
              <a:rPr lang="en-US" dirty="0" smtClean="0"/>
              <a:t>Teacher professional development workshops</a:t>
            </a:r>
          </a:p>
          <a:p>
            <a:r>
              <a:rPr lang="en-US" dirty="0" smtClean="0"/>
              <a:t>Grant-based initiatives</a:t>
            </a:r>
          </a:p>
          <a:p>
            <a:r>
              <a:rPr lang="en-US" dirty="0" smtClean="0"/>
              <a:t>Outreach and education (broader impacts, community and student audiences)</a:t>
            </a:r>
          </a:p>
        </p:txBody>
      </p:sp>
    </p:spTree>
    <p:extLst>
      <p:ext uri="{BB962C8B-B14F-4D97-AF65-F5344CB8AC3E}">
        <p14:creationId xmlns:p14="http://schemas.microsoft.com/office/powerpoint/2010/main" val="361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795338"/>
          </a:xfrm>
        </p:spPr>
        <p:txBody>
          <a:bodyPr/>
          <a:lstStyle/>
          <a:p>
            <a:r>
              <a:rPr lang="en-US" dirty="0" smtClean="0"/>
              <a:t>Next Generation </a:t>
            </a:r>
            <a:r>
              <a:rPr lang="en-US" smtClean="0"/>
              <a:t>Science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http://www.nextgenscience.org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Disciplinary </a:t>
            </a:r>
            <a:r>
              <a:rPr lang="en-US" dirty="0" smtClean="0"/>
              <a:t>Core Ideas (DCI)</a:t>
            </a:r>
          </a:p>
          <a:p>
            <a:pPr lvl="1"/>
            <a:r>
              <a:rPr lang="en-US" dirty="0" smtClean="0"/>
              <a:t>Science and Engineering Practices (SEP)</a:t>
            </a:r>
          </a:p>
          <a:p>
            <a:pPr lvl="1"/>
            <a:r>
              <a:rPr lang="en-US" dirty="0" smtClean="0"/>
              <a:t>Cross-Cutting Concepts (CCC)</a:t>
            </a:r>
          </a:p>
          <a:p>
            <a:endParaRPr lang="en-US" dirty="0"/>
          </a:p>
          <a:p>
            <a:r>
              <a:rPr lang="en-US" dirty="0" smtClean="0"/>
              <a:t>Partner/Country </a:t>
            </a:r>
            <a:r>
              <a:rPr lang="en-US" dirty="0" smtClean="0"/>
              <a:t>Opportunity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32498"/>
            <a:ext cx="8509000" cy="60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7746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National Science </a:t>
            </a:r>
            <a:r>
              <a:rPr lang="en-US" sz="4000" dirty="0"/>
              <a:t>Fairs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300" dirty="0"/>
              <a:t>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www.globe.gov/web/united-states-of-america/events/eventsdetail/14718/us-regional-science-fairs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00056"/>
              </p:ext>
            </p:extLst>
          </p:nvPr>
        </p:nvGraphicFramePr>
        <p:xfrm>
          <a:off x="457199" y="1371599"/>
          <a:ext cx="8356600" cy="4635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346574"/>
                <a:gridCol w="2003342"/>
                <a:gridCol w="2003342"/>
                <a:gridCol w="2003342"/>
              </a:tblGrid>
              <a:tr h="835629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2203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</a:t>
                      </a:r>
                      <a:r>
                        <a:rPr lang="en-US" sz="2000" spc="5" dirty="0">
                          <a:effectLst/>
                        </a:rPr>
                        <a:t>eo</a:t>
                      </a:r>
                      <a:r>
                        <a:rPr lang="en-US" sz="2000" spc="-5" dirty="0">
                          <a:effectLst/>
                        </a:rPr>
                        <a:t>g</a:t>
                      </a:r>
                      <a:r>
                        <a:rPr lang="en-US" sz="2000" dirty="0">
                          <a:effectLst/>
                        </a:rPr>
                        <a:t>ra</a:t>
                      </a:r>
                      <a:r>
                        <a:rPr lang="en-US" sz="2000" spc="5" dirty="0">
                          <a:effectLst/>
                        </a:rPr>
                        <a:t>ph</a:t>
                      </a:r>
                      <a:r>
                        <a:rPr lang="en-US" sz="2000" dirty="0">
                          <a:effectLst/>
                        </a:rPr>
                        <a:t>ic A</a:t>
                      </a:r>
                      <a:r>
                        <a:rPr lang="en-US" sz="2000" spc="-15" dirty="0">
                          <a:effectLst/>
                        </a:rPr>
                        <a:t>r</a:t>
                      </a:r>
                      <a:r>
                        <a:rPr lang="en-US" sz="2000" spc="5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360045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372110" marR="360045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GLOBE Partners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360045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Teachers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360045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372110" marR="360045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Students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450192">
                <a:tc>
                  <a:txBody>
                    <a:bodyPr/>
                    <a:lstStyle/>
                    <a:p>
                      <a:pPr marL="453390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Nort</a:t>
                      </a:r>
                      <a:r>
                        <a:rPr lang="en-US" sz="2000" spc="5">
                          <a:effectLst/>
                        </a:rPr>
                        <a:t>h</a:t>
                      </a:r>
                      <a:r>
                        <a:rPr lang="en-US" sz="2000" spc="-15">
                          <a:effectLst/>
                        </a:rPr>
                        <a:t>w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st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 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 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450192">
                <a:tc>
                  <a:txBody>
                    <a:bodyPr/>
                    <a:lstStyle/>
                    <a:p>
                      <a:pPr marL="546735" marR="53594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</a:t>
                      </a:r>
                      <a:r>
                        <a:rPr lang="en-US" sz="2000" spc="5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c</a:t>
                      </a:r>
                      <a:r>
                        <a:rPr lang="en-US" sz="2000" spc="-15">
                          <a:effectLst/>
                        </a:rPr>
                        <a:t>i</a:t>
                      </a:r>
                      <a:r>
                        <a:rPr lang="en-US" sz="2000" spc="15">
                          <a:effectLst/>
                        </a:rPr>
                        <a:t>f</a:t>
                      </a:r>
                      <a:r>
                        <a:rPr lang="en-US" sz="2000">
                          <a:effectLst/>
                        </a:rPr>
                        <a:t>ic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 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450192">
                <a:tc>
                  <a:txBody>
                    <a:bodyPr/>
                    <a:lstStyle/>
                    <a:p>
                      <a:pPr marL="440055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spc="5">
                          <a:effectLst/>
                        </a:rPr>
                        <a:t>ou</a:t>
                      </a:r>
                      <a:r>
                        <a:rPr lang="en-US" sz="2000" spc="-10">
                          <a:effectLst/>
                        </a:rPr>
                        <a:t>t</a:t>
                      </a:r>
                      <a:r>
                        <a:rPr lang="en-US" sz="2000" spc="5">
                          <a:effectLst/>
                        </a:rPr>
                        <a:t>h</a:t>
                      </a:r>
                      <a:r>
                        <a:rPr lang="en-US" sz="2000" spc="-15">
                          <a:effectLst/>
                        </a:rPr>
                        <a:t>w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st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7 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33 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453340">
                <a:tc>
                  <a:txBody>
                    <a:bodyPr/>
                    <a:lstStyle/>
                    <a:p>
                      <a:pPr marL="516255" marR="0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</a:rPr>
                        <a:t>M</a:t>
                      </a:r>
                      <a:r>
                        <a:rPr lang="en-US" sz="2000">
                          <a:effectLst/>
                        </a:rPr>
                        <a:t>id</a:t>
                      </a:r>
                      <a:r>
                        <a:rPr lang="en-US" sz="2000" spc="-10">
                          <a:effectLst/>
                        </a:rPr>
                        <a:t>w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st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</a:rPr>
                        <a:t>8 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40 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450192">
                <a:tc>
                  <a:txBody>
                    <a:bodyPr/>
                    <a:lstStyle/>
                    <a:p>
                      <a:pPr marL="453390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spc="5">
                          <a:effectLst/>
                        </a:rPr>
                        <a:t>ou</a:t>
                      </a:r>
                      <a:r>
                        <a:rPr lang="en-US" sz="2000" spc="-10">
                          <a:effectLst/>
                        </a:rPr>
                        <a:t>t</a:t>
                      </a:r>
                      <a:r>
                        <a:rPr lang="en-US" sz="2000" spc="5">
                          <a:effectLst/>
                        </a:rPr>
                        <a:t>hea</a:t>
                      </a:r>
                      <a:r>
                        <a:rPr lang="en-US" sz="2000" spc="-10">
                          <a:effectLst/>
                        </a:rPr>
                        <a:t>s</a:t>
                      </a:r>
                      <a:r>
                        <a:rPr lang="en-US" sz="2000">
                          <a:effectLst/>
                        </a:rPr>
                        <a:t>t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</a:rPr>
                        <a:t>4 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22 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1095571">
                <a:tc>
                  <a:txBody>
                    <a:bodyPr/>
                    <a:lstStyle/>
                    <a:p>
                      <a:pPr marL="392430" marR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Nort</a:t>
                      </a:r>
                      <a:r>
                        <a:rPr lang="en-US" sz="2000" spc="5">
                          <a:effectLst/>
                        </a:rPr>
                        <a:t>hea</a:t>
                      </a:r>
                      <a:r>
                        <a:rPr lang="en-US" sz="2000">
                          <a:effectLst/>
                        </a:rPr>
                        <a:t>st</a:t>
                      </a:r>
                      <a:r>
                        <a:rPr lang="en-US" sz="2000" spc="-1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&amp;</a:t>
                      </a:r>
                    </a:p>
                    <a:p>
                      <a:pPr marL="3987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</a:rPr>
                        <a:t>M</a:t>
                      </a:r>
                      <a:r>
                        <a:rPr lang="en-US" sz="2000">
                          <a:effectLst/>
                        </a:rPr>
                        <a:t>id</a:t>
                      </a:r>
                      <a:r>
                        <a:rPr lang="en-US" sz="2000" spc="-5">
                          <a:effectLst/>
                        </a:rPr>
                        <a:t>-</a:t>
                      </a:r>
                      <a:r>
                        <a:rPr lang="en-US" sz="2000">
                          <a:effectLst/>
                        </a:rPr>
                        <a:t>Atl</a:t>
                      </a:r>
                      <a:r>
                        <a:rPr lang="en-US" sz="2000" spc="5">
                          <a:effectLst/>
                        </a:rPr>
                        <a:t>an</a:t>
                      </a:r>
                      <a:r>
                        <a:rPr lang="en-US" sz="2000">
                          <a:effectLst/>
                        </a:rPr>
                        <a:t>tic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 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32 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  <a:tr h="450192">
                <a:tc>
                  <a:txBody>
                    <a:bodyPr/>
                    <a:lstStyle/>
                    <a:p>
                      <a:pPr marL="603250" marR="58928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10" dirty="0">
                          <a:effectLst/>
                        </a:rPr>
                        <a:t>T</a:t>
                      </a:r>
                      <a:r>
                        <a:rPr lang="en-US" sz="2000" spc="-5" dirty="0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t</a:t>
                      </a:r>
                      <a:r>
                        <a:rPr lang="en-US" sz="2000" spc="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>
                          <a:effectLst/>
                        </a:rPr>
                        <a:t>37 </a:t>
                      </a:r>
                      <a:endParaRPr lang="en-US" sz="200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164 </a:t>
                      </a:r>
                      <a:r>
                        <a:rPr lang="en-US" sz="2000" spc="5" dirty="0" smtClean="0">
                          <a:effectLst/>
                        </a:rPr>
                        <a:t>(67 projects)</a:t>
                      </a:r>
                      <a:endParaRPr lang="en-US" sz="2000" dirty="0">
                        <a:effectLst/>
                        <a:latin typeface="Cambri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276</Words>
  <Application>Microsoft Macintosh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</vt:lpstr>
      <vt:lpstr>Times New Roman</vt:lpstr>
      <vt:lpstr>Arial</vt:lpstr>
      <vt:lpstr>Map background</vt:lpstr>
      <vt:lpstr>2_Custom Design</vt:lpstr>
      <vt:lpstr>1_Custom Design</vt:lpstr>
      <vt:lpstr>Custom Design</vt:lpstr>
      <vt:lpstr>GLOBE in the  United States</vt:lpstr>
      <vt:lpstr>Geographical Representation</vt:lpstr>
      <vt:lpstr>Who we are…</vt:lpstr>
      <vt:lpstr>South Dakota  Discovery Center</vt:lpstr>
      <vt:lpstr>PowerPoint Presentation</vt:lpstr>
      <vt:lpstr>Partner Models for GLOBE Implementation</vt:lpstr>
      <vt:lpstr>Next Generation Science Standards</vt:lpstr>
      <vt:lpstr>PowerPoint Presentation</vt:lpstr>
      <vt:lpstr>National Science Fairs  http://www.globe.gov/web/united-states-of-america/events/eventsdetail/14718/us-regional-science-fairs </vt:lpstr>
      <vt:lpstr>Networking &amp; Collaboration</vt:lpstr>
      <vt:lpstr>Networking &amp; Collaboration</vt:lpstr>
    </vt:vector>
  </TitlesOfParts>
  <Company>UCAR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Demaree</dc:creator>
  <cp:lastModifiedBy>Bourgeault, Jennifer</cp:lastModifiedBy>
  <cp:revision>44</cp:revision>
  <cp:lastPrinted>2015-11-10T16:21:58Z</cp:lastPrinted>
  <dcterms:created xsi:type="dcterms:W3CDTF">2015-11-10T16:16:01Z</dcterms:created>
  <dcterms:modified xsi:type="dcterms:W3CDTF">2016-07-25T20:28:49Z</dcterms:modified>
</cp:coreProperties>
</file>