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5"/>
  </p:notesMasterIdLst>
  <p:sldIdLst>
    <p:sldId id="283" r:id="rId3"/>
    <p:sldId id="261" r:id="rId4"/>
    <p:sldId id="271" r:id="rId5"/>
    <p:sldId id="280" r:id="rId6"/>
    <p:sldId id="281" r:id="rId7"/>
    <p:sldId id="282" r:id="rId8"/>
    <p:sldId id="272" r:id="rId9"/>
    <p:sldId id="263" r:id="rId10"/>
    <p:sldId id="262" r:id="rId11"/>
    <p:sldId id="264" r:id="rId12"/>
    <p:sldId id="267"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992832F5-EA01-48E5-B403-87E193F50680}">
          <p14:sldIdLst>
            <p14:sldId id="259"/>
          </p14:sldIdLst>
        </p14:section>
        <p14:section name="Project Overview" id="{087866C3-7028-482C-8D34-6BF5363FBD75}">
          <p14:sldIdLst>
            <p14:sldId id="261"/>
            <p14:sldId id="271"/>
          </p14:sldIdLst>
        </p14:section>
        <p14:section name="Status Update" id="{521DEF98-8796-4632-831A-16252E9A6054}">
          <p14:sldIdLst>
            <p14:sldId id="272"/>
            <p14:sldId id="263"/>
            <p14:sldId id="262"/>
            <p14:sldId id="277"/>
            <p14:sldId id="278"/>
            <p14:sldId id="279"/>
          </p14:sldIdLst>
        </p14:section>
        <p14:section name="Timeline" id="{CF24EBA6-C924-424D-AC31-A4B9992A87E0}">
          <p14:sldIdLst>
            <p14:sldId id="264"/>
          </p14:sldIdLst>
        </p14:section>
        <p14:section name="Next Steps and Action Items" id="{C24C98EC-938D-4034-8DB8-5E8DBF16E3CB}">
          <p14:sldIdLst>
            <p14:sldId id="267"/>
            <p14:sldId id="276"/>
          </p14:sldIdLst>
        </p14:section>
      </p14:sectionLst>
    </p:ext>
    <p:ext uri="{EFAFB233-063F-42B5-8137-9DF3F51BA10A}">
      <p15:sldGuideLst xmlns=""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71942" autoAdjust="0"/>
  </p:normalViewPr>
  <p:slideViewPr>
    <p:cSldViewPr>
      <p:cViewPr varScale="1">
        <p:scale>
          <a:sx n="47" d="100"/>
          <a:sy n="47" d="100"/>
        </p:scale>
        <p:origin x="-990" y="-10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t>
        <a:bodyPr/>
        <a:lstStyle/>
        <a:p>
          <a:endParaRPr lang="en-US"/>
        </a:p>
      </dgm:t>
    </dgm:pt>
    <dgm:pt modelId="{1E3A074B-8EC3-4AC7-ADB8-C53A583CA2D1}">
      <dgm:prSet phldrT="[Text]" custT="1"/>
      <dgm:spPr/>
      <dgm:t>
        <a:bodyPr/>
        <a:lstStyle/>
        <a:p>
          <a:pPr>
            <a:spcAft>
              <a:spcPts val="0"/>
            </a:spcAft>
          </a:pPr>
          <a:endParaRPr lang="en-US" sz="2000" dirty="0" smtClean="0"/>
        </a:p>
        <a:p>
          <a:pPr>
            <a:spcAft>
              <a:spcPts val="0"/>
            </a:spcAft>
          </a:pPr>
          <a:r>
            <a:rPr lang="en-US" sz="2000" dirty="0" smtClean="0"/>
            <a:t>Develop </a:t>
          </a:r>
        </a:p>
        <a:p>
          <a:pPr marL="0" indent="0">
            <a:spcAft>
              <a:spcPts val="0"/>
            </a:spcAft>
            <a:tabLst/>
          </a:pPr>
          <a:r>
            <a:rPr lang="en-US" sz="2000" dirty="0" smtClean="0"/>
            <a:t>course &amp; culturally responsive learning materials</a:t>
          </a:r>
          <a:endParaRPr lang="en-US" sz="20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endParaRPr lang="en-US" sz="2000" dirty="0" smtClean="0"/>
        </a:p>
        <a:p>
          <a:r>
            <a:rPr lang="en-US" sz="2000" dirty="0" smtClean="0"/>
            <a:t>Face to face &amp; online course delivery in Alaska</a:t>
          </a:r>
          <a:endParaRPr lang="en-US" sz="20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endParaRPr lang="en-US" sz="2000" dirty="0" smtClean="0"/>
        </a:p>
        <a:p>
          <a:r>
            <a:rPr lang="en-US" sz="2000" dirty="0" smtClean="0"/>
            <a:t>National expansion</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5175B6B0-3CA6-4535-A09B-108E0999A356}">
      <dgm:prSet phldrT="[Text]" custT="1"/>
      <dgm:spPr/>
      <dgm:t>
        <a:bodyPr/>
        <a:lstStyle/>
        <a:p>
          <a:r>
            <a:rPr lang="en-US" sz="2000" dirty="0" smtClean="0"/>
            <a:t>2017</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1982B446-3706-4711-A6F1-3DC4DFE59A3A}">
      <dgm:prSet phldrT="[Text]" custT="1"/>
      <dgm:spPr/>
      <dgm:t>
        <a:bodyPr/>
        <a:lstStyle/>
        <a:p>
          <a:pPr marL="0" indent="0"/>
          <a:endParaRPr lang="en-US" sz="2000" dirty="0" smtClean="0"/>
        </a:p>
        <a:p>
          <a:pPr marL="0" indent="0"/>
          <a:endParaRPr lang="en-US" sz="800" dirty="0" smtClean="0"/>
        </a:p>
        <a:p>
          <a:pPr marL="0" indent="0"/>
          <a:r>
            <a:rPr lang="en-US" sz="2000" dirty="0" smtClean="0"/>
            <a:t>Science contribution &amp; sustained relationships</a:t>
          </a:r>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9898FE38-DE6C-46BA-8D32-D767674AD978}">
      <dgm:prSet phldrT="[Text]" custT="1"/>
      <dgm:spPr/>
      <dgm:t>
        <a:bodyPr/>
        <a:lstStyle/>
        <a:p>
          <a:r>
            <a:rPr lang="en-US" sz="2000" dirty="0" smtClean="0"/>
            <a:t>2018</a:t>
          </a:r>
          <a:endParaRPr lang="en-US" sz="20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A39C9339-F7BC-4A9F-AF8A-3B9741B27413}">
      <dgm:prSet phldrT="[Text]" custT="1"/>
      <dgm:spPr/>
      <dgm:t>
        <a:bodyPr/>
        <a:lstStyle/>
        <a:p>
          <a:pPr marL="228600" indent="0">
            <a:spcAft>
              <a:spcPts val="0"/>
            </a:spcAft>
          </a:pPr>
          <a:r>
            <a:rPr lang="en-US" sz="2000" dirty="0" smtClean="0"/>
            <a:t>2016-2017</a:t>
          </a:r>
          <a:endParaRPr lang="en-US" sz="2000" dirty="0"/>
        </a:p>
      </dgm:t>
    </dgm:pt>
    <dgm:pt modelId="{3E2FBE5E-2D29-4C39-97D1-424264F1308F}" type="sibTrans" cxnId="{BF777ED0-A485-405A-BFCD-E378EF965464}">
      <dgm:prSet/>
      <dgm:spPr/>
      <dgm:t>
        <a:bodyPr/>
        <a:lstStyle/>
        <a:p>
          <a:endParaRPr lang="en-US" sz="2400"/>
        </a:p>
      </dgm:t>
    </dgm:pt>
    <dgm:pt modelId="{26699644-3B9B-4794-926C-D854282146D8}" type="parTrans" cxnId="{BF777ED0-A485-405A-BFCD-E378EF965464}">
      <dgm:prSet/>
      <dgm:spPr/>
      <dgm:t>
        <a:bodyPr/>
        <a:lstStyle/>
        <a:p>
          <a:endParaRPr lang="en-US" sz="2400"/>
        </a:p>
      </dgm:t>
    </dgm:pt>
    <dgm:pt modelId="{F42E2015-D135-4C9E-B3DD-5ABF7E539D70}">
      <dgm:prSet/>
      <dgm:spPr/>
      <dgm:t>
        <a:bodyPr/>
        <a:lstStyle/>
        <a:p>
          <a:endParaRPr lang="en-US"/>
        </a:p>
      </dgm:t>
    </dgm:pt>
    <dgm:pt modelId="{99293508-2C2D-4B19-8240-D9A4348B8723}" type="parTrans" cxnId="{A044383B-BBE6-4566-9700-CB28F64F6666}">
      <dgm:prSet/>
      <dgm:spPr/>
      <dgm:t>
        <a:bodyPr/>
        <a:lstStyle/>
        <a:p>
          <a:endParaRPr lang="en-US"/>
        </a:p>
      </dgm:t>
    </dgm:pt>
    <dgm:pt modelId="{4A4B2E6F-E527-4CA1-954E-2031E264D8AB}" type="sibTrans" cxnId="{A044383B-BBE6-4566-9700-CB28F64F6666}">
      <dgm:prSet/>
      <dgm:spPr/>
      <dgm:t>
        <a:bodyPr/>
        <a:lstStyle/>
        <a:p>
          <a:endParaRPr lang="en-US"/>
        </a:p>
      </dgm:t>
    </dgm:pt>
    <dgm:pt modelId="{BAD6DE81-DE4F-40EF-8526-A8F127A4BE33}">
      <dgm:prSet phldrT="[Text]" custT="1"/>
      <dgm:spPr/>
      <dgm:t>
        <a:bodyPr/>
        <a:lstStyle/>
        <a:p>
          <a:pPr marL="228600" indent="0"/>
          <a:r>
            <a:rPr lang="en-US" sz="2000" dirty="0" smtClean="0"/>
            <a:t>2019</a:t>
          </a:r>
          <a:endParaRPr lang="en-US" sz="2000" dirty="0"/>
        </a:p>
      </dgm:t>
    </dgm:pt>
    <dgm:pt modelId="{6252B9CC-7427-40BA-B706-E629F53D4B22}" type="sibTrans" cxnId="{293E3154-15DE-4C13-93DE-664CEAB9F0AF}">
      <dgm:prSet/>
      <dgm:spPr/>
      <dgm:t>
        <a:bodyPr/>
        <a:lstStyle/>
        <a:p>
          <a:endParaRPr lang="en-US"/>
        </a:p>
      </dgm:t>
    </dgm:pt>
    <dgm:pt modelId="{3224C504-155F-4C9F-93C7-83D8D4CEC1B4}" type="parTrans" cxnId="{293E3154-15DE-4C13-93DE-664CEAB9F0AF}">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t>
        <a:bodyPr/>
        <a:lstStyle/>
        <a:p>
          <a:endParaRPr lang="en-US"/>
        </a:p>
      </dgm:t>
    </dgm:pt>
    <dgm:pt modelId="{82ED47FD-CD8E-4EC8-A7E3-BF3AC4BC5C1A}" type="pres">
      <dgm:prSet presAssocID="{455C831A-CCF5-4391-A2BE-9DF065D37587}" presName="arrow" presStyleLbl="bgShp" presStyleIdx="0" presStyleCnt="1" custScaleX="86792" custScaleY="86038" custLinFactNeighborY="-704"/>
      <dgm:spPr/>
    </dgm:pt>
    <dgm:pt modelId="{FBFC0979-C3EE-4940-85C4-2D55F8180149}" type="pres">
      <dgm:prSet presAssocID="{455C831A-CCF5-4391-A2BE-9DF065D37587}" presName="arrowDiagram5" presStyleCnt="0"/>
      <dgm:spPr/>
    </dgm:pt>
    <dgm:pt modelId="{6A91C89B-4FD6-4466-A74F-AB139C7AE98E}" type="pres">
      <dgm:prSet presAssocID="{1E3A074B-8EC3-4AC7-ADB8-C53A583CA2D1}" presName="bullet5a" presStyleLbl="node1" presStyleIdx="0" presStyleCnt="5" custLinFactX="97103" custLinFactNeighborX="100000" custLinFactNeighborY="-64763"/>
      <dgm:spPr/>
    </dgm:pt>
    <dgm:pt modelId="{C0E2A350-0C9A-4EC6-975C-B8168B619620}" type="pres">
      <dgm:prSet presAssocID="{1E3A074B-8EC3-4AC7-ADB8-C53A583CA2D1}" presName="textBox5a" presStyleLbl="revTx" presStyleIdx="0" presStyleCnt="5">
        <dgm:presLayoutVars>
          <dgm:bulletEnabled val="1"/>
        </dgm:presLayoutVars>
      </dgm:prSet>
      <dgm:spPr/>
      <dgm:t>
        <a:bodyPr/>
        <a:lstStyle/>
        <a:p>
          <a:endParaRPr lang="en-US"/>
        </a:p>
      </dgm:t>
    </dgm:pt>
    <dgm:pt modelId="{03E5A637-0C1E-40A7-9682-41CBB0E1983B}" type="pres">
      <dgm:prSet presAssocID="{C7CCB8C4-BA8F-435B-96D2-651E5BBEE204}" presName="bullet5b" presStyleLbl="node1" presStyleIdx="1" presStyleCnt="5" custLinFactX="28952" custLinFactNeighborX="100000" custLinFactNeighborY="-79758"/>
      <dgm:spPr/>
    </dgm:pt>
    <dgm:pt modelId="{668D67C7-AF1C-4A76-B8F4-207005D71DBA}" type="pres">
      <dgm:prSet presAssocID="{C7CCB8C4-BA8F-435B-96D2-651E5BBEE204}" presName="textBox5b" presStyleLbl="revTx" presStyleIdx="1" presStyleCnt="5">
        <dgm:presLayoutVars>
          <dgm:bulletEnabled val="1"/>
        </dgm:presLayoutVars>
      </dgm:prSet>
      <dgm:spPr/>
      <dgm:t>
        <a:bodyPr/>
        <a:lstStyle/>
        <a:p>
          <a:endParaRPr lang="en-US"/>
        </a:p>
      </dgm:t>
    </dgm:pt>
    <dgm:pt modelId="{A355771D-D456-4E5D-B4D3-A1C739885632}" type="pres">
      <dgm:prSet presAssocID="{A75DE5EA-0E88-4A1C-B1EA-B4EE477D7AA1}" presName="bullet5c" presStyleLbl="node1" presStyleIdx="2" presStyleCnt="5" custLinFactX="17369" custLinFactNeighborX="100000" custLinFactNeighborY="-60230"/>
      <dgm:spPr/>
    </dgm:pt>
    <dgm:pt modelId="{89525825-C60C-4CA3-A85F-86B62D166659}" type="pres">
      <dgm:prSet presAssocID="{A75DE5EA-0E88-4A1C-B1EA-B4EE477D7AA1}" presName="textBox5c" presStyleLbl="revTx" presStyleIdx="2" presStyleCnt="5">
        <dgm:presLayoutVars>
          <dgm:bulletEnabled val="1"/>
        </dgm:presLayoutVars>
      </dgm:prSet>
      <dgm:spPr/>
      <dgm:t>
        <a:bodyPr/>
        <a:lstStyle/>
        <a:p>
          <a:endParaRPr lang="en-US"/>
        </a:p>
      </dgm:t>
    </dgm:pt>
    <dgm:pt modelId="{250D3065-D6DA-4DE5-9653-B465B0940DC8}" type="pres">
      <dgm:prSet presAssocID="{1982B446-3706-4711-A6F1-3DC4DFE59A3A}" presName="bullet5d" presStyleLbl="node1" presStyleIdx="3" presStyleCnt="5" custLinFactX="48330" custLinFactNeighborX="100000" custLinFactNeighborY="-57538"/>
      <dgm:spPr/>
    </dgm:pt>
    <dgm:pt modelId="{2C5767DC-5DBA-468F-8925-5611A87F9917}" type="pres">
      <dgm:prSet presAssocID="{1982B446-3706-4711-A6F1-3DC4DFE59A3A}" presName="textBox5d" presStyleLbl="revTx" presStyleIdx="3" presStyleCnt="5">
        <dgm:presLayoutVars>
          <dgm:bulletEnabled val="1"/>
        </dgm:presLayoutVars>
      </dgm:prSet>
      <dgm:spPr/>
      <dgm:t>
        <a:bodyPr/>
        <a:lstStyle/>
        <a:p>
          <a:endParaRPr lang="en-US"/>
        </a:p>
      </dgm:t>
    </dgm:pt>
    <dgm:pt modelId="{1CB3FAA6-27F0-4D45-89CF-61C39003576B}" type="pres">
      <dgm:prSet presAssocID="{F42E2015-D135-4C9E-B3DD-5ABF7E539D70}" presName="bullet5e" presStyleLbl="node1" presStyleIdx="4" presStyleCnt="5" custLinFactX="54547" custLinFactNeighborX="100000" custLinFactNeighborY="-56993"/>
      <dgm:spPr/>
    </dgm:pt>
    <dgm:pt modelId="{70EC20B4-D362-4E2D-AE62-48D3CB631B20}" type="pres">
      <dgm:prSet presAssocID="{F42E2015-D135-4C9E-B3DD-5ABF7E539D70}" presName="textBox5e" presStyleLbl="revTx" presStyleIdx="4" presStyleCnt="5">
        <dgm:presLayoutVars>
          <dgm:bulletEnabled val="1"/>
        </dgm:presLayoutVars>
      </dgm:prSet>
      <dgm:spPr/>
      <dgm:t>
        <a:bodyPr/>
        <a:lstStyle/>
        <a:p>
          <a:endParaRPr lang="en-US"/>
        </a:p>
      </dgm:t>
    </dgm:pt>
  </dgm:ptLst>
  <dgm:cxnLst>
    <dgm:cxn modelId="{5088A177-2294-411A-BB3F-250A1798EAEA}" type="presOf" srcId="{F42E2015-D135-4C9E-B3DD-5ABF7E539D70}" destId="{70EC20B4-D362-4E2D-AE62-48D3CB631B20}" srcOrd="0" destOrd="0" presId="urn:microsoft.com/office/officeart/2005/8/layout/arrow2"/>
    <dgm:cxn modelId="{39ECB7E7-30E3-4A3C-AAF0-553A3160CF23}" type="presOf" srcId="{455C831A-CCF5-4391-A2BE-9DF065D37587}" destId="{E220828C-C958-4FCF-B52F-02D7F5D17607}" srcOrd="0" destOrd="0" presId="urn:microsoft.com/office/officeart/2005/8/layout/arrow2"/>
    <dgm:cxn modelId="{E2E4E5CF-D8E8-4545-8406-BF6C40B06AD9}" type="presOf" srcId="{A75DE5EA-0E88-4A1C-B1EA-B4EE477D7AA1}" destId="{89525825-C60C-4CA3-A85F-86B62D166659}" srcOrd="0" destOrd="0" presId="urn:microsoft.com/office/officeart/2005/8/layout/arrow2"/>
    <dgm:cxn modelId="{293E3154-15DE-4C13-93DE-664CEAB9F0AF}" srcId="{1982B446-3706-4711-A6F1-3DC4DFE59A3A}" destId="{BAD6DE81-DE4F-40EF-8526-A8F127A4BE33}" srcOrd="0" destOrd="0" parTransId="{3224C504-155F-4C9F-93C7-83D8D4CEC1B4}" sibTransId="{6252B9CC-7427-40BA-B706-E629F53D4B22}"/>
    <dgm:cxn modelId="{2F382B4E-5981-4CE9-828B-64B4B33D242F}" type="presOf" srcId="{BAD6DE81-DE4F-40EF-8526-A8F127A4BE33}" destId="{2C5767DC-5DBA-468F-8925-5611A87F9917}" srcOrd="0" destOrd="1" presId="urn:microsoft.com/office/officeart/2005/8/layout/arrow2"/>
    <dgm:cxn modelId="{61C5BA94-48AF-43F0-A963-1A54DA66F9C0}" type="presOf" srcId="{5175B6B0-3CA6-4535-A09B-108E0999A356}" destId="{668D67C7-AF1C-4A76-B8F4-207005D71DBA}" srcOrd="0" destOrd="1" presId="urn:microsoft.com/office/officeart/2005/8/layout/arrow2"/>
    <dgm:cxn modelId="{33268A2C-589A-4B66-8713-B7C5889D1638}" type="presOf" srcId="{9898FE38-DE6C-46BA-8D32-D767674AD978}" destId="{89525825-C60C-4CA3-A85F-86B62D166659}" srcOrd="0" destOrd="1" presId="urn:microsoft.com/office/officeart/2005/8/layout/arrow2"/>
    <dgm:cxn modelId="{62DD14AC-B8D7-4C63-8B00-23A04FC358A7}" type="presOf" srcId="{C7CCB8C4-BA8F-435B-96D2-651E5BBEE204}" destId="{668D67C7-AF1C-4A76-B8F4-207005D71DBA}" srcOrd="0" destOrd="0" presId="urn:microsoft.com/office/officeart/2005/8/layout/arrow2"/>
    <dgm:cxn modelId="{A044383B-BBE6-4566-9700-CB28F64F6666}" srcId="{455C831A-CCF5-4391-A2BE-9DF065D37587}" destId="{F42E2015-D135-4C9E-B3DD-5ABF7E539D70}" srcOrd="4" destOrd="0" parTransId="{99293508-2C2D-4B19-8240-D9A4348B8723}" sibTransId="{4A4B2E6F-E527-4CA1-954E-2031E264D8AB}"/>
    <dgm:cxn modelId="{679C1D1A-14EB-43D6-A6EB-15DB434BD9E3}" srcId="{455C831A-CCF5-4391-A2BE-9DF065D37587}" destId="{C7CCB8C4-BA8F-435B-96D2-651E5BBEE204}" srcOrd="1" destOrd="0" parTransId="{AD18367E-C5DB-45A4-A27B-B15954C86D0F}" sibTransId="{7D6A4EA2-7BAB-433A-B969-4D95C96F0274}"/>
    <dgm:cxn modelId="{BF777ED0-A485-405A-BFCD-E378EF965464}" srcId="{1E3A074B-8EC3-4AC7-ADB8-C53A583CA2D1}" destId="{A39C9339-F7BC-4A9F-AF8A-3B9741B27413}" srcOrd="0" destOrd="0" parTransId="{26699644-3B9B-4794-926C-D854282146D8}" sibTransId="{3E2FBE5E-2D29-4C39-97D1-424264F1308F}"/>
    <dgm:cxn modelId="{DAFC2EE9-3B2E-4D0E-BF67-27A4A88829D4}" type="presOf" srcId="{1982B446-3706-4711-A6F1-3DC4DFE59A3A}" destId="{2C5767DC-5DBA-468F-8925-5611A87F9917}" srcOrd="0" destOrd="0" presId="urn:microsoft.com/office/officeart/2005/8/layout/arrow2"/>
    <dgm:cxn modelId="{277398F3-A9DD-4822-A4A0-9408AA94EB41}" srcId="{A75DE5EA-0E88-4A1C-B1EA-B4EE477D7AA1}" destId="{9898FE38-DE6C-46BA-8D32-D767674AD978}" srcOrd="0" destOrd="0" parTransId="{6500A968-9A0E-4ACA-91E4-A3C5FA03BCC8}" sibTransId="{15E99FBC-5B51-4114-8E0B-C26E50C78603}"/>
    <dgm:cxn modelId="{D09152C8-0058-4F02-AE9F-59A443534AE8}" srcId="{455C831A-CCF5-4391-A2BE-9DF065D37587}" destId="{A75DE5EA-0E88-4A1C-B1EA-B4EE477D7AA1}" srcOrd="2" destOrd="0" parTransId="{48157EE2-9BD9-48FE-A422-276C84F2470D}" sibTransId="{03226FF3-250B-4000-A0B5-00FF0F1D75A5}"/>
    <dgm:cxn modelId="{345AD6EC-90F1-4BA3-A053-C21366541189}" srcId="{C7CCB8C4-BA8F-435B-96D2-651E5BBEE204}" destId="{5175B6B0-3CA6-4535-A09B-108E0999A356}" srcOrd="0" destOrd="0" parTransId="{ECD96492-1092-4631-A208-D9A5DA08372E}" sibTransId="{F900535F-E882-46D4-B632-4B8ACBE851E4}"/>
    <dgm:cxn modelId="{7DD07C3D-EA79-49EE-93EE-865A49AB8425}" srcId="{455C831A-CCF5-4391-A2BE-9DF065D37587}" destId="{1982B446-3706-4711-A6F1-3DC4DFE59A3A}" srcOrd="3" destOrd="0" parTransId="{33D0F32B-ABD3-423A-818A-28D89377B172}" sibTransId="{6C0374E5-7FC4-4DEF-BC17-94C58A35DE3F}"/>
    <dgm:cxn modelId="{8C1AFE23-B091-4CE6-8284-0511812F213B}" srcId="{455C831A-CCF5-4391-A2BE-9DF065D37587}" destId="{1E3A074B-8EC3-4AC7-ADB8-C53A583CA2D1}" srcOrd="0" destOrd="0" parTransId="{C3E70DF8-D297-401F-A070-1295F4388B0B}" sibTransId="{13D421C7-F834-4141-85ED-0207D610A128}"/>
    <dgm:cxn modelId="{2F2C5566-3937-4B6C-B0BF-30E45A386C47}" type="presOf" srcId="{1E3A074B-8EC3-4AC7-ADB8-C53A583CA2D1}" destId="{C0E2A350-0C9A-4EC6-975C-B8168B619620}" srcOrd="0" destOrd="0" presId="urn:microsoft.com/office/officeart/2005/8/layout/arrow2"/>
    <dgm:cxn modelId="{747A4013-D7BD-4087-9EFF-FF95E5D37261}" type="presOf" srcId="{A39C9339-F7BC-4A9F-AF8A-3B9741B27413}" destId="{C0E2A350-0C9A-4EC6-975C-B8168B619620}" srcOrd="0" destOrd="1" presId="urn:microsoft.com/office/officeart/2005/8/layout/arrow2"/>
    <dgm:cxn modelId="{CDB3CFA4-6064-4BD5-9F4C-2C85AFCC5E37}" type="presParOf" srcId="{E220828C-C958-4FCF-B52F-02D7F5D17607}" destId="{82ED47FD-CD8E-4EC8-A7E3-BF3AC4BC5C1A}" srcOrd="0" destOrd="0" presId="urn:microsoft.com/office/officeart/2005/8/layout/arrow2"/>
    <dgm:cxn modelId="{00740010-28B8-4B57-B880-CF08D34DFE27}" type="presParOf" srcId="{E220828C-C958-4FCF-B52F-02D7F5D17607}" destId="{FBFC0979-C3EE-4940-85C4-2D55F8180149}" srcOrd="1" destOrd="0" presId="urn:microsoft.com/office/officeart/2005/8/layout/arrow2"/>
    <dgm:cxn modelId="{93C5C46C-68D5-41E3-84D7-8DAC30DA246C}" type="presParOf" srcId="{FBFC0979-C3EE-4940-85C4-2D55F8180149}" destId="{6A91C89B-4FD6-4466-A74F-AB139C7AE98E}" srcOrd="0" destOrd="0" presId="urn:microsoft.com/office/officeart/2005/8/layout/arrow2"/>
    <dgm:cxn modelId="{8428BCD6-1A97-4324-B69F-AE2842D9FF1A}" type="presParOf" srcId="{FBFC0979-C3EE-4940-85C4-2D55F8180149}" destId="{C0E2A350-0C9A-4EC6-975C-B8168B619620}" srcOrd="1" destOrd="0" presId="urn:microsoft.com/office/officeart/2005/8/layout/arrow2"/>
    <dgm:cxn modelId="{0E7D64D7-0D24-40CE-ACDB-2F6F71A99397}" type="presParOf" srcId="{FBFC0979-C3EE-4940-85C4-2D55F8180149}" destId="{03E5A637-0C1E-40A7-9682-41CBB0E1983B}" srcOrd="2" destOrd="0" presId="urn:microsoft.com/office/officeart/2005/8/layout/arrow2"/>
    <dgm:cxn modelId="{D675E0C1-7298-4427-88FE-3B50393FBCDC}" type="presParOf" srcId="{FBFC0979-C3EE-4940-85C4-2D55F8180149}" destId="{668D67C7-AF1C-4A76-B8F4-207005D71DBA}" srcOrd="3" destOrd="0" presId="urn:microsoft.com/office/officeart/2005/8/layout/arrow2"/>
    <dgm:cxn modelId="{BD3E9E02-EC25-43DC-9A2C-5670A3C17DF1}" type="presParOf" srcId="{FBFC0979-C3EE-4940-85C4-2D55F8180149}" destId="{A355771D-D456-4E5D-B4D3-A1C739885632}" srcOrd="4" destOrd="0" presId="urn:microsoft.com/office/officeart/2005/8/layout/arrow2"/>
    <dgm:cxn modelId="{EF055C42-7FF1-4E0E-BB9C-E2A01E07D3D4}" type="presParOf" srcId="{FBFC0979-C3EE-4940-85C4-2D55F8180149}" destId="{89525825-C60C-4CA3-A85F-86B62D166659}" srcOrd="5" destOrd="0" presId="urn:microsoft.com/office/officeart/2005/8/layout/arrow2"/>
    <dgm:cxn modelId="{7A962BFC-5504-48FE-9AB4-B61CFEC07C2B}" type="presParOf" srcId="{FBFC0979-C3EE-4940-85C4-2D55F8180149}" destId="{250D3065-D6DA-4DE5-9653-B465B0940DC8}" srcOrd="6" destOrd="0" presId="urn:microsoft.com/office/officeart/2005/8/layout/arrow2"/>
    <dgm:cxn modelId="{2E6E87DF-1CB3-49A3-B89F-F5C65CB43C0E}" type="presParOf" srcId="{FBFC0979-C3EE-4940-85C4-2D55F8180149}" destId="{2C5767DC-5DBA-468F-8925-5611A87F9917}" srcOrd="7" destOrd="0" presId="urn:microsoft.com/office/officeart/2005/8/layout/arrow2"/>
    <dgm:cxn modelId="{BA14C9BE-B777-4740-9515-740074EBF7CC}" type="presParOf" srcId="{FBFC0979-C3EE-4940-85C4-2D55F8180149}" destId="{1CB3FAA6-27F0-4D45-89CF-61C39003576B}" srcOrd="8" destOrd="0" presId="urn:microsoft.com/office/officeart/2005/8/layout/arrow2"/>
    <dgm:cxn modelId="{20CC8630-CA33-4AA4-88C6-882225EFFD7B}" type="presParOf" srcId="{FBFC0979-C3EE-4940-85C4-2D55F8180149}" destId="{70EC20B4-D362-4E2D-AE62-48D3CB631B20}" srcOrd="9"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pPr/>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pPr/>
              <a:t>‹#›</a:t>
            </a:fld>
            <a:endParaRPr lang="en-US"/>
          </a:p>
        </p:txBody>
      </p:sp>
    </p:spTree>
    <p:extLst>
      <p:ext uri="{BB962C8B-B14F-4D97-AF65-F5344CB8AC3E}">
        <p14:creationId xmlns="" xmlns:p14="http://schemas.microsoft.com/office/powerpoint/2010/main" val="320020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 xmlns:p14="http://schemas.microsoft.com/office/powerpoint/2010/main" val="298976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 xmlns:p14="http://schemas.microsoft.com/office/powerpoint/2010/main" val="160652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Through </a:t>
            </a:r>
            <a:r>
              <a:rPr lang="en-US" smtClean="0"/>
              <a:t>this </a:t>
            </a:r>
            <a:r>
              <a:rPr lang="en-US" dirty="0" smtClean="0"/>
              <a:t>Arctic</a:t>
            </a:r>
            <a:r>
              <a:rPr lang="en-US" baseline="0" dirty="0" smtClean="0"/>
              <a:t> and Earth SIGNs project we are integrating culturally responsive locally relevant learning and citizen science.</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 xmlns:p14="http://schemas.microsoft.com/office/powerpoint/2010/main" val="338260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a:t>
            </a:fld>
            <a:endParaRPr lang="en-US"/>
          </a:p>
        </p:txBody>
      </p:sp>
    </p:spTree>
    <p:extLst>
      <p:ext uri="{BB962C8B-B14F-4D97-AF65-F5344CB8AC3E}">
        <p14:creationId xmlns="" xmlns:p14="http://schemas.microsoft.com/office/powerpoint/2010/main" val="217154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Joyanne</a:t>
            </a:r>
            <a:r>
              <a:rPr lang="en-US" dirty="0" smtClean="0"/>
              <a:t> Hamilton,</a:t>
            </a:r>
            <a:r>
              <a:rPr lang="en-US" baseline="0" dirty="0" smtClean="0"/>
              <a:t> principal and one of two teachers at the school, is an exception to the drastically high turnover in rural Alaskan schools, where teachers usually leave teaching in Alaska altogether within 1 to 3 years. The average turnover is 25% for rural schools each year. She is also very involved in the community. Strong community support for GLOBE has helped keep it as a centerpiece for learning in the school.</a:t>
            </a:r>
          </a:p>
          <a:p>
            <a:r>
              <a:rPr lang="en-US" baseline="0" dirty="0" smtClean="0"/>
              <a:t>Students connected their GLOBE learning with knowledge from their elders, and presented their work in South Africa at a GLOBE Learning Expedition. The concern for changes in subsistence food resources, which most families depend on due to very limited cash economy jobs in the village, is a big motivator for STEM learning among the students and for the community. </a:t>
            </a:r>
          </a:p>
          <a:p>
            <a:endParaRPr lang="en-US" baseline="0" dirty="0" smtClean="0"/>
          </a:p>
          <a:p>
            <a:r>
              <a:rPr lang="en-US" dirty="0" smtClean="0"/>
              <a:t>At their GLOBE land cover site, the students and teacher noticed the</a:t>
            </a:r>
            <a:r>
              <a:rPr lang="en-US" baseline="0" dirty="0" smtClean="0"/>
              <a:t> first ever recorded invasive plants in the village. They have been recording plant phenology observations for 16 years. They noticed that the invasive plants’ flowering times overlapped with their subsistence berry species. They noticed it had thousands of flowers and could be stealing pollinators from the plants they depend on for food. They contacted a scientist that they had met through GLOBE connections, who visited their community and conducted an emergency invasive plant control project.  Students presented this project at the Alaska Forum for the Environment Conference which decision and policy makers as well as natural resource managers, land planners, community members, educators and scientists attended.</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a:t>
            </a:fld>
            <a:endParaRPr lang="en-US"/>
          </a:p>
        </p:txBody>
      </p:sp>
    </p:spTree>
    <p:extLst>
      <p:ext uri="{BB962C8B-B14F-4D97-AF65-F5344CB8AC3E}">
        <p14:creationId xmlns="" xmlns:p14="http://schemas.microsoft.com/office/powerpoint/2010/main" val="353399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Shageluk</a:t>
            </a:r>
            <a:r>
              <a:rPr lang="en-US" dirty="0" smtClean="0"/>
              <a:t> example, along with a comprehensive literature review, insights from past projects, and a needs</a:t>
            </a:r>
            <a:r>
              <a:rPr lang="en-US" baseline="0" dirty="0" smtClean="0"/>
              <a:t> assessment from our target audiences, has formed the foundation of the learning model we hope to implement and institutionalize for GLOBE learning in rural and indigenous communities. The model includes incorporating wisdom from elders, focusing the GLOBE investigation of local climate change priorities, linking NASA data and scientists to the GLOBE investigation, and using their data, along with NASA and traditional knowledge to inform a stewardship action project that helps address the focus issue.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7</a:t>
            </a:fld>
            <a:endParaRPr lang="en-US"/>
          </a:p>
        </p:txBody>
      </p:sp>
    </p:spTree>
    <p:extLst>
      <p:ext uri="{BB962C8B-B14F-4D97-AF65-F5344CB8AC3E}">
        <p14:creationId xmlns="" xmlns:p14="http://schemas.microsoft.com/office/powerpoint/2010/main" val="18344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Here’s how we are making this vision for culturally responsive, inquiry and service-learning based GLOBE citizen science come to life.</a:t>
            </a:r>
          </a:p>
          <a:p>
            <a:r>
              <a:rPr lang="en-US" baseline="0" dirty="0" smtClean="0"/>
              <a:t>There are three project phases: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Calibri"/>
                <a:cs typeface="Times New Roman"/>
              </a:rPr>
              <a:t>phase 1- product development (dark grey boxes),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Calibri"/>
                <a:cs typeface="Times New Roman"/>
              </a:rPr>
              <a:t>phase 2- educator engagement and training (light grey boxes),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Calibri"/>
                <a:cs typeface="Times New Roman"/>
              </a:rPr>
              <a:t>phase 3- youth and community engagement (green and yellow boxes).</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extLst>
      <p:ext uri="{BB962C8B-B14F-4D97-AF65-F5344CB8AC3E}">
        <p14:creationId xmlns="" xmlns:p14="http://schemas.microsoft.com/office/powerpoint/2010/main" val="29992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The course and curriculum that</a:t>
            </a:r>
            <a:r>
              <a:rPr lang="en-US" baseline="0" dirty="0" smtClean="0"/>
              <a:t> we are developing will look something like this…</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extLst>
      <p:ext uri="{BB962C8B-B14F-4D97-AF65-F5344CB8AC3E}">
        <p14:creationId xmlns="" xmlns:p14="http://schemas.microsoft.com/office/powerpoint/2010/main" val="78691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10</a:t>
            </a:fld>
            <a:endParaRPr lang="en-US"/>
          </a:p>
        </p:txBody>
      </p:sp>
    </p:spTree>
    <p:extLst>
      <p:ext uri="{BB962C8B-B14F-4D97-AF65-F5344CB8AC3E}">
        <p14:creationId xmlns="" xmlns:p14="http://schemas.microsoft.com/office/powerpoint/2010/main" val="2974654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0841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8372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1755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30910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355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82910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8343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746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840898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72126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1244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pPr/>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pPr/>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pPr/>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pPr/>
              <a:t>7/18/2016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a:p>
        </p:txBody>
      </p:sp>
      <p:pic>
        <p:nvPicPr>
          <p:cNvPr id="7" name="Picture 6"/>
          <p:cNvPicPr>
            <a:picLocks noChangeAspect="1"/>
          </p:cNvPicPr>
          <p:nvPr/>
        </p:nvPicPr>
        <p:blipFill rotWithShape="1">
          <a:blip r:embed="rId13" cstate="email">
            <a:extLst>
              <a:ext uri="{28A0092B-C50C-407E-A947-70E740481C1C}">
                <a14:useLocalDpi xmlns=""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C3C2E-C174-4A92-BF05-DE6CB5A534DD}"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42719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email">
            <a:extLst>
              <a:ext uri="{28A0092B-C50C-407E-A947-70E740481C1C}">
                <a14:useLocalDpi xmlns="" xmlns:a14="http://schemas.microsoft.com/office/drawing/2010/main" val="0"/>
              </a:ext>
            </a:extLst>
          </a:blip>
          <a:srcRect/>
          <a:stretch/>
        </p:blipFill>
        <p:spPr>
          <a:xfrm>
            <a:off x="1143000" y="215274"/>
            <a:ext cx="2929179" cy="2913681"/>
          </a:xfrm>
          <a:prstGeom prst="rect">
            <a:avLst/>
          </a:prstGeom>
        </p:spPr>
      </p:pic>
      <p:sp>
        <p:nvSpPr>
          <p:cNvPr id="3" name="Subtitle 2"/>
          <p:cNvSpPr>
            <a:spLocks noGrp="1"/>
          </p:cNvSpPr>
          <p:nvPr>
            <p:ph type="subTitle" idx="1"/>
            <p:custDataLst>
              <p:tags r:id="rId2"/>
            </p:custDataLst>
          </p:nvPr>
        </p:nvSpPr>
        <p:spPr>
          <a:xfrm>
            <a:off x="457200" y="5257800"/>
            <a:ext cx="5275052" cy="1295400"/>
          </a:xfrm>
        </p:spPr>
        <p:txBody>
          <a:bodyPr/>
          <a:lstStyle/>
          <a:p>
            <a:r>
              <a:rPr lang="en-US" dirty="0" smtClean="0"/>
              <a:t>Dr. Elena Sparrow</a:t>
            </a:r>
          </a:p>
          <a:p>
            <a:r>
              <a:rPr lang="en-US" dirty="0" smtClean="0"/>
              <a:t>International Arctic Research Center</a:t>
            </a:r>
          </a:p>
          <a:p>
            <a:r>
              <a:rPr lang="en-US" dirty="0" smtClean="0"/>
              <a:t>School of Natural Resources &amp; Extension</a:t>
            </a:r>
          </a:p>
          <a:p>
            <a:r>
              <a:rPr lang="en-US" dirty="0" smtClean="0"/>
              <a:t>University of Alaska Fairbanks</a:t>
            </a:r>
            <a:endParaRPr lang="en-US" dirty="0"/>
          </a:p>
        </p:txBody>
      </p:sp>
      <p:sp>
        <p:nvSpPr>
          <p:cNvPr id="5" name="TextBox 4"/>
          <p:cNvSpPr txBox="1"/>
          <p:nvPr/>
        </p:nvSpPr>
        <p:spPr>
          <a:xfrm>
            <a:off x="5562600" y="5181600"/>
            <a:ext cx="3429000" cy="1754326"/>
          </a:xfrm>
          <a:prstGeom prst="rect">
            <a:avLst/>
          </a:prstGeom>
          <a:noFill/>
        </p:spPr>
        <p:txBody>
          <a:bodyPr wrap="square" rtlCol="0">
            <a:spAutoFit/>
          </a:bodyPr>
          <a:lstStyle/>
          <a:p>
            <a:r>
              <a:rPr lang="en-US" b="1" i="1" dirty="0" smtClean="0"/>
              <a:t>Impacts </a:t>
            </a:r>
            <a:r>
              <a:rPr lang="en-US" b="1" i="1" dirty="0" smtClean="0"/>
              <a:t>&amp; feedbacks </a:t>
            </a:r>
            <a:r>
              <a:rPr lang="en-US" b="1" i="1" dirty="0"/>
              <a:t>of </a:t>
            </a:r>
            <a:r>
              <a:rPr lang="en-US" b="1" i="1" dirty="0" smtClean="0"/>
              <a:t>a warming Arctic: Engaging learners </a:t>
            </a:r>
            <a:r>
              <a:rPr lang="en-US" b="1" i="1" dirty="0"/>
              <a:t>in STEM using </a:t>
            </a:r>
            <a:r>
              <a:rPr lang="en-US" b="1" i="1" dirty="0" smtClean="0"/>
              <a:t> </a:t>
            </a:r>
            <a:r>
              <a:rPr lang="en-US" b="1" i="1" dirty="0"/>
              <a:t>GLOBE </a:t>
            </a:r>
            <a:r>
              <a:rPr lang="en-US" b="1" i="1" dirty="0" smtClean="0"/>
              <a:t>and</a:t>
            </a:r>
          </a:p>
          <a:p>
            <a:r>
              <a:rPr lang="en-US" b="1" i="1" dirty="0" smtClean="0"/>
              <a:t>NASA Assets</a:t>
            </a:r>
            <a:endParaRPr lang="en-US" b="1" i="1" dirty="0"/>
          </a:p>
          <a:p>
            <a:endParaRPr lang="en-US" dirty="0"/>
          </a:p>
        </p:txBody>
      </p:sp>
      <p:pic>
        <p:nvPicPr>
          <p:cNvPr id="6" name="Picture 2" descr="Arctic Sea Ice on Aug. 26, 2012"/>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6324600" y="457200"/>
            <a:ext cx="1914354" cy="18036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7" name="Picture 4" descr="https://apimagesblog.files.wordpress.com/2015/09/ap_915906639319.jpg?w=770&amp;h=514"/>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5222138" y="1828800"/>
            <a:ext cx="1872548" cy="1676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8" name="Picture 5" descr="C:\Users\kvillano\Pictures\Project BrownDown Photos\Shageluk\IMG_1079.JPG"/>
          <p:cNvPicPr>
            <a:picLocks noChangeAspect="1" noChangeArrowheads="1"/>
          </p:cNvPicPr>
          <p:nvPr/>
        </p:nvPicPr>
        <p:blipFill rotWithShape="1">
          <a:blip r:embed="rId8" cstate="email">
            <a:extLst>
              <a:ext uri="{28A0092B-C50C-407E-A947-70E740481C1C}">
                <a14:useLocalDpi xmlns="" xmlns:a14="http://schemas.microsoft.com/office/drawing/2010/main" val="0"/>
              </a:ext>
            </a:extLst>
          </a:blip>
          <a:srcRect/>
          <a:stretch/>
        </p:blipFill>
        <p:spPr bwMode="auto">
          <a:xfrm>
            <a:off x="6705600" y="2209800"/>
            <a:ext cx="1861587" cy="18408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958977405"/>
              </p:ext>
            </p:extLst>
          </p:nvPr>
        </p:nvGraphicFramePr>
        <p:xfrm>
          <a:off x="-609600" y="-53051"/>
          <a:ext cx="10314609"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68333" y="914400"/>
            <a:ext cx="8229600" cy="914400"/>
          </a:xfrm>
        </p:spPr>
        <p:txBody>
          <a:bodyPr anchor="t"/>
          <a:lstStyle/>
          <a:p>
            <a:r>
              <a:rPr lang="en-US" sz="2800" dirty="0" smtClean="0"/>
              <a:t>Timeline</a:t>
            </a:r>
            <a:endParaRPr lang="en-US" sz="2800" dirty="0"/>
          </a:p>
        </p:txBody>
      </p:sp>
      <p:sp>
        <p:nvSpPr>
          <p:cNvPr id="4" name="TextBox 3"/>
          <p:cNvSpPr txBox="1"/>
          <p:nvPr/>
        </p:nvSpPr>
        <p:spPr>
          <a:xfrm>
            <a:off x="8714409" y="2934730"/>
            <a:ext cx="76200" cy="369332"/>
          </a:xfrm>
          <a:prstGeom prst="rect">
            <a:avLst/>
          </a:prstGeom>
          <a:noFill/>
        </p:spPr>
        <p:txBody>
          <a:bodyPr wrap="square" rtlCol="0">
            <a:spAutoFit/>
          </a:bodyPr>
          <a:lstStyle/>
          <a:p>
            <a:endParaRPr lang="en-US" dirty="0"/>
          </a:p>
        </p:txBody>
      </p:sp>
      <p:sp>
        <p:nvSpPr>
          <p:cNvPr id="3" name="TextBox 2"/>
          <p:cNvSpPr txBox="1"/>
          <p:nvPr/>
        </p:nvSpPr>
        <p:spPr>
          <a:xfrm>
            <a:off x="7010400" y="2590800"/>
            <a:ext cx="2209800" cy="923330"/>
          </a:xfrm>
          <a:prstGeom prst="rect">
            <a:avLst/>
          </a:prstGeom>
          <a:noFill/>
          <a:scene3d>
            <a:camera prst="isometricOffAxis2Left"/>
            <a:lightRig rig="threePt" dir="t"/>
          </a:scene3d>
        </p:spPr>
        <p:txBody>
          <a:bodyPr wrap="square" rtlCol="0">
            <a:spAutoFit/>
          </a:bodyPr>
          <a:lstStyle/>
          <a:p>
            <a:r>
              <a:rPr lang="en-US" dirty="0" smtClean="0"/>
              <a:t>Institutionalization of SIGNs model</a:t>
            </a:r>
          </a:p>
          <a:p>
            <a:pPr marL="285750" indent="-107950">
              <a:buFont typeface="Arial" panose="020B0604020202020204" pitchFamily="34" charset="0"/>
              <a:buChar char="•"/>
            </a:pPr>
            <a:r>
              <a:rPr lang="en-US" dirty="0" smtClean="0"/>
              <a:t>2020</a:t>
            </a:r>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6A91C89B-4FD6-4466-A74F-AB139C7AE98E}"/>
                                            </p:graphicEl>
                                          </p:spTgt>
                                        </p:tgtEl>
                                        <p:attrNameLst>
                                          <p:attrName>style.visibility</p:attrName>
                                        </p:attrNameLst>
                                      </p:cBhvr>
                                      <p:to>
                                        <p:strVal val="visible"/>
                                      </p:to>
                                    </p:set>
                                    <p:animEffect transition="in" filter="wipe(left)">
                                      <p:cBhvr>
                                        <p:cTn id="12" dur="1000"/>
                                        <p:tgtEl>
                                          <p:spTgt spid="6">
                                            <p:graphicEl>
                                              <a:dgm id="{6A91C89B-4FD6-4466-A74F-AB139C7AE98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C0E2A350-0C9A-4EC6-975C-B8168B619620}"/>
                                            </p:graphicEl>
                                          </p:spTgt>
                                        </p:tgtEl>
                                        <p:attrNameLst>
                                          <p:attrName>style.visibility</p:attrName>
                                        </p:attrNameLst>
                                      </p:cBhvr>
                                      <p:to>
                                        <p:strVal val="visible"/>
                                      </p:to>
                                    </p:set>
                                    <p:animEffect transition="in" filter="wipe(left)">
                                      <p:cBhvr>
                                        <p:cTn id="15" dur="1000"/>
                                        <p:tgtEl>
                                          <p:spTgt spid="6">
                                            <p:graphicEl>
                                              <a:dgm id="{C0E2A350-0C9A-4EC6-975C-B8168B61962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03E5A637-0C1E-40A7-9682-41CBB0E1983B}"/>
                                            </p:graphicEl>
                                          </p:spTgt>
                                        </p:tgtEl>
                                        <p:attrNameLst>
                                          <p:attrName>style.visibility</p:attrName>
                                        </p:attrNameLst>
                                      </p:cBhvr>
                                      <p:to>
                                        <p:strVal val="visible"/>
                                      </p:to>
                                    </p:set>
                                    <p:animEffect transition="in" filter="wipe(left)">
                                      <p:cBhvr>
                                        <p:cTn id="20" dur="1000"/>
                                        <p:tgtEl>
                                          <p:spTgt spid="6">
                                            <p:graphicEl>
                                              <a:dgm id="{03E5A637-0C1E-40A7-9682-41CBB0E1983B}"/>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668D67C7-AF1C-4A76-B8F4-207005D71DBA}"/>
                                            </p:graphicEl>
                                          </p:spTgt>
                                        </p:tgtEl>
                                        <p:attrNameLst>
                                          <p:attrName>style.visibility</p:attrName>
                                        </p:attrNameLst>
                                      </p:cBhvr>
                                      <p:to>
                                        <p:strVal val="visible"/>
                                      </p:to>
                                    </p:set>
                                    <p:animEffect transition="in" filter="wipe(left)">
                                      <p:cBhvr>
                                        <p:cTn id="23" dur="1000"/>
                                        <p:tgtEl>
                                          <p:spTgt spid="6">
                                            <p:graphicEl>
                                              <a:dgm id="{668D67C7-AF1C-4A76-B8F4-207005D71DB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A355771D-D456-4E5D-B4D3-A1C739885632}"/>
                                            </p:graphicEl>
                                          </p:spTgt>
                                        </p:tgtEl>
                                        <p:attrNameLst>
                                          <p:attrName>style.visibility</p:attrName>
                                        </p:attrNameLst>
                                      </p:cBhvr>
                                      <p:to>
                                        <p:strVal val="visible"/>
                                      </p:to>
                                    </p:set>
                                    <p:animEffect transition="in" filter="wipe(left)">
                                      <p:cBhvr>
                                        <p:cTn id="28" dur="1000"/>
                                        <p:tgtEl>
                                          <p:spTgt spid="6">
                                            <p:graphicEl>
                                              <a:dgm id="{A355771D-D456-4E5D-B4D3-A1C739885632}"/>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89525825-C60C-4CA3-A85F-86B62D166659}"/>
                                            </p:graphicEl>
                                          </p:spTgt>
                                        </p:tgtEl>
                                        <p:attrNameLst>
                                          <p:attrName>style.visibility</p:attrName>
                                        </p:attrNameLst>
                                      </p:cBhvr>
                                      <p:to>
                                        <p:strVal val="visible"/>
                                      </p:to>
                                    </p:set>
                                    <p:animEffect transition="in" filter="wipe(left)">
                                      <p:cBhvr>
                                        <p:cTn id="31" dur="1000"/>
                                        <p:tgtEl>
                                          <p:spTgt spid="6">
                                            <p:graphicEl>
                                              <a:dgm id="{89525825-C60C-4CA3-A85F-86B62D16665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250D3065-D6DA-4DE5-9653-B465B0940DC8}"/>
                                            </p:graphicEl>
                                          </p:spTgt>
                                        </p:tgtEl>
                                        <p:attrNameLst>
                                          <p:attrName>style.visibility</p:attrName>
                                        </p:attrNameLst>
                                      </p:cBhvr>
                                      <p:to>
                                        <p:strVal val="visible"/>
                                      </p:to>
                                    </p:set>
                                    <p:animEffect transition="in" filter="wipe(left)">
                                      <p:cBhvr>
                                        <p:cTn id="36" dur="1000"/>
                                        <p:tgtEl>
                                          <p:spTgt spid="6">
                                            <p:graphicEl>
                                              <a:dgm id="{250D3065-D6DA-4DE5-9653-B465B0940DC8}"/>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2C5767DC-5DBA-468F-8925-5611A87F9917}"/>
                                            </p:graphicEl>
                                          </p:spTgt>
                                        </p:tgtEl>
                                        <p:attrNameLst>
                                          <p:attrName>style.visibility</p:attrName>
                                        </p:attrNameLst>
                                      </p:cBhvr>
                                      <p:to>
                                        <p:strVal val="visible"/>
                                      </p:to>
                                    </p:set>
                                    <p:animEffect transition="in" filter="wipe(left)">
                                      <p:cBhvr>
                                        <p:cTn id="39" dur="1000"/>
                                        <p:tgtEl>
                                          <p:spTgt spid="6">
                                            <p:graphicEl>
                                              <a:dgm id="{2C5767DC-5DBA-468F-8925-5611A87F991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1CB3FAA6-27F0-4D45-89CF-61C39003576B}"/>
                                            </p:graphicEl>
                                          </p:spTgt>
                                        </p:tgtEl>
                                        <p:attrNameLst>
                                          <p:attrName>style.visibility</p:attrName>
                                        </p:attrNameLst>
                                      </p:cBhvr>
                                      <p:to>
                                        <p:strVal val="visible"/>
                                      </p:to>
                                    </p:set>
                                    <p:animEffect transition="in" filter="wipe(left)">
                                      <p:cBhvr>
                                        <p:cTn id="44" dur="1000"/>
                                        <p:tgtEl>
                                          <p:spTgt spid="6">
                                            <p:graphicEl>
                                              <a:dgm id="{1CB3FAA6-27F0-4D45-89CF-61C39003576B}"/>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70EC20B4-D362-4E2D-AE62-48D3CB631B20}"/>
                                            </p:graphicEl>
                                          </p:spTgt>
                                        </p:tgtEl>
                                        <p:attrNameLst>
                                          <p:attrName>style.visibility</p:attrName>
                                        </p:attrNameLst>
                                      </p:cBhvr>
                                      <p:to>
                                        <p:strVal val="visible"/>
                                      </p:to>
                                    </p:set>
                                    <p:animEffect transition="in" filter="wipe(left)">
                                      <p:cBhvr>
                                        <p:cTn id="47" dur="1000"/>
                                        <p:tgtEl>
                                          <p:spTgt spid="6">
                                            <p:graphicEl>
                                              <a:dgm id="{70EC20B4-D362-4E2D-AE62-48D3CB631B20}"/>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kvillano\Pictures\Project BrownDown Photos\Shishmaref\IMG_0233.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5548392" y="0"/>
            <a:ext cx="3595608"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457200" y="914400"/>
            <a:ext cx="5410200" cy="914400"/>
          </a:xfrm>
        </p:spPr>
        <p:txBody>
          <a:bodyPr/>
          <a:lstStyle/>
          <a:p>
            <a:r>
              <a:rPr lang="en-US" dirty="0" smtClean="0"/>
              <a:t>Looking Ahead</a:t>
            </a:r>
            <a:endParaRPr lang="en-US" dirty="0"/>
          </a:p>
        </p:txBody>
      </p:sp>
      <p:sp>
        <p:nvSpPr>
          <p:cNvPr id="3" name="Content Placeholder 2"/>
          <p:cNvSpPr>
            <a:spLocks noGrp="1"/>
          </p:cNvSpPr>
          <p:nvPr>
            <p:ph idx="1"/>
            <p:custDataLst>
              <p:tags r:id="rId3"/>
            </p:custDataLst>
          </p:nvPr>
        </p:nvSpPr>
        <p:spPr>
          <a:xfrm>
            <a:off x="304800" y="1447800"/>
            <a:ext cx="5181600" cy="4800600"/>
          </a:xfrm>
        </p:spPr>
        <p:txBody>
          <a:bodyPr>
            <a:normAutofit fontScale="85000" lnSpcReduction="20000"/>
          </a:bodyPr>
          <a:lstStyle/>
          <a:p>
            <a:pPr>
              <a:lnSpc>
                <a:spcPct val="150000"/>
              </a:lnSpc>
            </a:pPr>
            <a:r>
              <a:rPr lang="en-US" dirty="0" smtClean="0"/>
              <a:t>Arctic and Earth SIGNs Course</a:t>
            </a:r>
          </a:p>
          <a:p>
            <a:pPr indent="349250">
              <a:buFont typeface="Courier New" panose="02070309020205020404" pitchFamily="49" charset="0"/>
              <a:buChar char="o"/>
            </a:pPr>
            <a:r>
              <a:rPr lang="en-US" dirty="0" smtClean="0"/>
              <a:t>Starting June 2017</a:t>
            </a:r>
          </a:p>
          <a:p>
            <a:pPr>
              <a:lnSpc>
                <a:spcPct val="150000"/>
              </a:lnSpc>
            </a:pPr>
            <a:r>
              <a:rPr lang="en-US" dirty="0" smtClean="0"/>
              <a:t>What are the supports for participants? </a:t>
            </a:r>
          </a:p>
          <a:p>
            <a:pPr marL="685800">
              <a:lnSpc>
                <a:spcPct val="150000"/>
              </a:lnSpc>
              <a:buFont typeface="Courier New" panose="02070309020205020404" pitchFamily="49" charset="0"/>
              <a:buChar char="o"/>
            </a:pPr>
            <a:r>
              <a:rPr lang="en-US" dirty="0" smtClean="0"/>
              <a:t>Culturally responsive lessons and learning activities</a:t>
            </a:r>
          </a:p>
          <a:p>
            <a:pPr marL="685800">
              <a:lnSpc>
                <a:spcPct val="150000"/>
              </a:lnSpc>
              <a:buFont typeface="Courier New" panose="02070309020205020404" pitchFamily="49" charset="0"/>
              <a:buChar char="o"/>
            </a:pPr>
            <a:r>
              <a:rPr lang="en-US" dirty="0" smtClean="0"/>
              <a:t>Online data entry for Frost Tube Protocol</a:t>
            </a:r>
          </a:p>
          <a:p>
            <a:pPr marL="685800">
              <a:lnSpc>
                <a:spcPct val="150000"/>
              </a:lnSpc>
              <a:buFont typeface="Courier New" panose="02070309020205020404" pitchFamily="49" charset="0"/>
              <a:buChar char="o"/>
            </a:pPr>
            <a:r>
              <a:rPr lang="en-US" dirty="0" smtClean="0"/>
              <a:t>Real-time </a:t>
            </a:r>
            <a:r>
              <a:rPr lang="en-US" dirty="0"/>
              <a:t>i</a:t>
            </a:r>
            <a:r>
              <a:rPr lang="en-US" dirty="0" smtClean="0"/>
              <a:t>nteraction with NASA scientists</a:t>
            </a:r>
          </a:p>
          <a:p>
            <a:pPr marL="685800">
              <a:lnSpc>
                <a:spcPct val="150000"/>
              </a:lnSpc>
              <a:buFont typeface="Courier New" panose="02070309020205020404" pitchFamily="49" charset="0"/>
              <a:buChar char="o"/>
            </a:pPr>
            <a:r>
              <a:rPr lang="en-US" dirty="0" smtClean="0"/>
              <a:t>Direct collaboration with Arctic scientist on research and stewardship project</a:t>
            </a:r>
          </a:p>
          <a:p>
            <a:pPr marL="685800">
              <a:lnSpc>
                <a:spcPct val="150000"/>
              </a:lnSpc>
              <a:buFont typeface="Courier New" panose="02070309020205020404" pitchFamily="49" charset="0"/>
              <a:buChar char="o"/>
            </a:pPr>
            <a:r>
              <a:rPr lang="en-US" dirty="0" smtClean="0"/>
              <a:t>Help facilitating opportunities for participants and youth to present to local and national audiences</a:t>
            </a:r>
          </a:p>
          <a:p>
            <a:pPr marL="685800">
              <a:lnSpc>
                <a:spcPct val="150000"/>
              </a:lnSpc>
              <a:buFont typeface="Courier New" panose="02070309020205020404" pitchFamily="49" charset="0"/>
              <a:buChar char="o"/>
            </a:pPr>
            <a:r>
              <a:rPr lang="en-US" dirty="0" smtClean="0"/>
              <a:t>GLOBE network</a:t>
            </a:r>
            <a:endParaRPr lang="en-US" dirty="0"/>
          </a:p>
          <a:p>
            <a:pPr marL="685800">
              <a:lnSpc>
                <a:spcPct val="150000"/>
              </a:lnSpc>
              <a:buFont typeface="Courier New" panose="02070309020205020404" pitchFamily="49" charset="0"/>
              <a:buChar char="o"/>
            </a:pPr>
            <a:endParaRPr lang="en-US" dirty="0" smtClean="0"/>
          </a:p>
        </p:txBody>
      </p:sp>
      <p:grpSp>
        <p:nvGrpSpPr>
          <p:cNvPr id="4" name="Group 3"/>
          <p:cNvGrpSpPr/>
          <p:nvPr/>
        </p:nvGrpSpPr>
        <p:grpSpPr>
          <a:xfrm>
            <a:off x="5867400" y="228600"/>
            <a:ext cx="3079448" cy="2999226"/>
            <a:chOff x="5867400" y="228600"/>
            <a:chExt cx="3079448" cy="2999226"/>
          </a:xfrm>
        </p:grpSpPr>
        <p:sp>
          <p:nvSpPr>
            <p:cNvPr id="19" name="Rectangle 18"/>
            <p:cNvSpPr/>
            <p:nvPr/>
          </p:nvSpPr>
          <p:spPr>
            <a:xfrm>
              <a:off x="5867400" y="228600"/>
              <a:ext cx="3079448" cy="299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107714" y="398024"/>
              <a:ext cx="2651760" cy="2594182"/>
              <a:chOff x="3255641" y="1476815"/>
              <a:chExt cx="2651760" cy="2594182"/>
            </a:xfrm>
          </p:grpSpPr>
          <p:pic>
            <p:nvPicPr>
              <p:cNvPr id="15" name="Picture 2" descr="C:\Users\kvillano\Desktop\SIGNs logo.pn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3390447" y="1784431"/>
                <a:ext cx="2355987" cy="204577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a:xfrm rot="20337476">
                <a:off x="3293372" y="1629700"/>
                <a:ext cx="2510803" cy="2263590"/>
              </a:xfrm>
              <a:prstGeom prst="rect">
                <a:avLst/>
              </a:prstGeom>
              <a:noFill/>
            </p:spPr>
            <p:txBody>
              <a:bodyPr wrap="none" lIns="91440" tIns="45720" rIns="91440" bIns="45720">
                <a:prstTxWarp prst="textArchUp">
                  <a:avLst>
                    <a:gd name="adj" fmla="val 11506189"/>
                  </a:avLst>
                </a:prstTxWarp>
                <a:spAutoFit/>
              </a:bodyPr>
              <a:lstStyle/>
              <a:p>
                <a:pPr algn="ctr"/>
                <a:r>
                  <a:rPr lang="en-US" sz="2800" b="1" cap="none" spc="0" dirty="0" smtClean="0">
                    <a:ln w="12700">
                      <a:solidFill>
                        <a:schemeClr val="tx2">
                          <a:satMod val="155000"/>
                        </a:schemeClr>
                      </a:solidFill>
                      <a:prstDash val="solid"/>
                    </a:ln>
                    <a:solidFill>
                      <a:schemeClr val="tx2"/>
                    </a:solidFill>
                  </a:rPr>
                  <a:t>Arctic &amp; Earth</a:t>
                </a:r>
                <a:endParaRPr lang="en-US" sz="2800" b="1" cap="none" spc="0" dirty="0">
                  <a:ln w="12700">
                    <a:solidFill>
                      <a:schemeClr val="tx2">
                        <a:satMod val="155000"/>
                      </a:schemeClr>
                    </a:solidFill>
                    <a:prstDash val="solid"/>
                  </a:ln>
                  <a:solidFill>
                    <a:schemeClr val="tx2"/>
                  </a:solidFill>
                </a:endParaRPr>
              </a:p>
            </p:txBody>
          </p:sp>
          <p:sp>
            <p:nvSpPr>
              <p:cNvPr id="17" name="Rectangle 16"/>
              <p:cNvSpPr/>
              <p:nvPr/>
            </p:nvSpPr>
            <p:spPr>
              <a:xfrm rot="20520000">
                <a:off x="3299222" y="2959366"/>
                <a:ext cx="225732"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0263541">
                <a:off x="3255641" y="1476815"/>
                <a:ext cx="2651760" cy="2594182"/>
              </a:xfrm>
              <a:prstGeom prst="rect">
                <a:avLst/>
              </a:prstGeom>
              <a:noFill/>
            </p:spPr>
            <p:txBody>
              <a:bodyPr wrap="none" lIns="91440" tIns="45720" rIns="91440" bIns="45720">
                <a:prstTxWarp prst="textArchDown">
                  <a:avLst>
                    <a:gd name="adj" fmla="val 21203623"/>
                  </a:avLst>
                </a:prstTxWarp>
                <a:spAutoFit/>
              </a:bodyPr>
              <a:lstStyle/>
              <a:p>
                <a:pPr algn="ctr"/>
                <a:r>
                  <a:rPr lang="en-US" sz="4800" b="1" cap="none" spc="0" dirty="0" smtClean="0">
                    <a:ln w="12700">
                      <a:solidFill>
                        <a:schemeClr val="tx2">
                          <a:satMod val="155000"/>
                        </a:schemeClr>
                      </a:solidFill>
                      <a:prstDash val="solid"/>
                    </a:ln>
                    <a:solidFill>
                      <a:schemeClr val="tx2"/>
                    </a:solidFill>
                  </a:rPr>
                  <a:t>S</a:t>
                </a:r>
                <a:r>
                  <a:rPr lang="en-US" sz="4800" b="1" cap="none" spc="0" dirty="0" smtClean="0">
                    <a:ln w="12700">
                      <a:noFill/>
                      <a:prstDash val="solid"/>
                    </a:ln>
                    <a:solidFill>
                      <a:schemeClr val="accent5"/>
                    </a:solidFill>
                  </a:rPr>
                  <a:t>TEM</a:t>
                </a:r>
                <a:r>
                  <a:rPr lang="en-US" sz="4800" b="1" cap="none" spc="0" dirty="0" smtClean="0">
                    <a:ln w="12700">
                      <a:solidFill>
                        <a:schemeClr val="tx2">
                          <a:satMod val="155000"/>
                        </a:schemeClr>
                      </a:solidFill>
                      <a:prstDash val="solid"/>
                    </a:ln>
                    <a:solidFill>
                      <a:schemeClr val="tx2"/>
                    </a:solidFill>
                  </a:rPr>
                  <a:t> I</a:t>
                </a:r>
                <a:r>
                  <a:rPr lang="en-US" sz="4800" b="1" cap="none" spc="0" dirty="0" smtClean="0">
                    <a:ln w="12700">
                      <a:noFill/>
                      <a:prstDash val="solid"/>
                    </a:ln>
                    <a:solidFill>
                      <a:schemeClr val="accent5"/>
                    </a:solidFill>
                  </a:rPr>
                  <a:t>ntegrating</a:t>
                </a:r>
                <a:r>
                  <a:rPr lang="en-US" sz="4800" b="1" cap="none" spc="0" dirty="0" smtClean="0">
                    <a:ln w="12700">
                      <a:solidFill>
                        <a:schemeClr val="tx2">
                          <a:satMod val="155000"/>
                        </a:schemeClr>
                      </a:solidFill>
                      <a:prstDash val="solid"/>
                    </a:ln>
                    <a:solidFill>
                      <a:schemeClr val="tx2"/>
                    </a:solidFill>
                  </a:rPr>
                  <a:t> G</a:t>
                </a:r>
                <a:r>
                  <a:rPr lang="en-US" sz="4800" b="1" cap="none" spc="0" dirty="0" smtClean="0">
                    <a:ln w="12700">
                      <a:noFill/>
                      <a:prstDash val="solid"/>
                    </a:ln>
                    <a:solidFill>
                      <a:schemeClr val="accent5"/>
                    </a:solidFill>
                  </a:rPr>
                  <a:t>LOBE</a:t>
                </a:r>
                <a:r>
                  <a:rPr lang="en-US" sz="4800" b="1" cap="none" spc="0" dirty="0" smtClean="0">
                    <a:ln w="12700">
                      <a:solidFill>
                        <a:schemeClr val="tx2">
                          <a:satMod val="155000"/>
                        </a:schemeClr>
                      </a:solidFill>
                      <a:prstDash val="solid"/>
                    </a:ln>
                    <a:solidFill>
                      <a:schemeClr val="tx2"/>
                    </a:solidFill>
                  </a:rPr>
                  <a:t> </a:t>
                </a:r>
                <a:r>
                  <a:rPr lang="en-US" sz="4800" b="1" cap="none" spc="0" dirty="0" smtClean="0">
                    <a:ln w="12700">
                      <a:noFill/>
                      <a:prstDash val="solid"/>
                    </a:ln>
                    <a:solidFill>
                      <a:schemeClr val="accent5"/>
                    </a:solidFill>
                  </a:rPr>
                  <a:t>&amp;</a:t>
                </a:r>
                <a:r>
                  <a:rPr lang="en-US" sz="4800" b="1" cap="none" spc="0" dirty="0" smtClean="0">
                    <a:ln w="12700">
                      <a:solidFill>
                        <a:schemeClr val="tx2">
                          <a:satMod val="155000"/>
                        </a:schemeClr>
                      </a:solidFill>
                      <a:prstDash val="solid"/>
                    </a:ln>
                    <a:solidFill>
                      <a:schemeClr val="tx2"/>
                    </a:solidFill>
                  </a:rPr>
                  <a:t> N</a:t>
                </a:r>
                <a:r>
                  <a:rPr lang="en-US" sz="4800" b="1" cap="none" spc="0" dirty="0" smtClean="0">
                    <a:ln w="12700">
                      <a:noFill/>
                      <a:prstDash val="solid"/>
                    </a:ln>
                    <a:solidFill>
                      <a:schemeClr val="accent5"/>
                    </a:solidFill>
                  </a:rPr>
                  <a:t>ASA</a:t>
                </a:r>
                <a:endParaRPr lang="en-US" sz="4800" b="1" cap="none" spc="0" dirty="0">
                  <a:ln w="12700">
                    <a:noFill/>
                    <a:prstDash val="solid"/>
                  </a:ln>
                  <a:solidFill>
                    <a:schemeClr val="accent5"/>
                  </a:solidFill>
                </a:endParaRPr>
              </a:p>
            </p:txBody>
          </p:sp>
        </p:grpSp>
      </p:grpSp>
    </p:spTree>
    <p:custDataLst>
      <p:tags r:id="rId1"/>
    </p:custData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400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743200" y="1143000"/>
            <a:ext cx="184731" cy="369332"/>
          </a:xfrm>
          <a:prstGeom prst="rect">
            <a:avLst/>
          </a:prstGeom>
          <a:noFill/>
        </p:spPr>
        <p:txBody>
          <a:bodyPr wrap="none" rtlCol="0">
            <a:spAutoFit/>
          </a:bodyPr>
          <a:lstStyle/>
          <a:p>
            <a:endParaRPr lang="en-US" dirty="0">
              <a:solidFill>
                <a:prstClr val="black"/>
              </a:solidFill>
            </a:endParaRPr>
          </a:p>
        </p:txBody>
      </p:sp>
      <p:sp>
        <p:nvSpPr>
          <p:cNvPr id="5" name="TextBox 4"/>
          <p:cNvSpPr txBox="1"/>
          <p:nvPr/>
        </p:nvSpPr>
        <p:spPr>
          <a:xfrm>
            <a:off x="685800" y="762000"/>
            <a:ext cx="7772400" cy="6555641"/>
          </a:xfrm>
          <a:prstGeom prst="rect">
            <a:avLst/>
          </a:prstGeom>
          <a:noFill/>
        </p:spPr>
        <p:txBody>
          <a:bodyPr wrap="square" numCol="2" rtlCol="0">
            <a:spAutoFit/>
          </a:bodyPr>
          <a:lstStyle/>
          <a:p>
            <a:pPr marL="228600" indent="-228600"/>
            <a:r>
              <a:rPr lang="en-US" sz="1200" b="1" dirty="0">
                <a:solidFill>
                  <a:prstClr val="black"/>
                </a:solidFill>
              </a:rPr>
              <a:t>Principal </a:t>
            </a:r>
            <a:r>
              <a:rPr lang="en-US" sz="1200" b="1" dirty="0" smtClean="0">
                <a:solidFill>
                  <a:prstClr val="black"/>
                </a:solidFill>
              </a:rPr>
              <a:t>Investigator </a:t>
            </a:r>
            <a:endParaRPr lang="en-US" sz="1200" dirty="0">
              <a:solidFill>
                <a:prstClr val="black"/>
              </a:solidFill>
            </a:endParaRPr>
          </a:p>
          <a:p>
            <a:pPr marL="228600" indent="-228600"/>
            <a:r>
              <a:rPr lang="en-US" sz="1200" dirty="0">
                <a:solidFill>
                  <a:prstClr val="black"/>
                </a:solidFill>
              </a:rPr>
              <a:t>     </a:t>
            </a:r>
            <a:r>
              <a:rPr lang="en-US" sz="1200" dirty="0" smtClean="0">
                <a:solidFill>
                  <a:prstClr val="black"/>
                </a:solidFill>
              </a:rPr>
              <a:t>	</a:t>
            </a:r>
            <a:r>
              <a:rPr lang="en-US" sz="1100" dirty="0" smtClean="0">
                <a:solidFill>
                  <a:prstClr val="black"/>
                </a:solidFill>
              </a:rPr>
              <a:t>Elena </a:t>
            </a:r>
            <a:r>
              <a:rPr lang="en-US" sz="1100" dirty="0">
                <a:solidFill>
                  <a:prstClr val="black"/>
                </a:solidFill>
              </a:rPr>
              <a:t>Sparrow, </a:t>
            </a:r>
            <a:r>
              <a:rPr lang="en-US" sz="1100" dirty="0" smtClean="0">
                <a:solidFill>
                  <a:prstClr val="black"/>
                </a:solidFill>
              </a:rPr>
              <a:t>UAF International </a:t>
            </a:r>
            <a:r>
              <a:rPr lang="en-US" sz="1100" dirty="0">
                <a:solidFill>
                  <a:prstClr val="black"/>
                </a:solidFill>
              </a:rPr>
              <a:t>Arctic Research Center and School of Natural Resources and Extension</a:t>
            </a:r>
          </a:p>
          <a:p>
            <a:pPr marL="228600" indent="-228600"/>
            <a:endParaRPr lang="en-US" sz="900" b="1" dirty="0" smtClean="0">
              <a:solidFill>
                <a:prstClr val="black"/>
              </a:solidFill>
            </a:endParaRPr>
          </a:p>
          <a:p>
            <a:pPr marL="228600" indent="-228600"/>
            <a:r>
              <a:rPr lang="en-US" sz="1200" b="1" dirty="0" smtClean="0">
                <a:solidFill>
                  <a:prstClr val="black"/>
                </a:solidFill>
              </a:rPr>
              <a:t>Co-Investigators</a:t>
            </a:r>
            <a:endParaRPr lang="en-US" sz="1200" dirty="0">
              <a:solidFill>
                <a:prstClr val="black"/>
              </a:solidFill>
            </a:endParaRPr>
          </a:p>
          <a:p>
            <a:pPr marL="228600" indent="-228600"/>
            <a:r>
              <a:rPr lang="en-US" sz="1100" dirty="0" smtClean="0">
                <a:solidFill>
                  <a:prstClr val="black"/>
                </a:solidFill>
              </a:rPr>
              <a:t>	• Katie </a:t>
            </a:r>
            <a:r>
              <a:rPr lang="en-US" sz="1100" dirty="0">
                <a:solidFill>
                  <a:prstClr val="black"/>
                </a:solidFill>
              </a:rPr>
              <a:t>Spellman, </a:t>
            </a:r>
            <a:r>
              <a:rPr lang="en-US" sz="1100" dirty="0" smtClean="0">
                <a:solidFill>
                  <a:prstClr val="black"/>
                </a:solidFill>
              </a:rPr>
              <a:t>UAF International </a:t>
            </a:r>
            <a:r>
              <a:rPr lang="en-US" sz="1100" dirty="0">
                <a:solidFill>
                  <a:prstClr val="black"/>
                </a:solidFill>
              </a:rPr>
              <a:t>Arctic Research Center (Program </a:t>
            </a:r>
            <a:r>
              <a:rPr lang="en-US" sz="1100" dirty="0" smtClean="0">
                <a:solidFill>
                  <a:prstClr val="black"/>
                </a:solidFill>
              </a:rPr>
              <a:t>coordination and post-doc research)</a:t>
            </a:r>
            <a:endParaRPr lang="en-US" sz="1100" dirty="0">
              <a:solidFill>
                <a:prstClr val="black"/>
              </a:solidFill>
            </a:endParaRPr>
          </a:p>
          <a:p>
            <a:pPr marL="228600" indent="-228600"/>
            <a:r>
              <a:rPr lang="en-US" sz="1100" dirty="0" smtClean="0">
                <a:solidFill>
                  <a:prstClr val="black"/>
                </a:solidFill>
              </a:rPr>
              <a:t>	• Cindy </a:t>
            </a:r>
            <a:r>
              <a:rPr lang="en-US" sz="1100" dirty="0" err="1">
                <a:solidFill>
                  <a:prstClr val="black"/>
                </a:solidFill>
              </a:rPr>
              <a:t>Fabbri</a:t>
            </a:r>
            <a:r>
              <a:rPr lang="en-US" sz="1100" dirty="0">
                <a:solidFill>
                  <a:prstClr val="black"/>
                </a:solidFill>
              </a:rPr>
              <a:t>, </a:t>
            </a:r>
            <a:r>
              <a:rPr lang="en-US" sz="1100" dirty="0" smtClean="0">
                <a:solidFill>
                  <a:prstClr val="black"/>
                </a:solidFill>
              </a:rPr>
              <a:t>UAF School </a:t>
            </a:r>
            <a:r>
              <a:rPr lang="en-US" sz="1100" dirty="0">
                <a:solidFill>
                  <a:prstClr val="black"/>
                </a:solidFill>
              </a:rPr>
              <a:t>of Education</a:t>
            </a:r>
          </a:p>
          <a:p>
            <a:pPr marL="228600" indent="-228600"/>
            <a:r>
              <a:rPr lang="en-US" sz="1100" dirty="0" smtClean="0">
                <a:solidFill>
                  <a:prstClr val="black"/>
                </a:solidFill>
              </a:rPr>
              <a:t>	• David </a:t>
            </a:r>
            <a:r>
              <a:rPr lang="en-US" sz="1100" dirty="0" err="1">
                <a:solidFill>
                  <a:prstClr val="black"/>
                </a:solidFill>
              </a:rPr>
              <a:t>Verbyla</a:t>
            </a:r>
            <a:r>
              <a:rPr lang="en-US" sz="1100" dirty="0">
                <a:solidFill>
                  <a:prstClr val="black"/>
                </a:solidFill>
              </a:rPr>
              <a:t>, </a:t>
            </a:r>
            <a:r>
              <a:rPr lang="en-US" sz="1100" dirty="0" smtClean="0">
                <a:solidFill>
                  <a:prstClr val="black"/>
                </a:solidFill>
              </a:rPr>
              <a:t>UAF School </a:t>
            </a:r>
            <a:r>
              <a:rPr lang="en-US" sz="1100" dirty="0">
                <a:solidFill>
                  <a:prstClr val="black"/>
                </a:solidFill>
              </a:rPr>
              <a:t>of Natural Resources &amp; Extension</a:t>
            </a:r>
          </a:p>
          <a:p>
            <a:pPr marL="228600" indent="-228600"/>
            <a:r>
              <a:rPr lang="en-US" sz="1100" dirty="0" smtClean="0">
                <a:solidFill>
                  <a:prstClr val="black"/>
                </a:solidFill>
              </a:rPr>
              <a:t>	• Kenji </a:t>
            </a:r>
            <a:r>
              <a:rPr lang="en-US" sz="1100" dirty="0">
                <a:solidFill>
                  <a:prstClr val="black"/>
                </a:solidFill>
              </a:rPr>
              <a:t>Yoshikawa, </a:t>
            </a:r>
            <a:r>
              <a:rPr lang="en-US" sz="1100" dirty="0" smtClean="0">
                <a:solidFill>
                  <a:prstClr val="black"/>
                </a:solidFill>
              </a:rPr>
              <a:t>UAF School </a:t>
            </a:r>
            <a:r>
              <a:rPr lang="en-US" sz="1100" dirty="0">
                <a:solidFill>
                  <a:prstClr val="black"/>
                </a:solidFill>
              </a:rPr>
              <a:t>of Northern Engineering</a:t>
            </a:r>
          </a:p>
          <a:p>
            <a:pPr marL="228600" indent="-228600"/>
            <a:r>
              <a:rPr lang="en-US" sz="1100" dirty="0" smtClean="0">
                <a:solidFill>
                  <a:prstClr val="black"/>
                </a:solidFill>
              </a:rPr>
              <a:t>	• Gilberto </a:t>
            </a:r>
            <a:r>
              <a:rPr lang="en-US" sz="1100" dirty="0">
                <a:solidFill>
                  <a:prstClr val="black"/>
                </a:solidFill>
              </a:rPr>
              <a:t>(Javier) </a:t>
            </a:r>
            <a:r>
              <a:rPr lang="en-US" sz="1100" dirty="0" err="1">
                <a:solidFill>
                  <a:prstClr val="black"/>
                </a:solidFill>
              </a:rPr>
              <a:t>Fochsesatto</a:t>
            </a:r>
            <a:r>
              <a:rPr lang="en-US" sz="1100" dirty="0">
                <a:solidFill>
                  <a:prstClr val="black"/>
                </a:solidFill>
              </a:rPr>
              <a:t>, </a:t>
            </a:r>
            <a:r>
              <a:rPr lang="en-US" sz="1100" dirty="0" smtClean="0">
                <a:solidFill>
                  <a:prstClr val="black"/>
                </a:solidFill>
              </a:rPr>
              <a:t>UAF Geophysical </a:t>
            </a:r>
            <a:r>
              <a:rPr lang="en-US" sz="1100" dirty="0">
                <a:solidFill>
                  <a:prstClr val="black"/>
                </a:solidFill>
              </a:rPr>
              <a:t>Institute</a:t>
            </a:r>
          </a:p>
          <a:p>
            <a:pPr marL="228600" indent="-228600"/>
            <a:endParaRPr lang="en-US" sz="900" b="1" dirty="0" smtClean="0">
              <a:solidFill>
                <a:prstClr val="black"/>
              </a:solidFill>
            </a:endParaRPr>
          </a:p>
          <a:p>
            <a:pPr marL="228600" indent="-228600"/>
            <a:r>
              <a:rPr lang="en-US" sz="1200" b="1" dirty="0" smtClean="0">
                <a:solidFill>
                  <a:prstClr val="black"/>
                </a:solidFill>
              </a:rPr>
              <a:t>Teaming </a:t>
            </a:r>
            <a:r>
              <a:rPr lang="en-US" sz="1200" b="1" dirty="0">
                <a:solidFill>
                  <a:prstClr val="black"/>
                </a:solidFill>
              </a:rPr>
              <a:t>Collaborators:</a:t>
            </a:r>
            <a:endParaRPr lang="en-US" sz="1200" dirty="0">
              <a:solidFill>
                <a:prstClr val="black"/>
              </a:solidFill>
            </a:endParaRPr>
          </a:p>
          <a:p>
            <a:pPr marL="228600" indent="-228600"/>
            <a:r>
              <a:rPr lang="en-US" sz="1200" dirty="0" smtClean="0">
                <a:solidFill>
                  <a:prstClr val="black"/>
                </a:solidFill>
              </a:rPr>
              <a:t>	</a:t>
            </a:r>
            <a:r>
              <a:rPr lang="en-US" sz="1100" dirty="0" smtClean="0">
                <a:solidFill>
                  <a:prstClr val="black"/>
                </a:solidFill>
              </a:rPr>
              <a:t>• </a:t>
            </a:r>
            <a:r>
              <a:rPr lang="en-US" sz="1100" dirty="0" err="1" smtClean="0">
                <a:solidFill>
                  <a:prstClr val="black"/>
                </a:solidFill>
              </a:rPr>
              <a:t>Josefino</a:t>
            </a:r>
            <a:r>
              <a:rPr lang="en-US" sz="1100" dirty="0" smtClean="0">
                <a:solidFill>
                  <a:prstClr val="black"/>
                </a:solidFill>
              </a:rPr>
              <a:t> </a:t>
            </a:r>
            <a:r>
              <a:rPr lang="en-US" sz="1100" dirty="0" err="1">
                <a:solidFill>
                  <a:prstClr val="black"/>
                </a:solidFill>
              </a:rPr>
              <a:t>Comiso</a:t>
            </a:r>
            <a:r>
              <a:rPr lang="en-US" sz="1100" dirty="0">
                <a:solidFill>
                  <a:prstClr val="black"/>
                </a:solidFill>
              </a:rPr>
              <a:t>- NASA Goddard Space Flight Center</a:t>
            </a:r>
          </a:p>
          <a:p>
            <a:pPr marL="228600" indent="-228600"/>
            <a:r>
              <a:rPr lang="en-US" sz="1100" dirty="0" smtClean="0">
                <a:solidFill>
                  <a:prstClr val="black"/>
                </a:solidFill>
              </a:rPr>
              <a:t>	• Bonnie </a:t>
            </a:r>
            <a:r>
              <a:rPr lang="en-US" sz="1100" dirty="0">
                <a:solidFill>
                  <a:prstClr val="black"/>
                </a:solidFill>
              </a:rPr>
              <a:t>Murray- NASA Langley Research Office of Education</a:t>
            </a:r>
          </a:p>
          <a:p>
            <a:pPr marL="228600" indent="-228600"/>
            <a:r>
              <a:rPr lang="en-US" sz="1100" dirty="0" smtClean="0">
                <a:solidFill>
                  <a:prstClr val="black"/>
                </a:solidFill>
              </a:rPr>
              <a:t>	• Christa </a:t>
            </a:r>
            <a:r>
              <a:rPr lang="en-US" sz="1100" dirty="0">
                <a:solidFill>
                  <a:prstClr val="black"/>
                </a:solidFill>
              </a:rPr>
              <a:t>Mulder- </a:t>
            </a:r>
            <a:r>
              <a:rPr lang="en-US" sz="1100" dirty="0" smtClean="0">
                <a:solidFill>
                  <a:prstClr val="black"/>
                </a:solidFill>
              </a:rPr>
              <a:t>UAF Institute </a:t>
            </a:r>
            <a:r>
              <a:rPr lang="en-US" sz="1100" dirty="0">
                <a:solidFill>
                  <a:prstClr val="black"/>
                </a:solidFill>
              </a:rPr>
              <a:t>of Arctic Biology</a:t>
            </a:r>
          </a:p>
          <a:p>
            <a:pPr marL="228600" indent="-228600"/>
            <a:r>
              <a:rPr lang="en-US" sz="1100" dirty="0" smtClean="0">
                <a:solidFill>
                  <a:prstClr val="black"/>
                </a:solidFill>
              </a:rPr>
              <a:t>	• Malinda </a:t>
            </a:r>
            <a:r>
              <a:rPr lang="en-US" sz="1100" dirty="0">
                <a:solidFill>
                  <a:prstClr val="black"/>
                </a:solidFill>
              </a:rPr>
              <a:t>Chase- Association of Interior Native Educators</a:t>
            </a:r>
          </a:p>
          <a:p>
            <a:pPr marL="228600" indent="-228600"/>
            <a:r>
              <a:rPr lang="en-US" sz="1100" dirty="0" smtClean="0">
                <a:solidFill>
                  <a:prstClr val="black"/>
                </a:solidFill>
              </a:rPr>
              <a:t>	• Debra </a:t>
            </a:r>
            <a:r>
              <a:rPr lang="en-US" sz="1100" dirty="0">
                <a:solidFill>
                  <a:prstClr val="black"/>
                </a:solidFill>
              </a:rPr>
              <a:t>Jones- </a:t>
            </a:r>
            <a:r>
              <a:rPr lang="en-US" sz="1100" dirty="0" smtClean="0">
                <a:solidFill>
                  <a:prstClr val="black"/>
                </a:solidFill>
              </a:rPr>
              <a:t>UAF School </a:t>
            </a:r>
            <a:r>
              <a:rPr lang="en-US" sz="1100" dirty="0">
                <a:solidFill>
                  <a:prstClr val="black"/>
                </a:solidFill>
              </a:rPr>
              <a:t>of Natural </a:t>
            </a:r>
            <a:r>
              <a:rPr lang="en-US" sz="1100" dirty="0" smtClean="0">
                <a:solidFill>
                  <a:prstClr val="black"/>
                </a:solidFill>
              </a:rPr>
              <a:t>Res and Ext; </a:t>
            </a:r>
            <a:r>
              <a:rPr lang="en-US" sz="1100" dirty="0">
                <a:solidFill>
                  <a:prstClr val="black"/>
                </a:solidFill>
              </a:rPr>
              <a:t>4-H AK</a:t>
            </a:r>
          </a:p>
          <a:p>
            <a:pPr marL="228600" indent="-228600"/>
            <a:r>
              <a:rPr lang="en-US" sz="1100" dirty="0" smtClean="0">
                <a:solidFill>
                  <a:prstClr val="black"/>
                </a:solidFill>
              </a:rPr>
              <a:t>	• Mara </a:t>
            </a:r>
            <a:r>
              <a:rPr lang="en-US" sz="1100" dirty="0" err="1">
                <a:solidFill>
                  <a:prstClr val="black"/>
                </a:solidFill>
              </a:rPr>
              <a:t>Bacsujlaky</a:t>
            </a:r>
            <a:r>
              <a:rPr lang="en-US" sz="1100" dirty="0">
                <a:solidFill>
                  <a:prstClr val="black"/>
                </a:solidFill>
              </a:rPr>
              <a:t>- </a:t>
            </a:r>
            <a:r>
              <a:rPr lang="en-US" sz="1100" dirty="0" smtClean="0">
                <a:solidFill>
                  <a:prstClr val="black"/>
                </a:solidFill>
              </a:rPr>
              <a:t>UAF Cooperative </a:t>
            </a:r>
            <a:r>
              <a:rPr lang="en-US" sz="1100" dirty="0">
                <a:solidFill>
                  <a:prstClr val="black"/>
                </a:solidFill>
              </a:rPr>
              <a:t>Extension, 4-H AK</a:t>
            </a:r>
          </a:p>
          <a:p>
            <a:pPr marL="228600" indent="-228600"/>
            <a:endParaRPr lang="en-US" sz="900" b="1" dirty="0" smtClean="0">
              <a:solidFill>
                <a:prstClr val="black"/>
              </a:solidFill>
            </a:endParaRPr>
          </a:p>
          <a:p>
            <a:pPr marL="228600" indent="-228600"/>
            <a:r>
              <a:rPr lang="en-US" sz="1200" b="1" dirty="0" smtClean="0">
                <a:solidFill>
                  <a:prstClr val="black"/>
                </a:solidFill>
              </a:rPr>
              <a:t>Leveraging </a:t>
            </a:r>
            <a:r>
              <a:rPr lang="en-US" sz="1200" b="1" dirty="0">
                <a:solidFill>
                  <a:prstClr val="black"/>
                </a:solidFill>
              </a:rPr>
              <a:t>Collaborators</a:t>
            </a:r>
            <a:r>
              <a:rPr lang="en-US" sz="1200" dirty="0">
                <a:solidFill>
                  <a:prstClr val="black"/>
                </a:solidFill>
              </a:rPr>
              <a:t>:</a:t>
            </a:r>
            <a:br>
              <a:rPr lang="en-US" sz="1200" dirty="0">
                <a:solidFill>
                  <a:prstClr val="black"/>
                </a:solidFill>
              </a:rPr>
            </a:br>
            <a:r>
              <a:rPr lang="en-US" sz="1100" dirty="0" smtClean="0">
                <a:solidFill>
                  <a:prstClr val="black"/>
                </a:solidFill>
              </a:rPr>
              <a:t>• Anthony </a:t>
            </a:r>
            <a:r>
              <a:rPr lang="en-US" sz="1100" dirty="0">
                <a:solidFill>
                  <a:prstClr val="black"/>
                </a:solidFill>
              </a:rPr>
              <a:t>Murphy- GLOBE Implementation Office</a:t>
            </a:r>
            <a:br>
              <a:rPr lang="en-US" sz="1100" dirty="0">
                <a:solidFill>
                  <a:prstClr val="black"/>
                </a:solidFill>
              </a:rPr>
            </a:br>
            <a:r>
              <a:rPr lang="en-US" sz="1100" dirty="0" smtClean="0">
                <a:solidFill>
                  <a:prstClr val="black"/>
                </a:solidFill>
              </a:rPr>
              <a:t>• Caitlin Montague- </a:t>
            </a:r>
            <a:r>
              <a:rPr lang="en-US" sz="1100" dirty="0">
                <a:solidFill>
                  <a:prstClr val="black"/>
                </a:solidFill>
              </a:rPr>
              <a:t>North Slope Borough School </a:t>
            </a:r>
            <a:r>
              <a:rPr lang="en-US" sz="1100" dirty="0" smtClean="0">
                <a:solidFill>
                  <a:prstClr val="black"/>
                </a:solidFill>
              </a:rPr>
              <a:t>District</a:t>
            </a:r>
            <a:endParaRPr lang="en-US" sz="1100" dirty="0">
              <a:solidFill>
                <a:prstClr val="black"/>
              </a:solidFill>
            </a:endParaRPr>
          </a:p>
          <a:p>
            <a:pPr marL="228600" indent="-228600"/>
            <a:r>
              <a:rPr lang="en-US" sz="1100" dirty="0" smtClean="0">
                <a:solidFill>
                  <a:prstClr val="black"/>
                </a:solidFill>
              </a:rPr>
              <a:t>	• Brenda </a:t>
            </a:r>
            <a:r>
              <a:rPr lang="en-US" sz="1100" dirty="0" err="1">
                <a:solidFill>
                  <a:prstClr val="black"/>
                </a:solidFill>
              </a:rPr>
              <a:t>Trefon</a:t>
            </a:r>
            <a:r>
              <a:rPr lang="en-US" sz="1100" dirty="0">
                <a:solidFill>
                  <a:prstClr val="black"/>
                </a:solidFill>
              </a:rPr>
              <a:t>- </a:t>
            </a:r>
            <a:r>
              <a:rPr lang="en-US" sz="1100" dirty="0" err="1">
                <a:solidFill>
                  <a:prstClr val="black"/>
                </a:solidFill>
              </a:rPr>
              <a:t>Kenaitze</a:t>
            </a:r>
            <a:r>
              <a:rPr lang="en-US" sz="1100" dirty="0">
                <a:solidFill>
                  <a:prstClr val="black"/>
                </a:solidFill>
              </a:rPr>
              <a:t> Tribe Environmental Program</a:t>
            </a:r>
            <a:br>
              <a:rPr lang="en-US" sz="1100" dirty="0">
                <a:solidFill>
                  <a:prstClr val="black"/>
                </a:solidFill>
              </a:rPr>
            </a:br>
            <a:r>
              <a:rPr lang="en-US" sz="1100" dirty="0" smtClean="0">
                <a:solidFill>
                  <a:prstClr val="black"/>
                </a:solidFill>
              </a:rPr>
              <a:t>• Yuri </a:t>
            </a:r>
            <a:r>
              <a:rPr lang="en-US" sz="1100" dirty="0" err="1">
                <a:solidFill>
                  <a:prstClr val="black"/>
                </a:solidFill>
              </a:rPr>
              <a:t>Bult</a:t>
            </a:r>
            <a:r>
              <a:rPr lang="en-US" sz="1100" dirty="0">
                <a:solidFill>
                  <a:prstClr val="black"/>
                </a:solidFill>
              </a:rPr>
              <a:t>-Ito, </a:t>
            </a:r>
            <a:r>
              <a:rPr lang="en-US" sz="1100" dirty="0" smtClean="0">
                <a:solidFill>
                  <a:prstClr val="black"/>
                </a:solidFill>
              </a:rPr>
              <a:t>UAF IARC </a:t>
            </a:r>
            <a:r>
              <a:rPr lang="en-US" sz="1100" dirty="0">
                <a:solidFill>
                  <a:prstClr val="black"/>
                </a:solidFill>
              </a:rPr>
              <a:t>Communications</a:t>
            </a:r>
          </a:p>
          <a:p>
            <a:pPr marL="228600" indent="-228600"/>
            <a:endParaRPr lang="en-US" sz="800" b="1" dirty="0" smtClean="0">
              <a:solidFill>
                <a:prstClr val="black"/>
              </a:solidFill>
            </a:endParaRPr>
          </a:p>
          <a:p>
            <a:pPr marL="228600" indent="-228600"/>
            <a:r>
              <a:rPr lang="en-US" sz="1200" b="1" dirty="0" smtClean="0">
                <a:solidFill>
                  <a:prstClr val="black"/>
                </a:solidFill>
              </a:rPr>
              <a:t>Staff :</a:t>
            </a:r>
            <a:endParaRPr lang="en-US" sz="1200" dirty="0">
              <a:solidFill>
                <a:prstClr val="black"/>
              </a:solidFill>
            </a:endParaRPr>
          </a:p>
          <a:p>
            <a:pPr marL="228600" indent="-228600"/>
            <a:r>
              <a:rPr lang="en-US" sz="1100" dirty="0" smtClean="0">
                <a:solidFill>
                  <a:prstClr val="black"/>
                </a:solidFill>
              </a:rPr>
              <a:t>	• Christine </a:t>
            </a:r>
            <a:r>
              <a:rPr lang="en-US" sz="1100" dirty="0">
                <a:solidFill>
                  <a:prstClr val="black"/>
                </a:solidFill>
              </a:rPr>
              <a:t>Butcher, </a:t>
            </a:r>
            <a:r>
              <a:rPr lang="en-US" sz="1100" dirty="0" smtClean="0">
                <a:solidFill>
                  <a:prstClr val="black"/>
                </a:solidFill>
              </a:rPr>
              <a:t>education </a:t>
            </a:r>
            <a:r>
              <a:rPr lang="en-US" sz="1100" dirty="0">
                <a:solidFill>
                  <a:prstClr val="black"/>
                </a:solidFill>
              </a:rPr>
              <a:t>outreach assistant (IARC)</a:t>
            </a:r>
          </a:p>
          <a:p>
            <a:pPr marL="228600" indent="-228600"/>
            <a:r>
              <a:rPr lang="en-US" sz="1100" dirty="0" smtClean="0">
                <a:solidFill>
                  <a:prstClr val="black"/>
                </a:solidFill>
              </a:rPr>
              <a:t>	• </a:t>
            </a:r>
            <a:r>
              <a:rPr lang="en-US" sz="1100" dirty="0" err="1" smtClean="0">
                <a:solidFill>
                  <a:prstClr val="black"/>
                </a:solidFill>
              </a:rPr>
              <a:t>Tohru</a:t>
            </a:r>
            <a:r>
              <a:rPr lang="en-US" sz="1100" dirty="0" smtClean="0">
                <a:solidFill>
                  <a:prstClr val="black"/>
                </a:solidFill>
              </a:rPr>
              <a:t> </a:t>
            </a:r>
            <a:r>
              <a:rPr lang="en-US" sz="1100" dirty="0">
                <a:solidFill>
                  <a:prstClr val="black"/>
                </a:solidFill>
              </a:rPr>
              <a:t>Saito, travel coordinator (IARC)</a:t>
            </a:r>
          </a:p>
          <a:p>
            <a:pPr marL="228600" indent="-228600"/>
            <a:r>
              <a:rPr lang="en-US" sz="1100" dirty="0" smtClean="0">
                <a:solidFill>
                  <a:prstClr val="black"/>
                </a:solidFill>
              </a:rPr>
              <a:t>	• Michael Stewart, Curriculum </a:t>
            </a:r>
            <a:r>
              <a:rPr lang="en-US" sz="1100" dirty="0">
                <a:solidFill>
                  <a:prstClr val="black"/>
                </a:solidFill>
              </a:rPr>
              <a:t>Developer</a:t>
            </a:r>
            <a:r>
              <a:rPr lang="en-US" sz="1200" dirty="0">
                <a:solidFill>
                  <a:prstClr val="black"/>
                </a:solidFill>
              </a:rPr>
              <a:t/>
            </a:r>
            <a:br>
              <a:rPr lang="en-US" sz="1200" dirty="0">
                <a:solidFill>
                  <a:prstClr val="black"/>
                </a:solidFill>
              </a:rPr>
            </a:br>
            <a:endParaRPr lang="en-US" sz="600" dirty="0">
              <a:solidFill>
                <a:prstClr val="black"/>
              </a:solidFill>
            </a:endParaRPr>
          </a:p>
          <a:p>
            <a:pPr marL="228600" indent="-228600"/>
            <a:r>
              <a:rPr lang="en-US" sz="1200" b="1" dirty="0" smtClean="0">
                <a:solidFill>
                  <a:prstClr val="black"/>
                </a:solidFill>
              </a:rPr>
              <a:t>Evaluator</a:t>
            </a:r>
            <a:r>
              <a:rPr lang="en-US" sz="1200" b="1" dirty="0">
                <a:solidFill>
                  <a:prstClr val="black"/>
                </a:solidFill>
              </a:rPr>
              <a:t>:</a:t>
            </a:r>
            <a:r>
              <a:rPr lang="en-US" sz="1100" dirty="0">
                <a:solidFill>
                  <a:prstClr val="black"/>
                </a:solidFill>
              </a:rPr>
              <a:t/>
            </a:r>
            <a:br>
              <a:rPr lang="en-US" sz="1100" dirty="0">
                <a:solidFill>
                  <a:prstClr val="black"/>
                </a:solidFill>
              </a:rPr>
            </a:br>
            <a:r>
              <a:rPr lang="en-US" sz="1100" dirty="0">
                <a:solidFill>
                  <a:prstClr val="black"/>
                </a:solidFill>
              </a:rPr>
              <a:t>• Angela Larson- </a:t>
            </a:r>
            <a:r>
              <a:rPr lang="en-US" sz="1100" dirty="0" err="1">
                <a:solidFill>
                  <a:prstClr val="black"/>
                </a:solidFill>
              </a:rPr>
              <a:t>Goldstream</a:t>
            </a:r>
            <a:r>
              <a:rPr lang="en-US" sz="1100" dirty="0">
                <a:solidFill>
                  <a:prstClr val="black"/>
                </a:solidFill>
              </a:rPr>
              <a:t> Group, Inc.</a:t>
            </a:r>
            <a:br>
              <a:rPr lang="en-US" sz="1100" dirty="0">
                <a:solidFill>
                  <a:prstClr val="black"/>
                </a:solidFill>
              </a:rPr>
            </a:br>
            <a:endParaRPr lang="en-US" sz="1200" dirty="0">
              <a:solidFill>
                <a:prstClr val="black"/>
              </a:solidFill>
            </a:endParaRPr>
          </a:p>
          <a:p>
            <a:pPr marL="228600" indent="-228600"/>
            <a:r>
              <a:rPr lang="en-US" sz="1200" b="1" dirty="0" smtClean="0">
                <a:solidFill>
                  <a:prstClr val="black"/>
                </a:solidFill>
              </a:rPr>
              <a:t>    </a:t>
            </a:r>
          </a:p>
          <a:p>
            <a:pPr marL="228600" indent="-228600"/>
            <a:endParaRPr lang="en-US" sz="1200" b="1" dirty="0" smtClean="0">
              <a:solidFill>
                <a:prstClr val="black"/>
              </a:solidFill>
            </a:endParaRPr>
          </a:p>
          <a:p>
            <a:pPr marL="228600" indent="-228600"/>
            <a:endParaRPr lang="en-US" sz="1200" b="1" dirty="0" smtClean="0">
              <a:solidFill>
                <a:prstClr val="black"/>
              </a:solidFill>
            </a:endParaRPr>
          </a:p>
          <a:p>
            <a:pPr marL="228600" indent="-228600"/>
            <a:endParaRPr lang="en-US" sz="1200" b="1" dirty="0">
              <a:solidFill>
                <a:prstClr val="black"/>
              </a:solidFill>
            </a:endParaRPr>
          </a:p>
          <a:p>
            <a:pPr marL="228600" indent="-228600"/>
            <a:r>
              <a:rPr lang="en-US" sz="1200" b="1" dirty="0">
                <a:solidFill>
                  <a:prstClr val="black"/>
                </a:solidFill>
              </a:rPr>
              <a:t> </a:t>
            </a:r>
            <a:r>
              <a:rPr lang="en-US" sz="1200" b="1" dirty="0" smtClean="0">
                <a:solidFill>
                  <a:prstClr val="black"/>
                </a:solidFill>
              </a:rPr>
              <a:t>  GLOBE </a:t>
            </a:r>
            <a:r>
              <a:rPr lang="en-US" sz="1200" b="1" dirty="0">
                <a:solidFill>
                  <a:prstClr val="black"/>
                </a:solidFill>
              </a:rPr>
              <a:t>Frost Tube Data Entry &amp; </a:t>
            </a:r>
            <a:r>
              <a:rPr lang="en-US" sz="1200" b="1" dirty="0" smtClean="0">
                <a:solidFill>
                  <a:prstClr val="black"/>
                </a:solidFill>
              </a:rPr>
              <a:t>Visualization Consultant</a:t>
            </a:r>
            <a:r>
              <a:rPr lang="en-US" sz="1200" dirty="0">
                <a:solidFill>
                  <a:prstClr val="black"/>
                </a:solidFill>
              </a:rPr>
              <a:t/>
            </a:r>
            <a:br>
              <a:rPr lang="en-US" sz="1200" dirty="0">
                <a:solidFill>
                  <a:prstClr val="black"/>
                </a:solidFill>
              </a:rPr>
            </a:br>
            <a:r>
              <a:rPr lang="en-US" sz="1100" dirty="0" smtClean="0">
                <a:solidFill>
                  <a:prstClr val="black"/>
                </a:solidFill>
              </a:rPr>
              <a:t>• David </a:t>
            </a:r>
            <a:r>
              <a:rPr lang="en-US" sz="1100" dirty="0" err="1" smtClean="0">
                <a:solidFill>
                  <a:prstClr val="black"/>
                </a:solidFill>
              </a:rPr>
              <a:t>Overoye</a:t>
            </a:r>
            <a:endParaRPr lang="en-US" sz="1100" dirty="0">
              <a:solidFill>
                <a:prstClr val="black"/>
              </a:solidFill>
            </a:endParaRPr>
          </a:p>
          <a:p>
            <a:pPr marL="228600" indent="-114300"/>
            <a:endParaRPr lang="en-US" sz="1200" dirty="0">
              <a:solidFill>
                <a:prstClr val="black"/>
              </a:solidFill>
            </a:endParaRPr>
          </a:p>
          <a:p>
            <a:pPr marL="228600" indent="-114300"/>
            <a:r>
              <a:rPr lang="en-US" sz="1200" b="1" dirty="0" smtClean="0">
                <a:solidFill>
                  <a:prstClr val="black"/>
                </a:solidFill>
              </a:rPr>
              <a:t>NASA Program Managers</a:t>
            </a:r>
          </a:p>
          <a:p>
            <a:pPr marL="171450" indent="57150"/>
            <a:r>
              <a:rPr lang="en-US" sz="1100" dirty="0">
                <a:solidFill>
                  <a:prstClr val="black"/>
                </a:solidFill>
              </a:rPr>
              <a:t>• Kristen </a:t>
            </a:r>
            <a:r>
              <a:rPr lang="en-US" sz="1100" dirty="0" smtClean="0">
                <a:solidFill>
                  <a:prstClr val="black"/>
                </a:solidFill>
              </a:rPr>
              <a:t>Erickson, NASA Science Education Mission    </a:t>
            </a:r>
          </a:p>
          <a:p>
            <a:pPr marL="171450" indent="57150"/>
            <a:r>
              <a:rPr lang="en-US" sz="1100" dirty="0">
                <a:solidFill>
                  <a:prstClr val="black"/>
                </a:solidFill>
              </a:rPr>
              <a:t> </a:t>
            </a:r>
            <a:r>
              <a:rPr lang="en-US" sz="1100" dirty="0" smtClean="0">
                <a:solidFill>
                  <a:prstClr val="black"/>
                </a:solidFill>
              </a:rPr>
              <a:t>  Directorate </a:t>
            </a:r>
          </a:p>
          <a:p>
            <a:pPr marL="171450" indent="57150"/>
            <a:r>
              <a:rPr lang="en-US" sz="1100" dirty="0">
                <a:solidFill>
                  <a:prstClr val="black"/>
                </a:solidFill>
              </a:rPr>
              <a:t>• Ming-Ying </a:t>
            </a:r>
            <a:r>
              <a:rPr lang="en-US" sz="1100" dirty="0" smtClean="0">
                <a:solidFill>
                  <a:prstClr val="black"/>
                </a:solidFill>
              </a:rPr>
              <a:t>Wei, NASA Earth Science</a:t>
            </a:r>
          </a:p>
          <a:p>
            <a:pPr marL="228600" indent="-114300">
              <a:buFont typeface="Arial" panose="020B0604020202020204" pitchFamily="34" charset="0"/>
              <a:buChar char="•"/>
            </a:pPr>
            <a:endParaRPr lang="en-US" sz="1200" dirty="0">
              <a:solidFill>
                <a:prstClr val="black"/>
              </a:solidFill>
            </a:endParaRPr>
          </a:p>
          <a:p>
            <a:pPr marL="228600" indent="-114300"/>
            <a:r>
              <a:rPr lang="en-US" sz="1200" b="1" dirty="0" smtClean="0">
                <a:solidFill>
                  <a:prstClr val="black"/>
                </a:solidFill>
              </a:rPr>
              <a:t>Partnering organizations:</a:t>
            </a:r>
          </a:p>
          <a:p>
            <a:pPr marL="282575" indent="-53975"/>
            <a:r>
              <a:rPr lang="en-US" sz="1100" dirty="0">
                <a:solidFill>
                  <a:prstClr val="black"/>
                </a:solidFill>
              </a:rPr>
              <a:t>• GLOBE </a:t>
            </a:r>
            <a:r>
              <a:rPr lang="en-US" sz="1100" dirty="0" smtClean="0">
                <a:solidFill>
                  <a:prstClr val="black"/>
                </a:solidFill>
              </a:rPr>
              <a:t>Implementation Office </a:t>
            </a:r>
          </a:p>
          <a:p>
            <a:pPr marL="282575" indent="-53975"/>
            <a:r>
              <a:rPr lang="en-US" sz="1100" dirty="0">
                <a:solidFill>
                  <a:prstClr val="black"/>
                </a:solidFill>
              </a:rPr>
              <a:t>• NASA </a:t>
            </a:r>
            <a:r>
              <a:rPr lang="en-US" sz="1100" dirty="0" smtClean="0">
                <a:solidFill>
                  <a:prstClr val="black"/>
                </a:solidFill>
              </a:rPr>
              <a:t>Langley Research Center Office of Education </a:t>
            </a:r>
          </a:p>
          <a:p>
            <a:pPr marL="282575" indent="-53975"/>
            <a:r>
              <a:rPr lang="en-US" sz="1100" dirty="0">
                <a:solidFill>
                  <a:prstClr val="black"/>
                </a:solidFill>
              </a:rPr>
              <a:t>• NASA  </a:t>
            </a:r>
            <a:r>
              <a:rPr lang="en-US" sz="1100" dirty="0" smtClean="0">
                <a:solidFill>
                  <a:prstClr val="black"/>
                </a:solidFill>
              </a:rPr>
              <a:t>Goddard Space Flight Center Cryosphere Branch</a:t>
            </a:r>
          </a:p>
          <a:p>
            <a:pPr marL="282575" indent="-53975"/>
            <a:r>
              <a:rPr lang="en-US" sz="1100" dirty="0">
                <a:solidFill>
                  <a:prstClr val="black"/>
                </a:solidFill>
              </a:rPr>
              <a:t>• North </a:t>
            </a:r>
            <a:r>
              <a:rPr lang="en-US" sz="1100" dirty="0" smtClean="0">
                <a:solidFill>
                  <a:prstClr val="black"/>
                </a:solidFill>
              </a:rPr>
              <a:t>Slope Borough School District and other school districts</a:t>
            </a:r>
          </a:p>
          <a:p>
            <a:pPr marL="282575" indent="-53975"/>
            <a:r>
              <a:rPr lang="en-US" sz="1100" dirty="0">
                <a:solidFill>
                  <a:prstClr val="black"/>
                </a:solidFill>
              </a:rPr>
              <a:t>• </a:t>
            </a:r>
            <a:r>
              <a:rPr lang="en-US" sz="1100" dirty="0" err="1">
                <a:solidFill>
                  <a:prstClr val="black"/>
                </a:solidFill>
              </a:rPr>
              <a:t>Kenaitze</a:t>
            </a:r>
            <a:r>
              <a:rPr lang="en-US" sz="1100" dirty="0">
                <a:solidFill>
                  <a:prstClr val="black"/>
                </a:solidFill>
              </a:rPr>
              <a:t>  </a:t>
            </a:r>
            <a:r>
              <a:rPr lang="en-US" sz="1100" dirty="0" smtClean="0">
                <a:solidFill>
                  <a:prstClr val="black"/>
                </a:solidFill>
              </a:rPr>
              <a:t>Indian Tribe</a:t>
            </a:r>
          </a:p>
          <a:p>
            <a:pPr marL="282575" indent="-53975"/>
            <a:r>
              <a:rPr lang="en-US" sz="1100" dirty="0">
                <a:solidFill>
                  <a:prstClr val="black"/>
                </a:solidFill>
              </a:rPr>
              <a:t>• 4-H </a:t>
            </a:r>
            <a:r>
              <a:rPr lang="en-US" sz="1100" dirty="0" smtClean="0">
                <a:solidFill>
                  <a:prstClr val="black"/>
                </a:solidFill>
              </a:rPr>
              <a:t>Club</a:t>
            </a:r>
          </a:p>
          <a:p>
            <a:pPr marL="282575" indent="-53975"/>
            <a:r>
              <a:rPr lang="en-US" sz="1100" dirty="0">
                <a:solidFill>
                  <a:prstClr val="black"/>
                </a:solidFill>
              </a:rPr>
              <a:t>• Online </a:t>
            </a:r>
            <a:r>
              <a:rPr lang="en-US" sz="1100" dirty="0" smtClean="0">
                <a:solidFill>
                  <a:prstClr val="black"/>
                </a:solidFill>
              </a:rPr>
              <a:t>With Libraries</a:t>
            </a:r>
          </a:p>
          <a:p>
            <a:pPr marL="228600" indent="-114300">
              <a:buFont typeface="Arial" panose="020B0604020202020204" pitchFamily="34" charset="0"/>
              <a:buChar char="•"/>
            </a:pPr>
            <a:endParaRPr lang="en-US" sz="1200" dirty="0">
              <a:solidFill>
                <a:prstClr val="black"/>
              </a:solidFill>
            </a:endParaRPr>
          </a:p>
          <a:p>
            <a:pPr marL="228600" indent="-114300"/>
            <a:r>
              <a:rPr lang="en-US" sz="1200" b="1" dirty="0" smtClean="0">
                <a:solidFill>
                  <a:prstClr val="black"/>
                </a:solidFill>
              </a:rPr>
              <a:t>NASA Cooperative Agreements Cross-Collaborations:</a:t>
            </a:r>
          </a:p>
          <a:p>
            <a:pPr marL="282575" indent="-107950"/>
            <a:r>
              <a:rPr lang="en-US" sz="1100" dirty="0">
                <a:solidFill>
                  <a:prstClr val="black"/>
                </a:solidFill>
              </a:rPr>
              <a:t>• </a:t>
            </a:r>
            <a:r>
              <a:rPr lang="en-US" sz="1100" dirty="0" smtClean="0">
                <a:solidFill>
                  <a:prstClr val="black"/>
                </a:solidFill>
              </a:rPr>
              <a:t>University of Toledo/ K. </a:t>
            </a:r>
            <a:r>
              <a:rPr lang="en-US" sz="1100" dirty="0" err="1" smtClean="0">
                <a:solidFill>
                  <a:prstClr val="black"/>
                </a:solidFill>
              </a:rPr>
              <a:t>Czajkowski</a:t>
            </a:r>
            <a:r>
              <a:rPr lang="en-US" sz="1100" dirty="0" smtClean="0">
                <a:solidFill>
                  <a:prstClr val="black"/>
                </a:solidFill>
              </a:rPr>
              <a:t> &amp; Wayne RESA/ A. Henry- GLOBE Eclipse Campaign</a:t>
            </a:r>
          </a:p>
          <a:p>
            <a:pPr marL="282575" indent="-107950"/>
            <a:r>
              <a:rPr lang="en-US" sz="1100" dirty="0">
                <a:solidFill>
                  <a:prstClr val="black"/>
                </a:solidFill>
              </a:rPr>
              <a:t>• SSAI-NASA </a:t>
            </a:r>
            <a:r>
              <a:rPr lang="en-US" sz="1100" dirty="0" smtClean="0">
                <a:solidFill>
                  <a:prstClr val="black"/>
                </a:solidFill>
              </a:rPr>
              <a:t>Goddard/ H. </a:t>
            </a:r>
            <a:r>
              <a:rPr lang="en-US" sz="1100" dirty="0" err="1" smtClean="0">
                <a:solidFill>
                  <a:prstClr val="black"/>
                </a:solidFill>
              </a:rPr>
              <a:t>Riebeck</a:t>
            </a:r>
            <a:r>
              <a:rPr lang="en-US" sz="1100" dirty="0" smtClean="0">
                <a:solidFill>
                  <a:prstClr val="black"/>
                </a:solidFill>
              </a:rPr>
              <a:t>- pilot GLOBE citizen science protocol and apps with non-school audiences</a:t>
            </a:r>
          </a:p>
          <a:p>
            <a:pPr marL="282575" indent="-107950"/>
            <a:r>
              <a:rPr lang="en-US" sz="1100" dirty="0">
                <a:solidFill>
                  <a:prstClr val="black"/>
                </a:solidFill>
              </a:rPr>
              <a:t>• </a:t>
            </a:r>
            <a:r>
              <a:rPr lang="en-US" sz="1100" dirty="0" smtClean="0">
                <a:solidFill>
                  <a:prstClr val="black"/>
                </a:solidFill>
              </a:rPr>
              <a:t>NASA JPL Eyes on Earth/ K. Hussey- training for workshop participants on accessing NASA data</a:t>
            </a:r>
          </a:p>
          <a:p>
            <a:pPr marL="282575" indent="-107950"/>
            <a:r>
              <a:rPr lang="en-US" sz="1100" dirty="0">
                <a:solidFill>
                  <a:prstClr val="black"/>
                </a:solidFill>
              </a:rPr>
              <a:t>• NASA </a:t>
            </a:r>
            <a:r>
              <a:rPr lang="en-US" sz="1100" dirty="0" smtClean="0">
                <a:solidFill>
                  <a:prstClr val="black"/>
                </a:solidFill>
              </a:rPr>
              <a:t>HQ/ D. </a:t>
            </a:r>
            <a:r>
              <a:rPr lang="en-US" sz="1100" dirty="0" err="1" smtClean="0">
                <a:solidFill>
                  <a:prstClr val="black"/>
                </a:solidFill>
              </a:rPr>
              <a:t>Scalice</a:t>
            </a:r>
            <a:r>
              <a:rPr lang="en-US" sz="1100" dirty="0" smtClean="0">
                <a:solidFill>
                  <a:prstClr val="black"/>
                </a:solidFill>
              </a:rPr>
              <a:t>- culturally responsive collaborative</a:t>
            </a:r>
          </a:p>
          <a:p>
            <a:pPr marL="282575" indent="-107950"/>
            <a:r>
              <a:rPr lang="en-US" sz="1100" dirty="0">
                <a:solidFill>
                  <a:prstClr val="black"/>
                </a:solidFill>
              </a:rPr>
              <a:t>• </a:t>
            </a:r>
            <a:r>
              <a:rPr lang="en-US" sz="1100" dirty="0" smtClean="0">
                <a:solidFill>
                  <a:prstClr val="black"/>
                </a:solidFill>
              </a:rPr>
              <a:t>Earth to Sky NASA&amp;NPS/ A. Davis- GLOBE Training at Denali Park workshop</a:t>
            </a:r>
          </a:p>
          <a:p>
            <a:pPr marL="282575" indent="-107950"/>
            <a:r>
              <a:rPr lang="en-US" sz="1100" dirty="0">
                <a:solidFill>
                  <a:prstClr val="black"/>
                </a:solidFill>
              </a:rPr>
              <a:t>• Space </a:t>
            </a:r>
            <a:r>
              <a:rPr lang="en-US" sz="1100" dirty="0" smtClean="0">
                <a:solidFill>
                  <a:prstClr val="black"/>
                </a:solidFill>
              </a:rPr>
              <a:t>Science Institute / P. </a:t>
            </a:r>
            <a:r>
              <a:rPr lang="en-US" sz="1100" dirty="0" err="1" smtClean="0">
                <a:solidFill>
                  <a:prstClr val="black"/>
                </a:solidFill>
              </a:rPr>
              <a:t>Dussenberry</a:t>
            </a:r>
            <a:r>
              <a:rPr lang="en-US" sz="1100" dirty="0" smtClean="0">
                <a:solidFill>
                  <a:prstClr val="black"/>
                </a:solidFill>
              </a:rPr>
              <a:t>- NASA outreach at rural libraries</a:t>
            </a:r>
          </a:p>
          <a:p>
            <a:pPr marL="282575" indent="-107950"/>
            <a:r>
              <a:rPr lang="en-US" sz="1100" dirty="0">
                <a:solidFill>
                  <a:prstClr val="black"/>
                </a:solidFill>
              </a:rPr>
              <a:t>• </a:t>
            </a:r>
            <a:r>
              <a:rPr lang="en-US" sz="1100" dirty="0" smtClean="0">
                <a:solidFill>
                  <a:prstClr val="black"/>
                </a:solidFill>
              </a:rPr>
              <a:t>American Museum of Natural History / R. </a:t>
            </a:r>
            <a:r>
              <a:rPr lang="en-US" sz="1100" dirty="0" err="1" smtClean="0">
                <a:solidFill>
                  <a:prstClr val="black"/>
                </a:solidFill>
              </a:rPr>
              <a:t>Kinzler</a:t>
            </a:r>
            <a:r>
              <a:rPr lang="en-US" sz="1100" dirty="0" smtClean="0">
                <a:solidFill>
                  <a:prstClr val="black"/>
                </a:solidFill>
              </a:rPr>
              <a:t>- explore use of GLOBE data in Open Space projections</a:t>
            </a:r>
            <a:endParaRPr lang="en-US" sz="1100" dirty="0">
              <a:solidFill>
                <a:prstClr val="black"/>
              </a:solidFill>
            </a:endParaRPr>
          </a:p>
        </p:txBody>
      </p:sp>
      <p:sp>
        <p:nvSpPr>
          <p:cNvPr id="6" name="TextBox 5"/>
          <p:cNvSpPr txBox="1"/>
          <p:nvPr/>
        </p:nvSpPr>
        <p:spPr>
          <a:xfrm>
            <a:off x="2819400" y="228600"/>
            <a:ext cx="3538148" cy="523220"/>
          </a:xfrm>
          <a:prstGeom prst="rect">
            <a:avLst/>
          </a:prstGeom>
          <a:noFill/>
        </p:spPr>
        <p:txBody>
          <a:bodyPr wrap="none" rtlCol="0">
            <a:spAutoFit/>
          </a:bodyPr>
          <a:lstStyle/>
          <a:p>
            <a:r>
              <a:rPr lang="en-US" sz="2800" b="1" dirty="0" smtClean="0">
                <a:solidFill>
                  <a:prstClr val="black"/>
                </a:solidFill>
                <a:latin typeface="Aharoni" panose="02010803020104030203" pitchFamily="2" charset="-79"/>
                <a:cs typeface="Aharoni" panose="02010803020104030203" pitchFamily="2" charset="-79"/>
              </a:rPr>
              <a:t>Acknowledgements</a:t>
            </a:r>
            <a:endParaRPr lang="en-US" sz="2800" b="1"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 xmlns:p14="http://schemas.microsoft.com/office/powerpoint/2010/main" val="178392067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Project Overview</a:t>
            </a:r>
            <a:endParaRPr lang="en-US" dirty="0"/>
          </a:p>
        </p:txBody>
      </p:sp>
      <p:sp>
        <p:nvSpPr>
          <p:cNvPr id="5" name="Content Placeholder 4"/>
          <p:cNvSpPr>
            <a:spLocks noGrp="1"/>
          </p:cNvSpPr>
          <p:nvPr>
            <p:ph idx="1"/>
          </p:nvPr>
        </p:nvSpPr>
        <p:spPr>
          <a:xfrm>
            <a:off x="457200" y="1828800"/>
            <a:ext cx="4648200" cy="4297363"/>
          </a:xfrm>
        </p:spPr>
        <p:txBody>
          <a:bodyPr>
            <a:normAutofit fontScale="70000" lnSpcReduction="20000"/>
          </a:bodyPr>
          <a:lstStyle/>
          <a:p>
            <a:pPr marL="0" indent="0">
              <a:buNone/>
            </a:pPr>
            <a:r>
              <a:rPr lang="en-US" sz="2600" b="1" dirty="0" smtClean="0"/>
              <a:t>Arctic and Earth SIGNs Objectives</a:t>
            </a:r>
            <a:endParaRPr lang="en-US" sz="2600" b="1" dirty="0"/>
          </a:p>
          <a:p>
            <a:endParaRPr lang="en-US" dirty="0"/>
          </a:p>
          <a:p>
            <a:r>
              <a:rPr lang="en-US" dirty="0" smtClean="0"/>
              <a:t>Develop </a:t>
            </a:r>
            <a:r>
              <a:rPr lang="en-US" dirty="0"/>
              <a:t>a high quality climate change education program that includes NASA assets (resources and experts), citizen science, and mobile technology for formal and informal science education settings </a:t>
            </a:r>
          </a:p>
          <a:p>
            <a:r>
              <a:rPr lang="en-US" dirty="0" smtClean="0"/>
              <a:t>Engage </a:t>
            </a:r>
            <a:r>
              <a:rPr lang="en-US" dirty="0" smtClean="0"/>
              <a:t>educators in </a:t>
            </a:r>
            <a:r>
              <a:rPr lang="en-US" dirty="0"/>
              <a:t>authentic science and technology learning experiences to model best practice for teaching K-12 Earth Science </a:t>
            </a:r>
          </a:p>
          <a:p>
            <a:r>
              <a:rPr lang="en-US" dirty="0" smtClean="0"/>
              <a:t> </a:t>
            </a:r>
            <a:r>
              <a:rPr lang="en-US" dirty="0"/>
              <a:t>Engage </a:t>
            </a:r>
            <a:r>
              <a:rPr lang="en-US" dirty="0" smtClean="0"/>
              <a:t>community members </a:t>
            </a:r>
            <a:r>
              <a:rPr lang="en-US" dirty="0"/>
              <a:t>and youth in informal, authentic science and technology education experiences where they produce and apply new information on the impacts of a changing global climate.</a:t>
            </a:r>
          </a:p>
          <a:p>
            <a:pPr marL="0" indent="0">
              <a:buNone/>
            </a:pPr>
            <a:endParaRPr lang="en-US" dirty="0"/>
          </a:p>
          <a:p>
            <a:pPr marL="0" indent="0">
              <a:buNone/>
            </a:pPr>
            <a:endParaRPr lang="en-US" dirty="0"/>
          </a:p>
        </p:txBody>
      </p:sp>
      <p:pic>
        <p:nvPicPr>
          <p:cNvPr id="7" name="Picture 6"/>
          <p:cNvPicPr>
            <a:picLocks noChangeAspect="1"/>
          </p:cNvPicPr>
          <p:nvPr/>
        </p:nvPicPr>
        <p:blipFill rotWithShape="1">
          <a:blip r:embed="rId4" cstate="email">
            <a:extLst>
              <a:ext uri="{28A0092B-C50C-407E-A947-70E740481C1C}">
                <a14:useLocalDpi xmlns="" xmlns:a14="http://schemas.microsoft.com/office/drawing/2010/main"/>
              </a:ext>
            </a:extLst>
          </a:blip>
          <a:srcRect l="4869" r="3304"/>
          <a:stretch/>
        </p:blipFill>
        <p:spPr>
          <a:xfrm>
            <a:off x="5202195" y="920578"/>
            <a:ext cx="3262183" cy="4736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Project Overview</a:t>
            </a:r>
            <a:endParaRPr lang="en-US" dirty="0"/>
          </a:p>
        </p:txBody>
      </p:sp>
      <p:sp>
        <p:nvSpPr>
          <p:cNvPr id="5" name="Content Placeholder 4"/>
          <p:cNvSpPr>
            <a:spLocks noGrp="1"/>
          </p:cNvSpPr>
          <p:nvPr>
            <p:ph idx="1"/>
          </p:nvPr>
        </p:nvSpPr>
        <p:spPr>
          <a:xfrm>
            <a:off x="457200" y="1828800"/>
            <a:ext cx="4648200" cy="4297363"/>
          </a:xfrm>
        </p:spPr>
        <p:txBody>
          <a:bodyPr>
            <a:normAutofit fontScale="85000" lnSpcReduction="10000"/>
          </a:bodyPr>
          <a:lstStyle/>
          <a:p>
            <a:pPr marL="0" indent="0">
              <a:buNone/>
            </a:pPr>
            <a:r>
              <a:rPr lang="en-US" b="1" dirty="0" smtClean="0"/>
              <a:t>Target Audiences</a:t>
            </a:r>
          </a:p>
          <a:p>
            <a:pPr marL="688975"/>
            <a:r>
              <a:rPr lang="en-US" dirty="0" smtClean="0"/>
              <a:t>Primary audience- Educators in rural and indigenous communities, including:</a:t>
            </a:r>
          </a:p>
          <a:p>
            <a:pPr marL="346075" indent="0">
              <a:buNone/>
            </a:pPr>
            <a:r>
              <a:rPr lang="en-US" dirty="0" smtClean="0"/>
              <a:t>      - Pre- </a:t>
            </a:r>
            <a:r>
              <a:rPr lang="en-US" dirty="0"/>
              <a:t>and in-service teachers</a:t>
            </a:r>
          </a:p>
          <a:p>
            <a:pPr marL="346075" indent="0">
              <a:buNone/>
            </a:pPr>
            <a:r>
              <a:rPr lang="en-US" dirty="0" smtClean="0"/>
              <a:t>      - 4-H leaders</a:t>
            </a:r>
          </a:p>
          <a:p>
            <a:pPr marL="346075" indent="0">
              <a:buNone/>
            </a:pPr>
            <a:r>
              <a:rPr lang="en-US" dirty="0"/>
              <a:t> </a:t>
            </a:r>
            <a:r>
              <a:rPr lang="en-US" dirty="0" smtClean="0"/>
              <a:t>     - Community leaders (elders, tribal or  </a:t>
            </a:r>
          </a:p>
          <a:p>
            <a:pPr marL="346075" indent="0">
              <a:buNone/>
            </a:pPr>
            <a:r>
              <a:rPr lang="en-US" dirty="0"/>
              <a:t> </a:t>
            </a:r>
            <a:r>
              <a:rPr lang="en-US" dirty="0" smtClean="0"/>
              <a:t>        town council members, etc.)</a:t>
            </a:r>
          </a:p>
          <a:p>
            <a:pPr marL="346075" indent="0">
              <a:buNone/>
            </a:pPr>
            <a:r>
              <a:rPr lang="en-US" dirty="0"/>
              <a:t> </a:t>
            </a:r>
            <a:r>
              <a:rPr lang="en-US" dirty="0" smtClean="0"/>
              <a:t>   </a:t>
            </a:r>
          </a:p>
          <a:p>
            <a:pPr marL="688975"/>
            <a:r>
              <a:rPr lang="en-US" dirty="0" smtClean="0"/>
              <a:t>Secondary- educators in other communities underserved in STEM</a:t>
            </a:r>
          </a:p>
          <a:p>
            <a:pPr>
              <a:buFont typeface="Courier New" panose="02070309020205020404" pitchFamily="49" charset="0"/>
              <a:buChar char="o"/>
            </a:pPr>
            <a:endParaRPr lang="en-US" dirty="0"/>
          </a:p>
          <a:p>
            <a:pPr marL="0" indent="0">
              <a:buNone/>
            </a:pPr>
            <a:endParaRPr lang="en-US" dirty="0"/>
          </a:p>
        </p:txBody>
      </p:sp>
      <p:pic>
        <p:nvPicPr>
          <p:cNvPr id="6" name="Picture 2" descr="C:\Users\kvillano\Pictures\Melibee photos\Outreach photos\img 150.jp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5313405" y="1066800"/>
            <a:ext cx="3311611" cy="435337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a:extLst/>
        </p:spPr>
      </p:pic>
    </p:spTree>
    <p:custDataLst>
      <p:tags r:id="rId1"/>
    </p:custDataLst>
    <p:extLst>
      <p:ext uri="{BB962C8B-B14F-4D97-AF65-F5344CB8AC3E}">
        <p14:creationId xmlns="" xmlns:p14="http://schemas.microsoft.com/office/powerpoint/2010/main" val="342247232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kvillano\Pictures\Project BrownDown Photos\Shageluk\IMG_1127.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60667" y="716280"/>
            <a:ext cx="4023079"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600" b="1" dirty="0" smtClean="0"/>
              <a:t>Recipe for Success </a:t>
            </a:r>
            <a:r>
              <a:rPr lang="en-US" dirty="0" smtClean="0"/>
              <a:t/>
            </a:r>
            <a:br>
              <a:rPr lang="en-US" dirty="0" smtClean="0"/>
            </a:br>
            <a:r>
              <a:rPr lang="en-US" dirty="0" smtClean="0"/>
              <a:t>for GLOBE in rural and </a:t>
            </a:r>
            <a:br>
              <a:rPr lang="en-US" dirty="0" smtClean="0"/>
            </a:br>
            <a:r>
              <a:rPr lang="en-US" dirty="0" smtClean="0"/>
              <a:t>indigenous communities</a:t>
            </a:r>
            <a:endParaRPr lang="en-US" dirty="0"/>
          </a:p>
        </p:txBody>
      </p:sp>
      <p:sp>
        <p:nvSpPr>
          <p:cNvPr id="3" name="Content Placeholder 2"/>
          <p:cNvSpPr>
            <a:spLocks noGrp="1"/>
          </p:cNvSpPr>
          <p:nvPr>
            <p:ph idx="1"/>
          </p:nvPr>
        </p:nvSpPr>
        <p:spPr>
          <a:xfrm>
            <a:off x="457200" y="2057400"/>
            <a:ext cx="8229600" cy="4297363"/>
          </a:xfrm>
        </p:spPr>
        <p:txBody>
          <a:bodyPr>
            <a:normAutofit fontScale="92500" lnSpcReduction="20000"/>
          </a:bodyPr>
          <a:lstStyle/>
          <a:p>
            <a:pPr marL="0" indent="0">
              <a:buNone/>
            </a:pPr>
            <a:endParaRPr lang="en-US" dirty="0" smtClean="0"/>
          </a:p>
          <a:p>
            <a:pPr marL="0" indent="0">
              <a:buNone/>
            </a:pPr>
            <a:r>
              <a:rPr lang="en-US" b="1" dirty="0" err="1" smtClean="0"/>
              <a:t>Innoko</a:t>
            </a:r>
            <a:r>
              <a:rPr lang="en-US" b="1" dirty="0" smtClean="0"/>
              <a:t> River School case study:</a:t>
            </a:r>
          </a:p>
          <a:p>
            <a:pPr marL="0" indent="0">
              <a:buNone/>
            </a:pPr>
            <a:r>
              <a:rPr lang="en-US" i="1" dirty="0" smtClean="0"/>
              <a:t>Shageluk, Alaska Population: </a:t>
            </a:r>
            <a:r>
              <a:rPr lang="en-US" dirty="0" smtClean="0"/>
              <a:t>83</a:t>
            </a:r>
          </a:p>
          <a:p>
            <a:pPr marL="0" indent="0">
              <a:buNone/>
            </a:pPr>
            <a:r>
              <a:rPr lang="en-US" i="1" dirty="0" smtClean="0"/>
              <a:t>Median household </a:t>
            </a:r>
            <a:r>
              <a:rPr lang="en-US" i="1" dirty="0"/>
              <a:t>income: </a:t>
            </a:r>
            <a:r>
              <a:rPr lang="en-US" dirty="0" smtClean="0"/>
              <a:t>$26,667</a:t>
            </a:r>
          </a:p>
          <a:p>
            <a:pPr marL="0" indent="0">
              <a:buNone/>
            </a:pPr>
            <a:r>
              <a:rPr lang="en-US" i="1" dirty="0" smtClean="0"/>
              <a:t>Students preK-12 : </a:t>
            </a:r>
            <a:r>
              <a:rPr lang="en-US" dirty="0" smtClean="0"/>
              <a:t>14</a:t>
            </a:r>
          </a:p>
          <a:p>
            <a:pPr marL="0" indent="0">
              <a:buNone/>
            </a:pPr>
            <a:r>
              <a:rPr lang="en-US" i="1" dirty="0" smtClean="0"/>
              <a:t>Student demographics: </a:t>
            </a:r>
          </a:p>
          <a:p>
            <a:pPr marL="0" indent="0">
              <a:buNone/>
            </a:pPr>
            <a:r>
              <a:rPr lang="en-US" i="1" dirty="0"/>
              <a:t> </a:t>
            </a:r>
            <a:r>
              <a:rPr lang="en-US" i="1" dirty="0" smtClean="0"/>
              <a:t>    </a:t>
            </a:r>
            <a:r>
              <a:rPr lang="en-US" dirty="0" smtClean="0"/>
              <a:t>100% Alaska Native</a:t>
            </a:r>
          </a:p>
          <a:p>
            <a:pPr marL="0" indent="0">
              <a:buNone/>
            </a:pPr>
            <a:r>
              <a:rPr lang="en-US" i="1" dirty="0" smtClean="0"/>
              <a:t>GLOBE involvement: </a:t>
            </a:r>
            <a:r>
              <a:rPr lang="en-US" dirty="0" smtClean="0"/>
              <a:t>Since 2000</a:t>
            </a:r>
          </a:p>
          <a:p>
            <a:pPr marL="0" indent="0">
              <a:buNone/>
            </a:pPr>
            <a:r>
              <a:rPr lang="en-US" i="1" dirty="0" smtClean="0"/>
              <a:t>Types of GLOBE Protocols Used: </a:t>
            </a:r>
          </a:p>
          <a:p>
            <a:pPr marL="0" indent="0">
              <a:buNone/>
            </a:pPr>
            <a:r>
              <a:rPr lang="en-US" dirty="0" smtClean="0"/>
              <a:t>     phenology, weather, </a:t>
            </a:r>
            <a:r>
              <a:rPr lang="en-US" dirty="0" err="1" smtClean="0"/>
              <a:t>landcover</a:t>
            </a:r>
            <a:r>
              <a:rPr lang="en-US" dirty="0" smtClean="0"/>
              <a:t>, </a:t>
            </a:r>
          </a:p>
          <a:p>
            <a:pPr marL="0" indent="0">
              <a:buNone/>
            </a:pPr>
            <a:r>
              <a:rPr lang="en-US" dirty="0"/>
              <a:t> </a:t>
            </a:r>
            <a:r>
              <a:rPr lang="en-US" dirty="0" smtClean="0"/>
              <a:t>    hydrology</a:t>
            </a:r>
            <a:endParaRPr lang="en-US" dirty="0"/>
          </a:p>
        </p:txBody>
      </p:sp>
      <p:pic>
        <p:nvPicPr>
          <p:cNvPr id="3074" name="Picture 2" descr="http://www.bestplaces.net/images/city/Shageluk_AK.gif"/>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l="20018" t="13560" r="9280" b="22518"/>
          <a:stretch/>
        </p:blipFill>
        <p:spPr bwMode="auto">
          <a:xfrm>
            <a:off x="3276600" y="3733800"/>
            <a:ext cx="1131376" cy="102288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kvillano\Pictures\Project BrownDown Photos\Shageluk\IMG_1106.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4860667" y="4114800"/>
            <a:ext cx="3992082" cy="21923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069198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kvillano\Pictures\Project BrownDown Photos\Shageluk\IMG_1093.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029200" y="381000"/>
            <a:ext cx="2895600" cy="2171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457200" y="914400"/>
            <a:ext cx="4648200" cy="914400"/>
          </a:xfrm>
        </p:spPr>
        <p:txBody>
          <a:bodyPr>
            <a:normAutofit fontScale="90000"/>
          </a:bodyPr>
          <a:lstStyle/>
          <a:p>
            <a:r>
              <a:rPr lang="en-US" dirty="0" smtClean="0"/>
              <a:t>What made for long-term success?</a:t>
            </a:r>
            <a:endParaRPr lang="en-US" dirty="0"/>
          </a:p>
        </p:txBody>
      </p:sp>
      <p:sp>
        <p:nvSpPr>
          <p:cNvPr id="3" name="Content Placeholder 2"/>
          <p:cNvSpPr>
            <a:spLocks noGrp="1"/>
          </p:cNvSpPr>
          <p:nvPr>
            <p:ph idx="1"/>
          </p:nvPr>
        </p:nvSpPr>
        <p:spPr>
          <a:xfrm>
            <a:off x="457200" y="1828800"/>
            <a:ext cx="4495800" cy="4297363"/>
          </a:xfrm>
        </p:spPr>
        <p:txBody>
          <a:bodyPr>
            <a:normAutofit fontScale="92500" lnSpcReduction="10000"/>
          </a:bodyPr>
          <a:lstStyle/>
          <a:p>
            <a:r>
              <a:rPr lang="en-US" dirty="0" smtClean="0"/>
              <a:t>Low teacher-turnover</a:t>
            </a:r>
          </a:p>
          <a:p>
            <a:r>
              <a:rPr lang="en-US" dirty="0" smtClean="0"/>
              <a:t>Community-school connection</a:t>
            </a:r>
          </a:p>
          <a:p>
            <a:r>
              <a:rPr lang="en-US" dirty="0" smtClean="0"/>
              <a:t>Long-term relationships with scientists and GLOBE partner</a:t>
            </a:r>
          </a:p>
          <a:p>
            <a:r>
              <a:rPr lang="en-US" dirty="0" smtClean="0"/>
              <a:t>GLOBE used for meeting curriculum standards across disciplines </a:t>
            </a:r>
          </a:p>
          <a:p>
            <a:r>
              <a:rPr lang="en-US" dirty="0" smtClean="0"/>
              <a:t>GLOBE connected to indigenous knowledge and local concerns</a:t>
            </a:r>
          </a:p>
          <a:p>
            <a:r>
              <a:rPr lang="en-US" dirty="0" smtClean="0"/>
              <a:t>GLOBE knowledge and data used to help solve local problems</a:t>
            </a:r>
            <a:endParaRPr lang="en-US" dirty="0"/>
          </a:p>
        </p:txBody>
      </p:sp>
      <p:pic>
        <p:nvPicPr>
          <p:cNvPr id="4098" name="Picture 2" descr="C:\Users\kvillano\Pictures\Project BrownDown Photos\Shageluk\Mayweed at GCI tower.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172200" y="2286000"/>
            <a:ext cx="2865437" cy="2217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C:\Users\kvillano\Pictures\Project BrownDown Photos\Shageluk\Jewel and Lexie with Invasives.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5029201" y="4343400"/>
            <a:ext cx="2928160" cy="2203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51036402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9698"/>
            <a:ext cx="4114800" cy="2171701"/>
          </a:xfrm>
        </p:spPr>
        <p:txBody>
          <a:bodyPr>
            <a:normAutofit/>
          </a:bodyPr>
          <a:lstStyle/>
          <a:p>
            <a:r>
              <a:rPr lang="en-US" dirty="0" smtClean="0"/>
              <a:t>Long-term commitment = better science + </a:t>
            </a:r>
            <a:br>
              <a:rPr lang="en-US" dirty="0" smtClean="0"/>
            </a:br>
            <a:r>
              <a:rPr lang="en-US" dirty="0" smtClean="0"/>
              <a:t>better learning</a:t>
            </a:r>
            <a:endParaRPr lang="en-US" dirty="0"/>
          </a:p>
        </p:txBody>
      </p:sp>
      <p:pic>
        <p:nvPicPr>
          <p:cNvPr id="4" name="Picture 3"/>
          <p:cNvPicPr/>
          <p:nvPr/>
        </p:nvPicPr>
        <p:blipFill rotWithShape="1">
          <a:blip r:embed="rId2" cstate="email">
            <a:extLst>
              <a:ext uri="{28A0092B-C50C-407E-A947-70E740481C1C}">
                <a14:useLocalDpi xmlns="" xmlns:a14="http://schemas.microsoft.com/office/drawing/2010/main" val="0"/>
              </a:ext>
            </a:extLst>
          </a:blip>
          <a:srcRect/>
          <a:stretch/>
        </p:blipFill>
        <p:spPr bwMode="auto">
          <a:xfrm rot="553359">
            <a:off x="5828285" y="941760"/>
            <a:ext cx="2441605" cy="2459879"/>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 xmlns:a14="http://schemas.microsoft.com/office/drawing/2010/main"/>
            </a:ext>
          </a:extLst>
        </p:spPr>
      </p:pic>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71084" y="3657600"/>
            <a:ext cx="3532188" cy="280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4711734" y="3657600"/>
            <a:ext cx="3670266" cy="2813836"/>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157775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14400"/>
          </a:xfrm>
        </p:spPr>
        <p:txBody>
          <a:bodyPr>
            <a:normAutofit fontScale="90000"/>
          </a:bodyPr>
          <a:lstStyle/>
          <a:p>
            <a:r>
              <a:rPr lang="en-US" sz="3100" dirty="0" smtClean="0"/>
              <a:t>The Arctic and Earth SIGNs model </a:t>
            </a:r>
            <a:r>
              <a:rPr lang="en-US" dirty="0" smtClean="0"/>
              <a:t/>
            </a:r>
            <a:br>
              <a:rPr lang="en-US" dirty="0" smtClean="0"/>
            </a:br>
            <a:r>
              <a:rPr lang="en-US" sz="2000" dirty="0"/>
              <a:t>U</a:t>
            </a:r>
            <a:r>
              <a:rPr lang="en-US" sz="2000" dirty="0" smtClean="0"/>
              <a:t>sing GLOBE, NASA, and local knowledge to make STEM learning locally relevant and have an impact</a:t>
            </a:r>
            <a:endParaRPr lang="en-US" sz="2000" dirty="0"/>
          </a:p>
        </p:txBody>
      </p:sp>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286000" y="1540733"/>
            <a:ext cx="2253395" cy="158346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ounded Rectangle 9"/>
          <p:cNvSpPr/>
          <p:nvPr/>
        </p:nvSpPr>
        <p:spPr>
          <a:xfrm>
            <a:off x="7353299" y="3364985"/>
            <a:ext cx="1638301" cy="1740415"/>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1200" dirty="0">
                <a:solidFill>
                  <a:prstClr val="black"/>
                </a:solidFill>
              </a:rPr>
              <a:t>Do </a:t>
            </a:r>
            <a:r>
              <a:rPr lang="en-US" sz="1200" dirty="0" smtClean="0">
                <a:solidFill>
                  <a:prstClr val="black"/>
                </a:solidFill>
              </a:rPr>
              <a:t>exploratory, culturally responsive </a:t>
            </a:r>
            <a:r>
              <a:rPr lang="en-US" sz="1200" dirty="0">
                <a:solidFill>
                  <a:prstClr val="black"/>
                </a:solidFill>
              </a:rPr>
              <a:t>activities</a:t>
            </a:r>
          </a:p>
          <a:p>
            <a:pPr lvl="0" algn="ctr"/>
            <a:endParaRPr lang="en-US" sz="600" dirty="0">
              <a:solidFill>
                <a:prstClr val="black"/>
              </a:solidFill>
            </a:endParaRPr>
          </a:p>
          <a:p>
            <a:pPr lvl="0" algn="ctr"/>
            <a:r>
              <a:rPr lang="en-US" sz="1200" dirty="0">
                <a:solidFill>
                  <a:prstClr val="black"/>
                </a:solidFill>
              </a:rPr>
              <a:t>Talk with a NASA scientist</a:t>
            </a:r>
          </a:p>
          <a:p>
            <a:pPr lvl="0" algn="ctr"/>
            <a:endParaRPr lang="en-US" sz="700" dirty="0">
              <a:solidFill>
                <a:prstClr val="black"/>
              </a:solidFill>
            </a:endParaRPr>
          </a:p>
          <a:p>
            <a:pPr lvl="0" algn="ctr"/>
            <a:r>
              <a:rPr lang="en-US" sz="1200" dirty="0">
                <a:solidFill>
                  <a:prstClr val="black"/>
                </a:solidFill>
              </a:rPr>
              <a:t>Select inquiry question</a:t>
            </a:r>
          </a:p>
        </p:txBody>
      </p:sp>
      <p:sp>
        <p:nvSpPr>
          <p:cNvPr id="15" name="Rounded Rectangle 14"/>
          <p:cNvSpPr/>
          <p:nvPr/>
        </p:nvSpPr>
        <p:spPr>
          <a:xfrm>
            <a:off x="5465937" y="1540733"/>
            <a:ext cx="1909760" cy="1824250"/>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Discover what youth and adults know</a:t>
            </a:r>
          </a:p>
          <a:p>
            <a:pPr algn="ctr"/>
            <a:endParaRPr lang="en-US" sz="500" dirty="0" smtClean="0"/>
          </a:p>
          <a:p>
            <a:pPr algn="ctr"/>
            <a:r>
              <a:rPr lang="en-US" sz="1200" dirty="0" smtClean="0"/>
              <a:t>Identify </a:t>
            </a:r>
            <a:r>
              <a:rPr lang="en-US" sz="1200" dirty="0"/>
              <a:t>key climate change issue for community</a:t>
            </a:r>
          </a:p>
          <a:p>
            <a:pPr algn="ctr"/>
            <a:endParaRPr lang="en-US" sz="500" dirty="0"/>
          </a:p>
          <a:p>
            <a:pPr algn="ctr"/>
            <a:endParaRPr lang="en-US" sz="100" dirty="0"/>
          </a:p>
          <a:p>
            <a:pPr algn="ctr"/>
            <a:r>
              <a:rPr lang="en-US" sz="1200" dirty="0"/>
              <a:t>Brainstorm  investigation and stewardship ideas</a:t>
            </a:r>
          </a:p>
        </p:txBody>
      </p:sp>
      <p:sp>
        <p:nvSpPr>
          <p:cNvPr id="16" name="Rounded Rectangle 15"/>
          <p:cNvSpPr/>
          <p:nvPr/>
        </p:nvSpPr>
        <p:spPr>
          <a:xfrm>
            <a:off x="2196667" y="5029200"/>
            <a:ext cx="1689533" cy="1589209"/>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Make sense of research by analyzing data and r</a:t>
            </a:r>
            <a:r>
              <a:rPr lang="en-US" sz="1200" dirty="0" smtClean="0"/>
              <a:t>eviewing </a:t>
            </a:r>
            <a:r>
              <a:rPr lang="en-US" sz="1200" dirty="0"/>
              <a:t>information from local experts, NASA data, and existing research</a:t>
            </a:r>
          </a:p>
        </p:txBody>
      </p:sp>
      <p:sp>
        <p:nvSpPr>
          <p:cNvPr id="17" name="Rounded Rectangle 16"/>
          <p:cNvSpPr/>
          <p:nvPr/>
        </p:nvSpPr>
        <p:spPr>
          <a:xfrm>
            <a:off x="263264" y="3364983"/>
            <a:ext cx="1641736" cy="1530061"/>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Design and implement stewardship project to help community address the climate change issue</a:t>
            </a:r>
            <a:endParaRPr lang="en-US" sz="1200" dirty="0"/>
          </a:p>
        </p:txBody>
      </p:sp>
      <p:pic>
        <p:nvPicPr>
          <p:cNvPr id="19" name="Picture 18"/>
          <p:cNvPicPr/>
          <p:nvPr/>
        </p:nvPicPr>
        <p:blipFill rotWithShape="1">
          <a:blip r:embed="rId4" cstate="email">
            <a:extLst>
              <a:ext uri="{28A0092B-C50C-407E-A947-70E740481C1C}">
                <a14:useLocalDpi xmlns="" xmlns:a14="http://schemas.microsoft.com/office/drawing/2010/main" val="0"/>
              </a:ext>
            </a:extLst>
          </a:blip>
          <a:srcRect/>
          <a:stretch/>
        </p:blipFill>
        <p:spPr>
          <a:xfrm>
            <a:off x="5029200" y="4572000"/>
            <a:ext cx="2061725" cy="1678510"/>
          </a:xfrm>
          <a:prstGeom prst="rect">
            <a:avLst/>
          </a:prstGeom>
          <a:ln>
            <a:noFill/>
          </a:ln>
          <a:effectLst>
            <a:softEdge rad="112500"/>
          </a:effectLst>
        </p:spPr>
      </p:pic>
      <p:sp>
        <p:nvSpPr>
          <p:cNvPr id="18" name="Bent Arrow 17"/>
          <p:cNvSpPr/>
          <p:nvPr/>
        </p:nvSpPr>
        <p:spPr>
          <a:xfrm>
            <a:off x="821724" y="2106827"/>
            <a:ext cx="1464276" cy="1066800"/>
          </a:xfrm>
          <a:prstGeom prst="bentArrow">
            <a:avLst>
              <a:gd name="adj1" fmla="val 20367"/>
              <a:gd name="adj2" fmla="val 25000"/>
              <a:gd name="adj3" fmla="val 25000"/>
              <a:gd name="adj4" fmla="val 8197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    </a:t>
            </a:r>
          </a:p>
          <a:p>
            <a:pPr algn="ctr"/>
            <a:r>
              <a:rPr lang="en-US" dirty="0">
                <a:solidFill>
                  <a:schemeClr val="tx1"/>
                </a:solidFill>
              </a:rPr>
              <a:t> </a:t>
            </a:r>
            <a:r>
              <a:rPr lang="en-US" dirty="0" smtClean="0">
                <a:solidFill>
                  <a:schemeClr val="tx1"/>
                </a:solidFill>
              </a:rPr>
              <a:t>    SHARE</a:t>
            </a:r>
            <a:endParaRPr lang="en-US" dirty="0">
              <a:solidFill>
                <a:schemeClr val="tx1"/>
              </a:solidFill>
            </a:endParaRPr>
          </a:p>
        </p:txBody>
      </p:sp>
      <p:sp>
        <p:nvSpPr>
          <p:cNvPr id="20" name="Bent Arrow 19"/>
          <p:cNvSpPr/>
          <p:nvPr/>
        </p:nvSpPr>
        <p:spPr>
          <a:xfrm rot="16200000">
            <a:off x="819784" y="4914443"/>
            <a:ext cx="1181100" cy="1294132"/>
          </a:xfrm>
          <a:prstGeom prst="bentArrow">
            <a:avLst>
              <a:gd name="adj1" fmla="val 19744"/>
              <a:gd name="adj2" fmla="val 27372"/>
              <a:gd name="adj3" fmla="val 25000"/>
              <a:gd name="adj4" fmla="val 87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4" name="Rounded Rectangle 23"/>
          <p:cNvSpPr/>
          <p:nvPr/>
        </p:nvSpPr>
        <p:spPr>
          <a:xfrm>
            <a:off x="1981200" y="2514600"/>
            <a:ext cx="2816461" cy="1530061"/>
          </a:xfrm>
          <a:prstGeom prst="roundRect">
            <a:avLst/>
          </a:prstGeom>
          <a:noFill/>
          <a:ln w="38100">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Interview local people about signs and impacts of climate change</a:t>
            </a:r>
          </a:p>
        </p:txBody>
      </p:sp>
      <p:sp>
        <p:nvSpPr>
          <p:cNvPr id="21" name="TextBox 20"/>
          <p:cNvSpPr txBox="1"/>
          <p:nvPr/>
        </p:nvSpPr>
        <p:spPr>
          <a:xfrm>
            <a:off x="1292252" y="5365173"/>
            <a:ext cx="904415" cy="369332"/>
          </a:xfrm>
          <a:prstGeom prst="rect">
            <a:avLst/>
          </a:prstGeom>
          <a:noFill/>
        </p:spPr>
        <p:txBody>
          <a:bodyPr wrap="none" rtlCol="0">
            <a:spAutoFit/>
          </a:bodyPr>
          <a:lstStyle/>
          <a:p>
            <a:r>
              <a:rPr lang="en-US" dirty="0" smtClean="0"/>
              <a:t>APPLY</a:t>
            </a:r>
            <a:endParaRPr lang="en-US" dirty="0"/>
          </a:p>
        </p:txBody>
      </p:sp>
      <p:sp>
        <p:nvSpPr>
          <p:cNvPr id="26" name="Rounded Rectangle 25"/>
          <p:cNvSpPr/>
          <p:nvPr/>
        </p:nvSpPr>
        <p:spPr>
          <a:xfrm>
            <a:off x="4799214" y="5715000"/>
            <a:ext cx="2592186" cy="1530061"/>
          </a:xfrm>
          <a:prstGeom prst="roundRect">
            <a:avLst/>
          </a:prstGeom>
          <a:noFill/>
          <a:ln w="38100">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Collaborate with a scientist </a:t>
            </a:r>
            <a:r>
              <a:rPr lang="en-US" sz="1200" dirty="0" smtClean="0"/>
              <a:t>&amp; community </a:t>
            </a:r>
            <a:r>
              <a:rPr lang="en-US" sz="1200" dirty="0"/>
              <a:t>to develop and implement  </a:t>
            </a:r>
            <a:r>
              <a:rPr lang="en-US" sz="1200" dirty="0" smtClean="0"/>
              <a:t>GLOBE investigation </a:t>
            </a:r>
            <a:endParaRPr lang="en-US" sz="1200" dirty="0"/>
          </a:p>
        </p:txBody>
      </p:sp>
      <p:sp>
        <p:nvSpPr>
          <p:cNvPr id="23" name="Bent Arrow 22"/>
          <p:cNvSpPr/>
          <p:nvPr/>
        </p:nvSpPr>
        <p:spPr>
          <a:xfrm rot="10800000">
            <a:off x="7239000" y="5270720"/>
            <a:ext cx="1065976" cy="988660"/>
          </a:xfrm>
          <a:prstGeom prst="bentArrow">
            <a:avLst>
              <a:gd name="adj1" fmla="val 25140"/>
              <a:gd name="adj2" fmla="val 34422"/>
              <a:gd name="adj3" fmla="val 25000"/>
              <a:gd name="adj4" fmla="val 7631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5" name="Right Arrow 24"/>
          <p:cNvSpPr/>
          <p:nvPr/>
        </p:nvSpPr>
        <p:spPr>
          <a:xfrm>
            <a:off x="4585007" y="2106827"/>
            <a:ext cx="822960" cy="486934"/>
          </a:xfrm>
          <a:prstGeom prst="rightArrow">
            <a:avLst>
              <a:gd name="adj1" fmla="val 44925"/>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Bent Arrow 29"/>
          <p:cNvSpPr/>
          <p:nvPr/>
        </p:nvSpPr>
        <p:spPr>
          <a:xfrm rot="5400000">
            <a:off x="7458290" y="2288875"/>
            <a:ext cx="1085420" cy="1066800"/>
          </a:xfrm>
          <a:prstGeom prst="bentArrow">
            <a:avLst>
              <a:gd name="adj1" fmla="val 20873"/>
              <a:gd name="adj2" fmla="val 25156"/>
              <a:gd name="adj3" fmla="val 25000"/>
              <a:gd name="adj4" fmla="val 7631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1" name="Right Arrow 30"/>
          <p:cNvSpPr/>
          <p:nvPr/>
        </p:nvSpPr>
        <p:spPr>
          <a:xfrm rot="10800000">
            <a:off x="3962401" y="5761465"/>
            <a:ext cx="1005840" cy="486934"/>
          </a:xfrm>
          <a:prstGeom prst="rightArrow">
            <a:avLst>
              <a:gd name="adj1" fmla="val 44925"/>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TextBox 31"/>
          <p:cNvSpPr txBox="1"/>
          <p:nvPr/>
        </p:nvSpPr>
        <p:spPr>
          <a:xfrm>
            <a:off x="4495800" y="2590800"/>
            <a:ext cx="970137" cy="369332"/>
          </a:xfrm>
          <a:prstGeom prst="rect">
            <a:avLst/>
          </a:prstGeom>
          <a:noFill/>
        </p:spPr>
        <p:txBody>
          <a:bodyPr wrap="none" rtlCol="0">
            <a:spAutoFit/>
          </a:bodyPr>
          <a:lstStyle/>
          <a:p>
            <a:r>
              <a:rPr lang="en-US" dirty="0" smtClean="0"/>
              <a:t>SHARE</a:t>
            </a:r>
            <a:endParaRPr lang="en-US" dirty="0"/>
          </a:p>
        </p:txBody>
      </p:sp>
      <p:sp>
        <p:nvSpPr>
          <p:cNvPr id="33" name="TextBox 32"/>
          <p:cNvSpPr txBox="1"/>
          <p:nvPr/>
        </p:nvSpPr>
        <p:spPr>
          <a:xfrm>
            <a:off x="7696200" y="1904740"/>
            <a:ext cx="1263487" cy="369332"/>
          </a:xfrm>
          <a:prstGeom prst="rect">
            <a:avLst/>
          </a:prstGeom>
          <a:noFill/>
        </p:spPr>
        <p:txBody>
          <a:bodyPr wrap="none" rtlCol="0">
            <a:spAutoFit/>
          </a:bodyPr>
          <a:lstStyle/>
          <a:p>
            <a:r>
              <a:rPr lang="en-US" dirty="0" smtClean="0"/>
              <a:t>EXPLORE</a:t>
            </a:r>
            <a:endParaRPr lang="en-US" dirty="0"/>
          </a:p>
        </p:txBody>
      </p:sp>
      <p:sp>
        <p:nvSpPr>
          <p:cNvPr id="34" name="TextBox 33"/>
          <p:cNvSpPr txBox="1"/>
          <p:nvPr/>
        </p:nvSpPr>
        <p:spPr>
          <a:xfrm>
            <a:off x="7391400" y="6260068"/>
            <a:ext cx="1726755" cy="369332"/>
          </a:xfrm>
          <a:prstGeom prst="rect">
            <a:avLst/>
          </a:prstGeom>
          <a:noFill/>
        </p:spPr>
        <p:txBody>
          <a:bodyPr wrap="none" rtlCol="0">
            <a:spAutoFit/>
          </a:bodyPr>
          <a:lstStyle/>
          <a:p>
            <a:r>
              <a:rPr lang="en-US" dirty="0" smtClean="0"/>
              <a:t>EXPERIMENT</a:t>
            </a:r>
            <a:endParaRPr lang="en-US" dirty="0"/>
          </a:p>
        </p:txBody>
      </p:sp>
      <p:sp>
        <p:nvSpPr>
          <p:cNvPr id="35" name="TextBox 34"/>
          <p:cNvSpPr txBox="1"/>
          <p:nvPr/>
        </p:nvSpPr>
        <p:spPr>
          <a:xfrm>
            <a:off x="3904430" y="5345668"/>
            <a:ext cx="1200970" cy="369332"/>
          </a:xfrm>
          <a:prstGeom prst="rect">
            <a:avLst/>
          </a:prstGeom>
          <a:noFill/>
        </p:spPr>
        <p:txBody>
          <a:bodyPr wrap="none" rtlCol="0">
            <a:spAutoFit/>
          </a:bodyPr>
          <a:lstStyle/>
          <a:p>
            <a:r>
              <a:rPr lang="en-US" dirty="0" smtClean="0"/>
              <a:t>EXPLAIN</a:t>
            </a:r>
            <a:endParaRPr lang="en-US" dirty="0"/>
          </a:p>
        </p:txBody>
      </p:sp>
    </p:spTree>
    <p:extLst>
      <p:ext uri="{BB962C8B-B14F-4D97-AF65-F5344CB8AC3E}">
        <p14:creationId xmlns="" xmlns:p14="http://schemas.microsoft.com/office/powerpoint/2010/main" val="211105872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14944" y="838200"/>
            <a:ext cx="8441983" cy="5410447"/>
            <a:chOff x="0" y="0"/>
            <a:chExt cx="6687086" cy="4004952"/>
          </a:xfrm>
        </p:grpSpPr>
        <p:grpSp>
          <p:nvGrpSpPr>
            <p:cNvPr id="7" name="Group 6"/>
            <p:cNvGrpSpPr/>
            <p:nvPr/>
          </p:nvGrpSpPr>
          <p:grpSpPr>
            <a:xfrm>
              <a:off x="19050" y="0"/>
              <a:ext cx="6668036" cy="3362325"/>
              <a:chOff x="0" y="0"/>
              <a:chExt cx="6668036" cy="3362325"/>
            </a:xfrm>
          </p:grpSpPr>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0"/>
                <a:ext cx="6515100" cy="3362325"/>
              </a:xfrm>
              <a:prstGeom prst="rect">
                <a:avLst/>
              </a:prstGeom>
              <a:noFill/>
            </p:spPr>
          </p:pic>
          <p:sp>
            <p:nvSpPr>
              <p:cNvPr id="10" name="Text Box 2"/>
              <p:cNvSpPr txBox="1">
                <a:spLocks noChangeArrowheads="1"/>
              </p:cNvSpPr>
              <p:nvPr/>
            </p:nvSpPr>
            <p:spPr bwMode="auto">
              <a:xfrm>
                <a:off x="57686" y="3019425"/>
                <a:ext cx="6610350" cy="2255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200" b="1" dirty="0">
                    <a:effectLst/>
                    <a:latin typeface="Calibri"/>
                    <a:ea typeface="Calibri"/>
                    <a:cs typeface="Times New Roman"/>
                  </a:rPr>
                  <a:t>        </a:t>
                </a:r>
                <a:r>
                  <a:rPr lang="en-US" sz="1200" b="1" dirty="0" smtClean="0">
                    <a:effectLst/>
                    <a:latin typeface="Calibri"/>
                    <a:ea typeface="Calibri"/>
                    <a:cs typeface="Times New Roman"/>
                  </a:rPr>
                  <a:t>     I </a:t>
                </a:r>
                <a:r>
                  <a:rPr lang="en-US" sz="1200" b="1" dirty="0">
                    <a:effectLst/>
                    <a:latin typeface="Calibri"/>
                    <a:ea typeface="Calibri"/>
                    <a:cs typeface="Times New Roman"/>
                  </a:rPr>
                  <a:t>- Product development          </a:t>
                </a:r>
                <a:r>
                  <a:rPr lang="en-US" sz="1200" b="1" dirty="0" smtClean="0">
                    <a:effectLst/>
                    <a:latin typeface="Calibri"/>
                    <a:ea typeface="Calibri"/>
                    <a:cs typeface="Times New Roman"/>
                  </a:rPr>
                  <a:t>             II </a:t>
                </a:r>
                <a:r>
                  <a:rPr lang="en-US" sz="1200" b="1" dirty="0">
                    <a:effectLst/>
                    <a:latin typeface="Calibri"/>
                    <a:ea typeface="Calibri"/>
                    <a:cs typeface="Times New Roman"/>
                  </a:rPr>
                  <a:t>– Educator engagement &amp; training     </a:t>
                </a:r>
                <a:r>
                  <a:rPr lang="en-US" sz="1200" b="1" dirty="0" smtClean="0">
                    <a:effectLst/>
                    <a:latin typeface="Calibri"/>
                    <a:ea typeface="Calibri"/>
                    <a:cs typeface="Times New Roman"/>
                  </a:rPr>
                  <a:t>   III </a:t>
                </a:r>
                <a:r>
                  <a:rPr lang="en-US" sz="1200" b="1" dirty="0">
                    <a:effectLst/>
                    <a:latin typeface="Calibri"/>
                    <a:ea typeface="Calibri"/>
                    <a:cs typeface="Times New Roman"/>
                  </a:rPr>
                  <a:t>– Youth &amp; community engagement</a:t>
                </a:r>
                <a:endParaRPr lang="en-US" sz="1200" dirty="0">
                  <a:effectLst/>
                  <a:latin typeface="Calibri"/>
                  <a:ea typeface="Calibri"/>
                  <a:cs typeface="Times New Roman"/>
                </a:endParaRPr>
              </a:p>
            </p:txBody>
          </p:sp>
        </p:grpSp>
        <p:sp>
          <p:nvSpPr>
            <p:cNvPr id="8" name="Text Box 2"/>
            <p:cNvSpPr txBox="1">
              <a:spLocks noChangeArrowheads="1"/>
            </p:cNvSpPr>
            <p:nvPr/>
          </p:nvSpPr>
          <p:spPr bwMode="auto">
            <a:xfrm>
              <a:off x="0" y="3362325"/>
              <a:ext cx="6677025" cy="64262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b="1" dirty="0">
                  <a:effectLst/>
                  <a:latin typeface="Times New Roman"/>
                  <a:ea typeface="Calibri"/>
                  <a:cs typeface="Times New Roman"/>
                </a:rPr>
                <a:t>Figure 1.</a:t>
              </a:r>
              <a:r>
                <a:rPr lang="en-US" sz="1400" dirty="0">
                  <a:effectLst/>
                  <a:latin typeface="Times New Roman"/>
                  <a:ea typeface="Calibri"/>
                  <a:cs typeface="Times New Roman"/>
                </a:rPr>
                <a:t> The Arctic and Earth SIGNs project learning and performance objectives will be met through the following work phases: phase 1- product development (dark grey boxes), phase 2- educator engagement and training (light grey boxes), and phase 3- youth and community engagement (green and yellow boxes).</a:t>
              </a:r>
              <a:endParaRPr lang="en-US" sz="1400" dirty="0">
                <a:effectLst/>
                <a:latin typeface="Calibri"/>
                <a:ea typeface="Calibri"/>
                <a:cs typeface="Times New Roman"/>
              </a:endParaRPr>
            </a:p>
          </p:txBody>
        </p:sp>
      </p:grpSp>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Face to Face and Online Course Units</a:t>
            </a:r>
            <a:endParaRPr lang="en-US" dirty="0"/>
          </a:p>
        </p:txBody>
      </p:sp>
      <p:pic>
        <p:nvPicPr>
          <p:cNvPr id="1026"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62000" y="1410302"/>
            <a:ext cx="7360574" cy="54476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1.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6.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7.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8.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1034</Words>
  <Application>Microsoft Office PowerPoint</Application>
  <PresentationFormat>On-screen Show (4:3)</PresentationFormat>
  <Paragraphs>172</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Project Status Report</vt:lpstr>
      <vt:lpstr>Office Theme</vt:lpstr>
      <vt:lpstr>Slide 1</vt:lpstr>
      <vt:lpstr>Project Overview</vt:lpstr>
      <vt:lpstr>Project Overview</vt:lpstr>
      <vt:lpstr>Recipe for Success  for GLOBE in rural and  indigenous communities</vt:lpstr>
      <vt:lpstr>What made for long-term success?</vt:lpstr>
      <vt:lpstr>Long-term commitment = better science +  better learning</vt:lpstr>
      <vt:lpstr>The Arctic and Earth SIGNs model  Using GLOBE, NASA, and local knowledge to make STEM learning locally relevant and have an impact</vt:lpstr>
      <vt:lpstr>Slide 8</vt:lpstr>
      <vt:lpstr>Face to Face and Online Course Units</vt:lpstr>
      <vt:lpstr>Timeline</vt:lpstr>
      <vt:lpstr>Looking Ahead</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2016-07-12T16:27:27Z</dcterms:created>
  <dcterms:modified xsi:type="dcterms:W3CDTF">2016-07-18T13:38:22Z</dcterms:modified>
</cp:coreProperties>
</file>