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83" r:id="rId4"/>
    <p:sldId id="282" r:id="rId5"/>
    <p:sldId id="257" r:id="rId6"/>
    <p:sldId id="259" r:id="rId7"/>
    <p:sldId id="261" r:id="rId8"/>
    <p:sldId id="287" r:id="rId9"/>
    <p:sldId id="281" r:id="rId10"/>
    <p:sldId id="268" r:id="rId11"/>
    <p:sldId id="288" r:id="rId12"/>
    <p:sldId id="277" r:id="rId13"/>
    <p:sldId id="289" r:id="rId14"/>
    <p:sldId id="286" r:id="rId15"/>
    <p:sldId id="290" r:id="rId16"/>
    <p:sldId id="265" r:id="rId17"/>
    <p:sldId id="285" r:id="rId18"/>
    <p:sldId id="274" r:id="rId19"/>
    <p:sldId id="278" r:id="rId20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4FF"/>
    <a:srgbClr val="101086"/>
    <a:srgbClr val="E58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99" autoAdjust="0"/>
    <p:restoredTop sz="90053" autoAdjust="0"/>
  </p:normalViewPr>
  <p:slideViewPr>
    <p:cSldViewPr snapToGrid="0">
      <p:cViewPr>
        <p:scale>
          <a:sx n="60" d="100"/>
          <a:sy n="60" d="100"/>
        </p:scale>
        <p:origin x="-2124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7239E-EA14-46D0-A29B-3FF04F902881}" type="datetimeFigureOut">
              <a:rPr lang="th-TH" smtClean="0"/>
              <a:t>13/07/59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71F5B-4128-48B1-B66F-151674D47A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9298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DAB0B-63CF-4D24-B279-4161D74C08AC}" type="datetimeFigureOut">
              <a:rPr lang="en-US" smtClean="0"/>
              <a:pPr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565A1-8FA0-4EBC-AD96-B7E0583074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5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Good……………….. Everyone, It is nice to see so many of you here . My name is </a:t>
            </a:r>
            <a:r>
              <a:rPr lang="en-US" dirty="0" err="1" smtClean="0"/>
              <a:t>Paninee</a:t>
            </a:r>
            <a:r>
              <a:rPr lang="en-US" dirty="0" smtClean="0"/>
              <a:t> </a:t>
            </a:r>
            <a:r>
              <a:rPr lang="en-US" dirty="0" err="1" smtClean="0"/>
              <a:t>Voranetivudti</a:t>
            </a:r>
            <a:r>
              <a:rPr lang="en-US" dirty="0" smtClean="0"/>
              <a:t> . I am a teacher at</a:t>
            </a:r>
            <a:r>
              <a:rPr lang="en-US" baseline="0" dirty="0" smtClean="0"/>
              <a:t> </a:t>
            </a:r>
            <a:r>
              <a:rPr lang="en-US" dirty="0" err="1" smtClean="0"/>
              <a:t>Paphayomphittayakom</a:t>
            </a:r>
            <a:r>
              <a:rPr lang="en-US" baseline="0" dirty="0" smtClean="0"/>
              <a:t> school, </a:t>
            </a:r>
            <a:r>
              <a:rPr lang="en-US" baseline="0" dirty="0" err="1" smtClean="0"/>
              <a:t>Phatthalung</a:t>
            </a:r>
            <a:r>
              <a:rPr lang="en-US" baseline="0" dirty="0" smtClean="0"/>
              <a:t> province, from the southern part of Thailand.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Today the subject of my talk is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imprementing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globe in southern Thailand. My presentation should last about 10 minutes. IF you have any question I will be happy to answer them at the end of my talk. </a:t>
            </a:r>
            <a:endParaRPr kumimoji="0" lang="th-TH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3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0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3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 have divided my talk into 4 main parts. First of all, I will be looking  at “When I do Globe”. Second, I will focus on GLOBE Activities . Third, I will give you about success stories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And the last </a:t>
            </a:r>
          </a:p>
          <a:p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will give you information about “What I am going to do next.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84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84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3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565A1-8FA0-4EBC-AD96-B7E0583074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9" name="ตัวแทนวันที่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ตัวแทนท้ายกระดาษ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ตัวแทนรูปภาพ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th-TH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คลิกไอคอนเพื่อเพิ่มรูปภาพ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2BFF415-DC9F-4266-A535-E7CDD96FE5DC}" type="datetime1">
              <a:rPr lang="en-US" smtClean="0"/>
              <a:pPr/>
              <a:t>7/13/2016</a:t>
            </a:fld>
            <a:endParaRPr lang="en-US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8E55550-F825-4563-9B05-9D9D3C344D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" y="1"/>
            <a:ext cx="92140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</a:t>
            </a:fld>
            <a:endParaRPr lang="en-US" dirty="0">
              <a:latin typeface="Calisto MT" pitchFamily="18" charset="0"/>
            </a:endParaRPr>
          </a:p>
        </p:txBody>
      </p:sp>
      <p:pic>
        <p:nvPicPr>
          <p:cNvPr id="6" name="Picture 3" descr="C:\Users\Sirilak\Desktop\Logo\Walailak_Universi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270" y="5514650"/>
            <a:ext cx="625401" cy="981879"/>
          </a:xfrm>
          <a:prstGeom prst="rect">
            <a:avLst/>
          </a:prstGeom>
          <a:noFill/>
        </p:spPr>
      </p:pic>
      <p:pic>
        <p:nvPicPr>
          <p:cNvPr id="7" name="Picture 4" descr="C:\Users\Sirilak\Desktop\Logo\CO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442" y="4536824"/>
            <a:ext cx="879768" cy="76146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3" y="2299377"/>
            <a:ext cx="693026" cy="846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1" y="327163"/>
            <a:ext cx="862181" cy="772949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418897" y="469662"/>
            <a:ext cx="7677595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200" b="1" dirty="0">
                <a:latin typeface="Calisto MT" pitchFamily="18" charset="0"/>
              </a:rPr>
              <a:t> </a:t>
            </a:r>
            <a:r>
              <a:rPr lang="en-US" sz="2200" b="1" dirty="0" smtClean="0">
                <a:latin typeface="Calisto MT" pitchFamily="18" charset="0"/>
              </a:rPr>
              <a:t>I</a:t>
            </a:r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</a:rPr>
              <a:t>IMPLEMENTING </a:t>
            </a:r>
            <a:r>
              <a:rPr lang="en-US" sz="2200" b="1" dirty="0">
                <a:solidFill>
                  <a:srgbClr val="7030A0"/>
                </a:solidFill>
                <a:latin typeface="Calisto MT" pitchFamily="18" charset="0"/>
              </a:rPr>
              <a:t>G</a:t>
            </a:r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</a:rPr>
              <a:t>LOBE  IN  </a:t>
            </a:r>
          </a:p>
          <a:p>
            <a:pPr algn="ctr">
              <a:lnSpc>
                <a:spcPct val="200000"/>
              </a:lnSpc>
            </a:pPr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</a:rPr>
              <a:t>SOUTHERN THAILAND</a:t>
            </a:r>
            <a:endParaRPr lang="th-TH" sz="2200" b="1" dirty="0">
              <a:latin typeface="Calisto MT" pitchFamily="18" charset="0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745665" y="5165575"/>
            <a:ext cx="7350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  <a:latin typeface="Calisto MT" pitchFamily="18" charset="0"/>
              </a:rPr>
              <a:t>Paninee</a:t>
            </a:r>
            <a:r>
              <a:rPr lang="en-US" dirty="0" smtClean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sto MT" pitchFamily="18" charset="0"/>
              </a:rPr>
              <a:t>Voranetivudti</a:t>
            </a:r>
            <a:r>
              <a:rPr lang="en-US" dirty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sto MT" pitchFamily="18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Calisto MT" pitchFamily="18" charset="0"/>
              </a:rPr>
              <a:t>High School Science Teacher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bg1"/>
                </a:solidFill>
                <a:latin typeface="Calisto MT" pitchFamily="18" charset="0"/>
              </a:rPr>
              <a:t>Paphayomphittayakom</a:t>
            </a:r>
            <a:r>
              <a:rPr lang="en-US" dirty="0">
                <a:solidFill>
                  <a:schemeClr val="bg1"/>
                </a:solidFill>
                <a:latin typeface="Calisto MT" pitchFamily="18" charset="0"/>
              </a:rPr>
              <a:t> School, </a:t>
            </a:r>
            <a:r>
              <a:rPr lang="en-US" dirty="0" err="1" smtClean="0">
                <a:solidFill>
                  <a:schemeClr val="bg1"/>
                </a:solidFill>
                <a:latin typeface="Calisto MT" pitchFamily="18" charset="0"/>
              </a:rPr>
              <a:t>Phatthalung</a:t>
            </a:r>
            <a:r>
              <a:rPr lang="en-US" dirty="0" smtClean="0">
                <a:solidFill>
                  <a:schemeClr val="bg1"/>
                </a:solidFill>
                <a:latin typeface="Calisto MT" pitchFamily="18" charset="0"/>
              </a:rPr>
              <a:t>, Thailand</a:t>
            </a:r>
            <a:endParaRPr lang="en-US" dirty="0">
              <a:solidFill>
                <a:schemeClr val="bg1"/>
              </a:solidFill>
              <a:latin typeface="Calisto MT" pitchFamily="18" charset="0"/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1" y="1293683"/>
            <a:ext cx="862182" cy="813185"/>
          </a:xfrm>
          <a:prstGeom prst="rect">
            <a:avLst/>
          </a:prstGeom>
        </p:spPr>
      </p:pic>
      <p:pic>
        <p:nvPicPr>
          <p:cNvPr id="15" name="Picture 1" descr="http://www.tsu.ac.th/emblem/color/TSU_LOGO_color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" y="3429001"/>
            <a:ext cx="452250" cy="670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3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10</a:t>
            </a:fld>
            <a:endParaRPr lang="en-US">
              <a:latin typeface="Calisto MT" pitchFamily="18" charset="0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344384" y="189564"/>
            <a:ext cx="3392043" cy="542903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14128" y="199405"/>
            <a:ext cx="5189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0" name="รูปภาพ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8" y="3764478"/>
            <a:ext cx="2471576" cy="2010845"/>
          </a:xfrm>
          <a:prstGeom prst="rect">
            <a:avLst/>
          </a:prstGeom>
        </p:spPr>
      </p:pic>
      <p:pic>
        <p:nvPicPr>
          <p:cNvPr id="7" name="รูปภาพ 6" descr="C:\Users\NEXT Speed\Documents\IMG_20150928_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" y="1341911"/>
            <a:ext cx="2541319" cy="1464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43844" y="1341911"/>
            <a:ext cx="5260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2009: Comparative </a:t>
            </a:r>
            <a:r>
              <a:rPr lang="en-US" dirty="0">
                <a:solidFill>
                  <a:srgbClr val="7030A0"/>
                </a:solidFill>
              </a:rPr>
              <a:t>Study About Qualities of Soil Between Tropical Rain Forest and Rubber Area at </a:t>
            </a:r>
            <a:r>
              <a:rPr lang="en-US" dirty="0" err="1">
                <a:solidFill>
                  <a:srgbClr val="7030A0"/>
                </a:solidFill>
              </a:rPr>
              <a:t>Huay</a:t>
            </a:r>
            <a:r>
              <a:rPr lang="en-US" dirty="0">
                <a:solidFill>
                  <a:srgbClr val="7030A0"/>
                </a:solidFill>
              </a:rPr>
              <a:t> Nam </a:t>
            </a:r>
            <a:r>
              <a:rPr lang="en-US" dirty="0" err="1">
                <a:solidFill>
                  <a:srgbClr val="7030A0"/>
                </a:solidFill>
              </a:rPr>
              <a:t>Sai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Researvior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Paphayom</a:t>
            </a:r>
            <a:r>
              <a:rPr lang="en-US" dirty="0" smtClean="0">
                <a:solidFill>
                  <a:srgbClr val="7030A0"/>
                </a:solidFill>
              </a:rPr>
              <a:t> District, </a:t>
            </a:r>
            <a:r>
              <a:rPr lang="en-US" dirty="0" err="1" smtClean="0">
                <a:solidFill>
                  <a:srgbClr val="7030A0"/>
                </a:solidFill>
              </a:rPr>
              <a:t>Phatthalung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</a:t>
            </a:r>
            <a:r>
              <a:rPr lang="th-TH" dirty="0" smtClean="0">
                <a:solidFill>
                  <a:srgbClr val="7030A0"/>
                </a:solidFill>
              </a:rPr>
              <a:t>18</a:t>
            </a:r>
            <a:r>
              <a:rPr lang="en-US" baseline="30000" dirty="0" err="1" smtClean="0">
                <a:solidFill>
                  <a:srgbClr val="7030A0"/>
                </a:solidFill>
              </a:rPr>
              <a:t>th</a:t>
            </a:r>
            <a:r>
              <a:rPr lang="en-US" baseline="30000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Global </a:t>
            </a:r>
            <a:r>
              <a:rPr lang="en-US" dirty="0">
                <a:solidFill>
                  <a:srgbClr val="7030A0"/>
                </a:solidFill>
              </a:rPr>
              <a:t>Conference on </a:t>
            </a:r>
            <a:r>
              <a:rPr lang="en-US" dirty="0" smtClean="0">
                <a:solidFill>
                  <a:srgbClr val="7030A0"/>
                </a:solidFill>
              </a:rPr>
              <a:t>Environment </a:t>
            </a:r>
            <a:r>
              <a:rPr lang="en-US" dirty="0">
                <a:solidFill>
                  <a:srgbClr val="7030A0"/>
                </a:solidFill>
              </a:rPr>
              <a:t>Education</a:t>
            </a:r>
            <a:r>
              <a:rPr lang="en-US" dirty="0" smtClean="0">
                <a:solidFill>
                  <a:srgbClr val="7030A0"/>
                </a:solidFill>
              </a:rPr>
              <a:t>” in Goa, India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6348" y="3764478"/>
            <a:ext cx="54157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7030A0"/>
                </a:solidFill>
              </a:rPr>
              <a:t>2011</a:t>
            </a:r>
            <a:r>
              <a:rPr lang="en-US" dirty="0" smtClean="0">
                <a:solidFill>
                  <a:srgbClr val="7030A0"/>
                </a:solidFill>
              </a:rPr>
              <a:t>: The </a:t>
            </a:r>
            <a:r>
              <a:rPr lang="en-US" dirty="0">
                <a:solidFill>
                  <a:srgbClr val="7030A0"/>
                </a:solidFill>
              </a:rPr>
              <a:t>Effect of burning grass stubble on properties of soil and living things in the soil at Ban Na village, Kotow </a:t>
            </a:r>
            <a:r>
              <a:rPr lang="en-US" dirty="0" err="1">
                <a:solidFill>
                  <a:srgbClr val="7030A0"/>
                </a:solidFill>
              </a:rPr>
              <a:t>subdistrict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Paphayom</a:t>
            </a:r>
            <a:r>
              <a:rPr lang="en-US" dirty="0" smtClean="0">
                <a:solidFill>
                  <a:srgbClr val="7030A0"/>
                </a:solidFill>
              </a:rPr>
              <a:t>  District,  </a:t>
            </a:r>
            <a:r>
              <a:rPr lang="en-US" dirty="0" err="1" smtClean="0">
                <a:solidFill>
                  <a:srgbClr val="7030A0"/>
                </a:solidFill>
              </a:rPr>
              <a:t>Phatthalung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Earth </a:t>
            </a:r>
            <a:r>
              <a:rPr lang="en-US" dirty="0">
                <a:solidFill>
                  <a:srgbClr val="7030A0"/>
                </a:solidFill>
              </a:rPr>
              <a:t>Science and Climate Change Research </a:t>
            </a:r>
            <a:r>
              <a:rPr lang="en-US" dirty="0" smtClean="0">
                <a:solidFill>
                  <a:srgbClr val="7030A0"/>
                </a:solidFill>
              </a:rPr>
              <a:t>in </a:t>
            </a:r>
            <a:r>
              <a:rPr lang="en-US" dirty="0" err="1" smtClean="0">
                <a:solidFill>
                  <a:srgbClr val="7030A0"/>
                </a:solidFill>
              </a:rPr>
              <a:t>Goa,I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ndia</a:t>
            </a:r>
            <a:endParaRPr lang="th-TH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11</a:t>
            </a:fld>
            <a:endParaRPr lang="en-US">
              <a:latin typeface="Calisto MT" pitchFamily="18" charset="0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344384" y="189564"/>
            <a:ext cx="4038429" cy="542903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95926" y="237723"/>
            <a:ext cx="43695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1" name="รูปภาพ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1104405"/>
            <a:ext cx="2796220" cy="2113808"/>
          </a:xfrm>
          <a:prstGeom prst="rect">
            <a:avLst/>
          </a:prstGeom>
        </p:spPr>
      </p:pic>
      <p:pic>
        <p:nvPicPr>
          <p:cNvPr id="8" name="รูปภาพ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3918858"/>
            <a:ext cx="3094673" cy="23298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8228" y="1199408"/>
            <a:ext cx="5166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2012: Coral </a:t>
            </a:r>
            <a:r>
              <a:rPr lang="en-US" dirty="0">
                <a:solidFill>
                  <a:srgbClr val="7030A0"/>
                </a:solidFill>
              </a:rPr>
              <a:t>Diversity and Bleaching at </a:t>
            </a:r>
            <a:r>
              <a:rPr lang="en-US" dirty="0" err="1">
                <a:solidFill>
                  <a:srgbClr val="7030A0"/>
                </a:solidFill>
              </a:rPr>
              <a:t>Ngai</a:t>
            </a:r>
            <a:r>
              <a:rPr lang="en-US" dirty="0">
                <a:solidFill>
                  <a:srgbClr val="7030A0"/>
                </a:solidFill>
              </a:rPr>
              <a:t> Island and </a:t>
            </a:r>
            <a:r>
              <a:rPr lang="en-US" dirty="0" err="1">
                <a:solidFill>
                  <a:srgbClr val="7030A0"/>
                </a:solidFill>
              </a:rPr>
              <a:t>Cheuk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Island</a:t>
            </a:r>
          </a:p>
          <a:p>
            <a:r>
              <a:rPr lang="en-US" dirty="0">
                <a:solidFill>
                  <a:srgbClr val="7030A0"/>
                </a:solidFill>
              </a:rPr>
              <a:t>Search for SEAMEO Young Scientists 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the 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Regional </a:t>
            </a:r>
            <a:r>
              <a:rPr lang="en-US" dirty="0">
                <a:solidFill>
                  <a:srgbClr val="7030A0"/>
                </a:solidFill>
              </a:rPr>
              <a:t>Congress 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  <a:latin typeface="+mj-lt"/>
              </a:rPr>
              <a:t>Penung</a:t>
            </a:r>
            <a:r>
              <a:rPr lang="en-US" dirty="0" smtClean="0">
                <a:solidFill>
                  <a:srgbClr val="7030A0"/>
                </a:solidFill>
                <a:latin typeface="+mj-lt"/>
              </a:rPr>
              <a:t> Malaysia, </a:t>
            </a:r>
            <a:r>
              <a:rPr lang="en-US" b="1" dirty="0">
                <a:solidFill>
                  <a:srgbClr val="7030A0"/>
                </a:solidFill>
              </a:rPr>
              <a:t>“Consolation Prize base on the theme “Beyond 2012 : Greening the Environment for Sustainable”</a:t>
            </a:r>
            <a:endParaRPr lang="en-US" dirty="0">
              <a:solidFill>
                <a:srgbClr val="7030A0"/>
              </a:solidFill>
            </a:endParaRPr>
          </a:p>
          <a:p>
            <a:endParaRPr lang="th-TH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2608" y="3918858"/>
            <a:ext cx="5012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2013 :  Weather Affecting Amount of  Latex  Production and Percent Dry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Rubber Content of Rubber Tree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i="1" dirty="0" err="1" smtClean="0">
                <a:solidFill>
                  <a:srgbClr val="7030A0"/>
                </a:solidFill>
              </a:rPr>
              <a:t>Hevea</a:t>
            </a:r>
            <a:r>
              <a:rPr lang="en-US" i="1" dirty="0" smtClean="0">
                <a:solidFill>
                  <a:srgbClr val="7030A0"/>
                </a:solidFill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</a:rPr>
              <a:t>brasilliensis</a:t>
            </a:r>
            <a:r>
              <a:rPr lang="en-US" dirty="0" smtClean="0">
                <a:solidFill>
                  <a:srgbClr val="7030A0"/>
                </a:solidFill>
              </a:rPr>
              <a:t> Mull. Arg. </a:t>
            </a:r>
            <a:r>
              <a:rPr lang="en-US" dirty="0" err="1" smtClean="0">
                <a:solidFill>
                  <a:srgbClr val="7030A0"/>
                </a:solidFill>
              </a:rPr>
              <a:t>Var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RRIM 600) in </a:t>
            </a:r>
            <a:r>
              <a:rPr lang="en-US" dirty="0" err="1" smtClean="0">
                <a:solidFill>
                  <a:srgbClr val="7030A0"/>
                </a:solidFill>
              </a:rPr>
              <a:t>Phatthalung</a:t>
            </a:r>
            <a:r>
              <a:rPr lang="en-US" dirty="0" smtClean="0">
                <a:solidFill>
                  <a:srgbClr val="7030A0"/>
                </a:solidFill>
              </a:rPr>
              <a:t>, Thailand.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the 2</a:t>
            </a:r>
            <a:r>
              <a:rPr lang="en-US" baseline="30000" dirty="0" smtClean="0">
                <a:solidFill>
                  <a:srgbClr val="7030A0"/>
                </a:solidFill>
              </a:rPr>
              <a:t>nd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Annual Student Research Exhibition and 17</a:t>
            </a:r>
            <a:r>
              <a:rPr lang="en-US" baseline="30000" dirty="0">
                <a:solidFill>
                  <a:srgbClr val="7030A0"/>
                </a:solidFill>
              </a:rPr>
              <a:t>th</a:t>
            </a:r>
            <a:r>
              <a:rPr lang="en-US" dirty="0">
                <a:solidFill>
                  <a:srgbClr val="7030A0"/>
                </a:solidFill>
              </a:rPr>
              <a:t> Globe Annual Partner Meeting </a:t>
            </a:r>
            <a:endParaRPr lang="th-TH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12</a:t>
            </a:fld>
            <a:endParaRPr lang="en-US">
              <a:latin typeface="Calisto MT" pitchFamily="18" charset="0"/>
            </a:endParaRPr>
          </a:p>
        </p:txBody>
      </p:sp>
      <p:sp>
        <p:nvSpPr>
          <p:cNvPr id="9" name="สี่เหลี่ยมมุมมน 12"/>
          <p:cNvSpPr/>
          <p:nvPr/>
        </p:nvSpPr>
        <p:spPr>
          <a:xfrm>
            <a:off x="332509" y="192142"/>
            <a:ext cx="4071026" cy="638180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27512" y="236826"/>
            <a:ext cx="38275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7" name="รูปภาพ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r="4776" b="11668"/>
          <a:stretch/>
        </p:blipFill>
        <p:spPr bwMode="auto">
          <a:xfrm>
            <a:off x="855022" y="3800099"/>
            <a:ext cx="3016334" cy="2353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2" y="1068780"/>
            <a:ext cx="2945079" cy="22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3534" y="1068780"/>
            <a:ext cx="4551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2014: Oyster (</a:t>
            </a:r>
            <a:r>
              <a:rPr lang="en-US" i="1" dirty="0" err="1" smtClean="0">
                <a:solidFill>
                  <a:srgbClr val="7030A0"/>
                </a:solidFill>
              </a:rPr>
              <a:t>Crassostrea</a:t>
            </a:r>
            <a:r>
              <a:rPr lang="en-US" i="1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belcheri</a:t>
            </a:r>
            <a:r>
              <a:rPr lang="en-US" dirty="0" smtClean="0">
                <a:solidFill>
                  <a:srgbClr val="7030A0"/>
                </a:solidFill>
              </a:rPr>
              <a:t>) Growth </a:t>
            </a:r>
            <a:r>
              <a:rPr lang="en-US" dirty="0">
                <a:solidFill>
                  <a:srgbClr val="7030A0"/>
                </a:solidFill>
              </a:rPr>
              <a:t>Rate and water qualities at Bandon </a:t>
            </a:r>
            <a:r>
              <a:rPr lang="en-US" dirty="0" smtClean="0">
                <a:solidFill>
                  <a:srgbClr val="7030A0"/>
                </a:solidFill>
              </a:rPr>
              <a:t>Bay. </a:t>
            </a:r>
            <a:r>
              <a:rPr lang="en-US" dirty="0" err="1" smtClean="0">
                <a:solidFill>
                  <a:srgbClr val="7030A0"/>
                </a:solidFill>
              </a:rPr>
              <a:t>Suratthani</a:t>
            </a:r>
            <a:r>
              <a:rPr lang="en-US" dirty="0" smtClean="0">
                <a:solidFill>
                  <a:srgbClr val="7030A0"/>
                </a:solidFill>
              </a:rPr>
              <a:t>, Thailand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the GLOBE </a:t>
            </a:r>
            <a:r>
              <a:rPr lang="en-US" dirty="0">
                <a:solidFill>
                  <a:srgbClr val="7030A0"/>
                </a:solidFill>
              </a:rPr>
              <a:t>Learning Expedition and  </a:t>
            </a:r>
            <a:r>
              <a:rPr lang="en-US" dirty="0" smtClean="0">
                <a:solidFill>
                  <a:srgbClr val="7030A0"/>
                </a:solidFill>
              </a:rPr>
              <a:t>18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Globe Annual Partner Meeting </a:t>
            </a:r>
            <a:r>
              <a:rPr lang="en-US" dirty="0" smtClean="0">
                <a:solidFill>
                  <a:srgbClr val="7030A0"/>
                </a:solidFill>
              </a:rPr>
              <a:t>in New Deli, India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3535" y="3673975"/>
            <a:ext cx="4552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2014 : Antibacterial </a:t>
            </a:r>
            <a:r>
              <a:rPr lang="en-US" dirty="0">
                <a:solidFill>
                  <a:srgbClr val="7030A0"/>
                </a:solidFill>
              </a:rPr>
              <a:t>activities of crude extract from various part of </a:t>
            </a:r>
            <a:r>
              <a:rPr lang="en-US" i="1" dirty="0" err="1">
                <a:solidFill>
                  <a:srgbClr val="7030A0"/>
                </a:solidFill>
              </a:rPr>
              <a:t>Passora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foetid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Linn. </a:t>
            </a:r>
            <a:r>
              <a:rPr lang="en-US" dirty="0" err="1">
                <a:solidFill>
                  <a:srgbClr val="7030A0"/>
                </a:solidFill>
              </a:rPr>
              <a:t>againt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i="1" dirty="0" err="1" smtClean="0">
                <a:solidFill>
                  <a:srgbClr val="7030A0"/>
                </a:solidFill>
              </a:rPr>
              <a:t>Staphyloccus</a:t>
            </a:r>
            <a:r>
              <a:rPr lang="en-US" i="1" dirty="0" smtClean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aureus</a:t>
            </a:r>
            <a:r>
              <a:rPr lang="en-US" i="1" dirty="0" smtClean="0">
                <a:solidFill>
                  <a:srgbClr val="7030A0"/>
                </a:solidFill>
              </a:rPr>
              <a:t>, </a:t>
            </a:r>
            <a:r>
              <a:rPr lang="en-US" i="1" dirty="0" err="1" smtClean="0">
                <a:solidFill>
                  <a:srgbClr val="7030A0"/>
                </a:solidFill>
              </a:rPr>
              <a:t>Paeudomonas</a:t>
            </a:r>
            <a:r>
              <a:rPr lang="en-US" i="1" dirty="0" smtClean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aeruginosa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and</a:t>
            </a:r>
            <a:r>
              <a:rPr lang="en-US" i="1" dirty="0">
                <a:solidFill>
                  <a:srgbClr val="7030A0"/>
                </a:solidFill>
              </a:rPr>
              <a:t> Escherichia </a:t>
            </a:r>
            <a:r>
              <a:rPr lang="en-US" i="1" dirty="0" smtClean="0">
                <a:solidFill>
                  <a:srgbClr val="7030A0"/>
                </a:solidFill>
              </a:rPr>
              <a:t>coli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Presented at the </a:t>
            </a:r>
            <a:r>
              <a:rPr lang="th-TH" dirty="0" smtClean="0">
                <a:solidFill>
                  <a:srgbClr val="7030A0"/>
                </a:solidFill>
              </a:rPr>
              <a:t>2</a:t>
            </a:r>
            <a:r>
              <a:rPr lang="en-US" baseline="30000" dirty="0" err="1" smtClean="0">
                <a:solidFill>
                  <a:srgbClr val="7030A0"/>
                </a:solidFill>
              </a:rPr>
              <a:t>nd</a:t>
            </a:r>
            <a:r>
              <a:rPr lang="th-TH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International Children’s </a:t>
            </a:r>
            <a:r>
              <a:rPr lang="en-US" dirty="0" smtClean="0">
                <a:solidFill>
                  <a:srgbClr val="7030A0"/>
                </a:solidFill>
              </a:rPr>
              <a:t>Science </a:t>
            </a:r>
            <a:r>
              <a:rPr lang="en-US" dirty="0">
                <a:solidFill>
                  <a:srgbClr val="7030A0"/>
                </a:solidFill>
              </a:rPr>
              <a:t>and Mathematics Festival </a:t>
            </a:r>
            <a:r>
              <a:rPr lang="en-US" dirty="0" err="1" smtClean="0">
                <a:solidFill>
                  <a:srgbClr val="7030A0"/>
                </a:solidFill>
              </a:rPr>
              <a:t>Visakhapatnum</a:t>
            </a:r>
            <a:r>
              <a:rPr lang="en-US" dirty="0" smtClean="0">
                <a:solidFill>
                  <a:srgbClr val="7030A0"/>
                </a:solidFill>
              </a:rPr>
              <a:t>, India</a:t>
            </a:r>
            <a:endParaRPr lang="th-TH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-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13</a:t>
            </a:fld>
            <a:endParaRPr lang="en-US">
              <a:latin typeface="Calisto MT" pitchFamily="18" charset="0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344384" y="189564"/>
            <a:ext cx="4208565" cy="542903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44384" y="186131"/>
            <a:ext cx="40851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8" name="รูปภาพ 7" descr="C:\Users\NEXT Speed\Documents\12032622_966696820035981_5134406137467305390_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5" b="23582"/>
          <a:stretch/>
        </p:blipFill>
        <p:spPr bwMode="auto">
          <a:xfrm>
            <a:off x="344385" y="1114651"/>
            <a:ext cx="3408045" cy="2016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รูปภาพ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" y="3526296"/>
            <a:ext cx="3408046" cy="2767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9495" y="2122713"/>
            <a:ext cx="4132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2015:  </a:t>
            </a:r>
            <a:r>
              <a:rPr lang="en-US" dirty="0">
                <a:solidFill>
                  <a:srgbClr val="7030A0"/>
                </a:solidFill>
              </a:rPr>
              <a:t>Environment Conditions Around Rubber Tree Specie RRIM 600 </a:t>
            </a:r>
            <a:r>
              <a:rPr lang="th-TH" dirty="0">
                <a:solidFill>
                  <a:srgbClr val="7030A0"/>
                </a:solidFill>
              </a:rPr>
              <a:t>(</a:t>
            </a:r>
            <a:r>
              <a:rPr lang="en-US" i="1" dirty="0" err="1">
                <a:solidFill>
                  <a:srgbClr val="7030A0"/>
                </a:solidFill>
              </a:rPr>
              <a:t>Havea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 err="1">
                <a:solidFill>
                  <a:srgbClr val="7030A0"/>
                </a:solidFill>
              </a:rPr>
              <a:t>brasiliensis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Mull.Arg</a:t>
            </a:r>
            <a:r>
              <a:rPr lang="en-US" dirty="0">
                <a:solidFill>
                  <a:srgbClr val="7030A0"/>
                </a:solidFill>
              </a:rPr>
              <a:t>.) with and without diseases in </a:t>
            </a:r>
            <a:r>
              <a:rPr lang="en-US" dirty="0" err="1">
                <a:solidFill>
                  <a:srgbClr val="7030A0"/>
                </a:solidFill>
              </a:rPr>
              <a:t>Phatthalung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smtClean="0">
                <a:solidFill>
                  <a:srgbClr val="7030A0"/>
                </a:solidFill>
              </a:rPr>
              <a:t>Thailand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Presented at the 19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th-TH" baseline="30000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GLOBE Annual Partner Meeting </a:t>
            </a:r>
            <a:r>
              <a:rPr lang="en-US" dirty="0" smtClean="0">
                <a:solidFill>
                  <a:srgbClr val="7030A0"/>
                </a:solidFill>
              </a:rPr>
              <a:t>and</a:t>
            </a:r>
            <a:r>
              <a:rPr lang="th-TH" dirty="0" smtClean="0">
                <a:solidFill>
                  <a:srgbClr val="7030A0"/>
                </a:solidFill>
              </a:rPr>
              <a:t> </a:t>
            </a:r>
            <a:r>
              <a:rPr lang="th-TH" dirty="0">
                <a:solidFill>
                  <a:srgbClr val="7030A0"/>
                </a:solidFill>
              </a:rPr>
              <a:t>20</a:t>
            </a:r>
            <a:r>
              <a:rPr lang="en-US" baseline="30000" dirty="0" err="1" smtClean="0">
                <a:solidFill>
                  <a:srgbClr val="7030A0"/>
                </a:solidFill>
              </a:rPr>
              <a:t>th</a:t>
            </a:r>
            <a:r>
              <a:rPr lang="en-US" baseline="30000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Anniversary </a:t>
            </a:r>
            <a:r>
              <a:rPr lang="en-US" dirty="0">
                <a:solidFill>
                  <a:srgbClr val="7030A0"/>
                </a:solidFill>
              </a:rPr>
              <a:t>The GLOBE PROGRAM 1995-2015  </a:t>
            </a:r>
            <a:r>
              <a:rPr lang="en-US" dirty="0" smtClean="0">
                <a:solidFill>
                  <a:srgbClr val="7030A0"/>
                </a:solidFill>
              </a:rPr>
              <a:t>Los Angeles, California , USA.</a:t>
            </a:r>
            <a:endParaRPr lang="th-TH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14</a:t>
            </a:fld>
            <a:endParaRPr lang="en-US">
              <a:latin typeface="Calisto MT" pitchFamily="18" charset="0"/>
            </a:endParaRPr>
          </a:p>
        </p:txBody>
      </p:sp>
      <p:sp>
        <p:nvSpPr>
          <p:cNvPr id="9" name="สี่เหลี่ยมมุมมน 12"/>
          <p:cNvSpPr/>
          <p:nvPr/>
        </p:nvSpPr>
        <p:spPr>
          <a:xfrm>
            <a:off x="332509" y="192142"/>
            <a:ext cx="4071026" cy="638180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27512" y="236826"/>
            <a:ext cx="38275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7" name="รูปภาพ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20660" r="3806" b="14488"/>
          <a:stretch/>
        </p:blipFill>
        <p:spPr bwMode="auto">
          <a:xfrm rot="5400000">
            <a:off x="2196833" y="-21191"/>
            <a:ext cx="5459783" cy="7583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8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15</a:t>
            </a:fld>
            <a:endParaRPr lang="en-US">
              <a:latin typeface="Calisto MT" pitchFamily="18" charset="0"/>
            </a:endParaRPr>
          </a:p>
        </p:txBody>
      </p:sp>
      <p:sp>
        <p:nvSpPr>
          <p:cNvPr id="9" name="สี่เหลี่ยมมุมมน 12"/>
          <p:cNvSpPr/>
          <p:nvPr/>
        </p:nvSpPr>
        <p:spPr>
          <a:xfrm>
            <a:off x="332509" y="192142"/>
            <a:ext cx="4071026" cy="638180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27512" y="236826"/>
            <a:ext cx="38275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stories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b="14311"/>
          <a:stretch/>
        </p:blipFill>
        <p:spPr bwMode="auto">
          <a:xfrm>
            <a:off x="332509" y="1308803"/>
            <a:ext cx="4101005" cy="526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2" b="7156"/>
          <a:stretch/>
        </p:blipFill>
        <p:spPr bwMode="auto">
          <a:xfrm>
            <a:off x="4570322" y="1308803"/>
            <a:ext cx="4485650" cy="526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16</a:t>
            </a:fld>
            <a:endParaRPr lang="en-US">
              <a:latin typeface="Calisto MT" pitchFamily="18" charset="0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91886" y="331946"/>
            <a:ext cx="4370119" cy="649689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86889" y="396752"/>
            <a:ext cx="44380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SUCCESS </a:t>
            </a:r>
            <a:r>
              <a:rPr lang="en-US" sz="2800" b="1" cap="none" spc="0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Strories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41" y="981635"/>
            <a:ext cx="6709559" cy="503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068781"/>
            <a:ext cx="1759144" cy="131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9" y="2517569"/>
            <a:ext cx="1841257" cy="13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2" y="4231023"/>
            <a:ext cx="2065824" cy="154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9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17</a:t>
            </a:fld>
            <a:endParaRPr lang="en-US">
              <a:latin typeface="Calisto MT" pitchFamily="18" charset="0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91885" y="331946"/>
            <a:ext cx="5605153" cy="649689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86888" y="396752"/>
            <a:ext cx="53795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What I am going to do next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6" y="1318162"/>
            <a:ext cx="2525485" cy="189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8550" y="1888177"/>
            <a:ext cx="3716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GLOBE STEM</a:t>
            </a:r>
            <a:endParaRPr lang="th-TH" sz="2800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2" y="3927763"/>
            <a:ext cx="2990665" cy="2330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1985" y="4666989"/>
            <a:ext cx="425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GLOBE CARTOON: LINE Stickers</a:t>
            </a:r>
            <a:endParaRPr lang="th-TH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" y="-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18</a:t>
            </a:fld>
            <a:endParaRPr lang="en-US">
              <a:latin typeface="Calisto MT" pitchFamily="18" charset="0"/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356261" y="300062"/>
            <a:ext cx="2078181" cy="1103069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56261" y="374542"/>
            <a:ext cx="207818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latin typeface="Calisto MT" pitchFamily="18" charset="0"/>
              </a:rPr>
              <a:t>GLOBE Scientists</a:t>
            </a:r>
            <a:endParaRPr lang="th-TH" sz="2800" b="1" cap="none" spc="0" dirty="0">
              <a:ln w="11430"/>
              <a:solidFill>
                <a:srgbClr val="00B0F0"/>
              </a:solidFill>
              <a:latin typeface="Calisto MT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9"/>
          <a:stretch/>
        </p:blipFill>
        <p:spPr bwMode="auto">
          <a:xfrm>
            <a:off x="1145618" y="3358202"/>
            <a:ext cx="1956963" cy="219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3" y="264147"/>
            <a:ext cx="2526329" cy="252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6" r="8259" b="23499"/>
          <a:stretch/>
        </p:blipFill>
        <p:spPr bwMode="auto">
          <a:xfrm>
            <a:off x="6779172" y="387900"/>
            <a:ext cx="1481959" cy="227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5" t="14398" r="10668"/>
          <a:stretch/>
        </p:blipFill>
        <p:spPr bwMode="auto">
          <a:xfrm>
            <a:off x="5104062" y="3299854"/>
            <a:ext cx="2602684" cy="231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6291" y="2790476"/>
            <a:ext cx="40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Prof. Dr. </a:t>
            </a:r>
            <a:r>
              <a:rPr lang="en-US" dirty="0" err="1" smtClean="0">
                <a:solidFill>
                  <a:srgbClr val="7030A0"/>
                </a:solidFill>
              </a:rPr>
              <a:t>Krisanadej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Jaroensutasinee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5148" y="2790476"/>
            <a:ext cx="363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Prof. </a:t>
            </a:r>
            <a:r>
              <a:rPr lang="en-US" dirty="0" err="1" smtClean="0">
                <a:solidFill>
                  <a:srgbClr val="7030A0"/>
                </a:solidFill>
              </a:rPr>
              <a:t>Dr.Mullica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Jaroensutasinee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899" y="5805837"/>
            <a:ext cx="309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Nantida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Sutummawong</a:t>
            </a:r>
            <a:endParaRPr lang="th-TH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005" y="5805837"/>
            <a:ext cx="366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Asist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Dr.Wichuda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Klawech</a:t>
            </a:r>
            <a:endParaRPr lang="th-TH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2685099" y="297949"/>
            <a:ext cx="5288830" cy="965770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018120" y="402033"/>
            <a:ext cx="4614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B0F0"/>
                </a:solidFill>
                <a:latin typeface="Calisto MT" pitchFamily="18" charset="0"/>
              </a:rPr>
              <a:t>THANK YOU</a:t>
            </a:r>
            <a:endParaRPr lang="th-TH" sz="5400" b="1" cap="none" spc="0" dirty="0">
              <a:ln w="11430"/>
              <a:solidFill>
                <a:srgbClr val="00B0F0"/>
              </a:solidFill>
              <a:latin typeface="Calisto MT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82" y="1507559"/>
            <a:ext cx="5172063" cy="49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82" y="6400801"/>
            <a:ext cx="4587188" cy="12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2</a:t>
            </a:fld>
            <a:endParaRPr lang="en-US">
              <a:latin typeface="Calisto MT" pitchFamily="18" charset="0"/>
            </a:endParaRPr>
          </a:p>
        </p:txBody>
      </p:sp>
      <p:sp>
        <p:nvSpPr>
          <p:cNvPr id="15" name="สี่เหลี่ยมมุมมน 9"/>
          <p:cNvSpPr/>
          <p:nvPr/>
        </p:nvSpPr>
        <p:spPr>
          <a:xfrm>
            <a:off x="213757" y="237506"/>
            <a:ext cx="3986101" cy="651441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Calisto MT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3756" y="318673"/>
            <a:ext cx="3986101" cy="465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OVERVIEW</a:t>
            </a:r>
          </a:p>
        </p:txBody>
      </p:sp>
      <p:grpSp>
        <p:nvGrpSpPr>
          <p:cNvPr id="27" name="Group 6"/>
          <p:cNvGrpSpPr>
            <a:grpSpLocks/>
          </p:cNvGrpSpPr>
          <p:nvPr/>
        </p:nvGrpSpPr>
        <p:grpSpPr bwMode="auto">
          <a:xfrm>
            <a:off x="2636321" y="1586732"/>
            <a:ext cx="6222670" cy="861439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28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2885704" y="1726050"/>
            <a:ext cx="585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7030A0"/>
                </a:solidFill>
                <a:latin typeface="Calisto MT" pitchFamily="18" charset="0"/>
              </a:rPr>
              <a:t>1. When I do Globe</a:t>
            </a: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2636321" y="2771643"/>
            <a:ext cx="6222670" cy="1091409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32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grpSp>
        <p:nvGrpSpPr>
          <p:cNvPr id="34" name="Group 6"/>
          <p:cNvGrpSpPr>
            <a:grpSpLocks/>
          </p:cNvGrpSpPr>
          <p:nvPr/>
        </p:nvGrpSpPr>
        <p:grpSpPr bwMode="auto">
          <a:xfrm>
            <a:off x="2375064" y="4342319"/>
            <a:ext cx="6483927" cy="808072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35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sp>
        <p:nvSpPr>
          <p:cNvPr id="8" name="สี่เหลี่ยมผืนผ้า 7"/>
          <p:cNvSpPr/>
          <p:nvPr/>
        </p:nvSpPr>
        <p:spPr>
          <a:xfrm>
            <a:off x="2487881" y="3062841"/>
            <a:ext cx="6252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solidFill>
                  <a:srgbClr val="7030A0"/>
                </a:solidFill>
                <a:latin typeface="Calisto MT" pitchFamily="18" charset="0"/>
              </a:rPr>
              <a:t>2. </a:t>
            </a:r>
            <a:r>
              <a:rPr lang="en-US" sz="2200" dirty="0" smtClean="0">
                <a:solidFill>
                  <a:srgbClr val="7030A0"/>
                </a:solidFill>
                <a:latin typeface="Calisto MT" pitchFamily="18" charset="0"/>
              </a:rPr>
              <a:t>GLOBE Activities</a:t>
            </a:r>
            <a:endParaRPr lang="en-US" sz="2200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487882" y="4463268"/>
            <a:ext cx="6252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>
                <a:solidFill>
                  <a:srgbClr val="7030A0"/>
                </a:solidFill>
                <a:latin typeface="Calisto MT" pitchFamily="18" charset="0"/>
              </a:rPr>
              <a:t>3. </a:t>
            </a:r>
            <a:r>
              <a:rPr lang="en-US" sz="2200" dirty="0" smtClean="0">
                <a:solidFill>
                  <a:srgbClr val="7030A0"/>
                </a:solidFill>
                <a:latin typeface="Calisto MT" pitchFamily="18" charset="0"/>
              </a:rPr>
              <a:t>Success Stories</a:t>
            </a:r>
            <a:endParaRPr lang="th-TH" sz="2200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2571008" y="5622875"/>
            <a:ext cx="6483927" cy="808072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24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sp>
        <p:nvSpPr>
          <p:cNvPr id="30" name="สี่เหลี่ยมผืนผ้า 29"/>
          <p:cNvSpPr/>
          <p:nvPr/>
        </p:nvSpPr>
        <p:spPr>
          <a:xfrm>
            <a:off x="2757796" y="5752515"/>
            <a:ext cx="6252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dirty="0" smtClean="0">
                <a:solidFill>
                  <a:srgbClr val="7030A0"/>
                </a:solidFill>
                <a:latin typeface="Calisto MT" pitchFamily="18" charset="0"/>
              </a:rPr>
              <a:t>4. What I am going to do next</a:t>
            </a:r>
            <a:endParaRPr lang="th-TH" sz="2200" dirty="0">
              <a:solidFill>
                <a:srgbClr val="7030A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3</a:t>
            </a:fld>
            <a:endParaRPr lang="en-US">
              <a:latin typeface="Calisto MT" pitchFamily="18" charset="0"/>
            </a:endParaRPr>
          </a:p>
        </p:txBody>
      </p:sp>
      <p:sp>
        <p:nvSpPr>
          <p:cNvPr id="15" name="สี่เหลี่ยมมุมมน 9"/>
          <p:cNvSpPr/>
          <p:nvPr/>
        </p:nvSpPr>
        <p:spPr>
          <a:xfrm>
            <a:off x="213757" y="237506"/>
            <a:ext cx="3986101" cy="651441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Calisto MT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3756" y="318673"/>
            <a:ext cx="3986101" cy="465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When I do Globe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2563584" y="1342759"/>
            <a:ext cx="6382985" cy="1959428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12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2315689" y="1537835"/>
            <a:ext cx="6828311" cy="1283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In  February 2008 ,  </a:t>
            </a:r>
          </a:p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Prof. Kris and  Prof. Mullica trained us</a:t>
            </a:r>
          </a:p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at </a:t>
            </a:r>
            <a:r>
              <a:rPr lang="en-US" sz="2200" b="1" dirty="0" err="1" smtClean="0">
                <a:solidFill>
                  <a:srgbClr val="7030A0"/>
                </a:solidFill>
                <a:effectLst/>
                <a:latin typeface="Calisto MT" pitchFamily="18" charset="0"/>
              </a:rPr>
              <a:t>Taksin</a:t>
            </a: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 University about GLOBE Soil Protocol.</a:t>
            </a:r>
            <a:endParaRPr lang="en-US" sz="2200" dirty="0" smtClean="0">
              <a:solidFill>
                <a:srgbClr val="7030A0"/>
              </a:solidFill>
              <a:effectLst/>
              <a:latin typeface="Calisto MT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2476004" y="4167994"/>
            <a:ext cx="6222670" cy="2529690"/>
            <a:chOff x="596" y="1824"/>
            <a:chExt cx="1440" cy="562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</p:grpSpPr>
        <p:sp>
          <p:nvSpPr>
            <p:cNvPr id="25" name="Freeform 7"/>
            <p:cNvSpPr>
              <a:spLocks/>
            </p:cNvSpPr>
            <p:nvPr/>
          </p:nvSpPr>
          <p:spPr bwMode="gray">
            <a:xfrm>
              <a:off x="681" y="2196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h-TH">
                <a:latin typeface="Calisto MT" pitchFamily="18" charset="0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gray">
            <a:xfrm>
              <a:off x="596" y="1824"/>
              <a:ext cx="1440" cy="480"/>
            </a:xfrm>
            <a:prstGeom prst="rect">
              <a:avLst/>
            </a:prstGeom>
            <a:grpFill/>
            <a:ln>
              <a:solidFill>
                <a:srgbClr val="00B050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sto MT" pitchFamily="18" charset="0"/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2403269" y="4281047"/>
            <a:ext cx="6543301" cy="19890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In  March 2008,  </a:t>
            </a:r>
          </a:p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The institute for the Promotion of Teaching</a:t>
            </a:r>
          </a:p>
          <a:p>
            <a:pPr marL="450000" lvl="1" indent="0">
              <a:buNone/>
            </a:pP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Science and Technology (IPST) trained  us on Earth</a:t>
            </a:r>
            <a:r>
              <a:rPr lang="en-US" sz="2200" b="1" dirty="0">
                <a:solidFill>
                  <a:srgbClr val="7030A0"/>
                </a:solidFill>
                <a:effectLst/>
                <a:latin typeface="Calisto MT" pitchFamily="18" charset="0"/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System Science</a:t>
            </a:r>
            <a:r>
              <a:rPr lang="en-US" sz="2200" b="1" dirty="0">
                <a:solidFill>
                  <a:srgbClr val="7030A0"/>
                </a:solidFill>
                <a:effectLst/>
                <a:latin typeface="Calisto MT" pitchFamily="18" charset="0"/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  <a:effectLst/>
                <a:latin typeface="Calisto MT" pitchFamily="18" charset="0"/>
              </a:rPr>
              <a:t>(ESS).</a:t>
            </a:r>
            <a:endParaRPr lang="en-US" sz="2200" dirty="0" smtClean="0">
              <a:solidFill>
                <a:srgbClr val="7030A0"/>
              </a:solidFill>
              <a:effectLst/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4</a:t>
            </a:fld>
            <a:endParaRPr lang="en-US">
              <a:latin typeface="Calisto MT" pitchFamily="18" charset="0"/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213757" y="237506"/>
            <a:ext cx="3986101" cy="651441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Calisto MT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3756" y="318673"/>
            <a:ext cx="3986101" cy="465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Activities</a:t>
            </a:r>
          </a:p>
        </p:txBody>
      </p:sp>
      <p:sp>
        <p:nvSpPr>
          <p:cNvPr id="14" name="Rounded Rectangle 3"/>
          <p:cNvSpPr/>
          <p:nvPr/>
        </p:nvSpPr>
        <p:spPr>
          <a:xfrm>
            <a:off x="2804332" y="2408456"/>
            <a:ext cx="5829032" cy="9975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Calisto MT" pitchFamily="18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708453" y="2522513"/>
            <a:ext cx="6020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</a:rPr>
              <a:t>2. Integrated GLOBE Protocols in Science, and Biology as student research projects.</a:t>
            </a:r>
            <a:endParaRPr lang="en-US" sz="2200" b="1" dirty="0"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16" name="Rounded Rectangle 3"/>
          <p:cNvSpPr/>
          <p:nvPr/>
        </p:nvSpPr>
        <p:spPr>
          <a:xfrm>
            <a:off x="2804332" y="3714239"/>
            <a:ext cx="5829032" cy="11902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Calisto MT" pitchFamily="18" charset="0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2804332" y="1205263"/>
            <a:ext cx="5829032" cy="9975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Calisto MT" pitchFamily="18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708453" y="3852326"/>
            <a:ext cx="59020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00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US" sz="22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030A0"/>
                </a:solidFill>
                <a:latin typeface="Calisto MT" pitchFamily="18" charset="0"/>
              </a:rPr>
              <a:t>3. Trained  GLOBE Protocols to other teachers  in my school. (recruit more staff)</a:t>
            </a:r>
            <a:endParaRPr lang="en-US" sz="2200" b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030A0"/>
              </a:solidFill>
              <a:latin typeface="Calisto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9456" y="1383388"/>
            <a:ext cx="5343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  <a:ea typeface="+mj-ea"/>
                <a:cs typeface="+mj-cs"/>
              </a:rPr>
              <a:t>Implemented the ESS  class in </a:t>
            </a:r>
            <a:r>
              <a:rPr lang="en-US" sz="2200" b="1" dirty="0">
                <a:solidFill>
                  <a:srgbClr val="7030A0"/>
                </a:solidFill>
                <a:latin typeface="Calisto MT" pitchFamily="18" charset="0"/>
                <a:ea typeface="+mj-ea"/>
                <a:cs typeface="+mj-cs"/>
              </a:rPr>
              <a:t>grade </a:t>
            </a:r>
            <a:r>
              <a:rPr lang="en-US" sz="2200" b="1" dirty="0" smtClean="0">
                <a:solidFill>
                  <a:srgbClr val="7030A0"/>
                </a:solidFill>
                <a:latin typeface="Calisto MT" pitchFamily="18" charset="0"/>
                <a:ea typeface="+mj-ea"/>
                <a:cs typeface="+mj-cs"/>
              </a:rPr>
              <a:t>8. (Testing it with students)</a:t>
            </a:r>
          </a:p>
        </p:txBody>
      </p:sp>
      <p:sp>
        <p:nvSpPr>
          <p:cNvPr id="18" name="Rounded Rectangle 3"/>
          <p:cNvSpPr/>
          <p:nvPr/>
        </p:nvSpPr>
        <p:spPr>
          <a:xfrm>
            <a:off x="2900211" y="5339180"/>
            <a:ext cx="5829032" cy="11902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>
              <a:latin typeface="Calisto MT" pitchFamily="18" charset="0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828088" y="5477267"/>
            <a:ext cx="59020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00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US" sz="22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030A0"/>
                </a:solidFill>
                <a:latin typeface="Calisto MT" pitchFamily="18" charset="0"/>
              </a:rPr>
              <a:t>4. Encouraged students to do more GLOBE related research projects</a:t>
            </a:r>
            <a:endParaRPr lang="en-US" sz="2200" b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030A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3038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สี่เหลี่ยมมุมมน 9"/>
          <p:cNvSpPr/>
          <p:nvPr/>
        </p:nvSpPr>
        <p:spPr>
          <a:xfrm>
            <a:off x="273133" y="284006"/>
            <a:ext cx="6282046" cy="643457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5</a:t>
            </a:fld>
            <a:endParaRPr lang="en-US">
              <a:latin typeface="Calisto MT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134" y="341313"/>
            <a:ext cx="6293922" cy="465137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Implemented the ESS class in grade 8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39" y="1095487"/>
            <a:ext cx="7247907" cy="543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5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296882" y="400044"/>
            <a:ext cx="7303325" cy="1048746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96883" y="503894"/>
            <a:ext cx="71608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1"/>
            <a:r>
              <a:rPr lang="en-US" sz="2200" b="1" dirty="0" smtClean="0">
                <a:solidFill>
                  <a:srgbClr val="00B0F0"/>
                </a:solidFill>
                <a:latin typeface="Calisto MT" pitchFamily="18" charset="0"/>
              </a:rPr>
              <a:t>Integrated GLOBE  Protocols in Science</a:t>
            </a:r>
            <a:r>
              <a:rPr lang="en-US" sz="2200" b="1" dirty="0">
                <a:solidFill>
                  <a:srgbClr val="00B0F0"/>
                </a:solidFill>
                <a:latin typeface="Calisto MT" pitchFamily="18" charset="0"/>
              </a:rPr>
              <a:t> </a:t>
            </a:r>
            <a:r>
              <a:rPr lang="en-US" sz="2200" b="1" dirty="0" smtClean="0">
                <a:solidFill>
                  <a:srgbClr val="00B0F0"/>
                </a:solidFill>
                <a:latin typeface="Calisto MT" pitchFamily="18" charset="0"/>
              </a:rPr>
              <a:t>and </a:t>
            </a:r>
            <a:r>
              <a:rPr lang="en-US" sz="2200" b="1" dirty="0">
                <a:solidFill>
                  <a:srgbClr val="00B0F0"/>
                </a:solidFill>
                <a:latin typeface="Calisto MT" pitchFamily="18" charset="0"/>
              </a:rPr>
              <a:t>Biology </a:t>
            </a:r>
            <a:r>
              <a:rPr lang="en-US" sz="2200" b="1" dirty="0" smtClean="0">
                <a:solidFill>
                  <a:srgbClr val="00B0F0"/>
                </a:solidFill>
                <a:latin typeface="Calisto MT" pitchFamily="18" charset="0"/>
              </a:rPr>
              <a:t>as student research projects.</a:t>
            </a:r>
            <a:endParaRPr lang="en-US" sz="2200" b="1" dirty="0">
              <a:solidFill>
                <a:srgbClr val="00B0F0"/>
              </a:solidFill>
              <a:latin typeface="Calisto MT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69" y="1533121"/>
            <a:ext cx="1809753" cy="135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3" y="1572275"/>
            <a:ext cx="1757547" cy="13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88" y="1572275"/>
            <a:ext cx="1757546" cy="13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37" y="1572276"/>
            <a:ext cx="1706085" cy="127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22" y="1560401"/>
            <a:ext cx="1757547" cy="13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1" y="3063834"/>
            <a:ext cx="1710047" cy="128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12" y="3036607"/>
            <a:ext cx="1808941" cy="135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30" y="3035350"/>
            <a:ext cx="1809753" cy="135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32" y="3063834"/>
            <a:ext cx="1779456" cy="13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885" y="3048483"/>
            <a:ext cx="1746349" cy="130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7" y="4714505"/>
            <a:ext cx="2199187" cy="166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22" y="4495101"/>
            <a:ext cx="2277978" cy="199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75" y="4571501"/>
            <a:ext cx="2452625" cy="191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88" y="4571501"/>
            <a:ext cx="1495386" cy="210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6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72" y="-1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7</a:t>
            </a:fld>
            <a:endParaRPr lang="en-US">
              <a:latin typeface="Calisto MT" pitchFamily="18" charset="0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320634" y="267129"/>
            <a:ext cx="5676405" cy="883783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0000" lvl="1" defTabSz="457200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en-US" sz="22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00B0F0"/>
                </a:solidFill>
                <a:latin typeface="Calisto MT" pitchFamily="18" charset="0"/>
              </a:rPr>
              <a:t>Trained GLOBE  Protocols to other teachers in </a:t>
            </a:r>
            <a:r>
              <a:rPr lang="en-US" sz="22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00B0F0"/>
                </a:solidFill>
                <a:latin typeface="Calisto MT" pitchFamily="18" charset="0"/>
              </a:rPr>
              <a:t>my school.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19" y="4442392"/>
            <a:ext cx="3220809" cy="24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7" y="1365661"/>
            <a:ext cx="2169225" cy="16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19" y="3178130"/>
            <a:ext cx="2553195" cy="191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7" y="3178130"/>
            <a:ext cx="1886230" cy="335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39" y="1150912"/>
            <a:ext cx="3180560" cy="238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6" y="1365661"/>
            <a:ext cx="2169225" cy="16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7" y="5240451"/>
            <a:ext cx="1982560" cy="148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8</a:t>
            </a:fld>
            <a:endParaRPr lang="en-US">
              <a:latin typeface="Calisto MT" pitchFamily="18" charset="0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91886" y="331946"/>
            <a:ext cx="3682573" cy="649689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>
              <a:latin typeface="Calisto MT" pitchFamily="18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86888" y="396752"/>
            <a:ext cx="41041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Keep doing researches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3" y="1033152"/>
            <a:ext cx="2186641" cy="163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5" y="2832361"/>
            <a:ext cx="2580648" cy="193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" y="4840507"/>
            <a:ext cx="2484146" cy="186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34" y="3395961"/>
            <a:ext cx="1964376" cy="327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14155" y="1353666"/>
            <a:ext cx="5540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We installed an automatic weather station at school</a:t>
            </a: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1958" y="2673133"/>
            <a:ext cx="5664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We have the instrument for the field</a:t>
            </a:r>
            <a:endParaRPr lang="th-TH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5550-F825-4563-9B05-9D9D3C344D6A}" type="slidenum">
              <a:rPr lang="en-US" smtClean="0">
                <a:latin typeface="Calisto MT" pitchFamily="18" charset="0"/>
              </a:rPr>
              <a:pPr/>
              <a:t>9</a:t>
            </a:fld>
            <a:endParaRPr lang="en-US">
              <a:latin typeface="Calisto MT" pitchFamily="18" charset="0"/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332509" y="267129"/>
            <a:ext cx="4614628" cy="676163"/>
          </a:xfrm>
          <a:prstGeom prst="round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alisto MT" pitchFamily="18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32509" y="359429"/>
            <a:ext cx="45708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sto MT" pitchFamily="18" charset="0"/>
              </a:rPr>
              <a:t>GLOBE  PROTOCOLS</a:t>
            </a:r>
            <a:endParaRPr lang="th-TH" sz="28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sto MT" pitchFamily="18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816925" y="1153092"/>
            <a:ext cx="70396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 algn="ctr">
              <a:buNone/>
            </a:pPr>
            <a:r>
              <a:rPr lang="en-US" sz="2800" b="1" dirty="0" err="1" smtClean="0">
                <a:solidFill>
                  <a:srgbClr val="7030A0"/>
                </a:solidFill>
                <a:latin typeface="Calisto MT" pitchFamily="18" charset="0"/>
              </a:rPr>
              <a:t>CloudSAT</a:t>
            </a: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ctr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thaiDist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SMAP</a:t>
            </a:r>
          </a:p>
          <a:p>
            <a:pPr marL="36900" indent="0" algn="ctr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thaiDist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Mosquito</a:t>
            </a:r>
          </a:p>
          <a:p>
            <a:pPr marL="36900" indent="0" algn="ctr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thaiDist">
              <a:buNone/>
            </a:pPr>
            <a:endParaRPr lang="en-US" sz="28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alisto MT" pitchFamily="18" charset="0"/>
              </a:rPr>
              <a:t>GPM</a:t>
            </a:r>
          </a:p>
          <a:p>
            <a:pPr marL="36900" indent="0" algn="thaiDist">
              <a:buNone/>
            </a:pPr>
            <a:endParaRPr lang="en-US" sz="2000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 marL="36900" indent="0" algn="thaiDist">
              <a:buNone/>
            </a:pPr>
            <a:endParaRPr lang="en-US" sz="2000" dirty="0">
              <a:solidFill>
                <a:srgbClr val="7030A0"/>
              </a:solidFill>
              <a:latin typeface="Calisto MT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3" y="1033152"/>
            <a:ext cx="3504425" cy="262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3953577"/>
            <a:ext cx="3445049" cy="258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41" y="1033152"/>
            <a:ext cx="1964376" cy="327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1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กระบวนการหลอม">
  <a:themeElements>
    <a:clrScheme name="กระบวนการหลอม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กระบวนการหลอม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3630</TotalTime>
  <Words>713</Words>
  <Application>Microsoft Office PowerPoint</Application>
  <PresentationFormat>นำเสนอทางหน้าจอ (4:3)</PresentationFormat>
  <Paragraphs>113</Paragraphs>
  <Slides>19</Slides>
  <Notes>12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19</vt:i4>
      </vt:variant>
    </vt:vector>
  </HeadingPairs>
  <TitlesOfParts>
    <vt:vector size="20" baseType="lpstr">
      <vt:lpstr>กระบวนการหลอม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Implemented the ESS class in grade 8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JIBBY</dc:creator>
  <cp:lastModifiedBy>NEXT Speed</cp:lastModifiedBy>
  <cp:revision>276</cp:revision>
  <cp:lastPrinted>2016-07-12T01:30:36Z</cp:lastPrinted>
  <dcterms:created xsi:type="dcterms:W3CDTF">2014-03-14T07:52:38Z</dcterms:created>
  <dcterms:modified xsi:type="dcterms:W3CDTF">2016-07-13T03:53:50Z</dcterms:modified>
</cp:coreProperties>
</file>