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80" r:id="rId2"/>
    <p:sldId id="282" r:id="rId3"/>
    <p:sldId id="283" r:id="rId4"/>
    <p:sldId id="284" r:id="rId5"/>
    <p:sldId id="285" r:id="rId6"/>
    <p:sldId id="286" r:id="rId7"/>
    <p:sldId id="287" r:id="rId8"/>
    <p:sldId id="288" r:id="rId9"/>
    <p:sldId id="289" r:id="rId10"/>
    <p:sldId id="290" r:id="rId11"/>
    <p:sldId id="291" r:id="rId12"/>
    <p:sldId id="292" r:id="rId13"/>
    <p:sldId id="293" r:id="rId14"/>
    <p:sldId id="294" r:id="rId15"/>
    <p:sldId id="296" r:id="rId16"/>
    <p:sldId id="295" r:id="rId17"/>
    <p:sldId id="29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425" autoAdjust="0"/>
  </p:normalViewPr>
  <p:slideViewPr>
    <p:cSldViewPr snapToGrid="0">
      <p:cViewPr varScale="1">
        <p:scale>
          <a:sx n="69" d="100"/>
          <a:sy n="69" d="100"/>
        </p:scale>
        <p:origin x="4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3A6F9-80A8-4823-AE24-C9F68EBCE46A}" type="datetimeFigureOut">
              <a:rPr lang="en-US" smtClean="0"/>
              <a:t>7/14/2016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864FE3-89E0-49C3-A847-4E314B5BDF9C}" type="slidenum">
              <a:rPr lang="en-US" smtClean="0"/>
              <a:t>‹#›</a:t>
            </a:fld>
            <a:endParaRPr lang="en-US"/>
          </a:p>
        </p:txBody>
      </p:sp>
    </p:spTree>
    <p:extLst>
      <p:ext uri="{BB962C8B-B14F-4D97-AF65-F5344CB8AC3E}">
        <p14:creationId xmlns:p14="http://schemas.microsoft.com/office/powerpoint/2010/main" val="2093210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7/14/2016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09460" y="789706"/>
            <a:ext cx="5666506" cy="3724178"/>
          </a:xfrm>
          <a:prstGeom prst="rect">
            <a:avLst/>
          </a:prstGeom>
        </p:spPr>
      </p:pic>
      <p:sp>
        <p:nvSpPr>
          <p:cNvPr id="4" name="Rectangle 3"/>
          <p:cNvSpPr/>
          <p:nvPr/>
        </p:nvSpPr>
        <p:spPr>
          <a:xfrm>
            <a:off x="665019" y="4768333"/>
            <a:ext cx="10875818" cy="1754326"/>
          </a:xfrm>
          <a:prstGeom prst="rect">
            <a:avLst/>
          </a:prstGeom>
        </p:spPr>
        <p:txBody>
          <a:bodyPr wrap="square">
            <a:spAutoFit/>
          </a:bodyPr>
          <a:lstStyle/>
          <a:p>
            <a:pPr algn="ctr"/>
            <a:r>
              <a:rPr lang="en-US" sz="5400" b="1" dirty="0" err="1">
                <a:latin typeface="Angsana New" panose="02020603050405020304" pitchFamily="18" charset="-34"/>
                <a:cs typeface="Angsana New" panose="02020603050405020304" pitchFamily="18" charset="-34"/>
              </a:rPr>
              <a:t>TriamUdomSuksa</a:t>
            </a:r>
            <a:r>
              <a:rPr lang="en-US" sz="5400" b="1" dirty="0">
                <a:latin typeface="Angsana New" panose="02020603050405020304" pitchFamily="18" charset="-34"/>
                <a:cs typeface="Angsana New" panose="02020603050405020304" pitchFamily="18" charset="-34"/>
              </a:rPr>
              <a:t> School, Bangkok ,Thailand</a:t>
            </a:r>
          </a:p>
          <a:p>
            <a:pPr algn="ctr"/>
            <a:r>
              <a:rPr lang="en-US" sz="5400" b="1" dirty="0">
                <a:latin typeface="Angsana New" panose="02020603050405020304" pitchFamily="18" charset="-34"/>
                <a:cs typeface="Angsana New" panose="02020603050405020304" pitchFamily="18" charset="-34"/>
              </a:rPr>
              <a:t>By : Thip-arpa   Srivarangkul </a:t>
            </a:r>
          </a:p>
        </p:txBody>
      </p:sp>
    </p:spTree>
    <p:extLst>
      <p:ext uri="{BB962C8B-B14F-4D97-AF65-F5344CB8AC3E}">
        <p14:creationId xmlns:p14="http://schemas.microsoft.com/office/powerpoint/2010/main" val="3558837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7002" y="2517731"/>
            <a:ext cx="7748724" cy="523220"/>
          </a:xfrm>
          <a:prstGeom prst="rect">
            <a:avLst/>
          </a:prstGeom>
          <a:noFill/>
        </p:spPr>
        <p:txBody>
          <a:bodyPr wrap="none" rtlCol="0">
            <a:spAutoFit/>
          </a:bodyPr>
          <a:lstStyle/>
          <a:p>
            <a:r>
              <a:rPr lang="en-US" sz="2800" dirty="0"/>
              <a:t>There are mainly two area that we are interested in.</a:t>
            </a:r>
          </a:p>
        </p:txBody>
      </p:sp>
    </p:spTree>
    <p:extLst>
      <p:ext uri="{BB962C8B-B14F-4D97-AF65-F5344CB8AC3E}">
        <p14:creationId xmlns:p14="http://schemas.microsoft.com/office/powerpoint/2010/main" val="2604769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3977" y="751562"/>
            <a:ext cx="497252" cy="830997"/>
          </a:xfrm>
          <a:prstGeom prst="rect">
            <a:avLst/>
          </a:prstGeom>
          <a:noFill/>
        </p:spPr>
        <p:txBody>
          <a:bodyPr wrap="none" rtlCol="0">
            <a:spAutoFit/>
          </a:bodyPr>
          <a:lstStyle/>
          <a:p>
            <a:r>
              <a:rPr lang="en-US" sz="4800" dirty="0"/>
              <a:t>1</a:t>
            </a:r>
            <a:endParaRPr lang="en-US" dirty="0"/>
          </a:p>
        </p:txBody>
      </p:sp>
      <p:sp>
        <p:nvSpPr>
          <p:cNvPr id="3" name="TextBox 2"/>
          <p:cNvSpPr txBox="1"/>
          <p:nvPr/>
        </p:nvSpPr>
        <p:spPr>
          <a:xfrm>
            <a:off x="1145762" y="2066793"/>
            <a:ext cx="9528442" cy="1384995"/>
          </a:xfrm>
          <a:prstGeom prst="rect">
            <a:avLst/>
          </a:prstGeom>
          <a:noFill/>
        </p:spPr>
        <p:txBody>
          <a:bodyPr wrap="none" rtlCol="0">
            <a:spAutoFit/>
          </a:bodyPr>
          <a:lstStyle/>
          <a:p>
            <a:pPr algn="ctr"/>
            <a:r>
              <a:rPr lang="en-US" sz="2800" dirty="0">
                <a:solidFill>
                  <a:srgbClr val="FFFF00"/>
                </a:solidFill>
              </a:rPr>
              <a:t>“Study of Relationship Between </a:t>
            </a:r>
          </a:p>
          <a:p>
            <a:pPr algn="ctr"/>
            <a:r>
              <a:rPr lang="en-US" sz="2800" dirty="0">
                <a:solidFill>
                  <a:srgbClr val="FFFF00"/>
                </a:solidFill>
              </a:rPr>
              <a:t>the Bud Burst</a:t>
            </a:r>
            <a:r>
              <a:rPr lang="th-TH" sz="2800" dirty="0">
                <a:solidFill>
                  <a:srgbClr val="FFFF00"/>
                </a:solidFill>
              </a:rPr>
              <a:t> </a:t>
            </a:r>
            <a:r>
              <a:rPr lang="en-US" sz="2800" dirty="0">
                <a:solidFill>
                  <a:srgbClr val="FFFF00"/>
                </a:solidFill>
              </a:rPr>
              <a:t>of </a:t>
            </a:r>
            <a:r>
              <a:rPr lang="en-US" sz="2800" dirty="0" err="1">
                <a:solidFill>
                  <a:srgbClr val="FFFF00"/>
                </a:solidFill>
              </a:rPr>
              <a:t>Pterocarpus</a:t>
            </a:r>
            <a:r>
              <a:rPr lang="en-US" sz="2800" dirty="0">
                <a:solidFill>
                  <a:srgbClr val="FFFF00"/>
                </a:solidFill>
              </a:rPr>
              <a:t> </a:t>
            </a:r>
            <a:r>
              <a:rPr lang="en-US" sz="2800" dirty="0" err="1">
                <a:solidFill>
                  <a:srgbClr val="FFFF00"/>
                </a:solidFill>
              </a:rPr>
              <a:t>Indicus</a:t>
            </a:r>
            <a:r>
              <a:rPr lang="en-US" sz="2800" dirty="0">
                <a:solidFill>
                  <a:srgbClr val="FFFF00"/>
                </a:solidFill>
              </a:rPr>
              <a:t> and</a:t>
            </a:r>
          </a:p>
          <a:p>
            <a:pPr algn="ctr"/>
            <a:r>
              <a:rPr lang="en-US" sz="2800" dirty="0">
                <a:solidFill>
                  <a:srgbClr val="FFFF00"/>
                </a:solidFill>
              </a:rPr>
              <a:t>the Change of Weather Conditions in </a:t>
            </a:r>
            <a:r>
              <a:rPr lang="en-US" sz="2800" dirty="0" err="1">
                <a:solidFill>
                  <a:srgbClr val="FFFF00"/>
                </a:solidFill>
              </a:rPr>
              <a:t>Triam</a:t>
            </a:r>
            <a:r>
              <a:rPr lang="en-US" sz="2800" dirty="0">
                <a:solidFill>
                  <a:srgbClr val="FFFF00"/>
                </a:solidFill>
              </a:rPr>
              <a:t> </a:t>
            </a:r>
            <a:r>
              <a:rPr lang="en-US" sz="2800" dirty="0" err="1">
                <a:solidFill>
                  <a:srgbClr val="FFFF00"/>
                </a:solidFill>
              </a:rPr>
              <a:t>Udon</a:t>
            </a:r>
            <a:r>
              <a:rPr lang="en-US" sz="2800" dirty="0">
                <a:solidFill>
                  <a:srgbClr val="FFFF00"/>
                </a:solidFill>
              </a:rPr>
              <a:t> </a:t>
            </a:r>
            <a:r>
              <a:rPr lang="en-US" sz="2800" dirty="0" err="1">
                <a:solidFill>
                  <a:srgbClr val="FFFF00"/>
                </a:solidFill>
              </a:rPr>
              <a:t>Suksa</a:t>
            </a:r>
            <a:r>
              <a:rPr lang="en-US" sz="2800" dirty="0">
                <a:solidFill>
                  <a:srgbClr val="FFFF00"/>
                </a:solidFill>
              </a:rPr>
              <a:t> School ”</a:t>
            </a:r>
            <a:endParaRPr lang="en-US" sz="2800" dirty="0"/>
          </a:p>
        </p:txBody>
      </p:sp>
      <p:pic>
        <p:nvPicPr>
          <p:cNvPr id="4" name="Picture 3"/>
          <p:cNvPicPr>
            <a:picLocks noChangeAspect="1"/>
          </p:cNvPicPr>
          <p:nvPr/>
        </p:nvPicPr>
        <p:blipFill>
          <a:blip r:embed="rId2"/>
          <a:stretch>
            <a:fillRect/>
          </a:stretch>
        </p:blipFill>
        <p:spPr>
          <a:xfrm>
            <a:off x="4551603" y="3594109"/>
            <a:ext cx="3135597" cy="2477234"/>
          </a:xfrm>
          <a:prstGeom prst="rect">
            <a:avLst/>
          </a:prstGeom>
        </p:spPr>
      </p:pic>
      <p:pic>
        <p:nvPicPr>
          <p:cNvPr id="5" name="Picture 4"/>
          <p:cNvPicPr>
            <a:picLocks noChangeAspect="1"/>
          </p:cNvPicPr>
          <p:nvPr/>
        </p:nvPicPr>
        <p:blipFill>
          <a:blip r:embed="rId3"/>
          <a:stretch>
            <a:fillRect/>
          </a:stretch>
        </p:blipFill>
        <p:spPr>
          <a:xfrm>
            <a:off x="7937917" y="3594100"/>
            <a:ext cx="3446052" cy="2477234"/>
          </a:xfrm>
          <a:prstGeom prst="rect">
            <a:avLst/>
          </a:prstGeom>
        </p:spPr>
      </p:pic>
      <p:pic>
        <p:nvPicPr>
          <p:cNvPr id="6" name="Picture 5"/>
          <p:cNvPicPr>
            <a:picLocks noChangeAspect="1"/>
          </p:cNvPicPr>
          <p:nvPr/>
        </p:nvPicPr>
        <p:blipFill>
          <a:blip r:embed="rId4"/>
          <a:stretch>
            <a:fillRect/>
          </a:stretch>
        </p:blipFill>
        <p:spPr>
          <a:xfrm>
            <a:off x="826879" y="3580242"/>
            <a:ext cx="3418582" cy="2477234"/>
          </a:xfrm>
          <a:prstGeom prst="rect">
            <a:avLst/>
          </a:prstGeom>
        </p:spPr>
      </p:pic>
    </p:spTree>
    <p:extLst>
      <p:ext uri="{BB962C8B-B14F-4D97-AF65-F5344CB8AC3E}">
        <p14:creationId xmlns:p14="http://schemas.microsoft.com/office/powerpoint/2010/main" val="737410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3977" y="751562"/>
            <a:ext cx="497252" cy="830997"/>
          </a:xfrm>
          <a:prstGeom prst="rect">
            <a:avLst/>
          </a:prstGeom>
          <a:noFill/>
        </p:spPr>
        <p:txBody>
          <a:bodyPr wrap="none" rtlCol="0">
            <a:spAutoFit/>
          </a:bodyPr>
          <a:lstStyle/>
          <a:p>
            <a:r>
              <a:rPr lang="en-US" sz="4800" dirty="0"/>
              <a:t>1</a:t>
            </a:r>
            <a:endParaRPr lang="en-US" dirty="0"/>
          </a:p>
        </p:txBody>
      </p:sp>
      <p:sp>
        <p:nvSpPr>
          <p:cNvPr id="3" name="TextBox 2"/>
          <p:cNvSpPr txBox="1"/>
          <p:nvPr/>
        </p:nvSpPr>
        <p:spPr>
          <a:xfrm>
            <a:off x="1290160" y="2066793"/>
            <a:ext cx="9528442" cy="1384995"/>
          </a:xfrm>
          <a:prstGeom prst="rect">
            <a:avLst/>
          </a:prstGeom>
          <a:noFill/>
        </p:spPr>
        <p:txBody>
          <a:bodyPr wrap="none" rtlCol="0">
            <a:spAutoFit/>
          </a:bodyPr>
          <a:lstStyle/>
          <a:p>
            <a:pPr algn="ctr"/>
            <a:r>
              <a:rPr lang="en-US" sz="2800" dirty="0">
                <a:solidFill>
                  <a:srgbClr val="FFFF00"/>
                </a:solidFill>
              </a:rPr>
              <a:t>“Study of Relationship Between </a:t>
            </a:r>
          </a:p>
          <a:p>
            <a:pPr algn="ctr"/>
            <a:r>
              <a:rPr lang="en-US" sz="2800" dirty="0">
                <a:solidFill>
                  <a:srgbClr val="FFFF00"/>
                </a:solidFill>
              </a:rPr>
              <a:t>the Bud Burst</a:t>
            </a:r>
            <a:r>
              <a:rPr lang="th-TH" sz="2800" dirty="0">
                <a:solidFill>
                  <a:srgbClr val="FFFF00"/>
                </a:solidFill>
              </a:rPr>
              <a:t> </a:t>
            </a:r>
            <a:r>
              <a:rPr lang="en-US" sz="2800" dirty="0">
                <a:solidFill>
                  <a:srgbClr val="FFFF00"/>
                </a:solidFill>
              </a:rPr>
              <a:t>of </a:t>
            </a:r>
            <a:r>
              <a:rPr lang="en-US" sz="2800" dirty="0" err="1">
                <a:solidFill>
                  <a:srgbClr val="FFFF00"/>
                </a:solidFill>
              </a:rPr>
              <a:t>Pterocarpus</a:t>
            </a:r>
            <a:r>
              <a:rPr lang="en-US" sz="2800" dirty="0">
                <a:solidFill>
                  <a:srgbClr val="FFFF00"/>
                </a:solidFill>
              </a:rPr>
              <a:t> </a:t>
            </a:r>
            <a:r>
              <a:rPr lang="en-US" sz="2800" dirty="0" err="1">
                <a:solidFill>
                  <a:srgbClr val="FFFF00"/>
                </a:solidFill>
              </a:rPr>
              <a:t>Indicus</a:t>
            </a:r>
            <a:r>
              <a:rPr lang="en-US" sz="2800" dirty="0">
                <a:solidFill>
                  <a:srgbClr val="FFFF00"/>
                </a:solidFill>
              </a:rPr>
              <a:t> and</a:t>
            </a:r>
          </a:p>
          <a:p>
            <a:pPr algn="ctr"/>
            <a:r>
              <a:rPr lang="en-US" sz="2800" dirty="0">
                <a:solidFill>
                  <a:srgbClr val="FFFF00"/>
                </a:solidFill>
              </a:rPr>
              <a:t>the Change of Weather Conditions in </a:t>
            </a:r>
            <a:r>
              <a:rPr lang="en-US" sz="2800" dirty="0" err="1">
                <a:solidFill>
                  <a:srgbClr val="FFFF00"/>
                </a:solidFill>
              </a:rPr>
              <a:t>Triam</a:t>
            </a:r>
            <a:r>
              <a:rPr lang="en-US" sz="2800" dirty="0">
                <a:solidFill>
                  <a:srgbClr val="FFFF00"/>
                </a:solidFill>
              </a:rPr>
              <a:t> </a:t>
            </a:r>
            <a:r>
              <a:rPr lang="en-US" sz="2800" dirty="0" err="1">
                <a:solidFill>
                  <a:srgbClr val="FFFF00"/>
                </a:solidFill>
              </a:rPr>
              <a:t>Udon</a:t>
            </a:r>
            <a:r>
              <a:rPr lang="en-US" sz="2800" dirty="0">
                <a:solidFill>
                  <a:srgbClr val="FFFF00"/>
                </a:solidFill>
              </a:rPr>
              <a:t> </a:t>
            </a:r>
            <a:r>
              <a:rPr lang="en-US" sz="2800" dirty="0" err="1">
                <a:solidFill>
                  <a:srgbClr val="FFFF00"/>
                </a:solidFill>
              </a:rPr>
              <a:t>Suksa</a:t>
            </a:r>
            <a:r>
              <a:rPr lang="en-US" sz="2800" dirty="0">
                <a:solidFill>
                  <a:srgbClr val="FFFF00"/>
                </a:solidFill>
              </a:rPr>
              <a:t> School ”</a:t>
            </a:r>
            <a:endParaRPr lang="en-US" sz="2800" dirty="0"/>
          </a:p>
        </p:txBody>
      </p:sp>
      <p:sp>
        <p:nvSpPr>
          <p:cNvPr id="4" name="TextBox 3"/>
          <p:cNvSpPr txBox="1"/>
          <p:nvPr/>
        </p:nvSpPr>
        <p:spPr>
          <a:xfrm>
            <a:off x="1145761" y="3936022"/>
            <a:ext cx="9817239" cy="400110"/>
          </a:xfrm>
          <a:prstGeom prst="rect">
            <a:avLst/>
          </a:prstGeom>
          <a:noFill/>
        </p:spPr>
        <p:txBody>
          <a:bodyPr wrap="none" rtlCol="0">
            <a:spAutoFit/>
          </a:bodyPr>
          <a:lstStyle/>
          <a:p>
            <a:r>
              <a:rPr lang="en-US" sz="2000" dirty="0"/>
              <a:t>This research was funded by Institute for the Promotion of Teaching Science and Technology </a:t>
            </a:r>
          </a:p>
        </p:txBody>
      </p:sp>
      <p:sp>
        <p:nvSpPr>
          <p:cNvPr id="5" name="TextBox 4"/>
          <p:cNvSpPr txBox="1"/>
          <p:nvPr/>
        </p:nvSpPr>
        <p:spPr>
          <a:xfrm>
            <a:off x="739687" y="4695105"/>
            <a:ext cx="10065833" cy="954107"/>
          </a:xfrm>
          <a:prstGeom prst="rect">
            <a:avLst/>
          </a:prstGeom>
          <a:noFill/>
        </p:spPr>
        <p:txBody>
          <a:bodyPr wrap="none" rtlCol="0">
            <a:spAutoFit/>
          </a:bodyPr>
          <a:lstStyle/>
          <a:p>
            <a:pPr algn="ctr"/>
            <a:r>
              <a:rPr lang="en-US" sz="2800" dirty="0">
                <a:solidFill>
                  <a:schemeClr val="accent6"/>
                </a:solidFill>
              </a:rPr>
              <a:t>So far as we have been doing this, </a:t>
            </a:r>
          </a:p>
          <a:p>
            <a:pPr algn="ctr"/>
            <a:r>
              <a:rPr lang="en-US" sz="2800" dirty="0">
                <a:solidFill>
                  <a:schemeClr val="accent6"/>
                </a:solidFill>
              </a:rPr>
              <a:t>we find that the hotter temperature has caused the early Bud Burst </a:t>
            </a:r>
          </a:p>
        </p:txBody>
      </p:sp>
    </p:spTree>
    <p:extLst>
      <p:ext uri="{BB962C8B-B14F-4D97-AF65-F5344CB8AC3E}">
        <p14:creationId xmlns:p14="http://schemas.microsoft.com/office/powerpoint/2010/main" val="2699495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11036" y="1215025"/>
            <a:ext cx="237566" cy="369332"/>
          </a:xfrm>
          <a:prstGeom prst="rect">
            <a:avLst/>
          </a:prstGeom>
          <a:noFill/>
        </p:spPr>
        <p:txBody>
          <a:bodyPr wrap="none" rtlCol="0">
            <a:spAutoFit/>
          </a:bodyPr>
          <a:lstStyle/>
          <a:p>
            <a:r>
              <a:rPr lang="en-US" dirty="0"/>
              <a:t> </a:t>
            </a:r>
          </a:p>
        </p:txBody>
      </p:sp>
      <p:sp>
        <p:nvSpPr>
          <p:cNvPr id="3" name="TextBox 2"/>
          <p:cNvSpPr txBox="1"/>
          <p:nvPr/>
        </p:nvSpPr>
        <p:spPr>
          <a:xfrm>
            <a:off x="5523977" y="751562"/>
            <a:ext cx="497252" cy="830997"/>
          </a:xfrm>
          <a:prstGeom prst="rect">
            <a:avLst/>
          </a:prstGeom>
          <a:noFill/>
        </p:spPr>
        <p:txBody>
          <a:bodyPr wrap="none" rtlCol="0">
            <a:spAutoFit/>
          </a:bodyPr>
          <a:lstStyle/>
          <a:p>
            <a:r>
              <a:rPr lang="en-US" sz="4800" dirty="0"/>
              <a:t>2</a:t>
            </a:r>
            <a:endParaRPr lang="en-US" dirty="0"/>
          </a:p>
        </p:txBody>
      </p:sp>
      <p:sp>
        <p:nvSpPr>
          <p:cNvPr id="4" name="TextBox 3"/>
          <p:cNvSpPr txBox="1"/>
          <p:nvPr/>
        </p:nvSpPr>
        <p:spPr>
          <a:xfrm>
            <a:off x="490900" y="1853851"/>
            <a:ext cx="11060657" cy="2677656"/>
          </a:xfrm>
          <a:prstGeom prst="rect">
            <a:avLst/>
          </a:prstGeom>
          <a:noFill/>
        </p:spPr>
        <p:txBody>
          <a:bodyPr wrap="none" rtlCol="0">
            <a:spAutoFit/>
          </a:bodyPr>
          <a:lstStyle/>
          <a:p>
            <a:pPr algn="ctr"/>
            <a:r>
              <a:rPr lang="en-US" sz="2800" dirty="0">
                <a:solidFill>
                  <a:srgbClr val="FFFF00"/>
                </a:solidFill>
              </a:rPr>
              <a:t>“Study of Relationship Between the Yellow Fever Mosquito Breeding Sites, </a:t>
            </a:r>
          </a:p>
          <a:p>
            <a:pPr algn="ctr"/>
            <a:r>
              <a:rPr lang="en-US" sz="2800" dirty="0">
                <a:solidFill>
                  <a:srgbClr val="FFFF00"/>
                </a:solidFill>
              </a:rPr>
              <a:t>Change of Weather Conditions and </a:t>
            </a:r>
          </a:p>
          <a:p>
            <a:pPr algn="ctr"/>
            <a:r>
              <a:rPr lang="en-US" sz="2800" dirty="0">
                <a:solidFill>
                  <a:srgbClr val="FFFF00"/>
                </a:solidFill>
              </a:rPr>
              <a:t>Number of </a:t>
            </a:r>
            <a:r>
              <a:rPr lang="en-US" sz="2800" dirty="0" err="1">
                <a:solidFill>
                  <a:srgbClr val="FFFF00"/>
                </a:solidFill>
              </a:rPr>
              <a:t>Dangue</a:t>
            </a:r>
            <a:r>
              <a:rPr lang="en-US" sz="2800" dirty="0">
                <a:solidFill>
                  <a:srgbClr val="FFFF00"/>
                </a:solidFill>
              </a:rPr>
              <a:t> Larva in </a:t>
            </a:r>
            <a:r>
              <a:rPr lang="en-US" sz="2800" dirty="0" err="1">
                <a:solidFill>
                  <a:srgbClr val="FFFF00"/>
                </a:solidFill>
              </a:rPr>
              <a:t>Triam</a:t>
            </a:r>
            <a:r>
              <a:rPr lang="en-US" sz="2800" dirty="0">
                <a:solidFill>
                  <a:srgbClr val="FFFF00"/>
                </a:solidFill>
              </a:rPr>
              <a:t> </a:t>
            </a:r>
            <a:r>
              <a:rPr lang="en-US" sz="2800" dirty="0" err="1">
                <a:solidFill>
                  <a:srgbClr val="FFFF00"/>
                </a:solidFill>
              </a:rPr>
              <a:t>Udom</a:t>
            </a:r>
            <a:r>
              <a:rPr lang="en-US" sz="2800" dirty="0">
                <a:solidFill>
                  <a:srgbClr val="FFFF00"/>
                </a:solidFill>
              </a:rPr>
              <a:t> </a:t>
            </a:r>
            <a:r>
              <a:rPr lang="en-US" sz="2800" dirty="0" err="1">
                <a:solidFill>
                  <a:srgbClr val="FFFF00"/>
                </a:solidFill>
              </a:rPr>
              <a:t>Suksa</a:t>
            </a:r>
            <a:r>
              <a:rPr lang="en-US" sz="2800" dirty="0">
                <a:solidFill>
                  <a:srgbClr val="FFFF00"/>
                </a:solidFill>
              </a:rPr>
              <a:t> School”</a:t>
            </a:r>
            <a:endParaRPr lang="en-US" sz="2800" dirty="0"/>
          </a:p>
          <a:p>
            <a:pPr algn="ctr"/>
            <a:endParaRPr lang="en-US" sz="2800" dirty="0">
              <a:solidFill>
                <a:srgbClr val="FFFF00"/>
              </a:solidFill>
            </a:endParaRPr>
          </a:p>
          <a:p>
            <a:pPr algn="ctr"/>
            <a:r>
              <a:rPr lang="en-US" sz="2800" dirty="0">
                <a:solidFill>
                  <a:srgbClr val="FFFF00"/>
                </a:solidFill>
              </a:rPr>
              <a:t>Note : We even went down to how many students have been infected</a:t>
            </a:r>
          </a:p>
          <a:p>
            <a:pPr algn="ctr"/>
            <a:r>
              <a:rPr lang="en-US" sz="2800" dirty="0">
                <a:solidFill>
                  <a:srgbClr val="FFFF00"/>
                </a:solidFill>
              </a:rPr>
              <a:t>To see the direct affect to human health. </a:t>
            </a:r>
          </a:p>
        </p:txBody>
      </p:sp>
      <p:pic>
        <p:nvPicPr>
          <p:cNvPr id="5" name="Picture 4"/>
          <p:cNvPicPr>
            <a:picLocks noChangeAspect="1"/>
          </p:cNvPicPr>
          <p:nvPr/>
        </p:nvPicPr>
        <p:blipFill>
          <a:blip r:embed="rId2"/>
          <a:stretch>
            <a:fillRect/>
          </a:stretch>
        </p:blipFill>
        <p:spPr>
          <a:xfrm rot="10800000">
            <a:off x="7678451" y="4531506"/>
            <a:ext cx="2485768" cy="1856654"/>
          </a:xfrm>
          <a:prstGeom prst="rect">
            <a:avLst/>
          </a:prstGeom>
        </p:spPr>
      </p:pic>
      <p:pic>
        <p:nvPicPr>
          <p:cNvPr id="6" name="Picture 5"/>
          <p:cNvPicPr>
            <a:picLocks noChangeAspect="1"/>
          </p:cNvPicPr>
          <p:nvPr/>
        </p:nvPicPr>
        <p:blipFill>
          <a:blip r:embed="rId3"/>
          <a:stretch>
            <a:fillRect/>
          </a:stretch>
        </p:blipFill>
        <p:spPr>
          <a:xfrm>
            <a:off x="1496315" y="4531507"/>
            <a:ext cx="3300715" cy="1856653"/>
          </a:xfrm>
          <a:prstGeom prst="rect">
            <a:avLst/>
          </a:prstGeom>
        </p:spPr>
      </p:pic>
    </p:spTree>
    <p:extLst>
      <p:ext uri="{BB962C8B-B14F-4D97-AF65-F5344CB8AC3E}">
        <p14:creationId xmlns:p14="http://schemas.microsoft.com/office/powerpoint/2010/main" val="2563013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3977" y="751562"/>
            <a:ext cx="497252" cy="830997"/>
          </a:xfrm>
          <a:prstGeom prst="rect">
            <a:avLst/>
          </a:prstGeom>
          <a:noFill/>
        </p:spPr>
        <p:txBody>
          <a:bodyPr wrap="none" rtlCol="0">
            <a:spAutoFit/>
          </a:bodyPr>
          <a:lstStyle/>
          <a:p>
            <a:r>
              <a:rPr lang="en-US" sz="4800" dirty="0"/>
              <a:t>2</a:t>
            </a:r>
            <a:endParaRPr lang="en-US" dirty="0"/>
          </a:p>
        </p:txBody>
      </p:sp>
      <p:sp>
        <p:nvSpPr>
          <p:cNvPr id="3" name="TextBox 2"/>
          <p:cNvSpPr txBox="1"/>
          <p:nvPr/>
        </p:nvSpPr>
        <p:spPr>
          <a:xfrm>
            <a:off x="490900" y="1853851"/>
            <a:ext cx="11060657" cy="2677656"/>
          </a:xfrm>
          <a:prstGeom prst="rect">
            <a:avLst/>
          </a:prstGeom>
          <a:noFill/>
        </p:spPr>
        <p:txBody>
          <a:bodyPr wrap="none" rtlCol="0">
            <a:spAutoFit/>
          </a:bodyPr>
          <a:lstStyle/>
          <a:p>
            <a:pPr algn="ctr"/>
            <a:r>
              <a:rPr lang="en-US" sz="2800" dirty="0">
                <a:solidFill>
                  <a:srgbClr val="FFFF00"/>
                </a:solidFill>
              </a:rPr>
              <a:t>“Study of Relationship Between the Yellow Fever Mosquito Breeding Sites, </a:t>
            </a:r>
          </a:p>
          <a:p>
            <a:pPr algn="ctr"/>
            <a:r>
              <a:rPr lang="en-US" sz="2800" dirty="0">
                <a:solidFill>
                  <a:srgbClr val="FFFF00"/>
                </a:solidFill>
              </a:rPr>
              <a:t>Change of Weather Conditions and </a:t>
            </a:r>
          </a:p>
          <a:p>
            <a:pPr algn="ctr"/>
            <a:r>
              <a:rPr lang="en-US" sz="2800" dirty="0">
                <a:solidFill>
                  <a:srgbClr val="FFFF00"/>
                </a:solidFill>
              </a:rPr>
              <a:t>Number of </a:t>
            </a:r>
            <a:r>
              <a:rPr lang="en-US" sz="2800" dirty="0" err="1">
                <a:solidFill>
                  <a:srgbClr val="FFFF00"/>
                </a:solidFill>
              </a:rPr>
              <a:t>Dangue</a:t>
            </a:r>
            <a:r>
              <a:rPr lang="en-US" sz="2800" dirty="0">
                <a:solidFill>
                  <a:srgbClr val="FFFF00"/>
                </a:solidFill>
              </a:rPr>
              <a:t> Larva in </a:t>
            </a:r>
            <a:r>
              <a:rPr lang="en-US" sz="2800" dirty="0" err="1">
                <a:solidFill>
                  <a:srgbClr val="FFFF00"/>
                </a:solidFill>
              </a:rPr>
              <a:t>Triam</a:t>
            </a:r>
            <a:r>
              <a:rPr lang="en-US" sz="2800" dirty="0">
                <a:solidFill>
                  <a:srgbClr val="FFFF00"/>
                </a:solidFill>
              </a:rPr>
              <a:t> </a:t>
            </a:r>
            <a:r>
              <a:rPr lang="en-US" sz="2800" dirty="0" err="1">
                <a:solidFill>
                  <a:srgbClr val="FFFF00"/>
                </a:solidFill>
              </a:rPr>
              <a:t>Udom</a:t>
            </a:r>
            <a:r>
              <a:rPr lang="en-US" sz="2800" dirty="0">
                <a:solidFill>
                  <a:srgbClr val="FFFF00"/>
                </a:solidFill>
              </a:rPr>
              <a:t> </a:t>
            </a:r>
            <a:r>
              <a:rPr lang="en-US" sz="2800" dirty="0" err="1">
                <a:solidFill>
                  <a:srgbClr val="FFFF00"/>
                </a:solidFill>
              </a:rPr>
              <a:t>Suksa</a:t>
            </a:r>
            <a:r>
              <a:rPr lang="en-US" sz="2800" dirty="0">
                <a:solidFill>
                  <a:srgbClr val="FFFF00"/>
                </a:solidFill>
              </a:rPr>
              <a:t> School”</a:t>
            </a:r>
            <a:endParaRPr lang="en-US" sz="2800" dirty="0"/>
          </a:p>
          <a:p>
            <a:pPr algn="ctr"/>
            <a:endParaRPr lang="en-US" sz="2800" dirty="0">
              <a:solidFill>
                <a:srgbClr val="FFFF00"/>
              </a:solidFill>
            </a:endParaRPr>
          </a:p>
          <a:p>
            <a:pPr algn="ctr"/>
            <a:r>
              <a:rPr lang="en-US" sz="2800" dirty="0">
                <a:solidFill>
                  <a:srgbClr val="FFFF00"/>
                </a:solidFill>
              </a:rPr>
              <a:t>Note : We even went down to how many students have been infected</a:t>
            </a:r>
          </a:p>
          <a:p>
            <a:pPr algn="ctr"/>
            <a:r>
              <a:rPr lang="en-US" sz="2800" dirty="0">
                <a:solidFill>
                  <a:srgbClr val="FFFF00"/>
                </a:solidFill>
              </a:rPr>
              <a:t>To see the direct affect to human health. </a:t>
            </a:r>
          </a:p>
        </p:txBody>
      </p:sp>
      <p:sp>
        <p:nvSpPr>
          <p:cNvPr id="4" name="TextBox 3"/>
          <p:cNvSpPr txBox="1"/>
          <p:nvPr/>
        </p:nvSpPr>
        <p:spPr>
          <a:xfrm>
            <a:off x="1112609" y="4602744"/>
            <a:ext cx="9817239" cy="400110"/>
          </a:xfrm>
          <a:prstGeom prst="rect">
            <a:avLst/>
          </a:prstGeom>
          <a:noFill/>
        </p:spPr>
        <p:txBody>
          <a:bodyPr wrap="none" rtlCol="0">
            <a:spAutoFit/>
          </a:bodyPr>
          <a:lstStyle/>
          <a:p>
            <a:r>
              <a:rPr lang="en-US" sz="2000" dirty="0"/>
              <a:t>This research was funded by Institute for the Promotion of Teaching Science and Technology </a:t>
            </a:r>
          </a:p>
        </p:txBody>
      </p:sp>
      <p:sp>
        <p:nvSpPr>
          <p:cNvPr id="5" name="TextBox 4"/>
          <p:cNvSpPr txBox="1"/>
          <p:nvPr/>
        </p:nvSpPr>
        <p:spPr>
          <a:xfrm>
            <a:off x="352721" y="5199351"/>
            <a:ext cx="10839763" cy="1384995"/>
          </a:xfrm>
          <a:prstGeom prst="rect">
            <a:avLst/>
          </a:prstGeom>
          <a:noFill/>
        </p:spPr>
        <p:txBody>
          <a:bodyPr wrap="none" rtlCol="0">
            <a:spAutoFit/>
          </a:bodyPr>
          <a:lstStyle/>
          <a:p>
            <a:pPr algn="ctr"/>
            <a:r>
              <a:rPr lang="en-US" sz="2800" dirty="0">
                <a:solidFill>
                  <a:schemeClr val="accent6"/>
                </a:solidFill>
              </a:rPr>
              <a:t>So far as we have been doing this, </a:t>
            </a:r>
          </a:p>
          <a:p>
            <a:pPr algn="ctr"/>
            <a:r>
              <a:rPr lang="en-US" sz="2800" dirty="0">
                <a:solidFill>
                  <a:schemeClr val="accent6"/>
                </a:solidFill>
              </a:rPr>
              <a:t>we find that the climate change lately has caused </a:t>
            </a:r>
          </a:p>
          <a:p>
            <a:pPr algn="ctr"/>
            <a:r>
              <a:rPr lang="en-US" sz="2800" dirty="0">
                <a:solidFill>
                  <a:schemeClr val="accent6"/>
                </a:solidFill>
              </a:rPr>
              <a:t>The increasing number of larva and thus the number of infected students.</a:t>
            </a:r>
          </a:p>
        </p:txBody>
      </p:sp>
    </p:spTree>
    <p:extLst>
      <p:ext uri="{BB962C8B-B14F-4D97-AF65-F5344CB8AC3E}">
        <p14:creationId xmlns:p14="http://schemas.microsoft.com/office/powerpoint/2010/main" val="1351703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1039" y="2755726"/>
            <a:ext cx="8062593" cy="830997"/>
          </a:xfrm>
          <a:prstGeom prst="rect">
            <a:avLst/>
          </a:prstGeom>
          <a:noFill/>
        </p:spPr>
        <p:txBody>
          <a:bodyPr wrap="none" rtlCol="0">
            <a:spAutoFit/>
          </a:bodyPr>
          <a:lstStyle/>
          <a:p>
            <a:pPr algn="ctr"/>
            <a:r>
              <a:rPr lang="en-US" sz="2400" dirty="0"/>
              <a:t>After all we have done, we have been trying to spread </a:t>
            </a:r>
          </a:p>
          <a:p>
            <a:r>
              <a:rPr lang="en-US" sz="2400" dirty="0"/>
              <a:t>what we have learned to create awareness of Global Warming</a:t>
            </a:r>
          </a:p>
        </p:txBody>
      </p:sp>
    </p:spTree>
    <p:extLst>
      <p:ext uri="{BB962C8B-B14F-4D97-AF65-F5344CB8AC3E}">
        <p14:creationId xmlns:p14="http://schemas.microsoft.com/office/powerpoint/2010/main" val="2942485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84" y="211493"/>
            <a:ext cx="3691426" cy="2757176"/>
          </a:xfrm>
          <a:prstGeom prst="rect">
            <a:avLst/>
          </a:prstGeom>
        </p:spPr>
      </p:pic>
      <p:pic>
        <p:nvPicPr>
          <p:cNvPr id="5" name="Picture 4"/>
          <p:cNvPicPr>
            <a:picLocks noChangeAspect="1"/>
          </p:cNvPicPr>
          <p:nvPr/>
        </p:nvPicPr>
        <p:blipFill>
          <a:blip r:embed="rId3"/>
          <a:stretch>
            <a:fillRect/>
          </a:stretch>
        </p:blipFill>
        <p:spPr>
          <a:xfrm>
            <a:off x="8252236" y="211493"/>
            <a:ext cx="3680452" cy="2757176"/>
          </a:xfrm>
          <a:prstGeom prst="rect">
            <a:avLst/>
          </a:prstGeom>
        </p:spPr>
      </p:pic>
      <p:sp>
        <p:nvSpPr>
          <p:cNvPr id="6" name="TextBox 5"/>
          <p:cNvSpPr txBox="1"/>
          <p:nvPr/>
        </p:nvSpPr>
        <p:spPr>
          <a:xfrm>
            <a:off x="1078027" y="2999456"/>
            <a:ext cx="2145139" cy="646331"/>
          </a:xfrm>
          <a:prstGeom prst="rect">
            <a:avLst/>
          </a:prstGeom>
          <a:noFill/>
        </p:spPr>
        <p:txBody>
          <a:bodyPr wrap="none" rtlCol="0">
            <a:spAutoFit/>
          </a:bodyPr>
          <a:lstStyle/>
          <a:p>
            <a:r>
              <a:rPr lang="en-US" dirty="0"/>
              <a:t>National Science Day</a:t>
            </a:r>
          </a:p>
          <a:p>
            <a:pPr algn="ctr"/>
            <a:r>
              <a:rPr lang="en-US" dirty="0"/>
              <a:t>School Activity</a:t>
            </a:r>
          </a:p>
        </p:txBody>
      </p:sp>
      <p:sp>
        <p:nvSpPr>
          <p:cNvPr id="7" name="TextBox 6"/>
          <p:cNvSpPr txBox="1"/>
          <p:nvPr/>
        </p:nvSpPr>
        <p:spPr>
          <a:xfrm>
            <a:off x="5605149" y="2994434"/>
            <a:ext cx="1138453" cy="369332"/>
          </a:xfrm>
          <a:prstGeom prst="rect">
            <a:avLst/>
          </a:prstGeom>
          <a:noFill/>
        </p:spPr>
        <p:txBody>
          <a:bodyPr wrap="none" rtlCol="0">
            <a:spAutoFit/>
          </a:bodyPr>
          <a:lstStyle/>
          <a:p>
            <a:r>
              <a:rPr lang="en-US" dirty="0"/>
              <a:t>Goa, India</a:t>
            </a:r>
          </a:p>
        </p:txBody>
      </p:sp>
      <p:sp>
        <p:nvSpPr>
          <p:cNvPr id="8" name="TextBox 7"/>
          <p:cNvSpPr txBox="1"/>
          <p:nvPr/>
        </p:nvSpPr>
        <p:spPr>
          <a:xfrm>
            <a:off x="9523235" y="3003736"/>
            <a:ext cx="1138453" cy="369332"/>
          </a:xfrm>
          <a:prstGeom prst="rect">
            <a:avLst/>
          </a:prstGeom>
          <a:noFill/>
        </p:spPr>
        <p:txBody>
          <a:bodyPr wrap="none" rtlCol="0">
            <a:spAutoFit/>
          </a:bodyPr>
          <a:lstStyle/>
          <a:p>
            <a:r>
              <a:rPr lang="en-US" dirty="0"/>
              <a:t>Goa, India</a:t>
            </a:r>
          </a:p>
        </p:txBody>
      </p:sp>
      <p:pic>
        <p:nvPicPr>
          <p:cNvPr id="10" name="Picture 9"/>
          <p:cNvPicPr>
            <a:picLocks noChangeAspect="1"/>
          </p:cNvPicPr>
          <p:nvPr/>
        </p:nvPicPr>
        <p:blipFill>
          <a:blip r:embed="rId4"/>
          <a:stretch>
            <a:fillRect/>
          </a:stretch>
        </p:blipFill>
        <p:spPr>
          <a:xfrm>
            <a:off x="4453684" y="3645787"/>
            <a:ext cx="3435679" cy="2323809"/>
          </a:xfrm>
          <a:prstGeom prst="rect">
            <a:avLst/>
          </a:prstGeom>
        </p:spPr>
      </p:pic>
      <p:pic>
        <p:nvPicPr>
          <p:cNvPr id="11" name="Picture 10"/>
          <p:cNvPicPr>
            <a:picLocks noChangeAspect="1"/>
          </p:cNvPicPr>
          <p:nvPr/>
        </p:nvPicPr>
        <p:blipFill>
          <a:blip r:embed="rId5"/>
          <a:stretch>
            <a:fillRect/>
          </a:stretch>
        </p:blipFill>
        <p:spPr>
          <a:xfrm>
            <a:off x="8536469" y="3644691"/>
            <a:ext cx="3111983" cy="2324905"/>
          </a:xfrm>
          <a:prstGeom prst="rect">
            <a:avLst/>
          </a:prstGeom>
        </p:spPr>
      </p:pic>
      <p:sp>
        <p:nvSpPr>
          <p:cNvPr id="12" name="TextBox 11"/>
          <p:cNvSpPr txBox="1"/>
          <p:nvPr/>
        </p:nvSpPr>
        <p:spPr>
          <a:xfrm>
            <a:off x="807503" y="6087649"/>
            <a:ext cx="1563570" cy="369332"/>
          </a:xfrm>
          <a:prstGeom prst="rect">
            <a:avLst/>
          </a:prstGeom>
          <a:noFill/>
        </p:spPr>
        <p:txBody>
          <a:bodyPr wrap="none" rtlCol="0">
            <a:spAutoFit/>
          </a:bodyPr>
          <a:lstStyle/>
          <a:p>
            <a:r>
              <a:rPr lang="en-US" dirty="0" err="1"/>
              <a:t>Minesota</a:t>
            </a:r>
            <a:r>
              <a:rPr lang="en-US" dirty="0"/>
              <a:t>, USA</a:t>
            </a:r>
          </a:p>
        </p:txBody>
      </p:sp>
      <p:sp>
        <p:nvSpPr>
          <p:cNvPr id="13" name="TextBox 12"/>
          <p:cNvSpPr txBox="1"/>
          <p:nvPr/>
        </p:nvSpPr>
        <p:spPr>
          <a:xfrm>
            <a:off x="5188177" y="6088778"/>
            <a:ext cx="1966692" cy="369332"/>
          </a:xfrm>
          <a:prstGeom prst="rect">
            <a:avLst/>
          </a:prstGeom>
          <a:noFill/>
        </p:spPr>
        <p:txBody>
          <a:bodyPr wrap="none" rtlCol="0">
            <a:spAutoFit/>
          </a:bodyPr>
          <a:lstStyle/>
          <a:p>
            <a:r>
              <a:rPr lang="en-US" dirty="0"/>
              <a:t>Vladivostok, Russia</a:t>
            </a:r>
          </a:p>
        </p:txBody>
      </p:sp>
      <p:sp>
        <p:nvSpPr>
          <p:cNvPr id="14" name="TextBox 13"/>
          <p:cNvSpPr txBox="1"/>
          <p:nvPr/>
        </p:nvSpPr>
        <p:spPr>
          <a:xfrm>
            <a:off x="9306091" y="6096950"/>
            <a:ext cx="1572738" cy="369332"/>
          </a:xfrm>
          <a:prstGeom prst="rect">
            <a:avLst/>
          </a:prstGeom>
          <a:noFill/>
        </p:spPr>
        <p:txBody>
          <a:bodyPr wrap="none" rtlCol="0">
            <a:spAutoFit/>
          </a:bodyPr>
          <a:lstStyle/>
          <a:p>
            <a:r>
              <a:rPr lang="en-US" dirty="0"/>
              <a:t>California, USA</a:t>
            </a:r>
          </a:p>
        </p:txBody>
      </p:sp>
      <p:pic>
        <p:nvPicPr>
          <p:cNvPr id="2" name="Picture 1"/>
          <p:cNvPicPr>
            <a:picLocks noChangeAspect="1"/>
          </p:cNvPicPr>
          <p:nvPr/>
        </p:nvPicPr>
        <p:blipFill>
          <a:blip r:embed="rId6"/>
          <a:stretch>
            <a:fillRect/>
          </a:stretch>
        </p:blipFill>
        <p:spPr>
          <a:xfrm>
            <a:off x="415724" y="3644690"/>
            <a:ext cx="3188804" cy="2391603"/>
          </a:xfrm>
          <a:prstGeom prst="rect">
            <a:avLst/>
          </a:prstGeom>
        </p:spPr>
      </p:pic>
      <p:pic>
        <p:nvPicPr>
          <p:cNvPr id="15" name="Picture 14"/>
          <p:cNvPicPr>
            <a:picLocks noChangeAspect="1"/>
          </p:cNvPicPr>
          <p:nvPr/>
        </p:nvPicPr>
        <p:blipFill>
          <a:blip r:embed="rId7"/>
          <a:stretch>
            <a:fillRect/>
          </a:stretch>
        </p:blipFill>
        <p:spPr>
          <a:xfrm>
            <a:off x="4375686" y="330675"/>
            <a:ext cx="3551679" cy="2663759"/>
          </a:xfrm>
          <a:prstGeom prst="rect">
            <a:avLst/>
          </a:prstGeom>
        </p:spPr>
      </p:pic>
    </p:spTree>
    <p:extLst>
      <p:ext uri="{BB962C8B-B14F-4D97-AF65-F5344CB8AC3E}">
        <p14:creationId xmlns:p14="http://schemas.microsoft.com/office/powerpoint/2010/main" val="2020662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2937" y="2768252"/>
            <a:ext cx="1838965" cy="923330"/>
          </a:xfrm>
          <a:prstGeom prst="rect">
            <a:avLst/>
          </a:prstGeom>
          <a:noFill/>
        </p:spPr>
        <p:txBody>
          <a:bodyPr wrap="none" rtlCol="0">
            <a:spAutoFit/>
          </a:bodyPr>
          <a:lstStyle/>
          <a:p>
            <a:r>
              <a:rPr lang="en-US" sz="5400" dirty="0"/>
              <a:t>Q &amp; A</a:t>
            </a:r>
          </a:p>
        </p:txBody>
      </p:sp>
    </p:spTree>
    <p:extLst>
      <p:ext uri="{BB962C8B-B14F-4D97-AF65-F5344CB8AC3E}">
        <p14:creationId xmlns:p14="http://schemas.microsoft.com/office/powerpoint/2010/main" val="757107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14648" y="1431270"/>
            <a:ext cx="3380509" cy="2535382"/>
          </a:xfrm>
          <a:prstGeom prst="rect">
            <a:avLst/>
          </a:prstGeom>
        </p:spPr>
      </p:pic>
      <p:pic>
        <p:nvPicPr>
          <p:cNvPr id="4" name="Picture 3"/>
          <p:cNvPicPr>
            <a:picLocks noChangeAspect="1"/>
          </p:cNvPicPr>
          <p:nvPr/>
        </p:nvPicPr>
        <p:blipFill>
          <a:blip r:embed="rId3"/>
          <a:stretch>
            <a:fillRect/>
          </a:stretch>
        </p:blipFill>
        <p:spPr>
          <a:xfrm>
            <a:off x="472374" y="1426340"/>
            <a:ext cx="3352810" cy="2514607"/>
          </a:xfrm>
          <a:prstGeom prst="rect">
            <a:avLst/>
          </a:prstGeom>
        </p:spPr>
      </p:pic>
      <p:sp>
        <p:nvSpPr>
          <p:cNvPr id="5" name="TextBox 4"/>
          <p:cNvSpPr txBox="1"/>
          <p:nvPr/>
        </p:nvSpPr>
        <p:spPr>
          <a:xfrm>
            <a:off x="832820" y="4825314"/>
            <a:ext cx="9420656" cy="1077218"/>
          </a:xfrm>
          <a:prstGeom prst="rect">
            <a:avLst/>
          </a:prstGeom>
          <a:noFill/>
        </p:spPr>
        <p:txBody>
          <a:bodyPr wrap="none" rtlCol="0">
            <a:spAutoFit/>
          </a:bodyPr>
          <a:lstStyle/>
          <a:p>
            <a:pPr algn="ctr"/>
            <a:r>
              <a:rPr lang="en-US" sz="3200" dirty="0"/>
              <a:t>Our School is pretty and has plenty of space for student</a:t>
            </a:r>
          </a:p>
          <a:p>
            <a:pPr algn="ctr"/>
            <a:r>
              <a:rPr lang="en-US" sz="3200" dirty="0"/>
              <a:t> to explore the environment.</a:t>
            </a:r>
          </a:p>
        </p:txBody>
      </p:sp>
      <p:pic>
        <p:nvPicPr>
          <p:cNvPr id="7" name="Picture 6"/>
          <p:cNvPicPr>
            <a:picLocks noChangeAspect="1"/>
          </p:cNvPicPr>
          <p:nvPr/>
        </p:nvPicPr>
        <p:blipFill>
          <a:blip r:embed="rId4"/>
          <a:stretch>
            <a:fillRect/>
          </a:stretch>
        </p:blipFill>
        <p:spPr>
          <a:xfrm>
            <a:off x="8184620" y="1426339"/>
            <a:ext cx="3352809" cy="2514607"/>
          </a:xfrm>
          <a:prstGeom prst="rect">
            <a:avLst/>
          </a:prstGeom>
        </p:spPr>
      </p:pic>
    </p:spTree>
    <p:extLst>
      <p:ext uri="{BB962C8B-B14F-4D97-AF65-F5344CB8AC3E}">
        <p14:creationId xmlns:p14="http://schemas.microsoft.com/office/powerpoint/2010/main" val="2049234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931" y="2271387"/>
            <a:ext cx="10131427" cy="3124199"/>
          </a:xfrm>
        </p:spPr>
        <p:txBody>
          <a:bodyPr/>
          <a:lstStyle/>
          <a:p>
            <a:r>
              <a:rPr lang="en-US" dirty="0"/>
              <a:t>Globe in </a:t>
            </a:r>
            <a:r>
              <a:rPr lang="en-US" dirty="0" err="1"/>
              <a:t>Triam</a:t>
            </a:r>
            <a:r>
              <a:rPr lang="en-US" dirty="0"/>
              <a:t> </a:t>
            </a:r>
            <a:r>
              <a:rPr lang="en-US" dirty="0" err="1"/>
              <a:t>Udom</a:t>
            </a:r>
            <a:r>
              <a:rPr lang="en-US" dirty="0"/>
              <a:t> is implemented in the selective class.</a:t>
            </a:r>
            <a:br>
              <a:rPr lang="en-US" dirty="0"/>
            </a:br>
            <a:r>
              <a:rPr lang="en-US" dirty="0"/>
              <a:t>Students who are interested in our environment will be able to involved in various environmental research which utilize many GLOBE protocols.</a:t>
            </a:r>
          </a:p>
        </p:txBody>
      </p:sp>
      <p:sp>
        <p:nvSpPr>
          <p:cNvPr id="3" name="Text Placeholder 2"/>
          <p:cNvSpPr>
            <a:spLocks noGrp="1"/>
          </p:cNvSpPr>
          <p:nvPr>
            <p:ph type="body" idx="1"/>
          </p:nvPr>
        </p:nvSpPr>
        <p:spPr>
          <a:xfrm>
            <a:off x="685799" y="823587"/>
            <a:ext cx="10131428" cy="1447800"/>
          </a:xfrm>
        </p:spPr>
        <p:txBody>
          <a:bodyPr>
            <a:normAutofit/>
          </a:bodyPr>
          <a:lstStyle/>
          <a:p>
            <a:pPr algn="ctr"/>
            <a:r>
              <a:rPr lang="en-US" sz="4000" b="1" dirty="0"/>
              <a:t>Implementation</a:t>
            </a:r>
          </a:p>
        </p:txBody>
      </p:sp>
    </p:spTree>
    <p:extLst>
      <p:ext uri="{BB962C8B-B14F-4D97-AF65-F5344CB8AC3E}">
        <p14:creationId xmlns:p14="http://schemas.microsoft.com/office/powerpoint/2010/main" val="3644133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1504" y="1383082"/>
            <a:ext cx="5149241" cy="5149241"/>
          </a:xfrm>
          <a:prstGeom prst="rect">
            <a:avLst/>
          </a:prstGeom>
        </p:spPr>
      </p:pic>
      <p:sp>
        <p:nvSpPr>
          <p:cNvPr id="3" name="TextBox 2"/>
          <p:cNvSpPr txBox="1"/>
          <p:nvPr/>
        </p:nvSpPr>
        <p:spPr>
          <a:xfrm>
            <a:off x="5073041" y="563671"/>
            <a:ext cx="1921039" cy="646331"/>
          </a:xfrm>
          <a:prstGeom prst="rect">
            <a:avLst/>
          </a:prstGeom>
          <a:noFill/>
        </p:spPr>
        <p:txBody>
          <a:bodyPr wrap="none" rtlCol="0">
            <a:spAutoFit/>
          </a:bodyPr>
          <a:lstStyle/>
          <a:p>
            <a:r>
              <a:rPr lang="en-US" sz="3600" b="1" u="sng" dirty="0"/>
              <a:t>Our Logo</a:t>
            </a:r>
          </a:p>
        </p:txBody>
      </p:sp>
      <p:sp>
        <p:nvSpPr>
          <p:cNvPr id="4" name="Oval Callout 3"/>
          <p:cNvSpPr/>
          <p:nvPr/>
        </p:nvSpPr>
        <p:spPr>
          <a:xfrm>
            <a:off x="8780745" y="1210002"/>
            <a:ext cx="3043825" cy="1127342"/>
          </a:xfrm>
          <a:prstGeom prst="wedgeEllipseCallout">
            <a:avLst>
              <a:gd name="adj1" fmla="val -71450"/>
              <a:gd name="adj2" fmla="val 111389"/>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b="1" dirty="0"/>
              <a:t>Earth System Science</a:t>
            </a:r>
          </a:p>
        </p:txBody>
      </p:sp>
    </p:spTree>
    <p:extLst>
      <p:ext uri="{BB962C8B-B14F-4D97-AF65-F5344CB8AC3E}">
        <p14:creationId xmlns:p14="http://schemas.microsoft.com/office/powerpoint/2010/main" val="436213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8566" y="574765"/>
            <a:ext cx="3723583" cy="461665"/>
          </a:xfrm>
          <a:prstGeom prst="rect">
            <a:avLst/>
          </a:prstGeom>
          <a:noFill/>
        </p:spPr>
        <p:txBody>
          <a:bodyPr wrap="none" rtlCol="0">
            <a:spAutoFit/>
          </a:bodyPr>
          <a:lstStyle/>
          <a:p>
            <a:r>
              <a:rPr lang="en-US" sz="2400" b="1" dirty="0"/>
              <a:t>How do our students learn?</a:t>
            </a:r>
          </a:p>
        </p:txBody>
      </p:sp>
      <p:sp>
        <p:nvSpPr>
          <p:cNvPr id="4" name="TextBox 3"/>
          <p:cNvSpPr txBox="1"/>
          <p:nvPr/>
        </p:nvSpPr>
        <p:spPr>
          <a:xfrm>
            <a:off x="1088496" y="1576253"/>
            <a:ext cx="4530407" cy="646331"/>
          </a:xfrm>
          <a:prstGeom prst="rect">
            <a:avLst/>
          </a:prstGeom>
          <a:noFill/>
        </p:spPr>
        <p:txBody>
          <a:bodyPr wrap="none" rtlCol="0">
            <a:spAutoFit/>
          </a:bodyPr>
          <a:lstStyle/>
          <a:p>
            <a:r>
              <a:rPr lang="en-US" dirty="0"/>
              <a:t>We provide students with basic understanding</a:t>
            </a:r>
          </a:p>
          <a:p>
            <a:r>
              <a:rPr lang="en-US" dirty="0"/>
              <a:t>of the environment as well as how to do it.</a:t>
            </a:r>
          </a:p>
        </p:txBody>
      </p:sp>
      <p:pic>
        <p:nvPicPr>
          <p:cNvPr id="5" name="Picture 4"/>
          <p:cNvPicPr>
            <a:picLocks noChangeAspect="1"/>
          </p:cNvPicPr>
          <p:nvPr/>
        </p:nvPicPr>
        <p:blipFill>
          <a:blip r:embed="rId2"/>
          <a:stretch>
            <a:fillRect/>
          </a:stretch>
        </p:blipFill>
        <p:spPr>
          <a:xfrm>
            <a:off x="1098178" y="2762407"/>
            <a:ext cx="4511041" cy="3383281"/>
          </a:xfrm>
          <a:prstGeom prst="rect">
            <a:avLst/>
          </a:prstGeom>
        </p:spPr>
      </p:pic>
      <p:sp>
        <p:nvSpPr>
          <p:cNvPr id="6" name="TextBox 5"/>
          <p:cNvSpPr txBox="1"/>
          <p:nvPr/>
        </p:nvSpPr>
        <p:spPr>
          <a:xfrm>
            <a:off x="6640069" y="1576253"/>
            <a:ext cx="4635051" cy="923330"/>
          </a:xfrm>
          <a:prstGeom prst="rect">
            <a:avLst/>
          </a:prstGeom>
          <a:noFill/>
        </p:spPr>
        <p:txBody>
          <a:bodyPr wrap="none" rtlCol="0">
            <a:spAutoFit/>
          </a:bodyPr>
          <a:lstStyle/>
          <a:p>
            <a:r>
              <a:rPr lang="en-US" dirty="0"/>
              <a:t>We often invite college professors and speakers</a:t>
            </a:r>
          </a:p>
          <a:p>
            <a:r>
              <a:rPr lang="en-US" dirty="0"/>
              <a:t>to educate our students. </a:t>
            </a:r>
          </a:p>
          <a:p>
            <a:endParaRPr lang="en-US" dirty="0"/>
          </a:p>
        </p:txBody>
      </p:sp>
      <p:pic>
        <p:nvPicPr>
          <p:cNvPr id="7" name="Picture 6"/>
          <p:cNvPicPr>
            <a:picLocks noChangeAspect="1"/>
          </p:cNvPicPr>
          <p:nvPr/>
        </p:nvPicPr>
        <p:blipFill>
          <a:blip r:embed="rId3"/>
          <a:stretch>
            <a:fillRect/>
          </a:stretch>
        </p:blipFill>
        <p:spPr>
          <a:xfrm>
            <a:off x="6789286" y="2762407"/>
            <a:ext cx="4336615" cy="3252461"/>
          </a:xfrm>
          <a:prstGeom prst="rect">
            <a:avLst/>
          </a:prstGeom>
        </p:spPr>
      </p:pic>
    </p:spTree>
    <p:extLst>
      <p:ext uri="{BB962C8B-B14F-4D97-AF65-F5344CB8AC3E}">
        <p14:creationId xmlns:p14="http://schemas.microsoft.com/office/powerpoint/2010/main" val="2400327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9452" y="601249"/>
            <a:ext cx="10496143" cy="523220"/>
          </a:xfrm>
          <a:prstGeom prst="rect">
            <a:avLst/>
          </a:prstGeom>
          <a:noFill/>
        </p:spPr>
        <p:txBody>
          <a:bodyPr wrap="none" rtlCol="0">
            <a:spAutoFit/>
          </a:bodyPr>
          <a:lstStyle/>
          <a:p>
            <a:r>
              <a:rPr lang="en-US" sz="2800" dirty="0"/>
              <a:t>On many occasions, we take our students to GLOBE training programs. </a:t>
            </a:r>
          </a:p>
        </p:txBody>
      </p:sp>
      <p:pic>
        <p:nvPicPr>
          <p:cNvPr id="3" name="Picture 2"/>
          <p:cNvPicPr>
            <a:picLocks noChangeAspect="1"/>
          </p:cNvPicPr>
          <p:nvPr/>
        </p:nvPicPr>
        <p:blipFill>
          <a:blip r:embed="rId2"/>
          <a:stretch>
            <a:fillRect/>
          </a:stretch>
        </p:blipFill>
        <p:spPr>
          <a:xfrm>
            <a:off x="939452" y="1327758"/>
            <a:ext cx="10221239" cy="5277931"/>
          </a:xfrm>
          <a:prstGeom prst="rect">
            <a:avLst/>
          </a:prstGeom>
        </p:spPr>
      </p:pic>
    </p:spTree>
    <p:extLst>
      <p:ext uri="{BB962C8B-B14F-4D97-AF65-F5344CB8AC3E}">
        <p14:creationId xmlns:p14="http://schemas.microsoft.com/office/powerpoint/2010/main" val="335754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3775" y="538619"/>
            <a:ext cx="3161443" cy="584775"/>
          </a:xfrm>
          <a:prstGeom prst="rect">
            <a:avLst/>
          </a:prstGeom>
          <a:noFill/>
        </p:spPr>
        <p:txBody>
          <a:bodyPr wrap="none" rtlCol="0">
            <a:spAutoFit/>
          </a:bodyPr>
          <a:lstStyle/>
          <a:p>
            <a:r>
              <a:rPr lang="en-US" sz="3200" dirty="0"/>
              <a:t>Go out and Do it !</a:t>
            </a:r>
          </a:p>
        </p:txBody>
      </p:sp>
      <p:sp>
        <p:nvSpPr>
          <p:cNvPr id="5" name="TextBox 4"/>
          <p:cNvSpPr txBox="1"/>
          <p:nvPr/>
        </p:nvSpPr>
        <p:spPr>
          <a:xfrm>
            <a:off x="1534221" y="5829912"/>
            <a:ext cx="9978757" cy="461665"/>
          </a:xfrm>
          <a:prstGeom prst="rect">
            <a:avLst/>
          </a:prstGeom>
          <a:noFill/>
        </p:spPr>
        <p:txBody>
          <a:bodyPr wrap="none" rtlCol="0">
            <a:spAutoFit/>
          </a:bodyPr>
          <a:lstStyle/>
          <a:p>
            <a:r>
              <a:rPr lang="en-US" sz="2400" dirty="0"/>
              <a:t>Student use GLOBE protocol to observe clouds and Land Cover in the school. </a:t>
            </a:r>
          </a:p>
        </p:txBody>
      </p:sp>
      <p:pic>
        <p:nvPicPr>
          <p:cNvPr id="1026" name="Picture 2" descr="https://scontent.fbkk5-1.fna.fbcdn.net/v/t1.0-9/13533253_1562441404051754_3999378640497705117_n.jpg?oh=6f1369f6afc5089740360954f4e0687b&amp;oe=5833D7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053" y="1673586"/>
            <a:ext cx="4808177" cy="3606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fbkk5-1.fna.fbcdn.net/v/t1.0-9/13438950_1561785984117296_4787024155983488559_n.jpg?oh=1100d23abb4cbd313ce8eec709e507c7&amp;oe=57ED43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029" y="1673586"/>
            <a:ext cx="4808177" cy="3606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25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3775" y="538619"/>
            <a:ext cx="3161443" cy="584775"/>
          </a:xfrm>
          <a:prstGeom prst="rect">
            <a:avLst/>
          </a:prstGeom>
          <a:noFill/>
        </p:spPr>
        <p:txBody>
          <a:bodyPr wrap="none" rtlCol="0">
            <a:spAutoFit/>
          </a:bodyPr>
          <a:lstStyle/>
          <a:p>
            <a:r>
              <a:rPr lang="en-US" sz="3200" dirty="0"/>
              <a:t>Go out and Do it !</a:t>
            </a:r>
          </a:p>
        </p:txBody>
      </p:sp>
      <p:pic>
        <p:nvPicPr>
          <p:cNvPr id="3" name="Picture 2"/>
          <p:cNvPicPr>
            <a:picLocks noChangeAspect="1"/>
          </p:cNvPicPr>
          <p:nvPr/>
        </p:nvPicPr>
        <p:blipFill>
          <a:blip r:embed="rId2"/>
          <a:stretch>
            <a:fillRect/>
          </a:stretch>
        </p:blipFill>
        <p:spPr>
          <a:xfrm>
            <a:off x="1442934" y="1490597"/>
            <a:ext cx="3102867" cy="4154466"/>
          </a:xfrm>
          <a:prstGeom prst="rect">
            <a:avLst/>
          </a:prstGeom>
        </p:spPr>
      </p:pic>
      <p:pic>
        <p:nvPicPr>
          <p:cNvPr id="4" name="Picture 3"/>
          <p:cNvPicPr>
            <a:picLocks noChangeAspect="1"/>
          </p:cNvPicPr>
          <p:nvPr/>
        </p:nvPicPr>
        <p:blipFill>
          <a:blip r:embed="rId3"/>
          <a:stretch>
            <a:fillRect/>
          </a:stretch>
        </p:blipFill>
        <p:spPr>
          <a:xfrm>
            <a:off x="5532329" y="1490597"/>
            <a:ext cx="5539288" cy="4154466"/>
          </a:xfrm>
          <a:prstGeom prst="rect">
            <a:avLst/>
          </a:prstGeom>
        </p:spPr>
      </p:pic>
      <p:sp>
        <p:nvSpPr>
          <p:cNvPr id="5" name="TextBox 4"/>
          <p:cNvSpPr txBox="1"/>
          <p:nvPr/>
        </p:nvSpPr>
        <p:spPr>
          <a:xfrm>
            <a:off x="1779009" y="6012266"/>
            <a:ext cx="9292608" cy="369332"/>
          </a:xfrm>
          <a:prstGeom prst="rect">
            <a:avLst/>
          </a:prstGeom>
          <a:noFill/>
        </p:spPr>
        <p:txBody>
          <a:bodyPr wrap="none" rtlCol="0">
            <a:spAutoFit/>
          </a:bodyPr>
          <a:lstStyle/>
          <a:p>
            <a:r>
              <a:rPr lang="en-US" dirty="0"/>
              <a:t>Students learn to use GLOBE protocols to observe trees. (Right : Phenology, Left : Circumference) </a:t>
            </a:r>
          </a:p>
        </p:txBody>
      </p:sp>
    </p:spTree>
    <p:extLst>
      <p:ext uri="{BB962C8B-B14F-4D97-AF65-F5344CB8AC3E}">
        <p14:creationId xmlns:p14="http://schemas.microsoft.com/office/powerpoint/2010/main" val="3896353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761" y="2455101"/>
            <a:ext cx="11657807" cy="1815882"/>
          </a:xfrm>
          <a:prstGeom prst="rect">
            <a:avLst/>
          </a:prstGeom>
          <a:noFill/>
        </p:spPr>
        <p:txBody>
          <a:bodyPr wrap="none" rtlCol="0">
            <a:spAutoFit/>
          </a:bodyPr>
          <a:lstStyle/>
          <a:p>
            <a:pPr algn="ctr"/>
            <a:r>
              <a:rPr lang="en-US" sz="2800" dirty="0"/>
              <a:t>Then we put students to work on various research</a:t>
            </a:r>
            <a:endParaRPr lang="th-TH" sz="2800" dirty="0"/>
          </a:p>
          <a:p>
            <a:endParaRPr lang="th-TH" sz="2800" dirty="0"/>
          </a:p>
          <a:p>
            <a:pPr algn="ctr"/>
            <a:r>
              <a:rPr lang="en-US" sz="2800" dirty="0"/>
              <a:t>And We have participated in many GLOBE events both local and international</a:t>
            </a:r>
          </a:p>
          <a:p>
            <a:pPr algn="ctr"/>
            <a:r>
              <a:rPr lang="en-US" sz="2800" dirty="0"/>
              <a:t>To show our work and make sure we are doing in the right track</a:t>
            </a:r>
          </a:p>
        </p:txBody>
      </p:sp>
    </p:spTree>
    <p:extLst>
      <p:ext uri="{BB962C8B-B14F-4D97-AF65-F5344CB8AC3E}">
        <p14:creationId xmlns:p14="http://schemas.microsoft.com/office/powerpoint/2010/main" val="353288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4031</TotalTime>
  <Words>457</Words>
  <Application>Microsoft Office PowerPoint</Application>
  <PresentationFormat>Widescreen</PresentationFormat>
  <Paragraphs>63</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Angsana New</vt:lpstr>
      <vt:lpstr>Arial</vt:lpstr>
      <vt:lpstr>Calibri</vt:lpstr>
      <vt:lpstr>Calibri Light</vt:lpstr>
      <vt:lpstr>Cordia New</vt:lpstr>
      <vt:lpstr>Celestial</vt:lpstr>
      <vt:lpstr>PowerPoint Presentation</vt:lpstr>
      <vt:lpstr>PowerPoint Presentation</vt:lpstr>
      <vt:lpstr>Globe in Triam Udom is implemented in the selective class. Students who are interested in our environment will be able to involved in various environmental research which utilize many GLOBE protocols.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thiparpa srivarangkul</dc:creator>
  <cp:lastModifiedBy>thiparpa srivarangkul</cp:lastModifiedBy>
  <cp:revision>58</cp:revision>
  <dcterms:created xsi:type="dcterms:W3CDTF">2016-07-03T07:11:58Z</dcterms:created>
  <dcterms:modified xsi:type="dcterms:W3CDTF">2016-07-14T19:45:48Z</dcterms:modified>
</cp:coreProperties>
</file>