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70" r:id="rId3"/>
    <p:sldMasterId id="2147483660" r:id="rId4"/>
  </p:sldMasterIdLst>
  <p:notesMasterIdLst>
    <p:notesMasterId r:id="rId37"/>
  </p:notesMasterIdLst>
  <p:sldIdLst>
    <p:sldId id="266" r:id="rId5"/>
    <p:sldId id="277" r:id="rId6"/>
    <p:sldId id="274" r:id="rId7"/>
    <p:sldId id="304" r:id="rId8"/>
    <p:sldId id="275" r:id="rId9"/>
    <p:sldId id="276" r:id="rId10"/>
    <p:sldId id="303" r:id="rId11"/>
    <p:sldId id="256" r:id="rId12"/>
    <p:sldId id="257" r:id="rId13"/>
    <p:sldId id="258" r:id="rId14"/>
    <p:sldId id="301" r:id="rId15"/>
    <p:sldId id="283" r:id="rId16"/>
    <p:sldId id="284" r:id="rId17"/>
    <p:sldId id="285" r:id="rId18"/>
    <p:sldId id="286" r:id="rId19"/>
    <p:sldId id="287" r:id="rId20"/>
    <p:sldId id="288" r:id="rId21"/>
    <p:sldId id="289" r:id="rId22"/>
    <p:sldId id="261" r:id="rId23"/>
    <p:sldId id="260" r:id="rId24"/>
    <p:sldId id="279" r:id="rId25"/>
    <p:sldId id="280" r:id="rId26"/>
    <p:sldId id="306" r:id="rId27"/>
    <p:sldId id="307" r:id="rId28"/>
    <p:sldId id="308" r:id="rId29"/>
    <p:sldId id="309" r:id="rId30"/>
    <p:sldId id="310" r:id="rId31"/>
    <p:sldId id="268" r:id="rId32"/>
    <p:sldId id="270" r:id="rId33"/>
    <p:sldId id="271" r:id="rId34"/>
    <p:sldId id="272" r:id="rId35"/>
    <p:sldId id="28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9" autoAdjust="0"/>
    <p:restoredTop sz="88556" autoAdjust="0"/>
  </p:normalViewPr>
  <p:slideViewPr>
    <p:cSldViewPr snapToGrid="0" snapToObjects="1" showGuides="1">
      <p:cViewPr>
        <p:scale>
          <a:sx n="81" d="100"/>
          <a:sy n="81" d="100"/>
        </p:scale>
        <p:origin x="-304" y="-80"/>
      </p:cViewPr>
      <p:guideLst>
        <p:guide orient="horz" pos="2465"/>
        <p:guide pos="241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52341-B029-354F-B59E-020851417AD7}" type="datetimeFigureOut">
              <a:rPr lang="en-US" smtClean="0"/>
              <a:t>7/19/16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AD21C-47A7-954E-A157-D92F6F8E7144}" type="slidenum">
              <a:rPr lang="en-US" smtClean="0"/>
              <a:t>‹#›</a:t>
            </a:fld>
            <a:endParaRPr lang="en-US"/>
          </a:p>
        </p:txBody>
      </p:sp>
    </p:spTree>
    <p:extLst>
      <p:ext uri="{BB962C8B-B14F-4D97-AF65-F5344CB8AC3E}">
        <p14:creationId xmlns:p14="http://schemas.microsoft.com/office/powerpoint/2010/main" val="41971890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Calibri" charset="0"/>
              </a:rPr>
              <a:t>Effective PD (e.g., Darling-Hammond, 1995, </a:t>
            </a:r>
            <a:r>
              <a:rPr lang="en-US" sz="1200" dirty="0" err="1" smtClean="0">
                <a:latin typeface="Calibri" charset="0"/>
              </a:rPr>
              <a:t>DuFour</a:t>
            </a:r>
            <a:r>
              <a:rPr lang="en-US" sz="1200" dirty="0" smtClean="0">
                <a:latin typeface="Calibri" charset="0"/>
              </a:rPr>
              <a:t>, 2004; </a:t>
            </a:r>
            <a:r>
              <a:rPr lang="en-US" sz="1200" dirty="0" err="1" smtClean="0">
                <a:latin typeface="Calibri" charset="0"/>
              </a:rPr>
              <a:t>Hord</a:t>
            </a:r>
            <a:r>
              <a:rPr lang="en-US" sz="1200" dirty="0" smtClean="0">
                <a:latin typeface="Calibri" charset="0"/>
              </a:rPr>
              <a:t>, 1997; Joyce &amp; Showers, 2002; </a:t>
            </a:r>
            <a:r>
              <a:rPr lang="en-US" sz="1200" dirty="0" err="1" smtClean="0">
                <a:latin typeface="Calibri" charset="0"/>
              </a:rPr>
              <a:t>Loucks</a:t>
            </a:r>
            <a:r>
              <a:rPr lang="en-US" sz="1200" dirty="0" smtClean="0">
                <a:latin typeface="Calibri" charset="0"/>
              </a:rPr>
              <a:t>-Horsley et al., 2003; Shulman, 1986, 1998)</a:t>
            </a:r>
          </a:p>
          <a:p>
            <a:pPr eaLnBrk="1" hangingPunct="1"/>
            <a:r>
              <a:rPr lang="en-US" sz="1200" dirty="0" smtClean="0">
                <a:latin typeface="Calibri" charset="0"/>
              </a:rPr>
              <a:t>Situated Cognition and Cognitive Apprenticeship Model (</a:t>
            </a:r>
            <a:r>
              <a:rPr lang="en-US" sz="1200" dirty="0" err="1" smtClean="0">
                <a:latin typeface="Calibri" charset="0"/>
              </a:rPr>
              <a:t>Kardash</a:t>
            </a:r>
            <a:r>
              <a:rPr lang="en-US" sz="1200" dirty="0" smtClean="0">
                <a:latin typeface="Calibri" charset="0"/>
              </a:rPr>
              <a:t>, 2000; Lave &amp; Wegner, 1991).</a:t>
            </a:r>
          </a:p>
          <a:p>
            <a:pPr eaLnBrk="1" hangingPunct="1"/>
            <a:r>
              <a:rPr lang="en-US" sz="1200" dirty="0" smtClean="0">
                <a:latin typeface="Calibri" charset="0"/>
              </a:rPr>
              <a:t>Teacher as Researcher/RET Models (Dixon &amp; </a:t>
            </a:r>
            <a:r>
              <a:rPr lang="en-US" sz="1200" dirty="0" err="1" smtClean="0">
                <a:latin typeface="Calibri" charset="0"/>
              </a:rPr>
              <a:t>Wilke</a:t>
            </a:r>
            <a:r>
              <a:rPr lang="en-US" sz="1200" dirty="0" smtClean="0">
                <a:latin typeface="Calibri" charset="0"/>
              </a:rPr>
              <a:t>, 2007; Morrell, O</a:t>
            </a:r>
            <a:r>
              <a:rPr lang="ja-JP" altLang="en-US" sz="1200" dirty="0" smtClean="0">
                <a:latin typeface="Calibri" charset="0"/>
              </a:rPr>
              <a:t>’</a:t>
            </a:r>
            <a:r>
              <a:rPr lang="en-US" altLang="ja-JP" sz="1200" dirty="0" smtClean="0">
                <a:latin typeface="Calibri" charset="0"/>
              </a:rPr>
              <a:t>Connell, &amp; </a:t>
            </a:r>
            <a:r>
              <a:rPr lang="en-US" altLang="ja-JP" sz="1200" dirty="0" err="1" smtClean="0">
                <a:latin typeface="Calibri" charset="0"/>
              </a:rPr>
              <a:t>Sahnow</a:t>
            </a:r>
            <a:r>
              <a:rPr lang="en-US" altLang="ja-JP" sz="1200" dirty="0" smtClean="0">
                <a:latin typeface="Calibri" charset="0"/>
              </a:rPr>
              <a:t>, 2010; Pop et al. 2010; Silverstein et al., 2009)</a:t>
            </a:r>
            <a:endParaRPr lang="en-US" sz="1200"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D12800E8-E17C-1D4C-8410-9CF063E1549A}" type="slidenum">
              <a:rPr lang="en-US" smtClean="0"/>
              <a:t>24</a:t>
            </a:fld>
            <a:endParaRPr lang="en-US"/>
          </a:p>
        </p:txBody>
      </p:sp>
    </p:spTree>
    <p:extLst>
      <p:ext uri="{BB962C8B-B14F-4D97-AF65-F5344CB8AC3E}">
        <p14:creationId xmlns:p14="http://schemas.microsoft.com/office/powerpoint/2010/main" val="4145502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A0CD87C-F818-5041-A0F4-93C7B42EC97F}"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69625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56DA5E-1310-0649-87A8-33FC504AB03D}"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E53D3-D3AB-494D-92C6-F26B4DB8C395}" type="slidenum">
              <a:rPr lang="en-US" smtClean="0"/>
              <a:t>‹#›</a:t>
            </a:fld>
            <a:endParaRPr lang="en-US"/>
          </a:p>
        </p:txBody>
      </p:sp>
      <p:sp>
        <p:nvSpPr>
          <p:cNvPr id="8" name="Text Placeholder 2"/>
          <p:cNvSpPr>
            <a:spLocks noGrp="1"/>
          </p:cNvSpPr>
          <p:nvPr>
            <p:ph idx="1" hasCustomPrompt="1"/>
          </p:nvPr>
        </p:nvSpPr>
        <p:spPr>
          <a:xfrm>
            <a:off x="4409580" y="1011210"/>
            <a:ext cx="4277220" cy="5114953"/>
          </a:xfrm>
          <a:prstGeom prst="rect">
            <a:avLst/>
          </a:prstGeom>
        </p:spPr>
        <p:txBody>
          <a:bodyPr vert="horz" lIns="91440" tIns="45720" rIns="91440" bIns="45720" rtlCol="0">
            <a:normAutofit/>
          </a:bodyPr>
          <a:lstStyle/>
          <a:p>
            <a:pPr lvl="0"/>
            <a:r>
              <a:rPr lang="en-US" dirty="0" smtClean="0"/>
              <a:t>Click to edit text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Second level</a:t>
            </a:r>
          </a:p>
        </p:txBody>
      </p:sp>
    </p:spTree>
    <p:extLst>
      <p:ext uri="{BB962C8B-B14F-4D97-AF65-F5344CB8AC3E}">
        <p14:creationId xmlns:p14="http://schemas.microsoft.com/office/powerpoint/2010/main" val="2640845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B58F30-4F03-1343-BBC0-6983C3E285B8}" type="datetimeFigureOut">
              <a:rPr lang="en-US" smtClean="0"/>
              <a:t>7/18/16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9B7EB-B4E7-9642-95FE-78BB2F0BE4EB}" type="slidenum">
              <a:rPr lang="en-US" smtClean="0"/>
              <a:t>‹#›</a:t>
            </a:fld>
            <a:endParaRPr lang="en-US"/>
          </a:p>
        </p:txBody>
      </p:sp>
      <p:sp>
        <p:nvSpPr>
          <p:cNvPr id="6" name="Title 1"/>
          <p:cNvSpPr>
            <a:spLocks noGrp="1"/>
          </p:cNvSpPr>
          <p:nvPr>
            <p:ph type="ctrTitle"/>
          </p:nvPr>
        </p:nvSpPr>
        <p:spPr>
          <a:xfrm>
            <a:off x="3210174" y="1395412"/>
            <a:ext cx="5248025" cy="1470025"/>
          </a:xfrm>
          <a:prstGeom prst="rect">
            <a:avLst/>
          </a:prstGeom>
        </p:spPr>
        <p:txBody>
          <a:bodyPr/>
          <a:lstStyle/>
          <a:p>
            <a:r>
              <a:rPr lang="en-US" smtClean="0"/>
              <a:t>Click to edit Master title style</a:t>
            </a:r>
            <a:endParaRPr lang="en-US"/>
          </a:p>
        </p:txBody>
      </p:sp>
      <p:sp>
        <p:nvSpPr>
          <p:cNvPr id="8" name="Subtitle 2"/>
          <p:cNvSpPr>
            <a:spLocks noGrp="1"/>
          </p:cNvSpPr>
          <p:nvPr>
            <p:ph type="subTitle" idx="1"/>
          </p:nvPr>
        </p:nvSpPr>
        <p:spPr>
          <a:xfrm>
            <a:off x="3450496" y="3151187"/>
            <a:ext cx="432190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52599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BC92A-AEC4-A047-817E-4CDE1175D34C}"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23629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BC92A-AEC4-A047-817E-4CDE1175D34C}"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3993635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BC92A-AEC4-A047-817E-4CDE1175D34C}"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2229409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BC92A-AEC4-A047-817E-4CDE1175D34C}" type="datetimeFigureOut">
              <a:rPr lang="en-US" smtClean="0"/>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3132453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BC92A-AEC4-A047-817E-4CDE1175D34C}" type="datetimeFigureOut">
              <a:rPr lang="en-US" smtClean="0"/>
              <a:t>7/18/16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1197252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BC92A-AEC4-A047-817E-4CDE1175D34C}" type="datetimeFigureOut">
              <a:rPr lang="en-US" smtClean="0"/>
              <a:t>7/18/16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4089642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BC92A-AEC4-A047-817E-4CDE1175D34C}" type="datetimeFigureOut">
              <a:rPr lang="en-US" smtClean="0"/>
              <a:t>7/18/16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561872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BC92A-AEC4-A047-817E-4CDE1175D34C}" type="datetimeFigureOut">
              <a:rPr lang="en-US" smtClean="0"/>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48284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0CD87C-F818-5041-A0F4-93C7B42EC97F}"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51390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BC92A-AEC4-A047-817E-4CDE1175D34C}" type="datetimeFigureOut">
              <a:rPr lang="en-US" smtClean="0"/>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75409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0CD87C-F818-5041-A0F4-93C7B42EC97F}"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7885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BC92A-AEC4-A047-817E-4CDE1175D34C}" type="datetimeFigureOut">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285628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593367"/>
            <a:ext cx="8520600" cy="7636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2" name="Shape 72"/>
          <p:cNvSpPr txBox="1">
            <a:spLocks noGrp="1"/>
          </p:cNvSpPr>
          <p:nvPr>
            <p:ph type="sldNum" idx="12"/>
          </p:nvPr>
        </p:nvSpPr>
        <p:spPr>
          <a:xfrm>
            <a:off x="8472457" y="6217621"/>
            <a:ext cx="548700" cy="5248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57559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593367"/>
            <a:ext cx="8520600" cy="7636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2" name="Shape 6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63" name="Shape 6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64" name="Shape 64"/>
          <p:cNvSpPr txBox="1">
            <a:spLocks noGrp="1"/>
          </p:cNvSpPr>
          <p:nvPr>
            <p:ph type="sldNum" idx="12"/>
          </p:nvPr>
        </p:nvSpPr>
        <p:spPr>
          <a:xfrm>
            <a:off x="8472457" y="6217621"/>
            <a:ext cx="548700" cy="5248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66324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_HEADER_1">
    <p:spTree>
      <p:nvGrpSpPr>
        <p:cNvPr id="1" name="Shape 65"/>
        <p:cNvGrpSpPr/>
        <p:nvPr/>
      </p:nvGrpSpPr>
      <p:grpSpPr>
        <a:xfrm>
          <a:off x="0" y="0"/>
          <a:ext cx="0" cy="0"/>
          <a:chOff x="0" y="0"/>
          <a:chExt cx="0" cy="0"/>
        </a:xfrm>
      </p:grpSpPr>
      <p:sp>
        <p:nvSpPr>
          <p:cNvPr id="66" name="Shape 66"/>
          <p:cNvSpPr/>
          <p:nvPr/>
        </p:nvSpPr>
        <p:spPr>
          <a:xfrm>
            <a:off x="-50" y="3429200"/>
            <a:ext cx="9144000" cy="3428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67" name="Shape 67"/>
          <p:cNvSpPr txBox="1">
            <a:spLocks noGrp="1"/>
          </p:cNvSpPr>
          <p:nvPr>
            <p:ph type="title"/>
          </p:nvPr>
        </p:nvSpPr>
        <p:spPr>
          <a:xfrm>
            <a:off x="311700" y="1086400"/>
            <a:ext cx="8571300" cy="1256000"/>
          </a:xfrm>
          <a:prstGeom prst="rect">
            <a:avLst/>
          </a:prstGeom>
        </p:spPr>
        <p:txBody>
          <a:bodyPr lIns="91425" tIns="91425" rIns="91425" bIns="91425" anchor="ctr"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8" name="Shape 68"/>
          <p:cNvSpPr txBox="1">
            <a:spLocks noGrp="1"/>
          </p:cNvSpPr>
          <p:nvPr>
            <p:ph type="sldNum" idx="12"/>
          </p:nvPr>
        </p:nvSpPr>
        <p:spPr>
          <a:xfrm>
            <a:off x="8472457" y="6217621"/>
            <a:ext cx="548700" cy="5248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extLst>
      <p:ext uri="{BB962C8B-B14F-4D97-AF65-F5344CB8AC3E}">
        <p14:creationId xmlns:p14="http://schemas.microsoft.com/office/powerpoint/2010/main" val="52587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B58F30-4F03-1343-BBC0-6983C3E285B8}" type="datetimeFigureOut">
              <a:rPr lang="en-US" smtClean="0"/>
              <a:t>7/18/16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9B7EB-B4E7-9642-95FE-78BB2F0BE4EB}" type="slidenum">
              <a:rPr lang="en-US" smtClean="0"/>
              <a:t>‹#›</a:t>
            </a:fld>
            <a:endParaRPr lang="en-US"/>
          </a:p>
        </p:txBody>
      </p:sp>
      <p:sp>
        <p:nvSpPr>
          <p:cNvPr id="6" name="Title 1"/>
          <p:cNvSpPr>
            <a:spLocks noGrp="1"/>
          </p:cNvSpPr>
          <p:nvPr>
            <p:ph type="ctrTitle"/>
          </p:nvPr>
        </p:nvSpPr>
        <p:spPr>
          <a:xfrm>
            <a:off x="3210174" y="1395412"/>
            <a:ext cx="5248025" cy="1470025"/>
          </a:xfrm>
          <a:prstGeom prst="rect">
            <a:avLst/>
          </a:prstGeom>
        </p:spPr>
        <p:txBody>
          <a:bodyPr/>
          <a:lstStyle/>
          <a:p>
            <a:r>
              <a:rPr lang="en-US" smtClean="0"/>
              <a:t>Click to edit Master title style</a:t>
            </a:r>
            <a:endParaRPr lang="en-US"/>
          </a:p>
        </p:txBody>
      </p:sp>
      <p:sp>
        <p:nvSpPr>
          <p:cNvPr id="8" name="Subtitle 2"/>
          <p:cNvSpPr>
            <a:spLocks noGrp="1"/>
          </p:cNvSpPr>
          <p:nvPr>
            <p:ph type="subTitle" idx="1"/>
          </p:nvPr>
        </p:nvSpPr>
        <p:spPr>
          <a:xfrm>
            <a:off x="3450496" y="3151187"/>
            <a:ext cx="432190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9536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58F30-4F03-1343-BBC0-6983C3E285B8}" type="datetimeFigureOut">
              <a:rPr lang="en-US" smtClean="0"/>
              <a:t>7/18/16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9B7EB-B4E7-9642-95FE-78BB2F0BE4EB}" type="slidenum">
              <a:rPr lang="en-US" smtClean="0"/>
              <a:t>‹#›</a:t>
            </a:fld>
            <a:endParaRPr lang="en-US"/>
          </a:p>
        </p:txBody>
      </p:sp>
      <p:sp>
        <p:nvSpPr>
          <p:cNvPr id="8" name="Text Placeholder 2"/>
          <p:cNvSpPr>
            <a:spLocks noGrp="1"/>
          </p:cNvSpPr>
          <p:nvPr>
            <p:ph idx="1" hasCustomPrompt="1"/>
          </p:nvPr>
        </p:nvSpPr>
        <p:spPr>
          <a:xfrm>
            <a:off x="3124200" y="1038630"/>
            <a:ext cx="5562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8860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CD87C-F818-5041-A0F4-93C7B42EC97F}" type="datetimeFigureOut">
              <a:rPr lang="en-US" smtClean="0"/>
              <a:t>7/18/16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9D095-A048-5449-B0A1-D2779121EB63}" type="slidenum">
              <a:rPr lang="en-US" smtClean="0"/>
              <a:t>‹#›</a:t>
            </a:fld>
            <a:endParaRPr lang="en-US"/>
          </a:p>
        </p:txBody>
      </p:sp>
      <p:pic>
        <p:nvPicPr>
          <p:cNvPr id="7" name="Picture 6" descr="GLOBE_logoOfficial-_Blue.png"/>
          <p:cNvPicPr>
            <a:picLocks noChangeAspect="1"/>
          </p:cNvPicPr>
          <p:nvPr userDrawn="1"/>
        </p:nvPicPr>
        <p:blipFill>
          <a:blip r:embed="rId9"/>
          <a:stretch>
            <a:fillRect/>
          </a:stretch>
        </p:blipFill>
        <p:spPr>
          <a:xfrm>
            <a:off x="3208362" y="152118"/>
            <a:ext cx="2732047" cy="457200"/>
          </a:xfrm>
          <a:prstGeom prst="rect">
            <a:avLst/>
          </a:prstGeom>
        </p:spPr>
      </p:pic>
      <p:pic>
        <p:nvPicPr>
          <p:cNvPr id="8" name="Picture 7"/>
          <p:cNvPicPr/>
          <p:nvPr userDrawn="1"/>
        </p:nvPicPr>
        <p:blipFill>
          <a:blip r:embed="rId10">
            <a:extLst>
              <a:ext uri="{28A0092B-C50C-407E-A947-70E740481C1C}">
                <a14:useLocalDpi xmlns:a14="http://schemas.microsoft.com/office/drawing/2010/main" val="0"/>
              </a:ext>
            </a:extLst>
          </a:blip>
          <a:stretch>
            <a:fillRect/>
          </a:stretch>
        </p:blipFill>
        <p:spPr>
          <a:xfrm>
            <a:off x="1600200" y="6099175"/>
            <a:ext cx="5943600" cy="514350"/>
          </a:xfrm>
          <a:prstGeom prst="rect">
            <a:avLst/>
          </a:prstGeom>
        </p:spPr>
      </p:pic>
      <p:sp>
        <p:nvSpPr>
          <p:cNvPr id="2" name="Rectangle 1"/>
          <p:cNvSpPr/>
          <p:nvPr userDrawn="1"/>
        </p:nvSpPr>
        <p:spPr>
          <a:xfrm>
            <a:off x="7047507" y="168822"/>
            <a:ext cx="1715493" cy="338554"/>
          </a:xfrm>
          <a:prstGeom prst="rect">
            <a:avLst/>
          </a:prstGeom>
        </p:spPr>
        <p:txBody>
          <a:bodyPr wrap="square">
            <a:spAutoFit/>
          </a:bodyPr>
          <a:lstStyle/>
          <a:p>
            <a:r>
              <a:rPr lang="en-US" sz="1600" b="1" baseline="0" dirty="0" smtClean="0">
                <a:solidFill>
                  <a:srgbClr val="1F497D"/>
                </a:solidFill>
                <a:latin typeface="Calibri"/>
              </a:rPr>
              <a:t>#GLOBEinCO2016</a:t>
            </a:r>
            <a:endParaRPr lang="en-US" sz="1600" b="1" baseline="0" dirty="0">
              <a:solidFill>
                <a:srgbClr val="1F497D"/>
              </a:solidFill>
              <a:latin typeface="Calibri"/>
            </a:endParaRPr>
          </a:p>
        </p:txBody>
      </p:sp>
    </p:spTree>
    <p:extLst>
      <p:ext uri="{BB962C8B-B14F-4D97-AF65-F5344CB8AC3E}">
        <p14:creationId xmlns:p14="http://schemas.microsoft.com/office/powerpoint/2010/main" val="1152524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93" r:id="rId4"/>
    <p:sldLayoutId id="2147483694" r:id="rId5"/>
    <p:sldLayoutId id="2147483695" r:id="rId6"/>
    <p:sldLayoutId id="214748369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58F30-4F03-1343-BBC0-6983C3E285B8}" type="datetimeFigureOut">
              <a:rPr lang="en-US" smtClean="0"/>
              <a:t>7/18/16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9B7EB-B4E7-9642-95FE-78BB2F0BE4EB}" type="slidenum">
              <a:rPr lang="en-US" smtClean="0"/>
              <a:t>‹#›</a:t>
            </a:fld>
            <a:endParaRPr lang="en-US"/>
          </a:p>
        </p:txBody>
      </p:sp>
      <p:pic>
        <p:nvPicPr>
          <p:cNvPr id="8" name="Picture 7" descr="left_globe.png"/>
          <p:cNvPicPr>
            <a:picLocks noChangeAspect="1"/>
          </p:cNvPicPr>
          <p:nvPr userDrawn="1"/>
        </p:nvPicPr>
        <p:blipFill>
          <a:blip r:embed="rId4"/>
          <a:stretch>
            <a:fillRect/>
          </a:stretch>
        </p:blipFill>
        <p:spPr>
          <a:xfrm>
            <a:off x="120659" y="539972"/>
            <a:ext cx="2724839" cy="5201965"/>
          </a:xfrm>
          <a:prstGeom prst="rect">
            <a:avLst/>
          </a:prstGeom>
        </p:spPr>
      </p:pic>
      <p:pic>
        <p:nvPicPr>
          <p:cNvPr id="9" name="Picture 8" descr="GLOBE_logoOfficial-_Blue.png"/>
          <p:cNvPicPr>
            <a:picLocks noChangeAspect="1"/>
          </p:cNvPicPr>
          <p:nvPr userDrawn="1"/>
        </p:nvPicPr>
        <p:blipFill>
          <a:blip r:embed="rId5"/>
          <a:stretch>
            <a:fillRect/>
          </a:stretch>
        </p:blipFill>
        <p:spPr>
          <a:xfrm>
            <a:off x="3208362" y="152118"/>
            <a:ext cx="2732047" cy="457200"/>
          </a:xfrm>
          <a:prstGeom prst="rect">
            <a:avLst/>
          </a:prstGeom>
        </p:spPr>
      </p:pic>
      <p:pic>
        <p:nvPicPr>
          <p:cNvPr id="10" name="Picture 9"/>
          <p:cNvPicPr/>
          <p:nvPr userDrawn="1"/>
        </p:nvPicPr>
        <p:blipFill>
          <a:blip r:embed="rId6">
            <a:extLst>
              <a:ext uri="{28A0092B-C50C-407E-A947-70E740481C1C}">
                <a14:useLocalDpi xmlns:a14="http://schemas.microsoft.com/office/drawing/2010/main" val="0"/>
              </a:ext>
            </a:extLst>
          </a:blip>
          <a:stretch>
            <a:fillRect/>
          </a:stretch>
        </p:blipFill>
        <p:spPr>
          <a:xfrm>
            <a:off x="1600200" y="6099175"/>
            <a:ext cx="5943600" cy="514350"/>
          </a:xfrm>
          <a:prstGeom prst="rect">
            <a:avLst/>
          </a:prstGeom>
        </p:spPr>
      </p:pic>
      <p:sp>
        <p:nvSpPr>
          <p:cNvPr id="11" name="Rectangle 10"/>
          <p:cNvSpPr/>
          <p:nvPr userDrawn="1"/>
        </p:nvSpPr>
        <p:spPr>
          <a:xfrm>
            <a:off x="7199907" y="201418"/>
            <a:ext cx="1664693" cy="338554"/>
          </a:xfrm>
          <a:prstGeom prst="rect">
            <a:avLst/>
          </a:prstGeom>
        </p:spPr>
        <p:txBody>
          <a:bodyPr wrap="square">
            <a:spAutoFit/>
          </a:bodyPr>
          <a:lstStyle/>
          <a:p>
            <a:r>
              <a:rPr lang="en-US" sz="1600" b="1" baseline="0" dirty="0" smtClean="0">
                <a:solidFill>
                  <a:srgbClr val="1F497D"/>
                </a:solidFill>
                <a:latin typeface="+mn-lt"/>
              </a:rPr>
              <a:t>#GLOBEinCO2016</a:t>
            </a:r>
            <a:endParaRPr lang="en-US" sz="1600" b="1" baseline="0" dirty="0">
              <a:solidFill>
                <a:srgbClr val="1F497D"/>
              </a:solidFill>
              <a:latin typeface="+mn-lt"/>
            </a:endParaRPr>
          </a:p>
        </p:txBody>
      </p:sp>
    </p:spTree>
    <p:extLst>
      <p:ext uri="{BB962C8B-B14F-4D97-AF65-F5344CB8AC3E}">
        <p14:creationId xmlns:p14="http://schemas.microsoft.com/office/powerpoint/2010/main" val="809248392"/>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6DA5E-1310-0649-87A8-33FC504AB03D}" type="datetimeFigureOut">
              <a:rPr lang="en-US" smtClean="0"/>
              <a:t>7/18/16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E53D3-D3AB-494D-92C6-F26B4DB8C395}" type="slidenum">
              <a:rPr lang="en-US" smtClean="0"/>
              <a:t>‹#›</a:t>
            </a:fld>
            <a:endParaRPr lang="en-US"/>
          </a:p>
        </p:txBody>
      </p:sp>
      <p:pic>
        <p:nvPicPr>
          <p:cNvPr id="7" name="Picture 2"/>
          <p:cNvPicPr>
            <a:picLocks noChangeAspect="1" noChangeArrowheads="1"/>
          </p:cNvPicPr>
          <p:nvPr userDrawn="1"/>
        </p:nvPicPr>
        <p:blipFill>
          <a:blip r:embed="rId4"/>
          <a:srcRect/>
          <a:stretch>
            <a:fillRect/>
          </a:stretch>
        </p:blipFill>
        <p:spPr bwMode="auto">
          <a:xfrm>
            <a:off x="225436" y="1281112"/>
            <a:ext cx="3944739" cy="3910496"/>
          </a:xfrm>
          <a:prstGeom prst="rect">
            <a:avLst/>
          </a:prstGeom>
          <a:noFill/>
          <a:ln w="9525">
            <a:noFill/>
            <a:miter lim="800000"/>
            <a:headEnd/>
            <a:tailEnd/>
          </a:ln>
          <a:effectLst/>
        </p:spPr>
      </p:pic>
      <p:pic>
        <p:nvPicPr>
          <p:cNvPr id="10" name="Picture 9" descr="GLOBE_logoOfficial-_Blue.png"/>
          <p:cNvPicPr>
            <a:picLocks noChangeAspect="1"/>
          </p:cNvPicPr>
          <p:nvPr userDrawn="1"/>
        </p:nvPicPr>
        <p:blipFill>
          <a:blip r:embed="rId5"/>
          <a:stretch>
            <a:fillRect/>
          </a:stretch>
        </p:blipFill>
        <p:spPr>
          <a:xfrm>
            <a:off x="3208362" y="152118"/>
            <a:ext cx="2732047" cy="457200"/>
          </a:xfrm>
          <a:prstGeom prst="rect">
            <a:avLst/>
          </a:prstGeom>
        </p:spPr>
      </p:pic>
      <p:pic>
        <p:nvPicPr>
          <p:cNvPr id="11" name="Picture 10"/>
          <p:cNvPicPr/>
          <p:nvPr userDrawn="1"/>
        </p:nvPicPr>
        <p:blipFill>
          <a:blip r:embed="rId6">
            <a:extLst>
              <a:ext uri="{28A0092B-C50C-407E-A947-70E740481C1C}">
                <a14:useLocalDpi xmlns:a14="http://schemas.microsoft.com/office/drawing/2010/main" val="0"/>
              </a:ext>
            </a:extLst>
          </a:blip>
          <a:stretch>
            <a:fillRect/>
          </a:stretch>
        </p:blipFill>
        <p:spPr>
          <a:xfrm>
            <a:off x="1600200" y="6099175"/>
            <a:ext cx="5943600" cy="514350"/>
          </a:xfrm>
          <a:prstGeom prst="rect">
            <a:avLst/>
          </a:prstGeom>
        </p:spPr>
      </p:pic>
      <p:sp>
        <p:nvSpPr>
          <p:cNvPr id="8" name="Rectangle 7"/>
          <p:cNvSpPr/>
          <p:nvPr userDrawn="1"/>
        </p:nvSpPr>
        <p:spPr>
          <a:xfrm>
            <a:off x="7199907" y="245022"/>
            <a:ext cx="1664693" cy="338554"/>
          </a:xfrm>
          <a:prstGeom prst="rect">
            <a:avLst/>
          </a:prstGeom>
        </p:spPr>
        <p:txBody>
          <a:bodyPr wrap="square">
            <a:spAutoFit/>
          </a:bodyPr>
          <a:lstStyle/>
          <a:p>
            <a:r>
              <a:rPr lang="en-US" sz="1400" b="1" baseline="0" dirty="0" smtClean="0">
                <a:solidFill>
                  <a:srgbClr val="1F497D"/>
                </a:solidFill>
                <a:latin typeface="+mn-lt"/>
              </a:rPr>
              <a:t>#</a:t>
            </a:r>
            <a:r>
              <a:rPr lang="en-US" sz="1600" b="1" baseline="0" dirty="0" smtClean="0">
                <a:solidFill>
                  <a:srgbClr val="1F497D"/>
                </a:solidFill>
                <a:latin typeface="+mn-lt"/>
              </a:rPr>
              <a:t>GLOBEinCO2016</a:t>
            </a:r>
            <a:endParaRPr lang="en-US" sz="1600" b="1" baseline="0" dirty="0">
              <a:solidFill>
                <a:srgbClr val="1F497D"/>
              </a:solidFill>
              <a:latin typeface="+mn-lt"/>
            </a:endParaRPr>
          </a:p>
        </p:txBody>
      </p:sp>
    </p:spTree>
    <p:extLst>
      <p:ext uri="{BB962C8B-B14F-4D97-AF65-F5344CB8AC3E}">
        <p14:creationId xmlns:p14="http://schemas.microsoft.com/office/powerpoint/2010/main" val="3206792353"/>
      </p:ext>
    </p:extLst>
  </p:cSld>
  <p:clrMap bg1="lt1" tx1="dk1" bg2="lt2" tx2="dk2" accent1="accent1" accent2="accent2" accent3="accent3" accent4="accent4" accent5="accent5" accent6="accent6" hlink="hlink" folHlink="folHlink"/>
  <p:sldLayoutIdLst>
    <p:sldLayoutId id="2147483681" r:id="rId1"/>
    <p:sldLayoutId id="214748369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BC92A-AEC4-A047-817E-4CDE1175D34C}" type="datetimeFigureOut">
              <a:rPr lang="en-US" smtClean="0"/>
              <a:t>7/18/16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57589-C8AD-BF4F-A5B7-149BBE4AE8AF}" type="slidenum">
              <a:rPr lang="en-US" smtClean="0"/>
              <a:t>‹#›</a:t>
            </a:fld>
            <a:endParaRPr lang="en-US"/>
          </a:p>
        </p:txBody>
      </p:sp>
      <p:pic>
        <p:nvPicPr>
          <p:cNvPr id="7" name="Picture 6" descr="GLOBE_logoOfficial-_Blue.png"/>
          <p:cNvPicPr>
            <a:picLocks noChangeAspect="1"/>
          </p:cNvPicPr>
          <p:nvPr userDrawn="1"/>
        </p:nvPicPr>
        <p:blipFill>
          <a:blip r:embed="rId11"/>
          <a:stretch>
            <a:fillRect/>
          </a:stretch>
        </p:blipFill>
        <p:spPr>
          <a:xfrm>
            <a:off x="3208362" y="152118"/>
            <a:ext cx="2732047" cy="457200"/>
          </a:xfrm>
          <a:prstGeom prst="rect">
            <a:avLst/>
          </a:prstGeom>
        </p:spPr>
      </p:pic>
      <p:pic>
        <p:nvPicPr>
          <p:cNvPr id="8" name="Picture 7"/>
          <p:cNvPicPr/>
          <p:nvPr userDrawn="1"/>
        </p:nvPicPr>
        <p:blipFill>
          <a:blip r:embed="rId12">
            <a:extLst>
              <a:ext uri="{28A0092B-C50C-407E-A947-70E740481C1C}">
                <a14:useLocalDpi xmlns:a14="http://schemas.microsoft.com/office/drawing/2010/main" val="0"/>
              </a:ext>
            </a:extLst>
          </a:blip>
          <a:stretch>
            <a:fillRect/>
          </a:stretch>
        </p:blipFill>
        <p:spPr>
          <a:xfrm>
            <a:off x="1600200" y="6099175"/>
            <a:ext cx="5943600" cy="514350"/>
          </a:xfrm>
          <a:prstGeom prst="rect">
            <a:avLst/>
          </a:prstGeom>
        </p:spPr>
      </p:pic>
      <p:sp>
        <p:nvSpPr>
          <p:cNvPr id="9" name="Rectangle 8"/>
          <p:cNvSpPr/>
          <p:nvPr userDrawn="1"/>
        </p:nvSpPr>
        <p:spPr>
          <a:xfrm>
            <a:off x="7326907" y="245022"/>
            <a:ext cx="1817093" cy="338554"/>
          </a:xfrm>
          <a:prstGeom prst="rect">
            <a:avLst/>
          </a:prstGeom>
        </p:spPr>
        <p:txBody>
          <a:bodyPr wrap="square">
            <a:spAutoFit/>
          </a:bodyPr>
          <a:lstStyle/>
          <a:p>
            <a:r>
              <a:rPr lang="en-US" sz="1600" b="1" baseline="0" dirty="0" smtClean="0">
                <a:solidFill>
                  <a:srgbClr val="1F497D"/>
                </a:solidFill>
                <a:latin typeface="+mn-lt"/>
              </a:rPr>
              <a:t>#GLOBEinCO2016</a:t>
            </a:r>
            <a:endParaRPr lang="en-US" sz="1600" b="1" baseline="0" dirty="0">
              <a:solidFill>
                <a:srgbClr val="1F497D"/>
              </a:solidFill>
              <a:latin typeface="+mn-lt"/>
            </a:endParaRPr>
          </a:p>
        </p:txBody>
      </p:sp>
    </p:spTree>
    <p:extLst>
      <p:ext uri="{BB962C8B-B14F-4D97-AF65-F5344CB8AC3E}">
        <p14:creationId xmlns:p14="http://schemas.microsoft.com/office/powerpoint/2010/main" val="3301665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jpeg"/><Relationship Id="rId8" Type="http://schemas.openxmlformats.org/officeDocument/2006/relationships/image" Target="../media/image37.JPG"/><Relationship Id="rId9" Type="http://schemas.openxmlformats.org/officeDocument/2006/relationships/image" Target="../media/image38.jpg"/><Relationship Id="rId10" Type="http://schemas.openxmlformats.org/officeDocument/2006/relationships/image" Target="../media/image39.png"/><Relationship Id="rId11"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10174" y="1090612"/>
            <a:ext cx="5248025" cy="1470025"/>
          </a:xfrm>
        </p:spPr>
        <p:txBody>
          <a:bodyPr/>
          <a:lstStyle/>
          <a:p>
            <a:r>
              <a:rPr lang="en-US" dirty="0" smtClean="0"/>
              <a:t>The GLOBE International STEM Network (GISN)</a:t>
            </a:r>
            <a:endParaRPr lang="en-US" dirty="0"/>
          </a:p>
        </p:txBody>
      </p:sp>
      <p:sp>
        <p:nvSpPr>
          <p:cNvPr id="5" name="Subtitle 4"/>
          <p:cNvSpPr>
            <a:spLocks noGrp="1"/>
          </p:cNvSpPr>
          <p:nvPr>
            <p:ph type="subTitle" idx="1"/>
          </p:nvPr>
        </p:nvSpPr>
        <p:spPr>
          <a:xfrm>
            <a:off x="3673235" y="3151187"/>
            <a:ext cx="4321903" cy="1752600"/>
          </a:xfrm>
        </p:spPr>
        <p:txBody>
          <a:bodyPr/>
          <a:lstStyle/>
          <a:p>
            <a:r>
              <a:rPr lang="en-US" dirty="0" smtClean="0"/>
              <a:t>Team Presentation</a:t>
            </a:r>
          </a:p>
          <a:p>
            <a:r>
              <a:rPr lang="en-US" sz="1600" dirty="0" smtClean="0"/>
              <a:t>Kristin Wegner</a:t>
            </a:r>
          </a:p>
          <a:p>
            <a:r>
              <a:rPr lang="en-US" sz="1600" dirty="0" smtClean="0"/>
              <a:t>Amy Barfield</a:t>
            </a:r>
          </a:p>
          <a:p>
            <a:r>
              <a:rPr lang="en-US" sz="1600" dirty="0" smtClean="0"/>
              <a:t>Dr. </a:t>
            </a:r>
            <a:r>
              <a:rPr lang="en-US" sz="1600" dirty="0" err="1" smtClean="0"/>
              <a:t>Peder</a:t>
            </a:r>
            <a:r>
              <a:rPr lang="en-US" sz="1600" dirty="0" smtClean="0"/>
              <a:t> Nelson</a:t>
            </a:r>
          </a:p>
          <a:p>
            <a:r>
              <a:rPr lang="en-US" sz="1600" dirty="0"/>
              <a:t>Dr. Julie </a:t>
            </a:r>
            <a:r>
              <a:rPr lang="en-US" sz="1600" dirty="0" err="1"/>
              <a:t>Malmberg</a:t>
            </a:r>
            <a:endParaRPr lang="en-US" sz="1600" dirty="0"/>
          </a:p>
          <a:p>
            <a:endParaRPr lang="en-US" dirty="0" smtClean="0"/>
          </a:p>
          <a:p>
            <a:r>
              <a:rPr lang="en-US" dirty="0" smtClean="0"/>
              <a:t>July </a:t>
            </a:r>
            <a:r>
              <a:rPr lang="en-US" dirty="0" smtClean="0"/>
              <a:t>19, 2016</a:t>
            </a:r>
            <a:endParaRPr lang="en-US" dirty="0"/>
          </a:p>
        </p:txBody>
      </p:sp>
    </p:spTree>
    <p:extLst>
      <p:ext uri="{BB962C8B-B14F-4D97-AF65-F5344CB8AC3E}">
        <p14:creationId xmlns:p14="http://schemas.microsoft.com/office/powerpoint/2010/main" val="40846815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Questionnaire Questions</a:t>
            </a:r>
            <a:endParaRPr lang="en-US" dirty="0"/>
          </a:p>
        </p:txBody>
      </p:sp>
      <p:sp>
        <p:nvSpPr>
          <p:cNvPr id="3" name="Content Placeholder 2"/>
          <p:cNvSpPr>
            <a:spLocks noGrp="1"/>
          </p:cNvSpPr>
          <p:nvPr>
            <p:ph idx="1"/>
          </p:nvPr>
        </p:nvSpPr>
        <p:spPr/>
        <p:txBody>
          <a:bodyPr/>
          <a:lstStyle/>
          <a:p>
            <a:r>
              <a:rPr lang="en-US" dirty="0" smtClean="0"/>
              <a:t>Contact Information:</a:t>
            </a:r>
          </a:p>
          <a:p>
            <a:pPr lvl="1"/>
            <a:r>
              <a:rPr lang="en-US" dirty="0" smtClean="0"/>
              <a:t>Title, name, company/institution, job title, city/town, state, country, other contact info, languages</a:t>
            </a:r>
          </a:p>
          <a:p>
            <a:r>
              <a:rPr lang="en-US" dirty="0" smtClean="0"/>
              <a:t>Current Research and Projects</a:t>
            </a:r>
            <a:endParaRPr lang="en-US" dirty="0"/>
          </a:p>
          <a:p>
            <a:r>
              <a:rPr lang="en-US" dirty="0" smtClean="0"/>
              <a:t>Which GLOBE “sphere(s)” does your research fall under?</a:t>
            </a:r>
          </a:p>
        </p:txBody>
      </p:sp>
    </p:spTree>
    <p:extLst>
      <p:ext uri="{BB962C8B-B14F-4D97-AF65-F5344CB8AC3E}">
        <p14:creationId xmlns:p14="http://schemas.microsoft.com/office/powerpoint/2010/main" val="15732622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results: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43% of members responded from all 6 regions. </a:t>
            </a:r>
          </a:p>
          <a:p>
            <a:r>
              <a:rPr lang="en-US" dirty="0" smtClean="0"/>
              <a:t>The majority of members are affiliated with a university or other research institute.</a:t>
            </a:r>
          </a:p>
          <a:p>
            <a:r>
              <a:rPr lang="en-US" dirty="0" smtClean="0"/>
              <a:t>The atmosphere and hydrosphere were most commonly </a:t>
            </a:r>
            <a:r>
              <a:rPr lang="en-US" dirty="0"/>
              <a:t>i</a:t>
            </a:r>
            <a:r>
              <a:rPr lang="en-US" dirty="0" smtClean="0"/>
              <a:t>dentified “spheres” that members’ research fell under, followed by biosphere then </a:t>
            </a:r>
            <a:r>
              <a:rPr lang="en-US" dirty="0" err="1"/>
              <a:t>p</a:t>
            </a:r>
            <a:r>
              <a:rPr lang="en-US" dirty="0" err="1" smtClean="0"/>
              <a:t>edosphere</a:t>
            </a:r>
            <a:r>
              <a:rPr lang="en-US" dirty="0" smtClean="0"/>
              <a:t>. </a:t>
            </a:r>
          </a:p>
        </p:txBody>
      </p:sp>
      <p:sp>
        <p:nvSpPr>
          <p:cNvPr id="4" name="Content Placeholder 3"/>
          <p:cNvSpPr>
            <a:spLocks noGrp="1"/>
          </p:cNvSpPr>
          <p:nvPr>
            <p:ph sz="half" idx="2"/>
          </p:nvPr>
        </p:nvSpPr>
        <p:spPr/>
        <p:txBody>
          <a:bodyPr>
            <a:normAutofit fontScale="85000" lnSpcReduction="10000"/>
          </a:bodyPr>
          <a:lstStyle/>
          <a:p>
            <a:r>
              <a:rPr lang="en-US" dirty="0" smtClean="0"/>
              <a:t>Members were most inspired by the opportunity to connect and collaborate with students followed by the opportunity to collaborate with fellow scientists and the international component of the GISN.</a:t>
            </a:r>
            <a:endParaRPr lang="en-US" dirty="0"/>
          </a:p>
        </p:txBody>
      </p:sp>
    </p:spTree>
    <p:extLst>
      <p:ext uri="{BB962C8B-B14F-4D97-AF65-F5344CB8AC3E}">
        <p14:creationId xmlns:p14="http://schemas.microsoft.com/office/powerpoint/2010/main" val="41410354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p:cNvPicPr preferRelativeResize="0"/>
          <p:nvPr/>
        </p:nvPicPr>
        <p:blipFill>
          <a:blip r:embed="rId3">
            <a:alphaModFix/>
          </a:blip>
          <a:stretch>
            <a:fillRect/>
          </a:stretch>
        </p:blipFill>
        <p:spPr>
          <a:xfrm>
            <a:off x="269750" y="1222239"/>
            <a:ext cx="2206350" cy="4031999"/>
          </a:xfrm>
          <a:prstGeom prst="rect">
            <a:avLst/>
          </a:prstGeom>
          <a:noFill/>
          <a:ln>
            <a:noFill/>
          </a:ln>
        </p:spPr>
      </p:pic>
      <p:pic>
        <p:nvPicPr>
          <p:cNvPr id="151" name="Shape 151"/>
          <p:cNvPicPr preferRelativeResize="0"/>
          <p:nvPr/>
        </p:nvPicPr>
        <p:blipFill>
          <a:blip r:embed="rId4">
            <a:alphaModFix/>
          </a:blip>
          <a:stretch>
            <a:fillRect/>
          </a:stretch>
        </p:blipFill>
        <p:spPr>
          <a:xfrm>
            <a:off x="2962224" y="1518698"/>
            <a:ext cx="4856799" cy="1454599"/>
          </a:xfrm>
          <a:prstGeom prst="rect">
            <a:avLst/>
          </a:prstGeom>
          <a:noFill/>
          <a:ln>
            <a:noFill/>
          </a:ln>
        </p:spPr>
      </p:pic>
      <p:pic>
        <p:nvPicPr>
          <p:cNvPr id="152" name="Shape 152"/>
          <p:cNvPicPr preferRelativeResize="0"/>
          <p:nvPr/>
        </p:nvPicPr>
        <p:blipFill>
          <a:blip r:embed="rId5">
            <a:alphaModFix/>
          </a:blip>
          <a:stretch>
            <a:fillRect/>
          </a:stretch>
        </p:blipFill>
        <p:spPr>
          <a:xfrm>
            <a:off x="2998673" y="3877167"/>
            <a:ext cx="4419525" cy="1016333"/>
          </a:xfrm>
          <a:prstGeom prst="rect">
            <a:avLst/>
          </a:prstGeom>
          <a:noFill/>
          <a:ln>
            <a:noFill/>
          </a:ln>
        </p:spPr>
      </p:pic>
      <p:sp>
        <p:nvSpPr>
          <p:cNvPr id="153" name="Shape 153"/>
          <p:cNvSpPr/>
          <p:nvPr/>
        </p:nvSpPr>
        <p:spPr>
          <a:xfrm>
            <a:off x="2942775" y="1520600"/>
            <a:ext cx="4856700" cy="1454400"/>
          </a:xfrm>
          <a:prstGeom prst="roundRect">
            <a:avLst>
              <a:gd name="adj" fmla="val 16667"/>
            </a:avLst>
          </a:prstGeom>
          <a:noFill/>
          <a:ln w="9525" cap="flat"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p:nvPr/>
        </p:nvSpPr>
        <p:spPr>
          <a:xfrm>
            <a:off x="2942762" y="3877133"/>
            <a:ext cx="4485300" cy="1016400"/>
          </a:xfrm>
          <a:prstGeom prst="roundRect">
            <a:avLst>
              <a:gd name="adj" fmla="val 16667"/>
            </a:avLst>
          </a:prstGeom>
          <a:noFill/>
          <a:ln w="9525" cap="flat"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txBox="1"/>
          <p:nvPr/>
        </p:nvSpPr>
        <p:spPr>
          <a:xfrm>
            <a:off x="3095525" y="2986900"/>
            <a:ext cx="4225800" cy="719600"/>
          </a:xfrm>
          <a:prstGeom prst="rect">
            <a:avLst/>
          </a:prstGeom>
          <a:noFill/>
          <a:ln>
            <a:noFill/>
          </a:ln>
        </p:spPr>
        <p:txBody>
          <a:bodyPr lIns="91425" tIns="91425" rIns="91425" bIns="91425" anchor="t" anchorCtr="0">
            <a:noAutofit/>
          </a:bodyPr>
          <a:lstStyle/>
          <a:p>
            <a:pPr marL="0" lvl="0" indent="0" rtl="0">
              <a:lnSpc>
                <a:spcPct val="115000"/>
              </a:lnSpc>
              <a:spcBef>
                <a:spcPts val="0"/>
              </a:spcBef>
              <a:buNone/>
            </a:pPr>
            <a:r>
              <a:rPr lang="en" sz="1200">
                <a:solidFill>
                  <a:schemeClr val="dk1"/>
                </a:solidFill>
                <a:latin typeface="Calibri"/>
                <a:ea typeface="Calibri"/>
                <a:cs typeface="Calibri"/>
                <a:sym typeface="Calibri"/>
              </a:rPr>
              <a:t>In the US, of the people who responded, the most popular states were: CO, CA, NY, MD, TX, GA, WA, IN, MI, VA, NJ, NC</a:t>
            </a:r>
          </a:p>
        </p:txBody>
      </p:sp>
      <p:sp>
        <p:nvSpPr>
          <p:cNvPr id="156" name="Shape 156"/>
          <p:cNvSpPr txBox="1"/>
          <p:nvPr/>
        </p:nvSpPr>
        <p:spPr>
          <a:xfrm>
            <a:off x="3095525" y="4969133"/>
            <a:ext cx="5132100" cy="7196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200">
                <a:latin typeface="Calibri"/>
                <a:ea typeface="Calibri"/>
                <a:cs typeface="Calibri"/>
                <a:sym typeface="Calibri"/>
              </a:rPr>
              <a:t>The most commonly listed languages were: English</a:t>
            </a:r>
            <a:r>
              <a:rPr lang="en" sz="1200"/>
              <a:t>, </a:t>
            </a:r>
            <a:r>
              <a:rPr lang="en" sz="1200">
                <a:latin typeface="Calibri"/>
                <a:ea typeface="Calibri"/>
                <a:cs typeface="Calibri"/>
                <a:sym typeface="Calibri"/>
              </a:rPr>
              <a:t>Spanish, French, Hindi</a:t>
            </a:r>
            <a:r>
              <a:rPr lang="en" sz="1200"/>
              <a:t>, </a:t>
            </a:r>
            <a:r>
              <a:rPr lang="en" sz="1200">
                <a:latin typeface="Calibri"/>
                <a:ea typeface="Calibri"/>
                <a:cs typeface="Calibri"/>
                <a:sym typeface="Calibri"/>
              </a:rPr>
              <a:t>Thai</a:t>
            </a:r>
            <a:r>
              <a:rPr lang="en" sz="1200"/>
              <a:t>, </a:t>
            </a:r>
            <a:r>
              <a:rPr lang="en" sz="1200">
                <a:latin typeface="Calibri"/>
                <a:ea typeface="Calibri"/>
                <a:cs typeface="Calibri"/>
                <a:sym typeface="Calibri"/>
              </a:rPr>
              <a:t>German</a:t>
            </a:r>
            <a:r>
              <a:rPr lang="en" sz="1200"/>
              <a:t>, </a:t>
            </a:r>
            <a:r>
              <a:rPr lang="en" sz="1200">
                <a:latin typeface="Calibri"/>
                <a:ea typeface="Calibri"/>
                <a:cs typeface="Calibri"/>
                <a:sym typeface="Calibri"/>
              </a:rPr>
              <a:t>Arabic</a:t>
            </a:r>
            <a:r>
              <a:rPr lang="en" sz="1200"/>
              <a:t>, </a:t>
            </a:r>
            <a:r>
              <a:rPr lang="en" sz="1200">
                <a:latin typeface="Calibri"/>
                <a:ea typeface="Calibri"/>
                <a:cs typeface="Calibri"/>
                <a:sym typeface="Calibri"/>
              </a:rPr>
              <a:t>Czech</a:t>
            </a:r>
            <a:r>
              <a:rPr lang="en" sz="1200"/>
              <a:t>, </a:t>
            </a:r>
            <a:r>
              <a:rPr lang="en" sz="1200">
                <a:latin typeface="Calibri"/>
                <a:ea typeface="Calibri"/>
                <a:cs typeface="Calibri"/>
                <a:sym typeface="Calibri"/>
              </a:rPr>
              <a:t>Swahili</a:t>
            </a:r>
            <a:r>
              <a:rPr lang="en" sz="1200"/>
              <a:t>, </a:t>
            </a:r>
            <a:r>
              <a:rPr lang="en" sz="1200">
                <a:latin typeface="Calibri"/>
                <a:ea typeface="Calibri"/>
                <a:cs typeface="Calibri"/>
                <a:sym typeface="Calibri"/>
              </a:rPr>
              <a:t>Russian</a:t>
            </a:r>
            <a:r>
              <a:rPr lang="en" sz="1200"/>
              <a:t>, </a:t>
            </a:r>
            <a:r>
              <a:rPr lang="en" sz="1200">
                <a:latin typeface="Calibri"/>
                <a:ea typeface="Calibri"/>
                <a:cs typeface="Calibri"/>
                <a:sym typeface="Calibri"/>
              </a:rPr>
              <a:t>Italian</a:t>
            </a:r>
          </a:p>
          <a:p>
            <a:pPr lvl="0">
              <a:spcBef>
                <a:spcPts val="0"/>
              </a:spcBef>
              <a:buNone/>
            </a:pPr>
            <a:endParaRPr/>
          </a:p>
        </p:txBody>
      </p:sp>
      <p:cxnSp>
        <p:nvCxnSpPr>
          <p:cNvPr id="157" name="Shape 157"/>
          <p:cNvCxnSpPr/>
          <p:nvPr/>
        </p:nvCxnSpPr>
        <p:spPr>
          <a:xfrm rot="10800000" flipH="1">
            <a:off x="957175" y="2538667"/>
            <a:ext cx="1843200" cy="1520800"/>
          </a:xfrm>
          <a:prstGeom prst="straightConnector1">
            <a:avLst/>
          </a:prstGeom>
          <a:noFill/>
          <a:ln w="9525" cap="flat" cmpd="sng">
            <a:solidFill>
              <a:schemeClr val="dk2"/>
            </a:solidFill>
            <a:prstDash val="solid"/>
            <a:round/>
            <a:headEnd type="none" w="lg" len="lg"/>
            <a:tailEnd type="triangle" w="lg" len="lg"/>
          </a:ln>
        </p:spPr>
      </p:cxnSp>
      <p:cxnSp>
        <p:nvCxnSpPr>
          <p:cNvPr id="158" name="Shape 158"/>
          <p:cNvCxnSpPr/>
          <p:nvPr/>
        </p:nvCxnSpPr>
        <p:spPr>
          <a:xfrm rot="10800000" flipH="1">
            <a:off x="1486675" y="4629533"/>
            <a:ext cx="1293300" cy="339600"/>
          </a:xfrm>
          <a:prstGeom prst="straightConnector1">
            <a:avLst/>
          </a:prstGeom>
          <a:noFill/>
          <a:ln w="9525"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11445817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p:nvPr/>
        </p:nvSpPr>
        <p:spPr>
          <a:xfrm rot="139701">
            <a:off x="134576" y="1192958"/>
            <a:ext cx="8735447" cy="5016629"/>
          </a:xfrm>
          <a:prstGeom prst="cloud">
            <a:avLst/>
          </a:prstGeom>
          <a:noFill/>
          <a:ln w="1905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 name="Shape 164"/>
          <p:cNvSpPr txBox="1">
            <a:spLocks noGrp="1"/>
          </p:cNvSpPr>
          <p:nvPr>
            <p:ph type="body" idx="1"/>
          </p:nvPr>
        </p:nvSpPr>
        <p:spPr>
          <a:xfrm>
            <a:off x="505111" y="599952"/>
            <a:ext cx="7994400" cy="804400"/>
          </a:xfrm>
          <a:prstGeom prst="rect">
            <a:avLst/>
          </a:prstGeom>
        </p:spPr>
        <p:txBody>
          <a:bodyPr lIns="91425" tIns="91425" rIns="91425" bIns="91425" anchor="t" anchorCtr="0">
            <a:noAutofit/>
          </a:bodyPr>
          <a:lstStyle/>
          <a:p>
            <a:pPr lvl="0" algn="ctr" rtl="0">
              <a:spcBef>
                <a:spcPts val="0"/>
              </a:spcBef>
              <a:buNone/>
            </a:pPr>
            <a:r>
              <a:rPr lang="en">
                <a:solidFill>
                  <a:schemeClr val="dk2"/>
                </a:solidFill>
              </a:rPr>
              <a:t>Q 3: Current Research Projects</a:t>
            </a:r>
          </a:p>
          <a:p>
            <a:pPr lvl="0">
              <a:spcBef>
                <a:spcPts val="0"/>
              </a:spcBef>
              <a:buNone/>
            </a:pPr>
            <a:endParaRPr/>
          </a:p>
        </p:txBody>
      </p:sp>
      <p:pic>
        <p:nvPicPr>
          <p:cNvPr id="165" name="Shape 165"/>
          <p:cNvPicPr preferRelativeResize="0"/>
          <p:nvPr/>
        </p:nvPicPr>
        <p:blipFill>
          <a:blip r:embed="rId3">
            <a:alphaModFix/>
          </a:blip>
          <a:stretch>
            <a:fillRect/>
          </a:stretch>
        </p:blipFill>
        <p:spPr>
          <a:xfrm>
            <a:off x="1968749" y="1826600"/>
            <a:ext cx="5342100" cy="2694800"/>
          </a:xfrm>
          <a:prstGeom prst="rect">
            <a:avLst/>
          </a:prstGeom>
          <a:noFill/>
          <a:ln>
            <a:noFill/>
          </a:ln>
        </p:spPr>
      </p:pic>
      <p:pic>
        <p:nvPicPr>
          <p:cNvPr id="166" name="Shape 166"/>
          <p:cNvPicPr preferRelativeResize="0"/>
          <p:nvPr/>
        </p:nvPicPr>
        <p:blipFill>
          <a:blip r:embed="rId4">
            <a:alphaModFix/>
          </a:blip>
          <a:stretch>
            <a:fillRect/>
          </a:stretch>
        </p:blipFill>
        <p:spPr>
          <a:xfrm>
            <a:off x="2002476" y="4521386"/>
            <a:ext cx="5274649" cy="965780"/>
          </a:xfrm>
          <a:prstGeom prst="rect">
            <a:avLst/>
          </a:prstGeom>
          <a:noFill/>
          <a:ln>
            <a:noFill/>
          </a:ln>
        </p:spPr>
      </p:pic>
    </p:spTree>
    <p:extLst>
      <p:ext uri="{BB962C8B-B14F-4D97-AF65-F5344CB8AC3E}">
        <p14:creationId xmlns:p14="http://schemas.microsoft.com/office/powerpoint/2010/main" val="336649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1000"/>
                                        <p:tgtEl>
                                          <p:spTgt spid="163"/>
                                        </p:tgtEl>
                                        <p:attrNameLst>
                                          <p:attrName>ppt_w</p:attrName>
                                        </p:attrNameLst>
                                      </p:cBhvr>
                                      <p:tavLst>
                                        <p:tav tm="0">
                                          <p:val>
                                            <p:strVal val="0"/>
                                          </p:val>
                                        </p:tav>
                                        <p:tav tm="100000">
                                          <p:val>
                                            <p:strVal val="#ppt_w"/>
                                          </p:val>
                                        </p:tav>
                                      </p:tavLst>
                                    </p:anim>
                                    <p:anim calcmode="lin" valueType="num">
                                      <p:cBhvr additive="base">
                                        <p:cTn id="8" dur="1000"/>
                                        <p:tgtEl>
                                          <p:spTgt spid="16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773033"/>
            <a:ext cx="8520600" cy="763600"/>
          </a:xfrm>
          <a:prstGeom prst="rect">
            <a:avLst/>
          </a:prstGeom>
        </p:spPr>
        <p:txBody>
          <a:bodyPr lIns="91425" tIns="91425" rIns="91425" bIns="91425" anchor="ctr" anchorCtr="0">
            <a:noAutofit/>
          </a:bodyPr>
          <a:lstStyle/>
          <a:p>
            <a:pPr lvl="0" algn="ctr">
              <a:spcBef>
                <a:spcPts val="0"/>
              </a:spcBef>
              <a:buNone/>
            </a:pPr>
            <a:r>
              <a:rPr lang="en" sz="2400">
                <a:solidFill>
                  <a:schemeClr val="dk2"/>
                </a:solidFill>
              </a:rPr>
              <a:t>Q4: Which GLOBE “sphere(s)” does your research fall under? </a:t>
            </a:r>
          </a:p>
        </p:txBody>
      </p:sp>
      <p:sp>
        <p:nvSpPr>
          <p:cNvPr id="172" name="Shape 172"/>
          <p:cNvSpPr txBox="1">
            <a:spLocks noGrp="1"/>
          </p:cNvSpPr>
          <p:nvPr>
            <p:ph type="body" idx="1"/>
          </p:nvPr>
        </p:nvSpPr>
        <p:spPr>
          <a:xfrm>
            <a:off x="311701" y="1536633"/>
            <a:ext cx="3999899" cy="4555200"/>
          </a:xfrm>
          <a:prstGeom prst="rect">
            <a:avLst/>
          </a:prstGeom>
        </p:spPr>
        <p:txBody>
          <a:bodyPr lIns="91425" tIns="91425" rIns="91425" bIns="91425" anchor="t" anchorCtr="0">
            <a:noAutofit/>
          </a:bodyPr>
          <a:lstStyle/>
          <a:p>
            <a:pPr lvl="0" rtl="0">
              <a:spcBef>
                <a:spcPts val="0"/>
              </a:spcBef>
              <a:buNone/>
            </a:pPr>
            <a:endParaRPr sz="1200">
              <a:solidFill>
                <a:srgbClr val="000000"/>
              </a:solidFill>
              <a:latin typeface="Calibri"/>
              <a:ea typeface="Calibri"/>
              <a:cs typeface="Calibri"/>
              <a:sym typeface="Calibri"/>
            </a:endParaRPr>
          </a:p>
          <a:p>
            <a:pPr lvl="0">
              <a:spcBef>
                <a:spcPts val="0"/>
              </a:spcBef>
              <a:buNone/>
            </a:pPr>
            <a:endParaRPr sz="1200">
              <a:solidFill>
                <a:srgbClr val="000000"/>
              </a:solidFill>
              <a:latin typeface="Calibri"/>
              <a:ea typeface="Calibri"/>
              <a:cs typeface="Calibri"/>
              <a:sym typeface="Calibri"/>
            </a:endParaRPr>
          </a:p>
        </p:txBody>
      </p:sp>
      <p:pic>
        <p:nvPicPr>
          <p:cNvPr id="173" name="Shape 173" descr="Screen Shot 2016-03-09 at 10.00.35 AM.png"/>
          <p:cNvPicPr preferRelativeResize="0"/>
          <p:nvPr/>
        </p:nvPicPr>
        <p:blipFill rotWithShape="1">
          <a:blip r:embed="rId3">
            <a:alphaModFix/>
          </a:blip>
          <a:srcRect l="2749" r="2749"/>
          <a:stretch/>
        </p:blipFill>
        <p:spPr>
          <a:xfrm>
            <a:off x="112375" y="1486200"/>
            <a:ext cx="4568625" cy="4378267"/>
          </a:xfrm>
          <a:prstGeom prst="rect">
            <a:avLst/>
          </a:prstGeom>
          <a:noFill/>
          <a:ln>
            <a:noFill/>
          </a:ln>
        </p:spPr>
      </p:pic>
      <p:pic>
        <p:nvPicPr>
          <p:cNvPr id="174" name="Shape 174"/>
          <p:cNvPicPr preferRelativeResize="0"/>
          <p:nvPr/>
        </p:nvPicPr>
        <p:blipFill>
          <a:blip r:embed="rId4">
            <a:alphaModFix/>
          </a:blip>
          <a:stretch>
            <a:fillRect/>
          </a:stretch>
        </p:blipFill>
        <p:spPr>
          <a:xfrm>
            <a:off x="4698451" y="1943434"/>
            <a:ext cx="4276475" cy="3525433"/>
          </a:xfrm>
          <a:prstGeom prst="rect">
            <a:avLst/>
          </a:prstGeom>
          <a:noFill/>
          <a:ln>
            <a:noFill/>
          </a:ln>
        </p:spPr>
      </p:pic>
    </p:spTree>
    <p:extLst>
      <p:ext uri="{BB962C8B-B14F-4D97-AF65-F5344CB8AC3E}">
        <p14:creationId xmlns:p14="http://schemas.microsoft.com/office/powerpoint/2010/main" val="25799013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p:cNvPicPr preferRelativeResize="0"/>
          <p:nvPr/>
        </p:nvPicPr>
        <p:blipFill>
          <a:blip r:embed="rId3">
            <a:alphaModFix/>
          </a:blip>
          <a:stretch>
            <a:fillRect/>
          </a:stretch>
        </p:blipFill>
        <p:spPr>
          <a:xfrm>
            <a:off x="319075" y="1789355"/>
            <a:ext cx="2623274" cy="1803077"/>
          </a:xfrm>
          <a:prstGeom prst="rect">
            <a:avLst/>
          </a:prstGeom>
          <a:noFill/>
          <a:ln>
            <a:noFill/>
          </a:ln>
        </p:spPr>
      </p:pic>
      <p:pic>
        <p:nvPicPr>
          <p:cNvPr id="180" name="Shape 180"/>
          <p:cNvPicPr preferRelativeResize="0"/>
          <p:nvPr/>
        </p:nvPicPr>
        <p:blipFill>
          <a:blip r:embed="rId4">
            <a:alphaModFix/>
          </a:blip>
          <a:stretch>
            <a:fillRect/>
          </a:stretch>
        </p:blipFill>
        <p:spPr>
          <a:xfrm>
            <a:off x="6198425" y="1795967"/>
            <a:ext cx="2703470" cy="1809165"/>
          </a:xfrm>
          <a:prstGeom prst="rect">
            <a:avLst/>
          </a:prstGeom>
          <a:noFill/>
          <a:ln>
            <a:noFill/>
          </a:ln>
        </p:spPr>
      </p:pic>
      <p:pic>
        <p:nvPicPr>
          <p:cNvPr id="181" name="Shape 181"/>
          <p:cNvPicPr preferRelativeResize="0"/>
          <p:nvPr/>
        </p:nvPicPr>
        <p:blipFill>
          <a:blip r:embed="rId5">
            <a:alphaModFix/>
          </a:blip>
          <a:stretch>
            <a:fillRect/>
          </a:stretch>
        </p:blipFill>
        <p:spPr>
          <a:xfrm>
            <a:off x="285725" y="4300517"/>
            <a:ext cx="2623274" cy="1755448"/>
          </a:xfrm>
          <a:prstGeom prst="rect">
            <a:avLst/>
          </a:prstGeom>
          <a:noFill/>
          <a:ln>
            <a:noFill/>
          </a:ln>
        </p:spPr>
      </p:pic>
      <p:pic>
        <p:nvPicPr>
          <p:cNvPr id="182" name="Shape 182"/>
          <p:cNvPicPr preferRelativeResize="0"/>
          <p:nvPr/>
        </p:nvPicPr>
        <p:blipFill>
          <a:blip r:embed="rId6">
            <a:alphaModFix/>
          </a:blip>
          <a:stretch>
            <a:fillRect/>
          </a:stretch>
        </p:blipFill>
        <p:spPr>
          <a:xfrm>
            <a:off x="3258751" y="4323802"/>
            <a:ext cx="2703475" cy="1775213"/>
          </a:xfrm>
          <a:prstGeom prst="rect">
            <a:avLst/>
          </a:prstGeom>
          <a:noFill/>
          <a:ln>
            <a:noFill/>
          </a:ln>
        </p:spPr>
      </p:pic>
      <p:sp>
        <p:nvSpPr>
          <p:cNvPr id="183" name="Shape 183"/>
          <p:cNvSpPr txBox="1"/>
          <p:nvPr/>
        </p:nvSpPr>
        <p:spPr>
          <a:xfrm>
            <a:off x="153250" y="136233"/>
            <a:ext cx="2789100" cy="4448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84" name="Shape 184"/>
          <p:cNvSpPr txBox="1">
            <a:spLocks noGrp="1"/>
          </p:cNvSpPr>
          <p:nvPr>
            <p:ph type="title"/>
          </p:nvPr>
        </p:nvSpPr>
        <p:spPr>
          <a:xfrm>
            <a:off x="107350" y="665233"/>
            <a:ext cx="8571300" cy="792400"/>
          </a:xfrm>
          <a:prstGeom prst="rect">
            <a:avLst/>
          </a:prstGeom>
        </p:spPr>
        <p:txBody>
          <a:bodyPr lIns="91425" tIns="91425" rIns="91425" bIns="91425" anchor="ctr" anchorCtr="0">
            <a:noAutofit/>
          </a:bodyPr>
          <a:lstStyle/>
          <a:p>
            <a:pPr lvl="0">
              <a:spcBef>
                <a:spcPts val="0"/>
              </a:spcBef>
              <a:buNone/>
            </a:pPr>
            <a:r>
              <a:rPr lang="en">
                <a:solidFill>
                  <a:schemeClr val="dk2"/>
                </a:solidFill>
              </a:rPr>
              <a:t>GLOBE spheres by region</a:t>
            </a:r>
          </a:p>
        </p:txBody>
      </p:sp>
      <p:sp>
        <p:nvSpPr>
          <p:cNvPr id="185" name="Shape 185"/>
          <p:cNvSpPr txBox="1"/>
          <p:nvPr/>
        </p:nvSpPr>
        <p:spPr>
          <a:xfrm>
            <a:off x="1205487" y="3727649"/>
            <a:ext cx="684600" cy="504000"/>
          </a:xfrm>
          <a:prstGeom prst="rect">
            <a:avLst/>
          </a:prstGeom>
          <a:noFill/>
          <a:ln>
            <a:noFill/>
          </a:ln>
        </p:spPr>
        <p:txBody>
          <a:bodyPr lIns="91425" tIns="91425" rIns="91425" bIns="91425" anchor="t" anchorCtr="0">
            <a:noAutofit/>
          </a:bodyPr>
          <a:lstStyle/>
          <a:p>
            <a:pPr lvl="0">
              <a:spcBef>
                <a:spcPts val="0"/>
              </a:spcBef>
              <a:buNone/>
            </a:pPr>
            <a:r>
              <a:rPr lang="en"/>
              <a:t>Africa</a:t>
            </a:r>
          </a:p>
        </p:txBody>
      </p:sp>
      <p:sp>
        <p:nvSpPr>
          <p:cNvPr id="186" name="Shape 186"/>
          <p:cNvSpPr txBox="1"/>
          <p:nvPr/>
        </p:nvSpPr>
        <p:spPr>
          <a:xfrm>
            <a:off x="3801862" y="3740349"/>
            <a:ext cx="1399800" cy="504000"/>
          </a:xfrm>
          <a:prstGeom prst="rect">
            <a:avLst/>
          </a:prstGeom>
          <a:noFill/>
          <a:ln>
            <a:noFill/>
          </a:ln>
        </p:spPr>
        <p:txBody>
          <a:bodyPr lIns="91425" tIns="91425" rIns="91425" bIns="91425" anchor="t" anchorCtr="0">
            <a:noAutofit/>
          </a:bodyPr>
          <a:lstStyle/>
          <a:p>
            <a:pPr lvl="0">
              <a:spcBef>
                <a:spcPts val="0"/>
              </a:spcBef>
              <a:buNone/>
            </a:pPr>
            <a:r>
              <a:rPr lang="en"/>
              <a:t>Asia &amp; Pacific</a:t>
            </a:r>
          </a:p>
        </p:txBody>
      </p:sp>
      <p:sp>
        <p:nvSpPr>
          <p:cNvPr id="187" name="Shape 187"/>
          <p:cNvSpPr txBox="1"/>
          <p:nvPr/>
        </p:nvSpPr>
        <p:spPr>
          <a:xfrm>
            <a:off x="6818300" y="3734000"/>
            <a:ext cx="1662300" cy="504000"/>
          </a:xfrm>
          <a:prstGeom prst="rect">
            <a:avLst/>
          </a:prstGeom>
          <a:noFill/>
          <a:ln>
            <a:noFill/>
          </a:ln>
        </p:spPr>
        <p:txBody>
          <a:bodyPr lIns="91425" tIns="91425" rIns="91425" bIns="91425" anchor="t" anchorCtr="0">
            <a:noAutofit/>
          </a:bodyPr>
          <a:lstStyle/>
          <a:p>
            <a:pPr lvl="0">
              <a:spcBef>
                <a:spcPts val="0"/>
              </a:spcBef>
              <a:buNone/>
            </a:pPr>
            <a:r>
              <a:rPr lang="en"/>
              <a:t>Europe &amp; Eurasia</a:t>
            </a:r>
          </a:p>
        </p:txBody>
      </p:sp>
      <p:sp>
        <p:nvSpPr>
          <p:cNvPr id="188" name="Shape 188"/>
          <p:cNvSpPr txBox="1"/>
          <p:nvPr/>
        </p:nvSpPr>
        <p:spPr>
          <a:xfrm>
            <a:off x="393250" y="6191167"/>
            <a:ext cx="2309100" cy="368000"/>
          </a:xfrm>
          <a:prstGeom prst="rect">
            <a:avLst/>
          </a:prstGeom>
          <a:noFill/>
          <a:ln>
            <a:noFill/>
          </a:ln>
        </p:spPr>
        <p:txBody>
          <a:bodyPr lIns="91425" tIns="91425" rIns="91425" bIns="91425" anchor="t" anchorCtr="0">
            <a:noAutofit/>
          </a:bodyPr>
          <a:lstStyle/>
          <a:p>
            <a:pPr lvl="0">
              <a:spcBef>
                <a:spcPts val="0"/>
              </a:spcBef>
              <a:buNone/>
            </a:pPr>
            <a:r>
              <a:rPr lang="en"/>
              <a:t>Latin America &amp; Caribbean</a:t>
            </a:r>
          </a:p>
        </p:txBody>
      </p:sp>
      <p:sp>
        <p:nvSpPr>
          <p:cNvPr id="189" name="Shape 189"/>
          <p:cNvSpPr txBox="1"/>
          <p:nvPr/>
        </p:nvSpPr>
        <p:spPr>
          <a:xfrm>
            <a:off x="3450750" y="6178467"/>
            <a:ext cx="2242500" cy="368000"/>
          </a:xfrm>
          <a:prstGeom prst="rect">
            <a:avLst/>
          </a:prstGeom>
          <a:noFill/>
          <a:ln>
            <a:noFill/>
          </a:ln>
        </p:spPr>
        <p:txBody>
          <a:bodyPr lIns="91425" tIns="91425" rIns="91425" bIns="91425" anchor="t" anchorCtr="0">
            <a:noAutofit/>
          </a:bodyPr>
          <a:lstStyle/>
          <a:p>
            <a:pPr lvl="0">
              <a:spcBef>
                <a:spcPts val="0"/>
              </a:spcBef>
              <a:buNone/>
            </a:pPr>
            <a:r>
              <a:rPr lang="en"/>
              <a:t>Near East &amp; North Africa</a:t>
            </a:r>
          </a:p>
        </p:txBody>
      </p:sp>
      <p:sp>
        <p:nvSpPr>
          <p:cNvPr id="190" name="Shape 190"/>
          <p:cNvSpPr txBox="1"/>
          <p:nvPr/>
        </p:nvSpPr>
        <p:spPr>
          <a:xfrm>
            <a:off x="6949550" y="6191167"/>
            <a:ext cx="1399800" cy="368000"/>
          </a:xfrm>
          <a:prstGeom prst="rect">
            <a:avLst/>
          </a:prstGeom>
          <a:noFill/>
          <a:ln>
            <a:noFill/>
          </a:ln>
        </p:spPr>
        <p:txBody>
          <a:bodyPr lIns="91425" tIns="91425" rIns="91425" bIns="91425" anchor="t" anchorCtr="0">
            <a:noAutofit/>
          </a:bodyPr>
          <a:lstStyle/>
          <a:p>
            <a:pPr lvl="0">
              <a:spcBef>
                <a:spcPts val="0"/>
              </a:spcBef>
              <a:buNone/>
            </a:pPr>
            <a:r>
              <a:rPr lang="en"/>
              <a:t>North America</a:t>
            </a:r>
          </a:p>
        </p:txBody>
      </p:sp>
      <p:pic>
        <p:nvPicPr>
          <p:cNvPr id="191" name="Shape 191"/>
          <p:cNvPicPr preferRelativeResize="0"/>
          <p:nvPr/>
        </p:nvPicPr>
        <p:blipFill>
          <a:blip r:embed="rId7">
            <a:alphaModFix/>
          </a:blip>
          <a:stretch>
            <a:fillRect/>
          </a:stretch>
        </p:blipFill>
        <p:spPr>
          <a:xfrm>
            <a:off x="6198424" y="4330550"/>
            <a:ext cx="2703474" cy="1768049"/>
          </a:xfrm>
          <a:prstGeom prst="rect">
            <a:avLst/>
          </a:prstGeom>
          <a:noFill/>
          <a:ln>
            <a:noFill/>
          </a:ln>
        </p:spPr>
      </p:pic>
      <p:pic>
        <p:nvPicPr>
          <p:cNvPr id="192" name="Shape 192"/>
          <p:cNvPicPr preferRelativeResize="0"/>
          <p:nvPr/>
        </p:nvPicPr>
        <p:blipFill>
          <a:blip r:embed="rId8">
            <a:alphaModFix/>
          </a:blip>
          <a:stretch>
            <a:fillRect/>
          </a:stretch>
        </p:blipFill>
        <p:spPr>
          <a:xfrm>
            <a:off x="3298851" y="1786316"/>
            <a:ext cx="2623275" cy="1809155"/>
          </a:xfrm>
          <a:prstGeom prst="rect">
            <a:avLst/>
          </a:prstGeom>
          <a:noFill/>
          <a:ln>
            <a:noFill/>
          </a:ln>
        </p:spPr>
      </p:pic>
    </p:spTree>
    <p:extLst>
      <p:ext uri="{BB962C8B-B14F-4D97-AF65-F5344CB8AC3E}">
        <p14:creationId xmlns:p14="http://schemas.microsoft.com/office/powerpoint/2010/main" val="5296520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526867"/>
            <a:ext cx="8520600" cy="943200"/>
          </a:xfrm>
          <a:prstGeom prst="rect">
            <a:avLst/>
          </a:prstGeom>
        </p:spPr>
        <p:txBody>
          <a:bodyPr lIns="91425" tIns="91425" rIns="91425" bIns="91425" anchor="ctr" anchorCtr="0">
            <a:noAutofit/>
          </a:bodyPr>
          <a:lstStyle/>
          <a:p>
            <a:pPr lvl="0" algn="ctr">
              <a:spcBef>
                <a:spcPts val="0"/>
              </a:spcBef>
              <a:buNone/>
            </a:pPr>
            <a:r>
              <a:rPr lang="en" sz="2400">
                <a:solidFill>
                  <a:schemeClr val="dk2"/>
                </a:solidFill>
              </a:rPr>
              <a:t>Q5: What are some of the reasons you chose to join the GISN?</a:t>
            </a:r>
          </a:p>
        </p:txBody>
      </p:sp>
      <p:sp>
        <p:nvSpPr>
          <p:cNvPr id="198" name="Shape 198"/>
          <p:cNvSpPr txBox="1">
            <a:spLocks noGrp="1"/>
          </p:cNvSpPr>
          <p:nvPr>
            <p:ph type="body" idx="2"/>
          </p:nvPr>
        </p:nvSpPr>
        <p:spPr>
          <a:xfrm>
            <a:off x="4990475" y="1536633"/>
            <a:ext cx="3999900" cy="4555200"/>
          </a:xfrm>
          <a:prstGeom prst="rect">
            <a:avLst/>
          </a:prstGeom>
        </p:spPr>
        <p:txBody>
          <a:bodyPr lIns="91425" tIns="91425" rIns="91425" bIns="91425" anchor="t" anchorCtr="0">
            <a:noAutofit/>
          </a:bodyPr>
          <a:lstStyle/>
          <a:p>
            <a:pPr lvl="0" rtl="0">
              <a:lnSpc>
                <a:spcPct val="100000"/>
              </a:lnSpc>
              <a:spcBef>
                <a:spcPts val="0"/>
              </a:spcBef>
              <a:buNone/>
            </a:pPr>
            <a:r>
              <a:rPr lang="en" sz="1000">
                <a:latin typeface="Calibri"/>
                <a:ea typeface="Calibri"/>
                <a:cs typeface="Calibri"/>
                <a:sym typeface="Calibri"/>
              </a:rPr>
              <a:t>“Other” responses:</a:t>
            </a:r>
          </a:p>
          <a:p>
            <a:pPr lvl="0" rtl="0">
              <a:lnSpc>
                <a:spcPct val="100000"/>
              </a:lnSpc>
              <a:spcBef>
                <a:spcPts val="0"/>
              </a:spcBef>
              <a:buNone/>
            </a:pPr>
            <a:r>
              <a:rPr lang="en" sz="1000" b="1">
                <a:solidFill>
                  <a:srgbClr val="000000"/>
                </a:solidFill>
                <a:latin typeface="Calibri"/>
                <a:ea typeface="Calibri"/>
                <a:cs typeface="Calibri"/>
                <a:sym typeface="Calibri"/>
              </a:rPr>
              <a:t>Peggy LeMone</a:t>
            </a:r>
            <a:r>
              <a:rPr lang="en" sz="1000">
                <a:solidFill>
                  <a:srgbClr val="000000"/>
                </a:solidFill>
                <a:latin typeface="Calibri"/>
                <a:ea typeface="Calibri"/>
                <a:cs typeface="Calibri"/>
                <a:sym typeface="Calibri"/>
              </a:rPr>
              <a:t>: </a:t>
            </a:r>
            <a:r>
              <a:rPr lang="en" sz="1000">
                <a:solidFill>
                  <a:srgbClr val="000000"/>
                </a:solidFill>
                <a:highlight>
                  <a:srgbClr val="FFFFFF"/>
                </a:highlight>
                <a:latin typeface="Calibri"/>
                <a:ea typeface="Calibri"/>
                <a:cs typeface="Calibri"/>
                <a:sym typeface="Calibri"/>
              </a:rPr>
              <a:t>I was Chief Scientist and continue to follow GLOBE's activities with interest.</a:t>
            </a:r>
          </a:p>
          <a:p>
            <a:pPr lvl="0" rtl="0">
              <a:lnSpc>
                <a:spcPct val="100000"/>
              </a:lnSpc>
              <a:spcBef>
                <a:spcPts val="0"/>
              </a:spcBef>
              <a:buNone/>
            </a:pPr>
            <a:r>
              <a:rPr lang="en" sz="1000" b="1">
                <a:solidFill>
                  <a:srgbClr val="000000"/>
                </a:solidFill>
                <a:latin typeface="Calibri"/>
                <a:ea typeface="Calibri"/>
                <a:cs typeface="Calibri"/>
                <a:sym typeface="Calibri"/>
              </a:rPr>
              <a:t>Imran Aziz Tunio</a:t>
            </a:r>
            <a:r>
              <a:rPr lang="en" sz="1000">
                <a:solidFill>
                  <a:srgbClr val="000000"/>
                </a:solidFill>
                <a:latin typeface="Calibri"/>
                <a:ea typeface="Calibri"/>
                <a:cs typeface="Calibri"/>
                <a:sym typeface="Calibri"/>
              </a:rPr>
              <a:t>: </a:t>
            </a:r>
            <a:r>
              <a:rPr lang="en" sz="1000">
                <a:solidFill>
                  <a:srgbClr val="000000"/>
                </a:solidFill>
                <a:highlight>
                  <a:srgbClr val="FFFFFF"/>
                </a:highlight>
                <a:latin typeface="Calibri"/>
                <a:ea typeface="Calibri"/>
                <a:cs typeface="Calibri"/>
                <a:sym typeface="Calibri"/>
              </a:rPr>
              <a:t>Capacity Building to enhance skills</a:t>
            </a:r>
          </a:p>
          <a:p>
            <a:pPr lvl="0" rtl="0">
              <a:lnSpc>
                <a:spcPct val="100000"/>
              </a:lnSpc>
              <a:spcBef>
                <a:spcPts val="0"/>
              </a:spcBef>
              <a:buNone/>
            </a:pPr>
            <a:r>
              <a:rPr lang="en" sz="1000" b="1">
                <a:solidFill>
                  <a:srgbClr val="000000"/>
                </a:solidFill>
                <a:latin typeface="Calibri"/>
                <a:ea typeface="Calibri"/>
                <a:cs typeface="Calibri"/>
                <a:sym typeface="Calibri"/>
              </a:rPr>
              <a:t>Matt Gilmore</a:t>
            </a:r>
            <a:r>
              <a:rPr lang="en" sz="1000">
                <a:solidFill>
                  <a:srgbClr val="000000"/>
                </a:solidFill>
                <a:latin typeface="Calibri"/>
                <a:ea typeface="Calibri"/>
                <a:cs typeface="Calibri"/>
                <a:sym typeface="Calibri"/>
              </a:rPr>
              <a:t>: </a:t>
            </a:r>
            <a:r>
              <a:rPr lang="en" sz="1000">
                <a:solidFill>
                  <a:srgbClr val="000000"/>
                </a:solidFill>
                <a:highlight>
                  <a:srgbClr val="FFFFFF"/>
                </a:highlight>
                <a:latin typeface="Calibri"/>
                <a:ea typeface="Calibri"/>
                <a:cs typeface="Calibri"/>
                <a:sym typeface="Calibri"/>
              </a:rPr>
              <a:t>I am also a GLOBE trainer and partner. Because I am a scientist too, it made sense to have multiple roles.</a:t>
            </a:r>
          </a:p>
          <a:p>
            <a:pPr lvl="0" rtl="0">
              <a:lnSpc>
                <a:spcPct val="100000"/>
              </a:lnSpc>
              <a:spcBef>
                <a:spcPts val="0"/>
              </a:spcBef>
              <a:buNone/>
            </a:pPr>
            <a:r>
              <a:rPr lang="en" sz="1000" b="1">
                <a:solidFill>
                  <a:srgbClr val="000000"/>
                </a:solidFill>
                <a:latin typeface="Calibri"/>
                <a:ea typeface="Calibri"/>
                <a:cs typeface="Calibri"/>
                <a:sym typeface="Calibri"/>
              </a:rPr>
              <a:t>Karl Schneider</a:t>
            </a:r>
            <a:r>
              <a:rPr lang="en" sz="1000">
                <a:solidFill>
                  <a:srgbClr val="000000"/>
                </a:solidFill>
                <a:latin typeface="Calibri"/>
                <a:ea typeface="Calibri"/>
                <a:cs typeface="Calibri"/>
                <a:sym typeface="Calibri"/>
              </a:rPr>
              <a:t>: </a:t>
            </a:r>
            <a:r>
              <a:rPr lang="en" sz="1000">
                <a:solidFill>
                  <a:srgbClr val="000000"/>
                </a:solidFill>
                <a:highlight>
                  <a:srgbClr val="FFFFFF"/>
                </a:highlight>
                <a:latin typeface="Calibri"/>
                <a:ea typeface="Calibri"/>
                <a:cs typeface="Calibri"/>
                <a:sym typeface="Calibri"/>
              </a:rPr>
              <a:t>to support innovation and internationalization in teacher education programs</a:t>
            </a:r>
          </a:p>
          <a:p>
            <a:pPr lvl="0" rtl="0">
              <a:lnSpc>
                <a:spcPct val="100000"/>
              </a:lnSpc>
              <a:spcBef>
                <a:spcPts val="0"/>
              </a:spcBef>
              <a:buNone/>
            </a:pPr>
            <a:r>
              <a:rPr lang="en" sz="1000" b="1">
                <a:solidFill>
                  <a:srgbClr val="000000"/>
                </a:solidFill>
                <a:latin typeface="Calibri"/>
                <a:ea typeface="Calibri"/>
                <a:cs typeface="Calibri"/>
                <a:sym typeface="Calibri"/>
              </a:rPr>
              <a:t>Pamela Aishlin Cedillo</a:t>
            </a:r>
            <a:r>
              <a:rPr lang="en" sz="1000">
                <a:solidFill>
                  <a:srgbClr val="000000"/>
                </a:solidFill>
                <a:latin typeface="Calibri"/>
                <a:ea typeface="Calibri"/>
                <a:cs typeface="Calibri"/>
                <a:sym typeface="Calibri"/>
              </a:rPr>
              <a:t>: </a:t>
            </a:r>
            <a:r>
              <a:rPr lang="en" sz="1000">
                <a:solidFill>
                  <a:srgbClr val="000000"/>
                </a:solidFill>
                <a:highlight>
                  <a:srgbClr val="FFFFFF"/>
                </a:highlight>
                <a:latin typeface="Calibri"/>
                <a:ea typeface="Calibri"/>
                <a:cs typeface="Calibri"/>
                <a:sym typeface="Calibri"/>
              </a:rPr>
              <a:t>GLOBE - TAHMO partnership; And to support Boise State Partner program</a:t>
            </a:r>
          </a:p>
          <a:p>
            <a:pPr lvl="0" rtl="0">
              <a:lnSpc>
                <a:spcPct val="100000"/>
              </a:lnSpc>
              <a:spcBef>
                <a:spcPts val="0"/>
              </a:spcBef>
              <a:buClr>
                <a:schemeClr val="dk1"/>
              </a:buClr>
              <a:buSzPct val="110000"/>
              <a:buFont typeface="Arial"/>
              <a:buNone/>
            </a:pPr>
            <a:r>
              <a:rPr lang="en" sz="1000" b="1">
                <a:solidFill>
                  <a:srgbClr val="000000"/>
                </a:solidFill>
                <a:highlight>
                  <a:srgbClr val="FFFFFF"/>
                </a:highlight>
              </a:rPr>
              <a:t>Scott Wiley</a:t>
            </a:r>
            <a:r>
              <a:rPr lang="en" sz="1000">
                <a:solidFill>
                  <a:srgbClr val="000000"/>
                </a:solidFill>
                <a:highlight>
                  <a:srgbClr val="FFFFFF"/>
                </a:highlight>
              </a:rPr>
              <a:t>: Contrails were my first exposure to GLOBE and I wanted to utilize my experience and research to assist students in weather and STEM careers.</a:t>
            </a:r>
          </a:p>
          <a:p>
            <a:pPr lvl="0" rtl="0">
              <a:lnSpc>
                <a:spcPct val="100000"/>
              </a:lnSpc>
              <a:spcBef>
                <a:spcPts val="0"/>
              </a:spcBef>
              <a:buClr>
                <a:schemeClr val="dk1"/>
              </a:buClr>
              <a:buSzPct val="110000"/>
              <a:buFont typeface="Arial"/>
              <a:buNone/>
            </a:pPr>
            <a:r>
              <a:rPr lang="en" sz="1000" b="1">
                <a:solidFill>
                  <a:srgbClr val="000000"/>
                </a:solidFill>
                <a:highlight>
                  <a:srgbClr val="FFFFFF"/>
                </a:highlight>
              </a:rPr>
              <a:t>Meriam Ismail</a:t>
            </a:r>
            <a:r>
              <a:rPr lang="en" sz="1000">
                <a:solidFill>
                  <a:srgbClr val="000000"/>
                </a:solidFill>
                <a:highlight>
                  <a:srgbClr val="FFFFFF"/>
                </a:highlight>
              </a:rPr>
              <a:t>: new experience</a:t>
            </a:r>
          </a:p>
          <a:p>
            <a:pPr lvl="0" rtl="0">
              <a:lnSpc>
                <a:spcPct val="100000"/>
              </a:lnSpc>
              <a:spcBef>
                <a:spcPts val="0"/>
              </a:spcBef>
              <a:buClr>
                <a:schemeClr val="dk1"/>
              </a:buClr>
              <a:buSzPct val="110000"/>
              <a:buFont typeface="Arial"/>
              <a:buNone/>
            </a:pPr>
            <a:endParaRPr sz="1000">
              <a:solidFill>
                <a:srgbClr val="000000"/>
              </a:solidFill>
              <a:highlight>
                <a:srgbClr val="FFFFFF"/>
              </a:highlight>
            </a:endParaRPr>
          </a:p>
          <a:p>
            <a:pPr lvl="0" rtl="0">
              <a:lnSpc>
                <a:spcPct val="100000"/>
              </a:lnSpc>
              <a:spcBef>
                <a:spcPts val="0"/>
              </a:spcBef>
              <a:buNone/>
            </a:pPr>
            <a:endParaRPr sz="1000">
              <a:solidFill>
                <a:srgbClr val="000000"/>
              </a:solidFill>
              <a:highlight>
                <a:srgbClr val="FFFFFF"/>
              </a:highlight>
            </a:endParaRPr>
          </a:p>
          <a:p>
            <a:pPr lvl="0" rtl="0">
              <a:lnSpc>
                <a:spcPct val="100000"/>
              </a:lnSpc>
              <a:spcBef>
                <a:spcPts val="0"/>
              </a:spcBef>
              <a:buNone/>
            </a:pPr>
            <a:endParaRPr sz="1000">
              <a:latin typeface="Calibri"/>
              <a:ea typeface="Calibri"/>
              <a:cs typeface="Calibri"/>
              <a:sym typeface="Calibri"/>
            </a:endParaRPr>
          </a:p>
          <a:p>
            <a:pPr lvl="0">
              <a:lnSpc>
                <a:spcPct val="100000"/>
              </a:lnSpc>
              <a:spcBef>
                <a:spcPts val="0"/>
              </a:spcBef>
              <a:buNone/>
            </a:pPr>
            <a:endParaRPr sz="1000">
              <a:latin typeface="Calibri"/>
              <a:ea typeface="Calibri"/>
              <a:cs typeface="Calibri"/>
              <a:sym typeface="Calibri"/>
            </a:endParaRPr>
          </a:p>
        </p:txBody>
      </p:sp>
      <p:pic>
        <p:nvPicPr>
          <p:cNvPr id="199" name="Shape 199"/>
          <p:cNvPicPr preferRelativeResize="0"/>
          <p:nvPr/>
        </p:nvPicPr>
        <p:blipFill>
          <a:blip r:embed="rId3">
            <a:alphaModFix/>
          </a:blip>
          <a:stretch>
            <a:fillRect/>
          </a:stretch>
        </p:blipFill>
        <p:spPr>
          <a:xfrm>
            <a:off x="0" y="1610766"/>
            <a:ext cx="5038474" cy="3888700"/>
          </a:xfrm>
          <a:prstGeom prst="rect">
            <a:avLst/>
          </a:prstGeom>
          <a:noFill/>
          <a:ln>
            <a:noFill/>
          </a:ln>
        </p:spPr>
      </p:pic>
      <p:cxnSp>
        <p:nvCxnSpPr>
          <p:cNvPr id="200" name="Shape 200"/>
          <p:cNvCxnSpPr/>
          <p:nvPr/>
        </p:nvCxnSpPr>
        <p:spPr>
          <a:xfrm rot="10800000" flipH="1">
            <a:off x="4734050" y="1888167"/>
            <a:ext cx="475500" cy="2420800"/>
          </a:xfrm>
          <a:prstGeom prst="straightConnector1">
            <a:avLst/>
          </a:prstGeom>
          <a:noFill/>
          <a:ln w="9525"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2897103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1000"/>
                                        <p:tgtEl>
                                          <p:spTgt spid="200"/>
                                        </p:tgtEl>
                                        <p:attrNameLst>
                                          <p:attrName>ppt_w</p:attrName>
                                        </p:attrNameLst>
                                      </p:cBhvr>
                                      <p:tavLst>
                                        <p:tav tm="0">
                                          <p:val>
                                            <p:strVal val="0"/>
                                          </p:val>
                                        </p:tav>
                                        <p:tav tm="100000">
                                          <p:val>
                                            <p:strVal val="#ppt_w"/>
                                          </p:val>
                                        </p:tav>
                                      </p:tavLst>
                                    </p:anim>
                                    <p:anim calcmode="lin" valueType="num">
                                      <p:cBhvr additive="base">
                                        <p:cTn id="8" dur="1000"/>
                                        <p:tgtEl>
                                          <p:spTgt spid="20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479167"/>
            <a:ext cx="8520600" cy="763600"/>
          </a:xfrm>
          <a:prstGeom prst="rect">
            <a:avLst/>
          </a:prstGeom>
        </p:spPr>
        <p:txBody>
          <a:bodyPr lIns="91425" tIns="91425" rIns="91425" bIns="91425" anchor="ctr" anchorCtr="0">
            <a:noAutofit/>
          </a:bodyPr>
          <a:lstStyle/>
          <a:p>
            <a:pPr lvl="0" algn="ctr">
              <a:spcBef>
                <a:spcPts val="0"/>
              </a:spcBef>
              <a:buNone/>
            </a:pPr>
            <a:r>
              <a:rPr lang="en" sz="3000">
                <a:solidFill>
                  <a:schemeClr val="dk2"/>
                </a:solidFill>
              </a:rPr>
              <a:t>What have you done with the GISN?</a:t>
            </a:r>
          </a:p>
        </p:txBody>
      </p:sp>
      <p:sp>
        <p:nvSpPr>
          <p:cNvPr id="206" name="Shape 206"/>
          <p:cNvSpPr txBox="1">
            <a:spLocks noGrp="1"/>
          </p:cNvSpPr>
          <p:nvPr>
            <p:ph type="body" idx="2"/>
          </p:nvPr>
        </p:nvSpPr>
        <p:spPr>
          <a:xfrm>
            <a:off x="4773975" y="4979733"/>
            <a:ext cx="3476100" cy="1009600"/>
          </a:xfrm>
          <a:prstGeom prst="rect">
            <a:avLst/>
          </a:prstGeom>
        </p:spPr>
        <p:txBody>
          <a:bodyPr lIns="91425" tIns="91425" rIns="91425" bIns="91425" anchor="t" anchorCtr="0">
            <a:noAutofit/>
          </a:bodyPr>
          <a:lstStyle/>
          <a:p>
            <a:pPr lvl="0">
              <a:spcBef>
                <a:spcPts val="0"/>
              </a:spcBef>
              <a:buNone/>
            </a:pPr>
            <a:r>
              <a:rPr lang="en" sz="800" b="1">
                <a:solidFill>
                  <a:schemeClr val="dk2"/>
                </a:solidFill>
                <a:latin typeface="Calibri"/>
                <a:ea typeface="Calibri"/>
                <a:cs typeface="Calibri"/>
                <a:sym typeface="Calibri"/>
              </a:rPr>
              <a:t>*On question 6, I had somehow made it so that only one answer per column could be selected (i.e. only one yes and one no) instead of multiple answers (multiple yes or multiple no). This problem was corrected, however it was after the first 33 surveys had already been submitted.</a:t>
            </a:r>
          </a:p>
        </p:txBody>
      </p:sp>
      <p:pic>
        <p:nvPicPr>
          <p:cNvPr id="207" name="Shape 207"/>
          <p:cNvPicPr preferRelativeResize="0"/>
          <p:nvPr/>
        </p:nvPicPr>
        <p:blipFill>
          <a:blip r:embed="rId3">
            <a:alphaModFix/>
          </a:blip>
          <a:stretch>
            <a:fillRect/>
          </a:stretch>
        </p:blipFill>
        <p:spPr>
          <a:xfrm>
            <a:off x="392500" y="1115433"/>
            <a:ext cx="3476100" cy="5031265"/>
          </a:xfrm>
          <a:prstGeom prst="rect">
            <a:avLst/>
          </a:prstGeom>
          <a:noFill/>
          <a:ln>
            <a:noFill/>
          </a:ln>
        </p:spPr>
      </p:pic>
      <p:pic>
        <p:nvPicPr>
          <p:cNvPr id="208" name="Shape 208"/>
          <p:cNvPicPr preferRelativeResize="0"/>
          <p:nvPr/>
        </p:nvPicPr>
        <p:blipFill>
          <a:blip r:embed="rId4">
            <a:alphaModFix/>
          </a:blip>
          <a:stretch>
            <a:fillRect/>
          </a:stretch>
        </p:blipFill>
        <p:spPr>
          <a:xfrm>
            <a:off x="3982128" y="1115433"/>
            <a:ext cx="5161872" cy="3787799"/>
          </a:xfrm>
          <a:prstGeom prst="rect">
            <a:avLst/>
          </a:prstGeom>
          <a:noFill/>
          <a:ln>
            <a:noFill/>
          </a:ln>
        </p:spPr>
      </p:pic>
      <p:cxnSp>
        <p:nvCxnSpPr>
          <p:cNvPr id="209" name="Shape 209"/>
          <p:cNvCxnSpPr/>
          <p:nvPr/>
        </p:nvCxnSpPr>
        <p:spPr>
          <a:xfrm rot="10800000" flipH="1">
            <a:off x="3778350" y="1914900"/>
            <a:ext cx="1587300" cy="291200"/>
          </a:xfrm>
          <a:prstGeom prst="straightConnector1">
            <a:avLst/>
          </a:prstGeom>
          <a:noFill/>
          <a:ln w="28575" cap="flat" cmpd="sng">
            <a:solidFill>
              <a:schemeClr val="dk2"/>
            </a:solidFill>
            <a:prstDash val="solid"/>
            <a:round/>
            <a:headEnd type="none" w="lg" len="lg"/>
            <a:tailEnd type="stealth" w="lg" len="lg"/>
          </a:ln>
        </p:spPr>
      </p:cxnSp>
      <p:sp>
        <p:nvSpPr>
          <p:cNvPr id="210" name="Shape 210"/>
          <p:cNvSpPr txBox="1"/>
          <p:nvPr/>
        </p:nvSpPr>
        <p:spPr>
          <a:xfrm>
            <a:off x="788925" y="1036500"/>
            <a:ext cx="237600" cy="291200"/>
          </a:xfrm>
          <a:prstGeom prst="rect">
            <a:avLst/>
          </a:prstGeom>
          <a:noFill/>
          <a:ln>
            <a:noFill/>
          </a:ln>
        </p:spPr>
        <p:txBody>
          <a:bodyPr lIns="91425" tIns="91425" rIns="91425" bIns="91425" anchor="t" anchorCtr="0">
            <a:noAutofit/>
          </a:bodyPr>
          <a:lstStyle/>
          <a:p>
            <a:pPr lvl="0">
              <a:spcBef>
                <a:spcPts val="0"/>
              </a:spcBef>
              <a:buNone/>
            </a:pPr>
            <a:r>
              <a:rPr lang="en"/>
              <a:t>*</a:t>
            </a:r>
          </a:p>
        </p:txBody>
      </p:sp>
    </p:spTree>
    <p:extLst>
      <p:ext uri="{BB962C8B-B14F-4D97-AF65-F5344CB8AC3E}">
        <p14:creationId xmlns:p14="http://schemas.microsoft.com/office/powerpoint/2010/main" val="1388831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1000"/>
                                        <p:tgtEl>
                                          <p:spTgt spid="209"/>
                                        </p:tgtEl>
                                        <p:attrNameLst>
                                          <p:attrName>ppt_w</p:attrName>
                                        </p:attrNameLst>
                                      </p:cBhvr>
                                      <p:tavLst>
                                        <p:tav tm="0">
                                          <p:val>
                                            <p:strVal val="0"/>
                                          </p:val>
                                        </p:tav>
                                        <p:tav tm="100000">
                                          <p:val>
                                            <p:strVal val="#ppt_w"/>
                                          </p:val>
                                        </p:tav>
                                      </p:tavLst>
                                    </p:anim>
                                    <p:anim calcmode="lin" valueType="num">
                                      <p:cBhvr additive="base">
                                        <p:cTn id="8" dur="1000"/>
                                        <p:tgtEl>
                                          <p:spTgt spid="2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p:nvPr/>
        </p:nvSpPr>
        <p:spPr>
          <a:xfrm>
            <a:off x="190100" y="849867"/>
            <a:ext cx="3897000" cy="4638000"/>
          </a:xfrm>
          <a:prstGeom prst="rect">
            <a:avLst/>
          </a:prstGeom>
          <a:noFill/>
          <a:ln>
            <a:noFill/>
          </a:ln>
        </p:spPr>
        <p:txBody>
          <a:bodyPr lIns="91425" tIns="91425" rIns="91425" bIns="91425" anchor="ctr" anchorCtr="0">
            <a:noAutofit/>
          </a:bodyPr>
          <a:lstStyle/>
          <a:p>
            <a:pPr lvl="0" algn="ctr" rtl="0">
              <a:spcBef>
                <a:spcPts val="0"/>
              </a:spcBef>
              <a:buNone/>
            </a:pPr>
            <a:r>
              <a:rPr lang="en" sz="3000">
                <a:solidFill>
                  <a:schemeClr val="dk2"/>
                </a:solidFill>
                <a:latin typeface="Calibri"/>
                <a:ea typeface="Calibri"/>
                <a:cs typeface="Calibri"/>
                <a:sym typeface="Calibri"/>
              </a:rPr>
              <a:t>Q8: Please indicate if you have completed any of the following activities in the last year. If you answer yes, please specify or explain (comment).</a:t>
            </a:r>
          </a:p>
        </p:txBody>
      </p:sp>
      <p:pic>
        <p:nvPicPr>
          <p:cNvPr id="216" name="Shape 216"/>
          <p:cNvPicPr preferRelativeResize="0"/>
          <p:nvPr/>
        </p:nvPicPr>
        <p:blipFill>
          <a:blip r:embed="rId3">
            <a:alphaModFix/>
          </a:blip>
          <a:stretch>
            <a:fillRect/>
          </a:stretch>
        </p:blipFill>
        <p:spPr>
          <a:xfrm>
            <a:off x="4248649" y="554833"/>
            <a:ext cx="4210978" cy="5623051"/>
          </a:xfrm>
          <a:prstGeom prst="rect">
            <a:avLst/>
          </a:prstGeom>
          <a:noFill/>
          <a:ln>
            <a:noFill/>
          </a:ln>
        </p:spPr>
      </p:pic>
    </p:spTree>
    <p:extLst>
      <p:ext uri="{BB962C8B-B14F-4D97-AF65-F5344CB8AC3E}">
        <p14:creationId xmlns:p14="http://schemas.microsoft.com/office/powerpoint/2010/main" val="4680685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538"/>
            <a:ext cx="8229600" cy="1143000"/>
          </a:xfrm>
        </p:spPr>
        <p:txBody>
          <a:bodyPr/>
          <a:lstStyle/>
          <a:p>
            <a:r>
              <a:rPr lang="en-US" dirty="0" smtClean="0"/>
              <a:t>Questionnaire Questions</a:t>
            </a:r>
            <a:endParaRPr lang="en-US" sz="1200" dirty="0"/>
          </a:p>
        </p:txBody>
      </p:sp>
      <p:sp>
        <p:nvSpPr>
          <p:cNvPr id="3" name="Content Placeholder 2"/>
          <p:cNvSpPr>
            <a:spLocks noGrp="1"/>
          </p:cNvSpPr>
          <p:nvPr>
            <p:ph idx="1"/>
          </p:nvPr>
        </p:nvSpPr>
        <p:spPr>
          <a:xfrm>
            <a:off x="457200" y="1150938"/>
            <a:ext cx="8229600" cy="4525963"/>
          </a:xfrm>
        </p:spPr>
        <p:txBody>
          <a:bodyPr/>
          <a:lstStyle/>
          <a:p>
            <a:r>
              <a:rPr lang="en-US" sz="3000" dirty="0" smtClean="0"/>
              <a:t>What are some of the reasons you chose to join the GISN?</a:t>
            </a:r>
          </a:p>
          <a:p>
            <a:pPr lvl="1"/>
            <a:r>
              <a:rPr lang="en-US" sz="1350" dirty="0" smtClean="0"/>
              <a:t>Possible answers in order of popularity: </a:t>
            </a:r>
            <a:r>
              <a:rPr lang="en-US" sz="1350" dirty="0"/>
              <a:t>to contribute to science education in a unique way to create a lasting impression on student interest in science and scientific </a:t>
            </a:r>
            <a:r>
              <a:rPr lang="en-US" sz="1350" dirty="0" smtClean="0"/>
              <a:t>literacy; to participate in an international scientific community; </a:t>
            </a:r>
            <a:r>
              <a:rPr lang="en-US" sz="1350" dirty="0"/>
              <a:t>to mentor </a:t>
            </a:r>
            <a:r>
              <a:rPr lang="en-US" sz="1350" dirty="0" smtClean="0"/>
              <a:t>students; </a:t>
            </a:r>
            <a:r>
              <a:rPr lang="en-US" sz="1350" dirty="0"/>
              <a:t>to add or establish an international component to my </a:t>
            </a:r>
            <a:r>
              <a:rPr lang="en-US" sz="1350" dirty="0" smtClean="0"/>
              <a:t>research; </a:t>
            </a:r>
            <a:r>
              <a:rPr lang="en-US" sz="1350" dirty="0"/>
              <a:t>to access the GLOBE database to supplement standard research </a:t>
            </a:r>
            <a:r>
              <a:rPr lang="en-US" sz="1350" dirty="0" smtClean="0"/>
              <a:t>data; </a:t>
            </a:r>
            <a:r>
              <a:rPr lang="en-US" sz="1350" dirty="0"/>
              <a:t>to propose a field </a:t>
            </a:r>
            <a:r>
              <a:rPr lang="en-US" sz="1350" dirty="0" smtClean="0"/>
              <a:t>campaign</a:t>
            </a:r>
          </a:p>
          <a:p>
            <a:r>
              <a:rPr lang="en-US" sz="3000" dirty="0" smtClean="0"/>
              <a:t>What activities have you completed in the last year?</a:t>
            </a:r>
          </a:p>
          <a:p>
            <a:pPr lvl="1"/>
            <a:r>
              <a:rPr lang="en-US" sz="1350" dirty="0"/>
              <a:t>Possible answers in order of popularity: logged in to the GLOBE website; read a GLOBE news brief; read a GISN email newsletter; attended or watched a recording of a GLOBE webinar; made a GLOBE community member a “friend” on </a:t>
            </a:r>
            <a:r>
              <a:rPr lang="en-US" sz="1350" dirty="0" err="1"/>
              <a:t>globe.gov</a:t>
            </a:r>
            <a:r>
              <a:rPr lang="en-US" sz="1350" dirty="0"/>
              <a:t>; partnered with a GLOBE teacher or school; became a GLOBE trainer or partner; visited a GLOBE school to do an activity; led a GLOBE protocol; judged virtual or local GLOBE science fair projects; involved GLOBE teachers and students in your scientific research; wrote blogs about your field expertise; affiliated with a GLOBE partner; used GLOBE data in your research; presented research including GLOBE data at a conference; assumed responsibilities for GLOBE student research campaigns; sponsored a GLOBE student fair; published a journal article involving GLOBE data; </a:t>
            </a:r>
            <a:r>
              <a:rPr lang="en-US" sz="1350" dirty="0" smtClean="0"/>
              <a:t>other</a:t>
            </a:r>
            <a:endParaRPr lang="en-US" sz="1350" dirty="0"/>
          </a:p>
        </p:txBody>
      </p:sp>
    </p:spTree>
    <p:extLst>
      <p:ext uri="{BB962C8B-B14F-4D97-AF65-F5344CB8AC3E}">
        <p14:creationId xmlns:p14="http://schemas.microsoft.com/office/powerpoint/2010/main" val="12677838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What is your experience with the GISN?</a:t>
            </a:r>
            <a:endParaRPr lang="en-US" dirty="0"/>
          </a:p>
        </p:txBody>
      </p:sp>
    </p:spTree>
    <p:extLst>
      <p:ext uri="{BB962C8B-B14F-4D97-AF65-F5344CB8AC3E}">
        <p14:creationId xmlns:p14="http://schemas.microsoft.com/office/powerpoint/2010/main" val="13194723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With the valuable feedback we received, we have already made improvements to the GISN webpages on </a:t>
            </a:r>
            <a:r>
              <a:rPr lang="en-US" dirty="0" err="1" smtClean="0"/>
              <a:t>globe.gov</a:t>
            </a:r>
            <a:r>
              <a:rPr lang="en-US" dirty="0" smtClean="0"/>
              <a:t> to address issues concerning guidance and communication between members. We hope you enjoy these changes while we look for more ways to improve the GISN. </a:t>
            </a:r>
          </a:p>
          <a:p>
            <a:endParaRPr lang="en-US" dirty="0"/>
          </a:p>
          <a:p>
            <a:pPr marL="0" indent="0">
              <a:buNone/>
            </a:pPr>
            <a:r>
              <a:rPr lang="en-US" dirty="0" smtClean="0"/>
              <a:t>Thank you!</a:t>
            </a:r>
            <a:endParaRPr lang="en-US" dirty="0"/>
          </a:p>
        </p:txBody>
      </p:sp>
    </p:spTree>
    <p:extLst>
      <p:ext uri="{BB962C8B-B14F-4D97-AF65-F5344CB8AC3E}">
        <p14:creationId xmlns:p14="http://schemas.microsoft.com/office/powerpoint/2010/main" val="32219067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702" y="2305371"/>
            <a:ext cx="6315553" cy="1002665"/>
          </a:xfrm>
        </p:spPr>
        <p:txBody>
          <a:bodyPr/>
          <a:lstStyle/>
          <a:p>
            <a:pPr marL="0" indent="0">
              <a:buNone/>
            </a:pPr>
            <a:r>
              <a:rPr lang="en-US" dirty="0" smtClean="0"/>
              <a:t>What inspires </a:t>
            </a:r>
            <a:r>
              <a:rPr lang="en-US" b="1" i="1" dirty="0" smtClean="0"/>
              <a:t>YOU</a:t>
            </a:r>
            <a:r>
              <a:rPr lang="en-US" dirty="0" smtClean="0"/>
              <a:t> about the GISN?</a:t>
            </a:r>
            <a:endParaRPr lang="en-US" dirty="0"/>
          </a:p>
        </p:txBody>
      </p:sp>
    </p:spTree>
    <p:extLst>
      <p:ext uri="{BB962C8B-B14F-4D97-AF65-F5344CB8AC3E}">
        <p14:creationId xmlns:p14="http://schemas.microsoft.com/office/powerpoint/2010/main" val="26685113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Peder</a:t>
            </a:r>
            <a:r>
              <a:rPr lang="en-US" dirty="0" smtClean="0"/>
              <a:t> Nelson</a:t>
            </a:r>
            <a:endParaRPr lang="en-US" dirty="0"/>
          </a:p>
        </p:txBody>
      </p:sp>
    </p:spTree>
    <p:extLst>
      <p:ext uri="{BB962C8B-B14F-4D97-AF65-F5344CB8AC3E}">
        <p14:creationId xmlns:p14="http://schemas.microsoft.com/office/powerpoint/2010/main" val="31891642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615687"/>
            <a:ext cx="7518400" cy="88379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Who I am:  Peder Nelson, MS</a:t>
            </a:r>
          </a:p>
          <a:p>
            <a:pPr algn="l"/>
            <a:r>
              <a:rPr lang="en-US" sz="2800" dirty="0" smtClean="0"/>
              <a:t>Instructor (Geography), Oregon State University </a:t>
            </a:r>
            <a:endParaRPr lang="en-US" sz="2800" dirty="0"/>
          </a:p>
        </p:txBody>
      </p:sp>
      <p:pic>
        <p:nvPicPr>
          <p:cNvPr id="10" name="Picture 9" descr="BubbaBe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0" y="412921"/>
            <a:ext cx="1506411" cy="2008548"/>
          </a:xfrm>
          <a:prstGeom prst="rect">
            <a:avLst/>
          </a:prstGeom>
        </p:spPr>
      </p:pic>
      <p:grpSp>
        <p:nvGrpSpPr>
          <p:cNvPr id="12" name="Group 11"/>
          <p:cNvGrpSpPr/>
          <p:nvPr/>
        </p:nvGrpSpPr>
        <p:grpSpPr>
          <a:xfrm>
            <a:off x="1676400" y="1828800"/>
            <a:ext cx="7433117" cy="4209637"/>
            <a:chOff x="2127861" y="2414352"/>
            <a:chExt cx="6981656" cy="3535185"/>
          </a:xfrm>
        </p:grpSpPr>
        <p:pic>
          <p:nvPicPr>
            <p:cNvPr id="13" name="Picture 12" descr="Screen Shot 2015-04-01 at 10.33.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861" y="2414352"/>
              <a:ext cx="3247232" cy="3535185"/>
            </a:xfrm>
            <a:prstGeom prst="rect">
              <a:avLst/>
            </a:prstGeom>
          </p:spPr>
        </p:pic>
        <p:pic>
          <p:nvPicPr>
            <p:cNvPr id="14" name="Picture 13" descr="Screen Shot 2015-03-10 at 9.22.1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410" y="2890002"/>
              <a:ext cx="4001584" cy="1779185"/>
            </a:xfrm>
            <a:prstGeom prst="rect">
              <a:avLst/>
            </a:prstGeom>
          </p:spPr>
        </p:pic>
        <p:pic>
          <p:nvPicPr>
            <p:cNvPr id="15" name="Picture 14" descr="Screen Shot 2015-03-10 at 9.22.5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134" y="4669187"/>
              <a:ext cx="4199383" cy="766554"/>
            </a:xfrm>
            <a:prstGeom prst="rect">
              <a:avLst/>
            </a:prstGeom>
          </p:spPr>
        </p:pic>
      </p:grpSp>
    </p:spTree>
    <p:extLst>
      <p:ext uri="{BB962C8B-B14F-4D97-AF65-F5344CB8AC3E}">
        <p14:creationId xmlns:p14="http://schemas.microsoft.com/office/powerpoint/2010/main" val="3801633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433" y="2029911"/>
            <a:ext cx="203616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384300" y="496888"/>
            <a:ext cx="9169400" cy="677108"/>
          </a:xfrm>
          <a:prstGeom prst="rect">
            <a:avLst/>
          </a:prstGeom>
        </p:spPr>
        <p:txBody>
          <a:bodyPr wrap="square">
            <a:spAutoFit/>
          </a:bodyPr>
          <a:lstStyle/>
          <a:p>
            <a:pPr lvl="3"/>
            <a:r>
              <a:rPr lang="en-US" sz="2000" dirty="0" smtClean="0">
                <a:latin typeface="+mj-lt"/>
              </a:rPr>
              <a:t>2011-2013:  Scientist – Teacher Partnership </a:t>
            </a:r>
          </a:p>
          <a:p>
            <a:pPr lvl="3"/>
            <a:r>
              <a:rPr lang="en-US" dirty="0" smtClean="0">
                <a:latin typeface="+mj-lt"/>
              </a:rPr>
              <a:t>NASA </a:t>
            </a:r>
            <a:r>
              <a:rPr lang="en-US" dirty="0">
                <a:latin typeface="+mj-lt"/>
              </a:rPr>
              <a:t>Innovations in </a:t>
            </a:r>
            <a:r>
              <a:rPr lang="en-US" dirty="0" smtClean="0">
                <a:latin typeface="+mj-lt"/>
              </a:rPr>
              <a:t>Climate </a:t>
            </a:r>
            <a:r>
              <a:rPr lang="en-US" dirty="0">
                <a:latin typeface="+mj-lt"/>
              </a:rPr>
              <a:t>Education (</a:t>
            </a:r>
            <a:r>
              <a:rPr lang="en-US" dirty="0" smtClean="0">
                <a:latin typeface="+mj-lt"/>
              </a:rPr>
              <a:t>NNXI0AT82A)</a:t>
            </a:r>
            <a:endParaRPr lang="en-US" sz="1000" dirty="0">
              <a:latin typeface="+mj-lt"/>
            </a:endParaRPr>
          </a:p>
        </p:txBody>
      </p:sp>
      <p:sp>
        <p:nvSpPr>
          <p:cNvPr id="10" name="TextBox 9"/>
          <p:cNvSpPr txBox="1"/>
          <p:nvPr/>
        </p:nvSpPr>
        <p:spPr>
          <a:xfrm>
            <a:off x="355600" y="1104037"/>
            <a:ext cx="3911911" cy="369332"/>
          </a:xfrm>
          <a:prstGeom prst="rect">
            <a:avLst/>
          </a:prstGeom>
          <a:noFill/>
        </p:spPr>
        <p:txBody>
          <a:bodyPr wrap="none" rtlCol="0">
            <a:spAutoFit/>
          </a:bodyPr>
          <a:lstStyle/>
          <a:p>
            <a:r>
              <a:rPr lang="en-US" dirty="0" smtClean="0"/>
              <a:t>Thematic unit:  “Stories from the Earth”</a:t>
            </a:r>
            <a:endParaRPr lang="en-US"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0" y="1422061"/>
            <a:ext cx="3810452" cy="285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IMG_061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1387" y="1326396"/>
            <a:ext cx="23041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610" y="534989"/>
            <a:ext cx="2049690" cy="128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DSC00247.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3053" y="3009059"/>
            <a:ext cx="1925410" cy="144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students_doing_BeringGlacier_exercis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0433" y="3529016"/>
            <a:ext cx="2099667" cy="1574750"/>
          </a:xfrm>
          <a:prstGeom prst="rect">
            <a:avLst/>
          </a:prstGeom>
        </p:spPr>
      </p:pic>
      <p:pic>
        <p:nvPicPr>
          <p:cNvPr id="17" name="Picture 16" descr="graphic_TimeSync_addicted_to_interp.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463544"/>
            <a:ext cx="1925786" cy="1280443"/>
          </a:xfrm>
          <a:prstGeom prst="rect">
            <a:avLst/>
          </a:prstGeom>
        </p:spPr>
      </p:pic>
      <p:sp>
        <p:nvSpPr>
          <p:cNvPr id="18" name="Shape 219"/>
          <p:cNvSpPr/>
          <p:nvPr/>
        </p:nvSpPr>
        <p:spPr>
          <a:xfrm>
            <a:off x="1925634" y="3835400"/>
            <a:ext cx="3497266" cy="2120900"/>
          </a:xfrm>
          <a:prstGeom prst="rect">
            <a:avLst/>
          </a:prstGeom>
          <a:blipFill>
            <a:blip r:embed="rId10"/>
            <a:stretch>
              <a:fillRect/>
            </a:stretch>
          </a:blipFill>
          <a:ln>
            <a:noFill/>
          </a:ln>
        </p:spPr>
      </p:sp>
      <p:pic>
        <p:nvPicPr>
          <p:cNvPr id="8" name="Picture 7" descr="peder_helps.jpg"/>
          <p:cNvPicPr>
            <a:picLocks noChangeAspect="1"/>
          </p:cNvPicPr>
          <p:nvPr/>
        </p:nvPicPr>
        <p:blipFill rotWithShape="1">
          <a:blip r:embed="rId11">
            <a:extLst>
              <a:ext uri="{28A0092B-C50C-407E-A947-70E740481C1C}">
                <a14:useLocalDpi xmlns:a14="http://schemas.microsoft.com/office/drawing/2010/main" val="0"/>
              </a:ext>
            </a:extLst>
          </a:blip>
          <a:srcRect t="4874" r="23611" b="23202"/>
          <a:stretch/>
        </p:blipFill>
        <p:spPr>
          <a:xfrm>
            <a:off x="103053" y="1636550"/>
            <a:ext cx="2051181" cy="1284111"/>
          </a:xfrm>
          <a:prstGeom prst="rect">
            <a:avLst/>
          </a:prstGeom>
        </p:spPr>
      </p:pic>
      <p:sp>
        <p:nvSpPr>
          <p:cNvPr id="19" name="Rectangle 18"/>
          <p:cNvSpPr/>
          <p:nvPr/>
        </p:nvSpPr>
        <p:spPr>
          <a:xfrm>
            <a:off x="0" y="5865911"/>
            <a:ext cx="5233116" cy="307777"/>
          </a:xfrm>
          <a:prstGeom prst="rect">
            <a:avLst/>
          </a:prstGeom>
        </p:spPr>
        <p:txBody>
          <a:bodyPr wrap="square">
            <a:spAutoFit/>
          </a:bodyPr>
          <a:lstStyle/>
          <a:p>
            <a:r>
              <a:rPr lang="en-US" sz="1400" dirty="0">
                <a:latin typeface="Times"/>
                <a:cs typeface="Times"/>
              </a:rPr>
              <a:t>http://</a:t>
            </a:r>
            <a:r>
              <a:rPr lang="en-US" sz="1400" dirty="0" err="1">
                <a:latin typeface="Times"/>
                <a:cs typeface="Times"/>
              </a:rPr>
              <a:t>people.oregonstate.edu</a:t>
            </a:r>
            <a:r>
              <a:rPr lang="en-US" sz="1400" dirty="0">
                <a:latin typeface="Times"/>
                <a:cs typeface="Times"/>
              </a:rPr>
              <a:t>/~</a:t>
            </a:r>
            <a:r>
              <a:rPr lang="en-US" sz="1400" dirty="0" err="1">
                <a:latin typeface="Times"/>
                <a:cs typeface="Times"/>
              </a:rPr>
              <a:t>nelsonpe</a:t>
            </a:r>
            <a:r>
              <a:rPr lang="en-US" sz="1400" dirty="0">
                <a:latin typeface="Times"/>
                <a:cs typeface="Times"/>
              </a:rPr>
              <a:t>/OSTA_2012/</a:t>
            </a:r>
          </a:p>
        </p:txBody>
      </p:sp>
      <p:sp>
        <p:nvSpPr>
          <p:cNvPr id="21" name="Rectangle 20"/>
          <p:cNvSpPr/>
          <p:nvPr/>
        </p:nvSpPr>
        <p:spPr>
          <a:xfrm>
            <a:off x="5372100" y="5103766"/>
            <a:ext cx="7923347" cy="1054135"/>
          </a:xfrm>
          <a:prstGeom prst="rect">
            <a:avLst/>
          </a:prstGeom>
        </p:spPr>
        <p:txBody>
          <a:bodyPr wrap="square">
            <a:spAutoFit/>
          </a:bodyPr>
          <a:lstStyle/>
          <a:p>
            <a:r>
              <a:rPr lang="en-US" sz="1050" b="1" dirty="0"/>
              <a:t>Joe Cameron </a:t>
            </a:r>
            <a:r>
              <a:rPr lang="en-US" sz="1050" dirty="0"/>
              <a:t>– </a:t>
            </a:r>
            <a:r>
              <a:rPr lang="en-US" sz="1000" dirty="0">
                <a:latin typeface="Times"/>
                <a:cs typeface="Times"/>
              </a:rPr>
              <a:t>Beaverton Middle School, Beaverton, </a:t>
            </a:r>
            <a:r>
              <a:rPr lang="en-US" sz="1000" dirty="0" smtClean="0">
                <a:latin typeface="Times"/>
                <a:cs typeface="Times"/>
              </a:rPr>
              <a:t>OR</a:t>
            </a:r>
            <a:endParaRPr lang="en-US" sz="1000" dirty="0">
              <a:latin typeface="Times"/>
              <a:cs typeface="Times"/>
            </a:endParaRPr>
          </a:p>
          <a:p>
            <a:r>
              <a:rPr lang="en-US" sz="1050" b="1" dirty="0"/>
              <a:t>Pad Quinn </a:t>
            </a:r>
            <a:r>
              <a:rPr lang="en-US" sz="1050" dirty="0"/>
              <a:t>– </a:t>
            </a:r>
            <a:r>
              <a:rPr lang="en-US" sz="1000" dirty="0">
                <a:latin typeface="Times"/>
                <a:cs typeface="Times"/>
              </a:rPr>
              <a:t>Rachel Carson Middle School, Beaverton, </a:t>
            </a:r>
            <a:r>
              <a:rPr lang="en-US" sz="1000" dirty="0" smtClean="0">
                <a:latin typeface="Times"/>
                <a:cs typeface="Times"/>
              </a:rPr>
              <a:t>OR</a:t>
            </a:r>
            <a:endParaRPr lang="en-US" sz="1000" dirty="0">
              <a:latin typeface="Times"/>
              <a:cs typeface="Times"/>
            </a:endParaRPr>
          </a:p>
          <a:p>
            <a:r>
              <a:rPr lang="en-US" sz="1050" b="1" dirty="0"/>
              <a:t>Joan Swafford </a:t>
            </a:r>
            <a:r>
              <a:rPr lang="en-US" sz="1050" dirty="0"/>
              <a:t>– </a:t>
            </a:r>
            <a:r>
              <a:rPr lang="en-US" sz="1000" dirty="0">
                <a:latin typeface="Times"/>
                <a:cs typeface="Times"/>
              </a:rPr>
              <a:t>Jefferson Middle School, Jefferson, </a:t>
            </a:r>
            <a:r>
              <a:rPr lang="en-US" sz="1000" dirty="0" smtClean="0">
                <a:latin typeface="Times"/>
                <a:cs typeface="Times"/>
              </a:rPr>
              <a:t>OR</a:t>
            </a:r>
            <a:endParaRPr lang="en-US" sz="1000" dirty="0">
              <a:latin typeface="Times"/>
              <a:cs typeface="Times"/>
            </a:endParaRPr>
          </a:p>
          <a:p>
            <a:r>
              <a:rPr lang="en-US" sz="1050" b="1" dirty="0"/>
              <a:t>Jeanine </a:t>
            </a:r>
            <a:r>
              <a:rPr lang="en-US" sz="1050" b="1" dirty="0" err="1"/>
              <a:t>Hemel</a:t>
            </a:r>
            <a:r>
              <a:rPr lang="en-US" sz="1050" b="1" dirty="0"/>
              <a:t> Sullivan </a:t>
            </a:r>
            <a:r>
              <a:rPr lang="en-US" sz="1050" dirty="0"/>
              <a:t>- </a:t>
            </a:r>
            <a:r>
              <a:rPr lang="en-US" sz="1000" dirty="0">
                <a:latin typeface="Times"/>
                <a:cs typeface="Times"/>
              </a:rPr>
              <a:t>Gresham-Barlow School District, </a:t>
            </a:r>
            <a:r>
              <a:rPr lang="en-US" sz="1000" dirty="0" smtClean="0">
                <a:latin typeface="Times"/>
                <a:cs typeface="Times"/>
              </a:rPr>
              <a:t>Gresham</a:t>
            </a:r>
            <a:endParaRPr lang="en-US" sz="1000" dirty="0">
              <a:latin typeface="Times"/>
              <a:cs typeface="Times"/>
            </a:endParaRPr>
          </a:p>
          <a:p>
            <a:r>
              <a:rPr lang="en-US" sz="1050" b="1" dirty="0"/>
              <a:t>Angie Ortiz-McNeese </a:t>
            </a:r>
            <a:r>
              <a:rPr lang="en-US" sz="1050" dirty="0"/>
              <a:t>- </a:t>
            </a:r>
            <a:r>
              <a:rPr lang="en-US" sz="1000" dirty="0">
                <a:latin typeface="Times"/>
                <a:cs typeface="Times"/>
              </a:rPr>
              <a:t>David Douglas School District, Portland, </a:t>
            </a:r>
            <a:r>
              <a:rPr lang="en-US" sz="1000" dirty="0" smtClean="0">
                <a:latin typeface="Times"/>
                <a:cs typeface="Times"/>
              </a:rPr>
              <a:t>OR</a:t>
            </a:r>
          </a:p>
          <a:p>
            <a:r>
              <a:rPr lang="en-US" sz="1000" b="1" dirty="0" smtClean="0">
                <a:latin typeface="Times"/>
                <a:cs typeface="Times"/>
              </a:rPr>
              <a:t>Jamie </a:t>
            </a:r>
            <a:r>
              <a:rPr lang="en-US" sz="1000" b="1" dirty="0" err="1" smtClean="0">
                <a:latin typeface="Times"/>
                <a:cs typeface="Times"/>
              </a:rPr>
              <a:t>Rumage</a:t>
            </a:r>
            <a:endParaRPr lang="en-US" sz="1000" b="1" dirty="0">
              <a:latin typeface="Times"/>
              <a:cs typeface="Times"/>
            </a:endParaRPr>
          </a:p>
        </p:txBody>
      </p:sp>
    </p:spTree>
    <p:extLst>
      <p:ext uri="{BB962C8B-B14F-4D97-AF65-F5344CB8AC3E}">
        <p14:creationId xmlns:p14="http://schemas.microsoft.com/office/powerpoint/2010/main" val="30893551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566738"/>
            <a:ext cx="8470900" cy="893762"/>
          </a:xfrm>
        </p:spPr>
        <p:txBody>
          <a:bodyPr/>
          <a:lstStyle/>
          <a:p>
            <a:r>
              <a:rPr lang="en-US" u="sng" dirty="0" smtClean="0"/>
              <a:t>My motivations for joining the GISN:</a:t>
            </a:r>
            <a:endParaRPr lang="en-US" u="sng" dirty="0"/>
          </a:p>
        </p:txBody>
      </p:sp>
      <p:sp>
        <p:nvSpPr>
          <p:cNvPr id="3" name="Content Placeholder 2"/>
          <p:cNvSpPr>
            <a:spLocks noGrp="1"/>
          </p:cNvSpPr>
          <p:nvPr>
            <p:ph idx="1"/>
          </p:nvPr>
        </p:nvSpPr>
        <p:spPr/>
        <p:txBody>
          <a:bodyPr/>
          <a:lstStyle/>
          <a:p>
            <a:r>
              <a:rPr lang="en-US" sz="3600" dirty="0" smtClean="0">
                <a:latin typeface="Times New Roman"/>
                <a:cs typeface="Times New Roman"/>
              </a:rPr>
              <a:t>Get data! </a:t>
            </a:r>
            <a:endParaRPr lang="en-US" sz="3600" dirty="0">
              <a:latin typeface="Times New Roman"/>
              <a:cs typeface="Times New Roman"/>
            </a:endParaRPr>
          </a:p>
          <a:p>
            <a:pPr lvl="1"/>
            <a:r>
              <a:rPr lang="en-US" u="sng" dirty="0" smtClean="0">
                <a:latin typeface="Times New Roman"/>
                <a:cs typeface="Times New Roman"/>
              </a:rPr>
              <a:t>Validate</a:t>
            </a:r>
            <a:r>
              <a:rPr lang="en-US" dirty="0" smtClean="0">
                <a:latin typeface="Times New Roman"/>
                <a:cs typeface="Times New Roman"/>
              </a:rPr>
              <a:t> &amp; </a:t>
            </a:r>
            <a:r>
              <a:rPr lang="en-US" i="1" dirty="0" smtClean="0">
                <a:latin typeface="Times New Roman"/>
                <a:cs typeface="Times New Roman"/>
              </a:rPr>
              <a:t>improve</a:t>
            </a:r>
            <a:r>
              <a:rPr lang="en-US" dirty="0" smtClean="0">
                <a:latin typeface="Times New Roman"/>
                <a:cs typeface="Times New Roman"/>
              </a:rPr>
              <a:t> my 1984-present land cover maps &amp; models</a:t>
            </a:r>
          </a:p>
          <a:p>
            <a:pPr marL="457200" lvl="1" indent="0">
              <a:buNone/>
            </a:pPr>
            <a:endParaRPr lang="en-US" dirty="0" smtClean="0">
              <a:latin typeface="Times New Roman"/>
              <a:cs typeface="Times New Roman"/>
            </a:endParaRPr>
          </a:p>
          <a:p>
            <a:r>
              <a:rPr lang="en-US" dirty="0" smtClean="0">
                <a:latin typeface="Times New Roman"/>
                <a:cs typeface="Times New Roman"/>
              </a:rPr>
              <a:t>Collaboration</a:t>
            </a:r>
          </a:p>
          <a:p>
            <a:r>
              <a:rPr lang="en-US" dirty="0" smtClean="0">
                <a:latin typeface="Times New Roman"/>
                <a:cs typeface="Times New Roman"/>
              </a:rPr>
              <a:t>Mentoring</a:t>
            </a:r>
          </a:p>
          <a:p>
            <a:r>
              <a:rPr lang="en-US" dirty="0" smtClean="0">
                <a:latin typeface="Times New Roman"/>
                <a:cs typeface="Times New Roman"/>
              </a:rPr>
              <a:t>Find more </a:t>
            </a:r>
            <a:r>
              <a:rPr lang="en-US" i="1" dirty="0" smtClean="0">
                <a:latin typeface="Times New Roman"/>
                <a:cs typeface="Times New Roman"/>
              </a:rPr>
              <a:t>funding</a:t>
            </a:r>
            <a:r>
              <a:rPr lang="en-US" dirty="0" smtClean="0">
                <a:latin typeface="Times New Roman"/>
                <a:cs typeface="Times New Roman"/>
              </a:rPr>
              <a:t> to do what I am passionate about </a:t>
            </a:r>
          </a:p>
          <a:p>
            <a:endParaRPr lang="en-US" dirty="0" smtClean="0"/>
          </a:p>
          <a:p>
            <a:endParaRPr lang="en-US" dirty="0" smtClean="0"/>
          </a:p>
          <a:p>
            <a:endParaRPr lang="en-US" dirty="0" smtClean="0"/>
          </a:p>
          <a:p>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3631321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3">
                                            <p:txEl>
                                              <p:pRg st="3" end="3"/>
                                            </p:txEl>
                                          </p:spTgt>
                                        </p:tgtEl>
                                        <p:attrNameLst>
                                          <p:attrName>style.opacity</p:attrName>
                                        </p:attrNameLst>
                                      </p:cBhvr>
                                      <p:to>
                                        <p:strVal val="0.5"/>
                                      </p:to>
                                    </p:set>
                                    <p:animEffect filter="image" prLst="opacity: 0.5">
                                      <p:cBhvr rctx="IE">
                                        <p:cTn id="15" dur="indefinite"/>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3">
                                            <p:txEl>
                                              <p:pRg st="4" end="4"/>
                                            </p:txEl>
                                          </p:spTgt>
                                        </p:tgtEl>
                                        <p:attrNameLst>
                                          <p:attrName>style.opacity</p:attrName>
                                        </p:attrNameLst>
                                      </p:cBhvr>
                                      <p:to>
                                        <p:strVal val="0.5"/>
                                      </p:to>
                                    </p:set>
                                    <p:animEffect filter="image" prLst="opacity: 0.5">
                                      <p:cBhvr rctx="IE">
                                        <p:cTn id="20" dur="indefinite"/>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3">
                                            <p:txEl>
                                              <p:pRg st="5" end="5"/>
                                            </p:txEl>
                                          </p:spTgt>
                                        </p:tgtEl>
                                        <p:attrNameLst>
                                          <p:attrName>style.opacity</p:attrName>
                                        </p:attrNameLst>
                                      </p:cBhvr>
                                      <p:to>
                                        <p:strVal val="0.5"/>
                                      </p:to>
                                    </p:set>
                                    <p:animEffect filter="image" prLst="opacity: 0.5">
                                      <p:cBhvr rctx="IE">
                                        <p:cTn id="25"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566738"/>
            <a:ext cx="8470900" cy="893762"/>
          </a:xfrm>
        </p:spPr>
        <p:txBody>
          <a:bodyPr/>
          <a:lstStyle/>
          <a:p>
            <a:r>
              <a:rPr lang="en-US" u="sng" dirty="0" smtClean="0"/>
              <a:t>My contributions:</a:t>
            </a:r>
            <a:endParaRPr lang="en-US" u="sng" dirty="0"/>
          </a:p>
        </p:txBody>
      </p:sp>
      <p:sp>
        <p:nvSpPr>
          <p:cNvPr id="3" name="Content Placeholder 2"/>
          <p:cNvSpPr>
            <a:spLocks noGrp="1"/>
          </p:cNvSpPr>
          <p:nvPr>
            <p:ph idx="1"/>
          </p:nvPr>
        </p:nvSpPr>
        <p:spPr>
          <a:xfrm>
            <a:off x="215900" y="1447801"/>
            <a:ext cx="8229600" cy="1460500"/>
          </a:xfrm>
        </p:spPr>
        <p:txBody>
          <a:bodyPr/>
          <a:lstStyle/>
          <a:p>
            <a:r>
              <a:rPr lang="en-US" sz="3600" dirty="0" smtClean="0">
                <a:latin typeface="Times New Roman"/>
                <a:cs typeface="Times New Roman"/>
              </a:rPr>
              <a:t>Judged science fairs </a:t>
            </a:r>
          </a:p>
          <a:p>
            <a:pPr marL="0" indent="0">
              <a:buNone/>
            </a:pPr>
            <a:r>
              <a:rPr lang="en-US" dirty="0">
                <a:latin typeface="Times New Roman"/>
                <a:cs typeface="Times New Roman"/>
              </a:rPr>
              <a:t>	</a:t>
            </a:r>
            <a:r>
              <a:rPr lang="en-US" sz="2400" dirty="0" smtClean="0">
                <a:latin typeface="Times New Roman"/>
                <a:cs typeface="Times New Roman"/>
              </a:rPr>
              <a:t>international science fair &amp; NW regional science fair</a:t>
            </a:r>
          </a:p>
          <a:p>
            <a:r>
              <a:rPr lang="en-US" sz="3600" dirty="0" smtClean="0">
                <a:latin typeface="Times New Roman"/>
                <a:cs typeface="Times New Roman"/>
              </a:rPr>
              <a:t>Presented ‘Science Adventures using Satellite Images’ at conferences</a:t>
            </a:r>
          </a:p>
          <a:p>
            <a:pPr lvl="1"/>
            <a:r>
              <a:rPr lang="en-US" dirty="0" smtClean="0">
                <a:latin typeface="Times New Roman"/>
                <a:cs typeface="Times New Roman"/>
              </a:rPr>
              <a:t>Oregon Science Teachers Association (OSTA)</a:t>
            </a:r>
          </a:p>
          <a:p>
            <a:pPr lvl="1"/>
            <a:r>
              <a:rPr lang="en-US" dirty="0" smtClean="0">
                <a:latin typeface="Times New Roman"/>
                <a:cs typeface="Times New Roman"/>
              </a:rPr>
              <a:t>International Society for Technology in Education (ISTE)</a:t>
            </a:r>
          </a:p>
          <a:p>
            <a:pPr marL="457200" lvl="1" indent="0">
              <a:buNone/>
            </a:pPr>
            <a:endParaRPr lang="en-US" dirty="0" smtClean="0">
              <a:latin typeface="Times New Roman"/>
              <a:cs typeface="Times New Roman"/>
            </a:endParaRPr>
          </a:p>
          <a:p>
            <a:endParaRPr lang="en-US" dirty="0" smtClean="0"/>
          </a:p>
          <a:p>
            <a:endParaRPr lang="en-US" dirty="0" smtClean="0"/>
          </a:p>
          <a:p>
            <a:endParaRPr lang="en-US" dirty="0" smtClean="0"/>
          </a:p>
          <a:p>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448199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9" presetClass="emph" presetSubtype="0" nodeType="withEffect">
                                  <p:stCondLst>
                                    <p:cond delay="0"/>
                                  </p:stCondLst>
                                  <p:childTnLst>
                                    <p:set>
                                      <p:cBhvr rctx="PPT">
                                        <p:cTn id="15" dur="indefinite"/>
                                        <p:tgtEl>
                                          <p:spTgt spid="3">
                                            <p:txEl>
                                              <p:pRg st="3" end="3"/>
                                            </p:txEl>
                                          </p:spTgt>
                                        </p:tgtEl>
                                        <p:attrNameLst>
                                          <p:attrName>style.opacity</p:attrName>
                                        </p:attrNameLst>
                                      </p:cBhvr>
                                      <p:to>
                                        <p:strVal val="0.5"/>
                                      </p:to>
                                    </p:set>
                                    <p:animEffect filter="image" prLst="opacity: 0.5">
                                      <p:cBhvr rctx="IE">
                                        <p:cTn id="16" dur="indefinite"/>
                                        <p:tgtEl>
                                          <p:spTgt spid="3">
                                            <p:txEl>
                                              <p:pRg st="3" end="3"/>
                                            </p:txEl>
                                          </p:spTgt>
                                        </p:tgtEl>
                                      </p:cBhvr>
                                    </p:animEffect>
                                  </p:childTnLst>
                                </p:cTn>
                              </p:par>
                              <p:par>
                                <p:cTn id="17" presetID="9" presetClass="emph" presetSubtype="0" nodeType="withEffect">
                                  <p:stCondLst>
                                    <p:cond delay="0"/>
                                  </p:stCondLst>
                                  <p:childTnLst>
                                    <p:set>
                                      <p:cBhvr rctx="PPT">
                                        <p:cTn id="18" dur="indefinite"/>
                                        <p:tgtEl>
                                          <p:spTgt spid="3">
                                            <p:txEl>
                                              <p:pRg st="4" end="4"/>
                                            </p:txEl>
                                          </p:spTgt>
                                        </p:tgtEl>
                                        <p:attrNameLst>
                                          <p:attrName>style.opacity</p:attrName>
                                        </p:attrNameLst>
                                      </p:cBhvr>
                                      <p:to>
                                        <p:strVal val="0.5"/>
                                      </p:to>
                                    </p:set>
                                    <p:animEffect filter="image" prLst="opacity: 0.5">
                                      <p:cBhvr rctx="IE">
                                        <p:cTn id="19"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Challenges</a:t>
            </a:r>
            <a:endParaRPr lang="en-US" u="sng" dirty="0"/>
          </a:p>
        </p:txBody>
      </p:sp>
      <p:sp>
        <p:nvSpPr>
          <p:cNvPr id="3" name="Content Placeholder 2"/>
          <p:cNvSpPr>
            <a:spLocks noGrp="1"/>
          </p:cNvSpPr>
          <p:nvPr>
            <p:ph sz="half" idx="1"/>
          </p:nvPr>
        </p:nvSpPr>
        <p:spPr>
          <a:xfrm>
            <a:off x="457200" y="1600200"/>
            <a:ext cx="7200900" cy="4525963"/>
          </a:xfrm>
        </p:spPr>
        <p:txBody>
          <a:bodyPr/>
          <a:lstStyle/>
          <a:p>
            <a:r>
              <a:rPr lang="en-US" dirty="0" smtClean="0"/>
              <a:t>Lack of land cover GLOBE data</a:t>
            </a:r>
          </a:p>
          <a:p>
            <a:pPr marL="457200" lvl="1" indent="0">
              <a:buNone/>
            </a:pPr>
            <a:endParaRPr lang="en-US" dirty="0" smtClean="0"/>
          </a:p>
          <a:p>
            <a:r>
              <a:rPr lang="en-US" dirty="0" smtClean="0"/>
              <a:t>Finding time to engage</a:t>
            </a:r>
          </a:p>
          <a:p>
            <a:endParaRPr lang="en-US" dirty="0" smtClean="0"/>
          </a:p>
          <a:p>
            <a:r>
              <a:rPr lang="en-US" dirty="0" smtClean="0"/>
              <a:t>Making connections</a:t>
            </a:r>
            <a:endParaRPr lang="en-US" dirty="0"/>
          </a:p>
        </p:txBody>
      </p:sp>
    </p:spTree>
    <p:extLst>
      <p:ext uri="{BB962C8B-B14F-4D97-AF65-F5344CB8AC3E}">
        <p14:creationId xmlns:p14="http://schemas.microsoft.com/office/powerpoint/2010/main" val="22032810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673235" y="3151187"/>
            <a:ext cx="4321903" cy="1752600"/>
          </a:xfrm>
        </p:spPr>
        <p:txBody>
          <a:bodyPr/>
          <a:lstStyle/>
          <a:p>
            <a:r>
              <a:rPr lang="en-US" dirty="0" smtClean="0"/>
              <a:t>Julie </a:t>
            </a:r>
            <a:r>
              <a:rPr lang="en-US" dirty="0" err="1" smtClean="0"/>
              <a:t>Malmberg</a:t>
            </a:r>
            <a:endParaRPr lang="en-US" dirty="0" smtClean="0"/>
          </a:p>
          <a:p>
            <a:endParaRPr lang="en-US" dirty="0"/>
          </a:p>
          <a:p>
            <a:r>
              <a:rPr lang="en-US" dirty="0" smtClean="0"/>
              <a:t>July 19, 2016</a:t>
            </a:r>
            <a:endParaRPr lang="en-US" dirty="0"/>
          </a:p>
        </p:txBody>
      </p:sp>
    </p:spTree>
    <p:extLst>
      <p:ext uri="{BB962C8B-B14F-4D97-AF65-F5344CB8AC3E}">
        <p14:creationId xmlns:p14="http://schemas.microsoft.com/office/powerpoint/2010/main" val="28016227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7-16 at 9.06.46 AM.png"/>
          <p:cNvPicPr>
            <a:picLocks noChangeAspect="1"/>
          </p:cNvPicPr>
          <p:nvPr/>
        </p:nvPicPr>
        <p:blipFill rotWithShape="1">
          <a:blip r:embed="rId2">
            <a:extLst>
              <a:ext uri="{28A0092B-C50C-407E-A947-70E740481C1C}">
                <a14:useLocalDpi xmlns:a14="http://schemas.microsoft.com/office/drawing/2010/main" val="0"/>
              </a:ext>
            </a:extLst>
          </a:blip>
          <a:srcRect b="24832"/>
          <a:stretch/>
        </p:blipFill>
        <p:spPr>
          <a:xfrm>
            <a:off x="0" y="1519238"/>
            <a:ext cx="9144000" cy="1892300"/>
          </a:xfrm>
          <a:prstGeom prst="rect">
            <a:avLst/>
          </a:prstGeom>
        </p:spPr>
      </p:pic>
      <p:sp>
        <p:nvSpPr>
          <p:cNvPr id="5" name="Rectangle 4"/>
          <p:cNvSpPr/>
          <p:nvPr/>
        </p:nvSpPr>
        <p:spPr>
          <a:xfrm>
            <a:off x="5156200" y="850107"/>
            <a:ext cx="3886200" cy="13382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 name="Title 1"/>
          <p:cNvSpPr>
            <a:spLocks noGrp="1"/>
          </p:cNvSpPr>
          <p:nvPr>
            <p:ph type="title"/>
          </p:nvPr>
        </p:nvSpPr>
        <p:spPr>
          <a:xfrm>
            <a:off x="457200" y="617538"/>
            <a:ext cx="8229600" cy="1143000"/>
          </a:xfrm>
        </p:spPr>
        <p:txBody>
          <a:bodyPr/>
          <a:lstStyle/>
          <a:p>
            <a:r>
              <a:rPr lang="en-US" dirty="0" smtClean="0"/>
              <a:t>Current GISN</a:t>
            </a:r>
            <a:endParaRPr lang="en-US" dirty="0"/>
          </a:p>
        </p:txBody>
      </p:sp>
      <p:sp>
        <p:nvSpPr>
          <p:cNvPr id="6" name="Title 1"/>
          <p:cNvSpPr txBox="1">
            <a:spLocks/>
          </p:cNvSpPr>
          <p:nvPr/>
        </p:nvSpPr>
        <p:spPr>
          <a:xfrm>
            <a:off x="457200" y="34115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Early Career GISN</a:t>
            </a:r>
            <a:endParaRPr lang="en-US" dirty="0"/>
          </a:p>
        </p:txBody>
      </p:sp>
      <p:sp>
        <p:nvSpPr>
          <p:cNvPr id="7" name="Rectangle 6"/>
          <p:cNvSpPr/>
          <p:nvPr/>
        </p:nvSpPr>
        <p:spPr>
          <a:xfrm>
            <a:off x="254000" y="4208840"/>
            <a:ext cx="8686800" cy="1754327"/>
          </a:xfrm>
          <a:prstGeom prst="rect">
            <a:avLst/>
          </a:prstGeom>
        </p:spPr>
        <p:txBody>
          <a:bodyPr wrap="square">
            <a:spAutoFit/>
          </a:bodyPr>
          <a:lstStyle/>
          <a:p>
            <a:r>
              <a:rPr lang="en-US" dirty="0">
                <a:solidFill>
                  <a:srgbClr val="FF0000"/>
                </a:solidFill>
              </a:rPr>
              <a:t>In order to be an </a:t>
            </a:r>
            <a:r>
              <a:rPr lang="en-US" dirty="0" smtClean="0">
                <a:solidFill>
                  <a:srgbClr val="FF0000"/>
                </a:solidFill>
              </a:rPr>
              <a:t>“Early Career” </a:t>
            </a:r>
            <a:r>
              <a:rPr lang="en-US" dirty="0">
                <a:solidFill>
                  <a:srgbClr val="FF0000"/>
                </a:solidFill>
              </a:rPr>
              <a:t>member of the GISN you must reside and/or be employed in a GLOBE country and meet one of the following criteria:</a:t>
            </a:r>
          </a:p>
          <a:p>
            <a:pPr marL="285750" indent="-285750">
              <a:buFont typeface="Arial"/>
              <a:buChar char="•"/>
            </a:pPr>
            <a:r>
              <a:rPr lang="en-US" dirty="0" smtClean="0">
                <a:solidFill>
                  <a:srgbClr val="FF0000"/>
                </a:solidFill>
              </a:rPr>
              <a:t>Be </a:t>
            </a:r>
            <a:r>
              <a:rPr lang="en-US" dirty="0">
                <a:solidFill>
                  <a:srgbClr val="FF0000"/>
                </a:solidFill>
              </a:rPr>
              <a:t>an upper level undergraduate student pursuing a degree in a STEM </a:t>
            </a:r>
            <a:r>
              <a:rPr lang="en-US" dirty="0" smtClean="0">
                <a:solidFill>
                  <a:srgbClr val="FF0000"/>
                </a:solidFill>
              </a:rPr>
              <a:t>field</a:t>
            </a:r>
          </a:p>
          <a:p>
            <a:pPr marL="285750" indent="-285750">
              <a:buFont typeface="Arial"/>
              <a:buChar char="•"/>
            </a:pPr>
            <a:r>
              <a:rPr lang="en-US" dirty="0" smtClean="0">
                <a:solidFill>
                  <a:srgbClr val="FF0000"/>
                </a:solidFill>
              </a:rPr>
              <a:t>Be a GLOBE Alumni pursuing a degree in a STEM field</a:t>
            </a:r>
            <a:endParaRPr lang="en-US" dirty="0">
              <a:solidFill>
                <a:srgbClr val="FF0000"/>
              </a:solidFill>
            </a:endParaRPr>
          </a:p>
          <a:p>
            <a:pPr marL="285750" indent="-285750">
              <a:buFont typeface="Arial"/>
              <a:buChar char="•"/>
            </a:pPr>
            <a:r>
              <a:rPr lang="en-US" dirty="0" smtClean="0">
                <a:solidFill>
                  <a:srgbClr val="FF0000"/>
                </a:solidFill>
              </a:rPr>
              <a:t>Have </a:t>
            </a:r>
            <a:r>
              <a:rPr lang="en-US" dirty="0">
                <a:solidFill>
                  <a:srgbClr val="FF0000"/>
                </a:solidFill>
              </a:rPr>
              <a:t>recently graduated with a B.S. in STEM </a:t>
            </a:r>
            <a:r>
              <a:rPr lang="en-US" dirty="0" smtClean="0">
                <a:solidFill>
                  <a:srgbClr val="FF0000"/>
                </a:solidFill>
              </a:rPr>
              <a:t>field</a:t>
            </a:r>
          </a:p>
          <a:p>
            <a:pPr marL="285750" indent="-285750">
              <a:buFont typeface="Arial"/>
              <a:buChar char="•"/>
            </a:pPr>
            <a:r>
              <a:rPr lang="en-US" dirty="0" smtClean="0">
                <a:solidFill>
                  <a:srgbClr val="FF0000"/>
                </a:solidFill>
              </a:rPr>
              <a:t>Be </a:t>
            </a:r>
            <a:r>
              <a:rPr lang="en-US" dirty="0">
                <a:solidFill>
                  <a:srgbClr val="FF0000"/>
                </a:solidFill>
              </a:rPr>
              <a:t>working toward a Master’s in a STEM field</a:t>
            </a:r>
          </a:p>
        </p:txBody>
      </p:sp>
    </p:spTree>
    <p:extLst>
      <p:ext uri="{BB962C8B-B14F-4D97-AF65-F5344CB8AC3E}">
        <p14:creationId xmlns:p14="http://schemas.microsoft.com/office/powerpoint/2010/main" val="1918569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GISN Updates</a:t>
            </a:r>
            <a:endParaRPr lang="en-US" dirty="0"/>
          </a:p>
        </p:txBody>
      </p:sp>
      <p:sp>
        <p:nvSpPr>
          <p:cNvPr id="3" name="Content Placeholder 2"/>
          <p:cNvSpPr>
            <a:spLocks noGrp="1"/>
          </p:cNvSpPr>
          <p:nvPr>
            <p:ph idx="1"/>
          </p:nvPr>
        </p:nvSpPr>
        <p:spPr/>
        <p:txBody>
          <a:bodyPr/>
          <a:lstStyle/>
          <a:p>
            <a:pPr lvl="1">
              <a:buFont typeface="Wingdings" charset="2"/>
              <a:buChar char="§"/>
            </a:pPr>
            <a:r>
              <a:rPr lang="en-US" dirty="0" smtClean="0"/>
              <a:t>Now STEM Network (rather than Scientists’ Network)</a:t>
            </a:r>
          </a:p>
          <a:p>
            <a:pPr lvl="1">
              <a:buFont typeface="Wingdings" charset="2"/>
              <a:buChar char="§"/>
            </a:pPr>
            <a:r>
              <a:rPr lang="en-US" dirty="0" smtClean="0"/>
              <a:t>279 members (as of 13 July 2016)</a:t>
            </a:r>
          </a:p>
          <a:p>
            <a:pPr lvl="1">
              <a:buFont typeface="Wingdings" charset="2"/>
              <a:buChar char="§"/>
            </a:pPr>
            <a:r>
              <a:rPr lang="en-US" dirty="0" smtClean="0"/>
              <a:t>Wide participation in GLOBE community efforts</a:t>
            </a:r>
          </a:p>
          <a:p>
            <a:pPr lvl="2">
              <a:buFont typeface="Wingdings" charset="2"/>
              <a:buChar char="§"/>
            </a:pPr>
            <a:r>
              <a:rPr lang="en-US" dirty="0" smtClean="0"/>
              <a:t>International Virtual Science Fair</a:t>
            </a:r>
          </a:p>
          <a:p>
            <a:pPr lvl="2">
              <a:buFont typeface="Wingdings" charset="2"/>
              <a:buChar char="§"/>
            </a:pPr>
            <a:r>
              <a:rPr lang="en-US" dirty="0" smtClean="0"/>
              <a:t>Field Campaigns</a:t>
            </a:r>
            <a:endParaRPr lang="en-US" dirty="0"/>
          </a:p>
        </p:txBody>
      </p:sp>
    </p:spTree>
    <p:extLst>
      <p:ext uri="{BB962C8B-B14F-4D97-AF65-F5344CB8AC3E}">
        <p14:creationId xmlns:p14="http://schemas.microsoft.com/office/powerpoint/2010/main" val="16257862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30238"/>
            <a:ext cx="8229600" cy="1143000"/>
          </a:xfrm>
        </p:spPr>
        <p:txBody>
          <a:bodyPr>
            <a:normAutofit fontScale="90000"/>
          </a:bodyPr>
          <a:lstStyle/>
          <a:p>
            <a:r>
              <a:rPr lang="en-US" dirty="0"/>
              <a:t>Opportunities for Early Career GISN </a:t>
            </a:r>
            <a:br>
              <a:rPr lang="en-US" dirty="0"/>
            </a:br>
            <a:endParaRPr lang="en-US" dirty="0"/>
          </a:p>
        </p:txBody>
      </p:sp>
      <p:sp>
        <p:nvSpPr>
          <p:cNvPr id="2" name="Content Placeholder 1"/>
          <p:cNvSpPr>
            <a:spLocks noGrp="1"/>
          </p:cNvSpPr>
          <p:nvPr>
            <p:ph idx="1"/>
          </p:nvPr>
        </p:nvSpPr>
        <p:spPr/>
        <p:txBody>
          <a:bodyPr/>
          <a:lstStyle/>
          <a:p>
            <a:r>
              <a:rPr lang="en-US" dirty="0" smtClean="0"/>
              <a:t>Write and post blogs</a:t>
            </a:r>
          </a:p>
          <a:p>
            <a:r>
              <a:rPr lang="en-US" dirty="0" smtClean="0"/>
              <a:t>Assist in judging the International Virtual Science Fair and regional science fairs</a:t>
            </a:r>
          </a:p>
          <a:p>
            <a:r>
              <a:rPr lang="en-US" dirty="0" smtClean="0"/>
              <a:t>Connect with GISN members </a:t>
            </a:r>
          </a:p>
          <a:p>
            <a:pPr lvl="1"/>
            <a:r>
              <a:rPr lang="en-US" dirty="0" smtClean="0"/>
              <a:t>Classroom visits</a:t>
            </a:r>
          </a:p>
          <a:p>
            <a:pPr lvl="1"/>
            <a:r>
              <a:rPr lang="en-US" dirty="0" smtClean="0"/>
              <a:t>Research </a:t>
            </a:r>
          </a:p>
          <a:p>
            <a:r>
              <a:rPr lang="is-IS" dirty="0" smtClean="0"/>
              <a:t>…...</a:t>
            </a:r>
            <a:endParaRPr lang="en-US" dirty="0" smtClean="0"/>
          </a:p>
        </p:txBody>
      </p:sp>
    </p:spTree>
    <p:extLst>
      <p:ext uri="{BB962C8B-B14F-4D97-AF65-F5344CB8AC3E}">
        <p14:creationId xmlns:p14="http://schemas.microsoft.com/office/powerpoint/2010/main" val="1196298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a:t>
            </a:r>
            <a:endParaRPr lang="en-US" dirty="0"/>
          </a:p>
        </p:txBody>
      </p:sp>
      <p:sp>
        <p:nvSpPr>
          <p:cNvPr id="3" name="Content Placeholder 2"/>
          <p:cNvSpPr>
            <a:spLocks noGrp="1"/>
          </p:cNvSpPr>
          <p:nvPr>
            <p:ph sz="half" idx="1"/>
          </p:nvPr>
        </p:nvSpPr>
        <p:spPr>
          <a:xfrm>
            <a:off x="457200" y="1600200"/>
            <a:ext cx="8229600" cy="4525963"/>
          </a:xfrm>
        </p:spPr>
        <p:txBody>
          <a:bodyPr>
            <a:normAutofit fontScale="77500" lnSpcReduction="20000"/>
          </a:bodyPr>
          <a:lstStyle/>
          <a:p>
            <a:r>
              <a:rPr lang="en-US" dirty="0" smtClean="0"/>
              <a:t>GISN members must participate in one GLOBE activity each year</a:t>
            </a:r>
          </a:p>
          <a:p>
            <a:r>
              <a:rPr lang="en-US" dirty="0" smtClean="0"/>
              <a:t>Answer yearly survey (very short!) about activity during the previous year</a:t>
            </a:r>
          </a:p>
          <a:p>
            <a:r>
              <a:rPr lang="en-US" dirty="0" smtClean="0"/>
              <a:t>If no reply or no activity, put on probation for three months</a:t>
            </a:r>
          </a:p>
          <a:p>
            <a:r>
              <a:rPr lang="en-US" dirty="0" smtClean="0"/>
              <a:t>Still no activity or reply, removed from GISN</a:t>
            </a:r>
          </a:p>
          <a:p>
            <a:r>
              <a:rPr lang="en-US" dirty="0" smtClean="0"/>
              <a:t>Examples of activities:</a:t>
            </a:r>
          </a:p>
          <a:p>
            <a:pPr lvl="1"/>
            <a:r>
              <a:rPr lang="en-US" dirty="0" smtClean="0"/>
              <a:t>Writing a blog on </a:t>
            </a:r>
            <a:r>
              <a:rPr lang="en-US" dirty="0" err="1" smtClean="0"/>
              <a:t>globe.gov</a:t>
            </a:r>
            <a:endParaRPr lang="en-US" dirty="0"/>
          </a:p>
          <a:p>
            <a:pPr lvl="1"/>
            <a:r>
              <a:rPr lang="en-US" dirty="0" smtClean="0"/>
              <a:t>Visit a GLOBE school</a:t>
            </a:r>
          </a:p>
          <a:p>
            <a:pPr lvl="1"/>
            <a:r>
              <a:rPr lang="en-US" dirty="0" smtClean="0"/>
              <a:t>Serve as a judge for a regional or international science fair</a:t>
            </a:r>
          </a:p>
          <a:p>
            <a:pPr lvl="1"/>
            <a:r>
              <a:rPr lang="en-US" dirty="0" smtClean="0"/>
              <a:t>Mentor student research</a:t>
            </a:r>
          </a:p>
          <a:p>
            <a:pPr lvl="1"/>
            <a:r>
              <a:rPr lang="en-US" dirty="0" smtClean="0"/>
              <a:t>Host a webinar for a GLOBE campaign</a:t>
            </a:r>
          </a:p>
          <a:p>
            <a:pPr lvl="1"/>
            <a:r>
              <a:rPr lang="en-US" dirty="0" smtClean="0"/>
              <a:t>Use GLOBE data in research (and publishing!) </a:t>
            </a:r>
          </a:p>
          <a:p>
            <a:pPr lvl="1"/>
            <a:r>
              <a:rPr lang="en-US" dirty="0" smtClean="0"/>
              <a:t>Creating a collaboration with GLOBE</a:t>
            </a:r>
          </a:p>
          <a:p>
            <a:pPr lvl="1"/>
            <a:r>
              <a:rPr lang="is-IS" dirty="0" smtClean="0"/>
              <a:t>…..</a:t>
            </a:r>
            <a:endParaRPr lang="en-US" dirty="0" smtClean="0"/>
          </a:p>
        </p:txBody>
      </p:sp>
    </p:spTree>
    <p:extLst>
      <p:ext uri="{BB962C8B-B14F-4D97-AF65-F5344CB8AC3E}">
        <p14:creationId xmlns:p14="http://schemas.microsoft.com/office/powerpoint/2010/main" val="15186969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charset="2"/>
              <a:buChar char="§"/>
            </a:pPr>
            <a:r>
              <a:rPr lang="en-US" dirty="0" smtClean="0"/>
              <a:t>What is working well?</a:t>
            </a:r>
          </a:p>
          <a:p>
            <a:pPr>
              <a:buFont typeface="Wingdings" charset="2"/>
              <a:buChar char="§"/>
            </a:pPr>
            <a:endParaRPr lang="en-US" dirty="0" smtClean="0"/>
          </a:p>
          <a:p>
            <a:pPr>
              <a:buFont typeface="Wingdings" charset="2"/>
              <a:buChar char="§"/>
            </a:pPr>
            <a:r>
              <a:rPr lang="en-US" dirty="0" smtClean="0"/>
              <a:t>How would you like to see the GISN develop?</a:t>
            </a:r>
          </a:p>
          <a:p>
            <a:pPr>
              <a:buFont typeface="Wingdings" charset="2"/>
              <a:buChar char="§"/>
            </a:pPr>
            <a:endParaRPr lang="en-US" dirty="0" smtClean="0"/>
          </a:p>
          <a:p>
            <a:pPr>
              <a:buFont typeface="Wingdings" charset="2"/>
              <a:buChar char="§"/>
            </a:pPr>
            <a:r>
              <a:rPr lang="en-US" dirty="0" smtClean="0"/>
              <a:t>How can we engage the GISN to lead this effort?</a:t>
            </a:r>
          </a:p>
          <a:p>
            <a:pPr>
              <a:buFont typeface="Wingdings" charset="2"/>
              <a:buChar char="§"/>
            </a:pPr>
            <a:endParaRPr lang="en-US" dirty="0" smtClean="0"/>
          </a:p>
        </p:txBody>
      </p:sp>
      <p:sp>
        <p:nvSpPr>
          <p:cNvPr id="4" name="Title 1"/>
          <p:cNvSpPr>
            <a:spLocks noGrp="1"/>
          </p:cNvSpPr>
          <p:nvPr>
            <p:ph type="title"/>
          </p:nvPr>
        </p:nvSpPr>
        <p:spPr>
          <a:xfrm>
            <a:off x="457200" y="697995"/>
            <a:ext cx="8229600" cy="1143000"/>
          </a:xfrm>
        </p:spPr>
        <p:txBody>
          <a:bodyPr/>
          <a:lstStyle/>
          <a:p>
            <a:r>
              <a:rPr lang="en-US" dirty="0" smtClean="0"/>
              <a:t>GISN: Moving Forward</a:t>
            </a:r>
            <a:endParaRPr lang="en-US" dirty="0"/>
          </a:p>
        </p:txBody>
      </p:sp>
    </p:spTree>
    <p:extLst>
      <p:ext uri="{BB962C8B-B14F-4D97-AF65-F5344CB8AC3E}">
        <p14:creationId xmlns:p14="http://schemas.microsoft.com/office/powerpoint/2010/main" val="22780652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dirty="0" smtClean="0"/>
              <a:t>Connect directly to GISN</a:t>
            </a:r>
            <a:endParaRPr lang="en-US" dirty="0"/>
          </a:p>
        </p:txBody>
      </p:sp>
      <p:pic>
        <p:nvPicPr>
          <p:cNvPr id="4" name="Picture 3" descr="Screen Shot 2016-07-19 at 9.08.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669" y="2254360"/>
            <a:ext cx="6369052" cy="2802382"/>
          </a:xfrm>
          <a:prstGeom prst="rect">
            <a:avLst/>
          </a:prstGeom>
        </p:spPr>
      </p:pic>
    </p:spTree>
    <p:extLst>
      <p:ext uri="{BB962C8B-B14F-4D97-AF65-F5344CB8AC3E}">
        <p14:creationId xmlns:p14="http://schemas.microsoft.com/office/powerpoint/2010/main" val="13330001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8229600" cy="1143000"/>
          </a:xfrm>
        </p:spPr>
        <p:txBody>
          <a:bodyPr/>
          <a:lstStyle/>
          <a:p>
            <a:r>
              <a:rPr lang="en-US" dirty="0" smtClean="0"/>
              <a:t>Project Collaborator Tool</a:t>
            </a:r>
            <a:endParaRPr lang="en-US" dirty="0"/>
          </a:p>
        </p:txBody>
      </p:sp>
      <p:pic>
        <p:nvPicPr>
          <p:cNvPr id="4" name="Picture 3" descr="Screen Shot 2016-07-19 at 9.02.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379" y="1819275"/>
            <a:ext cx="6438900" cy="3219450"/>
          </a:xfrm>
          <a:prstGeom prst="rect">
            <a:avLst/>
          </a:prstGeom>
        </p:spPr>
      </p:pic>
    </p:spTree>
    <p:extLst>
      <p:ext uri="{BB962C8B-B14F-4D97-AF65-F5344CB8AC3E}">
        <p14:creationId xmlns:p14="http://schemas.microsoft.com/office/powerpoint/2010/main" val="32131031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5938"/>
            <a:ext cx="8229600" cy="1143000"/>
          </a:xfrm>
        </p:spPr>
        <p:txBody>
          <a:bodyPr/>
          <a:lstStyle/>
          <a:p>
            <a:r>
              <a:rPr lang="en-US" dirty="0" smtClean="0"/>
              <a:t>Quarterly Updates</a:t>
            </a:r>
            <a:endParaRPr lang="en-US" dirty="0"/>
          </a:p>
        </p:txBody>
      </p:sp>
      <p:pic>
        <p:nvPicPr>
          <p:cNvPr id="4" name="Picture 3" descr="Screen Shot 2016-07-19 at 9.04.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162" y="2201739"/>
            <a:ext cx="4044838" cy="1765547"/>
          </a:xfrm>
          <a:prstGeom prst="rect">
            <a:avLst/>
          </a:prstGeom>
          <a:ln>
            <a:solidFill>
              <a:srgbClr val="000000"/>
            </a:solidFill>
          </a:ln>
        </p:spPr>
      </p:pic>
      <p:pic>
        <p:nvPicPr>
          <p:cNvPr id="5" name="Picture 4" descr="Screen Shot 2016-07-19 at 9.05.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40" y="4163956"/>
            <a:ext cx="5838119" cy="1925115"/>
          </a:xfrm>
          <a:prstGeom prst="rect">
            <a:avLst/>
          </a:prstGeom>
          <a:ln>
            <a:solidFill>
              <a:srgbClr val="000000"/>
            </a:solidFill>
          </a:ln>
        </p:spPr>
      </p:pic>
      <p:pic>
        <p:nvPicPr>
          <p:cNvPr id="6" name="Picture 5" descr="Screen Shot 2016-07-19 at 9.06.1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3566" y="1493923"/>
            <a:ext cx="4080112" cy="2661579"/>
          </a:xfrm>
          <a:prstGeom prst="rect">
            <a:avLst/>
          </a:prstGeom>
          <a:ln>
            <a:solidFill>
              <a:schemeClr val="tx1"/>
            </a:solidFill>
          </a:ln>
        </p:spPr>
      </p:pic>
    </p:spTree>
    <p:extLst>
      <p:ext uri="{BB962C8B-B14F-4D97-AF65-F5344CB8AC3E}">
        <p14:creationId xmlns:p14="http://schemas.microsoft.com/office/powerpoint/2010/main" val="34066586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7-19 at 9.58.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00" y="1198578"/>
            <a:ext cx="8626637" cy="4425705"/>
          </a:xfrm>
          <a:prstGeom prst="rect">
            <a:avLst/>
          </a:prstGeom>
        </p:spPr>
      </p:pic>
    </p:spTree>
    <p:extLst>
      <p:ext uri="{BB962C8B-B14F-4D97-AF65-F5344CB8AC3E}">
        <p14:creationId xmlns:p14="http://schemas.microsoft.com/office/powerpoint/2010/main" val="57208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10174" y="1395412"/>
            <a:ext cx="5248025" cy="1470025"/>
          </a:xfrm>
        </p:spPr>
        <p:txBody>
          <a:bodyPr/>
          <a:lstStyle/>
          <a:p>
            <a:r>
              <a:rPr lang="en-US" dirty="0" smtClean="0"/>
              <a:t>2016 GISN Questionnaire</a:t>
            </a:r>
            <a:endParaRPr lang="en-US" dirty="0"/>
          </a:p>
        </p:txBody>
      </p:sp>
      <p:sp>
        <p:nvSpPr>
          <p:cNvPr id="5" name="Subtitle 4"/>
          <p:cNvSpPr>
            <a:spLocks noGrp="1"/>
          </p:cNvSpPr>
          <p:nvPr>
            <p:ph type="subTitle" idx="1"/>
          </p:nvPr>
        </p:nvSpPr>
        <p:spPr>
          <a:xfrm>
            <a:off x="3673235" y="3151187"/>
            <a:ext cx="4321903" cy="1752600"/>
          </a:xfrm>
        </p:spPr>
        <p:txBody>
          <a:bodyPr/>
          <a:lstStyle/>
          <a:p>
            <a:r>
              <a:rPr lang="en-US" dirty="0" smtClean="0"/>
              <a:t>Amy Barfield</a:t>
            </a:r>
          </a:p>
          <a:p>
            <a:endParaRPr lang="en-US" dirty="0"/>
          </a:p>
          <a:p>
            <a:r>
              <a:rPr lang="en-US" dirty="0" smtClean="0"/>
              <a:t>July 19, 2016</a:t>
            </a:r>
            <a:endParaRPr lang="en-US" dirty="0"/>
          </a:p>
        </p:txBody>
      </p:sp>
    </p:spTree>
    <p:extLst>
      <p:ext uri="{BB962C8B-B14F-4D97-AF65-F5344CB8AC3E}">
        <p14:creationId xmlns:p14="http://schemas.microsoft.com/office/powerpoint/2010/main" val="23390693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87412"/>
            <a:ext cx="7772400" cy="1470025"/>
          </a:xfrm>
        </p:spPr>
        <p:txBody>
          <a:bodyPr/>
          <a:lstStyle/>
          <a:p>
            <a:pPr algn="l"/>
            <a:r>
              <a:rPr lang="en-US" sz="1800" dirty="0" smtClean="0"/>
              <a:t>Goals: </a:t>
            </a:r>
            <a:r>
              <a:rPr lang="en-US" sz="1800" dirty="0"/>
              <a:t/>
            </a:r>
            <a:br>
              <a:rPr lang="en-US" sz="1800" dirty="0"/>
            </a:br>
            <a:r>
              <a:rPr lang="en-US" sz="1800" dirty="0"/>
              <a:t>1. To send an email and questionnaire to the GISN members in order to confirm </a:t>
            </a:r>
            <a:r>
              <a:rPr lang="en-US" sz="1800" dirty="0" smtClean="0"/>
              <a:t>	our </a:t>
            </a:r>
            <a:r>
              <a:rPr lang="en-US" sz="1800" dirty="0"/>
              <a:t>existing information on them from CV’s and GLOBE Profiles so that our </a:t>
            </a:r>
            <a:r>
              <a:rPr lang="en-US" sz="1800" dirty="0" smtClean="0"/>
              <a:t>	database </a:t>
            </a:r>
            <a:r>
              <a:rPr lang="en-US" sz="1800" dirty="0"/>
              <a:t>of GISN members would be more accurate and complete.</a:t>
            </a:r>
            <a:br>
              <a:rPr lang="en-US" sz="1800" dirty="0"/>
            </a:br>
            <a:r>
              <a:rPr lang="en-US" sz="1800" dirty="0"/>
              <a:t>2. To use the information about our members to help facilitate connections </a:t>
            </a:r>
            <a:r>
              <a:rPr lang="en-US" sz="1800" dirty="0" smtClean="0"/>
              <a:t>	between </a:t>
            </a:r>
            <a:r>
              <a:rPr lang="en-US" sz="1800" dirty="0"/>
              <a:t>members, students, and teachers as well as encourage members to </a:t>
            </a:r>
            <a:r>
              <a:rPr lang="en-US" sz="1800" dirty="0" smtClean="0"/>
              <a:t>	increase </a:t>
            </a:r>
            <a:r>
              <a:rPr lang="en-US" sz="1800" dirty="0"/>
              <a:t>their visibility on </a:t>
            </a:r>
            <a:r>
              <a:rPr lang="en-US" sz="1800" dirty="0" err="1"/>
              <a:t>globe.gov</a:t>
            </a:r>
            <a:r>
              <a:rPr lang="en-US" sz="1800" dirty="0"/>
              <a:t> to assist with connections.</a:t>
            </a:r>
            <a:br>
              <a:rPr lang="en-US" sz="1800" dirty="0"/>
            </a:br>
            <a:r>
              <a:rPr lang="en-US" sz="1800" dirty="0"/>
              <a:t>3. Gauge what our members have been doing with the GISN and how </a:t>
            </a:r>
            <a:r>
              <a:rPr lang="en-US" sz="1800" dirty="0" smtClean="0"/>
              <a:t>	involvement </a:t>
            </a:r>
            <a:r>
              <a:rPr lang="en-US" sz="1800" dirty="0"/>
              <a:t>with the GISN has benefited or assisted their careers. As well as </a:t>
            </a:r>
            <a:r>
              <a:rPr lang="en-US" sz="1800" dirty="0" smtClean="0"/>
              <a:t>	possibly </a:t>
            </a:r>
            <a:r>
              <a:rPr lang="en-US" sz="1800" dirty="0"/>
              <a:t>inspire different ways for members to get involved. </a:t>
            </a:r>
            <a:br>
              <a:rPr lang="en-US" sz="1800" dirty="0"/>
            </a:br>
            <a:r>
              <a:rPr lang="en-US" sz="1800" dirty="0"/>
              <a:t>4. Get feedback from members about </a:t>
            </a:r>
            <a:r>
              <a:rPr lang="en-US" sz="1800" dirty="0" smtClean="0"/>
              <a:t>how </a:t>
            </a:r>
            <a:r>
              <a:rPr lang="en-US" sz="1800" dirty="0"/>
              <a:t>the GISN can be improved and utilized </a:t>
            </a:r>
            <a:r>
              <a:rPr lang="en-US" sz="1800" dirty="0" smtClean="0"/>
              <a:t>	more </a:t>
            </a:r>
            <a:r>
              <a:rPr lang="en-US" sz="1800" dirty="0"/>
              <a:t>effectively. </a:t>
            </a:r>
          </a:p>
        </p:txBody>
      </p:sp>
      <p:sp>
        <p:nvSpPr>
          <p:cNvPr id="3" name="Subtitle 2"/>
          <p:cNvSpPr>
            <a:spLocks noGrp="1"/>
          </p:cNvSpPr>
          <p:nvPr>
            <p:ph type="subTitle" idx="1"/>
          </p:nvPr>
        </p:nvSpPr>
        <p:spPr>
          <a:xfrm>
            <a:off x="1371600" y="4254500"/>
            <a:ext cx="6400800" cy="1524000"/>
          </a:xfrm>
        </p:spPr>
        <p:txBody>
          <a:bodyPr/>
          <a:lstStyle/>
          <a:p>
            <a:r>
              <a:rPr lang="en-US" sz="2800" dirty="0" smtClean="0"/>
              <a:t>Questionnaire and email was sent early 2016 to 263 members in 42 countries across 6 global regions</a:t>
            </a:r>
            <a:r>
              <a:rPr lang="en-US" dirty="0" smtClean="0"/>
              <a:t>. </a:t>
            </a:r>
          </a:p>
          <a:p>
            <a:r>
              <a:rPr lang="en-US" sz="1800" dirty="0" smtClean="0"/>
              <a:t>(As of July, there are now 279 members from 45 countries)</a:t>
            </a:r>
            <a:endParaRPr lang="en-US" sz="1800" dirty="0"/>
          </a:p>
        </p:txBody>
      </p:sp>
    </p:spTree>
    <p:extLst>
      <p:ext uri="{BB962C8B-B14F-4D97-AF65-F5344CB8AC3E}">
        <p14:creationId xmlns:p14="http://schemas.microsoft.com/office/powerpoint/2010/main" val="26833804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p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1789</TotalTime>
  <Words>1393</Words>
  <Application>Microsoft Macintosh PowerPoint</Application>
  <PresentationFormat>On-screen Show (4:3)</PresentationFormat>
  <Paragraphs>155</Paragraphs>
  <Slides>32</Slides>
  <Notes>8</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Map background</vt:lpstr>
      <vt:lpstr>2_Custom Design</vt:lpstr>
      <vt:lpstr>1_Custom Design</vt:lpstr>
      <vt:lpstr>Custom Design</vt:lpstr>
      <vt:lpstr>The GLOBE International STEM Network (GISN)</vt:lpstr>
      <vt:lpstr>Introductions</vt:lpstr>
      <vt:lpstr>GISN Updates</vt:lpstr>
      <vt:lpstr>Connect directly to GISN</vt:lpstr>
      <vt:lpstr>Project Collaborator Tool</vt:lpstr>
      <vt:lpstr>Quarterly Updates</vt:lpstr>
      <vt:lpstr>PowerPoint Presentation</vt:lpstr>
      <vt:lpstr>2016 GISN Questionnaire</vt:lpstr>
      <vt:lpstr>Goals:  1. To send an email and questionnaire to the GISN members in order to confirm  our existing information on them from CV’s and GLOBE Profiles so that our  database of GISN members would be more accurate and complete. 2. To use the information about our members to help facilitate connections  between members, students, and teachers as well as encourage members to  increase their visibility on globe.gov to assist with connections. 3. Gauge what our members have been doing with the GISN and how  involvement with the GISN has benefited or assisted their careers. As well as  possibly inspire different ways for members to get involved.  4. Get feedback from members about how the GISN can be improved and utilized  more effectively. </vt:lpstr>
      <vt:lpstr>Questionnaire Questions</vt:lpstr>
      <vt:lpstr>A few results:</vt:lpstr>
      <vt:lpstr>PowerPoint Presentation</vt:lpstr>
      <vt:lpstr>PowerPoint Presentation</vt:lpstr>
      <vt:lpstr>Q4: Which GLOBE “sphere(s)” does your research fall under? </vt:lpstr>
      <vt:lpstr>GLOBE spheres by region</vt:lpstr>
      <vt:lpstr>Q5: What are some of the reasons you chose to join the GISN?</vt:lpstr>
      <vt:lpstr>What have you done with the GISN?</vt:lpstr>
      <vt:lpstr>PowerPoint Presentation</vt:lpstr>
      <vt:lpstr>Questionnaire Questions</vt:lpstr>
      <vt:lpstr>PowerPoint Presentation</vt:lpstr>
      <vt:lpstr>PowerPoint Presentation</vt:lpstr>
      <vt:lpstr>PowerPoint Presentation</vt:lpstr>
      <vt:lpstr>PowerPoint Presentation</vt:lpstr>
      <vt:lpstr>PowerPoint Presentation</vt:lpstr>
      <vt:lpstr>My motivations for joining the GISN:</vt:lpstr>
      <vt:lpstr>My contributions:</vt:lpstr>
      <vt:lpstr>Challenges</vt:lpstr>
      <vt:lpstr>PowerPoint Presentation</vt:lpstr>
      <vt:lpstr>Current GISN</vt:lpstr>
      <vt:lpstr>Opportunities for Early Career GISN  </vt:lpstr>
      <vt:lpstr>Proposed Changes</vt:lpstr>
      <vt:lpstr>GISN: Moving Forward</vt:lpstr>
    </vt:vector>
  </TitlesOfParts>
  <Company>UCAR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Susanne Demaree</dc:creator>
  <cp:lastModifiedBy>Kristin Wegner</cp:lastModifiedBy>
  <cp:revision>56</cp:revision>
  <cp:lastPrinted>2015-11-10T16:21:58Z</cp:lastPrinted>
  <dcterms:created xsi:type="dcterms:W3CDTF">2015-11-10T16:16:01Z</dcterms:created>
  <dcterms:modified xsi:type="dcterms:W3CDTF">2016-07-20T04:14:15Z</dcterms:modified>
</cp:coreProperties>
</file>